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2E0CD3-691C-4AD0-9424-111DC551D63B}" v="1" dt="2022-01-06T16:48:42.753"/>
    <p1510:client id="{83082907-C747-41E9-858A-90AE06599AB8}" v="1" dt="2022-01-07T13:31:04.4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mond, Andrew W" userId="91cecd6d-6192-43c6-aee5-4cbf7ee9fd7d" providerId="ADAL" clId="{83082907-C747-41E9-858A-90AE06599AB8}"/>
    <pc:docChg chg="custSel modSld">
      <pc:chgData name="Hammond, Andrew W" userId="91cecd6d-6192-43c6-aee5-4cbf7ee9fd7d" providerId="ADAL" clId="{83082907-C747-41E9-858A-90AE06599AB8}" dt="2022-01-07T13:34:10.809" v="55" actId="2"/>
      <pc:docMkLst>
        <pc:docMk/>
      </pc:docMkLst>
      <pc:sldChg chg="addSp delSp modSp mod">
        <pc:chgData name="Hammond, Andrew W" userId="91cecd6d-6192-43c6-aee5-4cbf7ee9fd7d" providerId="ADAL" clId="{83082907-C747-41E9-858A-90AE06599AB8}" dt="2022-01-07T13:34:10.809" v="55" actId="2"/>
        <pc:sldMkLst>
          <pc:docMk/>
          <pc:sldMk cId="1402356921" sldId="256"/>
        </pc:sldMkLst>
        <pc:spChg chg="mod">
          <ac:chgData name="Hammond, Andrew W" userId="91cecd6d-6192-43c6-aee5-4cbf7ee9fd7d" providerId="ADAL" clId="{83082907-C747-41E9-858A-90AE06599AB8}" dt="2022-01-07T13:32:40.699" v="48" actId="20577"/>
          <ac:spMkLst>
            <pc:docMk/>
            <pc:sldMk cId="1402356921" sldId="256"/>
            <ac:spMk id="7" creationId="{3FABB558-F417-40F6-B62D-2BB74B39B156}"/>
          </ac:spMkLst>
        </pc:spChg>
        <pc:graphicFrameChg chg="add mod modGraphic">
          <ac:chgData name="Hammond, Andrew W" userId="91cecd6d-6192-43c6-aee5-4cbf7ee9fd7d" providerId="ADAL" clId="{83082907-C747-41E9-858A-90AE06599AB8}" dt="2022-01-07T13:34:10.809" v="55" actId="2"/>
          <ac:graphicFrameMkLst>
            <pc:docMk/>
            <pc:sldMk cId="1402356921" sldId="256"/>
            <ac:graphicFrameMk id="2" creationId="{A05749D1-C7D5-47B3-94CF-584AC50465FB}"/>
          </ac:graphicFrameMkLst>
        </pc:graphicFrameChg>
        <pc:graphicFrameChg chg="del">
          <ac:chgData name="Hammond, Andrew W" userId="91cecd6d-6192-43c6-aee5-4cbf7ee9fd7d" providerId="ADAL" clId="{83082907-C747-41E9-858A-90AE06599AB8}" dt="2022-01-07T13:30:59.886" v="25" actId="478"/>
          <ac:graphicFrameMkLst>
            <pc:docMk/>
            <pc:sldMk cId="1402356921" sldId="256"/>
            <ac:graphicFrameMk id="3" creationId="{98969AA1-F886-4E73-9DC1-9D120DD61C6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F1371-B0C5-4265-B173-DA3888A60E44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AB93A-95C5-4395-A050-130AE5ADA4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1504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C2000-1EA5-470B-A1F7-792D90BC5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BD1F73F-D485-4177-B00E-ACF6F354F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DC4A21-2CDF-45B1-A7FC-A0CC95C5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D83B34-36C3-441F-A014-3D8C8B79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1873D1-78DD-4C57-8FA6-D87A8F3BB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63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B20B2B-C403-497F-9450-372F21BB1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6E4280D-ED9F-472C-B5F3-D28F40C6A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42A465-E3F5-4A85-913D-A00EF2897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245BE0-779A-4570-A98A-94B902BC3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B4598D-5846-4E4C-AFF1-B2B998D0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11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D8880F7-9014-4461-AC70-04FAE593C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CB44B3-3E51-45E5-BB8C-53C3B4870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C1DE67-11E4-4825-9F28-FBA41D9F2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BF510A-A1FB-4359-B635-9911F0DF7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2F7F1D-A1C4-4025-B981-E28DAA0B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35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50CA0A-FFF8-465B-B14E-D0C51795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8FFC5-76C4-40FD-9002-7EF3700C1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DED485-B28A-4296-9B68-6AFD9AD6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5F6EEF-F050-4A89-9369-0E0C7C2F7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3543C6-727D-428F-9AFE-9190E6FE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87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70B28C-05E8-47CB-9175-E2A654B8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5B1DB5-9B81-4215-AF32-54FE14179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8B4261-B88A-4B47-824B-FEC966B8E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A64C49-D520-48BD-BB4D-2604CF88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09C6DA-7ED6-4BF0-9907-D093ED0D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9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CE78D-4A44-4446-8EC6-EE9AFCD3B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397882-BAB4-44B2-9ADA-EAFD5388D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43C7CA-9526-478D-B6BD-898BF3432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1EC7092-0A67-4208-AC81-EE657D2B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E5AF775-3072-48C6-A688-FB0915A9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9708DD-5930-4BA2-A5A5-DEBDBAF6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9900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213AB8-C96E-4950-B881-2363CA2C8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28D39A2-B484-4CD0-BDD9-B0003186B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486D0DC-86E3-4656-8544-CED98163E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0E7DC60-858B-4E55-9866-B00E04312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FC743C-772E-4F02-AF0A-A34118BA5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86EEE4A-8FFD-4E86-A99E-D6D334B37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16D075D-2C7B-4A12-BC59-AD35668D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A0B8093-03A4-41F8-BFB2-73A28EEB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56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AA057F-256B-433F-84E7-12F80511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F8F335E-4153-40EC-8795-C6DA51AD7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638409-24F9-4E2F-AA10-15434E31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544257-FDB7-4800-9A60-E4749E64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44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FFFB574-E5F7-439A-866F-D55CBDE1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D823D5E-D716-4D13-819F-19A9A8BA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6F38421-5160-4D85-BE0D-E2FDC1FB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96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C80127-DCBD-48BB-97DD-6472C3E0F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2F3CC-26BF-44A2-99E8-A5915217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06A1FD-9345-4F61-818A-22D44465B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85F798-53D1-4DFB-941D-B7AA968B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047DC00-FDA4-4F9C-A9F0-2460EF4F9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50EDBD0-E9DE-4987-BE56-5D528820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481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B6F815-A57C-428C-BD43-FEB0CE3A0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1DE2501-6AA1-4447-AFA3-5A1F56870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172392-BB2B-4D66-AF30-82F5C4D52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06A79B-6467-4C46-BE00-A01FBFBE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3C9D47-81BC-4319-A80C-FFF41EF6A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E4EBEED-CAB3-4B1B-9A2F-4A1A3636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13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C1499C-00F0-47EA-9954-46E34309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7F6CAA-D135-4D20-BF11-1F327BC37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3220394-6853-4A41-8A48-ED473FB0F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2ADD5-9FB0-4170-9320-1B1BD179BB96}" type="datetimeFigureOut">
              <a:rPr lang="en-GB" smtClean="0"/>
              <a:t>26/01/2022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246C91-704F-44C3-B2CF-C5CCFA05F5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3D0933-DE78-48DF-8F19-0B30023DA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BE82C-0ABC-4659-997D-8398F37C66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23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estates-facilities/security/" TargetMode="External"/><Relationship Id="rId2" Type="http://schemas.openxmlformats.org/officeDocument/2006/relationships/hyperlink" Target="https://www.imperial.ac.uk/estates-facilities/customer-services-centr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10B283-BBF0-4A32-8D73-1148CD125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82F6-F648-47F9-8010-C5B8331C9AA1}" type="datetime1">
              <a:rPr lang="en-GB" smtClean="0"/>
              <a:t>26/01/2022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9A6C4B8-AA36-410E-AA3C-47C1BDC4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Ver3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FABB558-F417-40F6-B62D-2BB74B39B156}"/>
              </a:ext>
            </a:extLst>
          </p:cNvPr>
          <p:cNvSpPr txBox="1"/>
          <p:nvPr/>
        </p:nvSpPr>
        <p:spPr>
          <a:xfrm>
            <a:off x="4343400" y="411928"/>
            <a:ext cx="2712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Imperial College London Security System Contractors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05749D1-C7D5-47B3-94CF-584AC5046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32494"/>
              </p:ext>
            </p:extLst>
          </p:nvPr>
        </p:nvGraphicFramePr>
        <p:xfrm>
          <a:off x="286872" y="1416425"/>
          <a:ext cx="11528609" cy="4960964"/>
        </p:xfrm>
        <a:graphic>
          <a:graphicData uri="http://schemas.openxmlformats.org/drawingml/2006/table">
            <a:tbl>
              <a:tblPr/>
              <a:tblGrid>
                <a:gridCol w="3291347">
                  <a:extLst>
                    <a:ext uri="{9D8B030D-6E8A-4147-A177-3AD203B41FA5}">
                      <a16:colId xmlns:a16="http://schemas.microsoft.com/office/drawing/2014/main" xmlns="" val="1270857782"/>
                    </a:ext>
                  </a:extLst>
                </a:gridCol>
                <a:gridCol w="2090450">
                  <a:extLst>
                    <a:ext uri="{9D8B030D-6E8A-4147-A177-3AD203B41FA5}">
                      <a16:colId xmlns:a16="http://schemas.microsoft.com/office/drawing/2014/main" xmlns="" val="58346768"/>
                    </a:ext>
                  </a:extLst>
                </a:gridCol>
                <a:gridCol w="3077854">
                  <a:extLst>
                    <a:ext uri="{9D8B030D-6E8A-4147-A177-3AD203B41FA5}">
                      <a16:colId xmlns:a16="http://schemas.microsoft.com/office/drawing/2014/main" xmlns="" val="1321857332"/>
                    </a:ext>
                  </a:extLst>
                </a:gridCol>
                <a:gridCol w="1556718">
                  <a:extLst>
                    <a:ext uri="{9D8B030D-6E8A-4147-A177-3AD203B41FA5}">
                      <a16:colId xmlns:a16="http://schemas.microsoft.com/office/drawing/2014/main" xmlns="" val="4167605630"/>
                    </a:ext>
                  </a:extLst>
                </a:gridCol>
                <a:gridCol w="1512240">
                  <a:extLst>
                    <a:ext uri="{9D8B030D-6E8A-4147-A177-3AD203B41FA5}">
                      <a16:colId xmlns:a16="http://schemas.microsoft.com/office/drawing/2014/main" xmlns="" val="251086703"/>
                    </a:ext>
                  </a:extLst>
                </a:gridCol>
              </a:tblGrid>
              <a:tr h="20615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System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Process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Request Action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Building Type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Contractor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7059414"/>
                  </a:ext>
                </a:extLst>
              </a:tr>
              <a:tr h="1499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6275751"/>
                  </a:ext>
                </a:extLst>
              </a:tr>
              <a:tr h="20615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Maintenance (Reactive works and PPM)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8320632"/>
                  </a:ext>
                </a:extLst>
              </a:tr>
              <a:tr h="16269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 </a:t>
                      </a:r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 (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LENEL/APERIO)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If a defect is identified, raise a request with the Estates Operations </a:t>
                      </a:r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(EO) Customer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Services Centre.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EO Service Desk/PLANON - Raise a Maintenance Request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Academic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Imtech (KORE)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5045161"/>
                  </a:ext>
                </a:extLst>
              </a:tr>
              <a:tr h="16269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CCTV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711021"/>
                  </a:ext>
                </a:extLst>
              </a:tr>
              <a:tr h="30610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Communication systems (Intercom, Disabled Refuge, Public Address)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Residence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Salisbury (Frontline)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2658613"/>
                  </a:ext>
                </a:extLst>
              </a:tr>
              <a:tr h="31914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General Security Systems such as Intruder Alarms, Panic Alarms, Automated Pedestrian/Vehicle barriers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5029857"/>
                  </a:ext>
                </a:extLst>
              </a:tr>
              <a:tr h="149930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6210035"/>
                  </a:ext>
                </a:extLst>
              </a:tr>
              <a:tr h="149930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1362550"/>
                  </a:ext>
                </a:extLst>
              </a:tr>
              <a:tr h="149930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518839"/>
                  </a:ext>
                </a:extLst>
              </a:tr>
              <a:tr h="20615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Works (Project and minor works)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2411700"/>
                  </a:ext>
                </a:extLst>
              </a:tr>
              <a:tr h="48102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Access </a:t>
                      </a:r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 (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LENEL/APERIO)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 additional works are required please contact the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Security Operations Team 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 ensure it meets their Operational Requirements. Once approved please contact the Estates Fire and Security Engineer for assistance with writing a scope of works, identifying an appropriate contractor and obtaining quotes or tendering.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EO Service Desk/PLANON, Raise a Quote Request (Minor New Works)</a:t>
                      </a:r>
                      <a:b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Estates Engineering EP.o3 Form 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*LENEL Value Added Reseller (VAR)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such as  KORE, Frontline Security 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24077052"/>
                  </a:ext>
                </a:extLst>
              </a:tr>
              <a:tr h="63204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CCTV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*FLIR approved installer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such as KORE, Frontline Security, Sight and Sound, Check Your Security (CYS)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9799030"/>
                  </a:ext>
                </a:extLst>
              </a:tr>
              <a:tr h="4872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Communication systems (Intercom, Disabled Refuge, Public Address)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*Commend approved installer</a:t>
                      </a:r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such as Check your Security (CYS)</a:t>
                      </a:r>
                    </a:p>
                  </a:txBody>
                  <a:tcPr marL="4868" marR="4868" marT="4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5797902"/>
                  </a:ext>
                </a:extLst>
              </a:tr>
              <a:tr h="47559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General Security Systems such as Intruder Alarms, Panic Alarms, Automated Pedestrian/Vehicle barriers</a:t>
                      </a:r>
                    </a:p>
                  </a:txBody>
                  <a:tcPr marL="4868" marR="4868" marT="486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*KORE, Frontline Security, Sight and Sound, Check Your Security (CYS)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8113451"/>
                  </a:ext>
                </a:extLst>
              </a:tr>
              <a:tr h="162696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8300763"/>
                  </a:ext>
                </a:extLst>
              </a:tr>
              <a:tr h="487272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68" marR="4868" marT="486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 For alternative contractors please contact the EO Fire and Security Engineer.</a:t>
                      </a:r>
                    </a:p>
                  </a:txBody>
                  <a:tcPr marL="4868" marR="4868" marT="4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3756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356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268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Hammond, Andrew W</dc:creator>
  <cp:lastModifiedBy>David</cp:lastModifiedBy>
  <cp:revision>4</cp:revision>
  <dcterms:created xsi:type="dcterms:W3CDTF">2021-12-22T10:07:52Z</dcterms:created>
  <dcterms:modified xsi:type="dcterms:W3CDTF">2022-01-26T08:48:24Z</dcterms:modified>
</cp:coreProperties>
</file>