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84" r:id="rId6"/>
    <p:sldId id="262" r:id="rId7"/>
    <p:sldId id="260" r:id="rId8"/>
    <p:sldId id="263" r:id="rId9"/>
    <p:sldId id="274" r:id="rId10"/>
    <p:sldId id="264" r:id="rId11"/>
    <p:sldId id="265" r:id="rId12"/>
    <p:sldId id="275" r:id="rId13"/>
    <p:sldId id="266" r:id="rId14"/>
    <p:sldId id="276" r:id="rId15"/>
    <p:sldId id="269" r:id="rId16"/>
    <p:sldId id="270" r:id="rId17"/>
    <p:sldId id="277" r:id="rId18"/>
    <p:sldId id="279" r:id="rId19"/>
    <p:sldId id="282" r:id="rId20"/>
    <p:sldId id="280" r:id="rId21"/>
    <p:sldId id="281" r:id="rId22"/>
    <p:sldId id="271" r:id="rId23"/>
    <p:sldId id="272" r:id="rId24"/>
    <p:sldId id="283" r:id="rId25"/>
    <p:sldId id="273" r:id="rId2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640" autoAdjust="0"/>
  </p:normalViewPr>
  <p:slideViewPr>
    <p:cSldViewPr>
      <p:cViewPr varScale="1">
        <p:scale>
          <a:sx n="151" d="100"/>
          <a:sy n="151" d="100"/>
        </p:scale>
        <p:origin x="205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5" d="100"/>
          <a:sy n="115" d="100"/>
        </p:scale>
        <p:origin x="5226"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2"/>
          </a:xfrm>
          <a:prstGeom prst="rect">
            <a:avLst/>
          </a:prstGeom>
        </p:spPr>
        <p:txBody>
          <a:bodyPr vert="horz" lIns="91440" tIns="45720" rIns="91440" bIns="45720" rtlCol="0"/>
          <a:lstStyle>
            <a:lvl1pPr algn="r">
              <a:defRPr sz="1200"/>
            </a:lvl1pPr>
          </a:lstStyle>
          <a:p>
            <a:fld id="{2D661C68-CF10-48BA-810D-B2075FFE58B0}" type="datetimeFigureOut">
              <a:rPr lang="en-GB" smtClean="0"/>
              <a:pPr/>
              <a:t>07/10/2016</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8"/>
            <a:ext cx="5335270" cy="4467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1440" tIns="45720" rIns="91440" bIns="45720" rtlCol="0" anchor="b"/>
          <a:lstStyle>
            <a:lvl1pPr algn="r">
              <a:defRPr sz="1200"/>
            </a:lvl1pPr>
          </a:lstStyle>
          <a:p>
            <a:fld id="{2862305C-B92F-4C39-86EF-36B1E46E7E62}" type="slidenum">
              <a:rPr lang="en-GB" smtClean="0"/>
              <a:pPr/>
              <a:t>‹#›</a:t>
            </a:fld>
            <a:endParaRPr lang="en-GB"/>
          </a:p>
        </p:txBody>
      </p:sp>
    </p:spTree>
    <p:extLst>
      <p:ext uri="{BB962C8B-B14F-4D97-AF65-F5344CB8AC3E}">
        <p14:creationId xmlns:p14="http://schemas.microsoft.com/office/powerpoint/2010/main" val="223633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3</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401100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7</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49848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10</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5591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15</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421893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20</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27825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22</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6176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p:txBody>
          <a:bodyPr/>
          <a:lstStyle/>
          <a:p>
            <a:fld id="{2F9F80D2-E928-44CC-B8EE-7FF73511D883}" type="datetime1">
              <a:rPr lang="en-GB"/>
              <a:pPr/>
              <a:t>07/10/2016</a:t>
            </a:fld>
            <a:endParaRPr lang="en-GB"/>
          </a:p>
        </p:txBody>
      </p:sp>
      <p:sp>
        <p:nvSpPr>
          <p:cNvPr id="43011" name="Rectangle 7"/>
          <p:cNvSpPr>
            <a:spLocks noGrp="1" noChangeArrowheads="1"/>
          </p:cNvSpPr>
          <p:nvPr>
            <p:ph type="sldNum" sz="quarter" idx="5"/>
          </p:nvPr>
        </p:nvSpPr>
        <p:spPr/>
        <p:txBody>
          <a:bodyPr/>
          <a:lstStyle/>
          <a:p>
            <a:fld id="{2D9F2E55-AEE4-4E8A-A8AA-D6D7E2F9A4F8}" type="slidenum">
              <a:rPr lang="en-GB"/>
              <a:pPr/>
              <a:t>25</a:t>
            </a:fld>
            <a:endParaRPr lang="en-GB"/>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50011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mperial.ac.uk/admin-services/ict/self-service/be-secure/information-systems-security-polic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mperial.ac.uk/admin-services/ict/self-service/computers-printing/print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perial.ac.uk/admin-services/ict/self-service/computers-printing/printing/how-to-print/" TargetMode="External"/><Relationship Id="rId2" Type="http://schemas.openxmlformats.org/officeDocument/2006/relationships/hyperlink" Target="http://www.imperial.ac.uk/admin-services/ict/self-service/computers-printing/photocopying-scann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dy.thomas@imperial.ac.uk" TargetMode="External"/><Relationship Id="rId2" Type="http://schemas.openxmlformats.org/officeDocument/2006/relationships/hyperlink" Target="http://www.imperial.ac.uk/admin-services/ict/self-service/research-support/hp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e.office@imperial.ac.uk" TargetMode="External"/><Relationship Id="rId2" Type="http://schemas.openxmlformats.org/officeDocument/2006/relationships/hyperlink" Target="mailto:service.desk@imperial.ac.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orque.ae.ic.ac.uk/docs/" TargetMode="External"/><Relationship Id="rId2" Type="http://schemas.openxmlformats.org/officeDocument/2006/relationships/hyperlink" Target="mailto:o.bacarreza-nogales@imperial.ac.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mperial.ac.uk/ict/activateaccou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00400" y="1905000"/>
            <a:ext cx="5562600" cy="1628775"/>
          </a:xfrm>
        </p:spPr>
        <p:txBody>
          <a:bodyPr>
            <a:normAutofit/>
          </a:bodyPr>
          <a:lstStyle/>
          <a:p>
            <a:pPr algn="r" eaLnBrk="1" hangingPunct="1"/>
            <a:r>
              <a:rPr lang="en-GB" sz="6000" dirty="0" smtClean="0"/>
              <a:t>Computing</a:t>
            </a:r>
          </a:p>
        </p:txBody>
      </p:sp>
      <p:sp>
        <p:nvSpPr>
          <p:cNvPr id="5" name="Rectangle 3"/>
          <p:cNvSpPr>
            <a:spLocks noGrp="1" noChangeArrowheads="1"/>
          </p:cNvSpPr>
          <p:nvPr>
            <p:ph type="subTitle" idx="1"/>
          </p:nvPr>
        </p:nvSpPr>
        <p:spPr>
          <a:xfrm>
            <a:off x="2286000" y="4343400"/>
            <a:ext cx="6477000" cy="2133600"/>
          </a:xfrm>
        </p:spPr>
        <p:txBody>
          <a:bodyPr>
            <a:normAutofit lnSpcReduction="10000"/>
          </a:bodyPr>
          <a:lstStyle/>
          <a:p>
            <a:pPr algn="r" eaLnBrk="1" hangingPunct="1"/>
            <a:r>
              <a:rPr lang="en-GB" sz="3600" b="1" dirty="0" smtClean="0">
                <a:solidFill>
                  <a:schemeClr val="tx1"/>
                </a:solidFill>
              </a:rPr>
              <a:t>Department of Aeronautics</a:t>
            </a:r>
          </a:p>
          <a:p>
            <a:pPr algn="r" eaLnBrk="1" hangingPunct="1"/>
            <a:endParaRPr lang="en-GB" sz="3600" dirty="0" smtClean="0">
              <a:solidFill>
                <a:schemeClr val="tx1"/>
              </a:solidFill>
            </a:endParaRPr>
          </a:p>
          <a:p>
            <a:pPr algn="r" eaLnBrk="1" hangingPunct="1"/>
            <a:r>
              <a:rPr lang="en-GB" sz="2400" dirty="0" smtClean="0">
                <a:solidFill>
                  <a:schemeClr val="tx1"/>
                </a:solidFill>
              </a:rPr>
              <a:t>Dr O. Bacarreza</a:t>
            </a:r>
          </a:p>
          <a:p>
            <a:pPr algn="r"/>
            <a:r>
              <a:rPr lang="en-GB" sz="2400" smtClean="0">
                <a:solidFill>
                  <a:schemeClr val="tx1"/>
                </a:solidFill>
              </a:rPr>
              <a:t>October 2016</a:t>
            </a:r>
            <a:endParaRPr lang="en-GB" sz="2400" dirty="0" smtClean="0">
              <a:solidFill>
                <a:schemeClr val="tx1"/>
              </a:solidFill>
            </a:endParaRPr>
          </a:p>
        </p:txBody>
      </p:sp>
      <p:pic>
        <p:nvPicPr>
          <p:cNvPr id="1026" name="Picture 2" descr="http://t1.gstatic.com/images?q=tbn:ANd9GcQYu7zn6bwzcLXNXBNQrRu6pInwtzVC8YKSVrBq_JLytq_3popS"/>
          <p:cNvPicPr>
            <a:picLocks noChangeAspect="1" noChangeArrowheads="1"/>
          </p:cNvPicPr>
          <p:nvPr/>
        </p:nvPicPr>
        <p:blipFill>
          <a:blip r:embed="rId2" cstate="print"/>
          <a:srcRect/>
          <a:stretch>
            <a:fillRect/>
          </a:stretch>
        </p:blipFill>
        <p:spPr bwMode="auto">
          <a:xfrm>
            <a:off x="914400" y="762000"/>
            <a:ext cx="2895600"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IT Rules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Aero Departmental Rules</a:t>
            </a:r>
          </a:p>
        </p:txBody>
      </p:sp>
      <p:sp>
        <p:nvSpPr>
          <p:cNvPr id="5" name="Rectangle 3"/>
          <p:cNvSpPr txBox="1">
            <a:spLocks noChangeArrowheads="1"/>
          </p:cNvSpPr>
          <p:nvPr/>
        </p:nvSpPr>
        <p:spPr>
          <a:xfrm>
            <a:off x="533400" y="1143000"/>
            <a:ext cx="8153400" cy="5257800"/>
          </a:xfrm>
          <a:prstGeom prst="rect">
            <a:avLst/>
          </a:prstGeom>
        </p:spPr>
        <p:txBody>
          <a:bodyPr vert="horz" lIns="91440" tIns="45720" rIns="91440" bIns="45720" rtlCol="0">
            <a:noAutofit/>
          </a:bodyPr>
          <a:lstStyle/>
          <a:p>
            <a:pPr>
              <a:buFont typeface="Arial" pitchFamily="34" charset="0"/>
              <a:buChar char="•"/>
            </a:pPr>
            <a:r>
              <a:rPr lang="en-GB" sz="2800" dirty="0" smtClean="0"/>
              <a:t> Computers can be used between the hours of </a:t>
            </a:r>
            <a:r>
              <a:rPr lang="en-GB" sz="2800" u="sng" dirty="0" smtClean="0"/>
              <a:t>8.00 and 22.45</a:t>
            </a:r>
            <a:r>
              <a:rPr lang="en-GB" sz="2800" dirty="0"/>
              <a:t>. At 23.00 all computers reboot to get updates </a:t>
            </a:r>
            <a:r>
              <a:rPr lang="en-GB" sz="2800" dirty="0" smtClean="0"/>
              <a:t>(except Linux Servers).</a:t>
            </a:r>
            <a:endParaRPr lang="en-GB" sz="2800" dirty="0"/>
          </a:p>
          <a:p>
            <a:pPr>
              <a:buFont typeface="Arial" pitchFamily="34" charset="0"/>
              <a:buChar char="•"/>
            </a:pPr>
            <a:endParaRPr lang="en-GB" sz="2800" dirty="0" smtClean="0"/>
          </a:p>
          <a:p>
            <a:pPr>
              <a:buFont typeface="Arial" pitchFamily="34" charset="0"/>
              <a:buChar char="•"/>
            </a:pPr>
            <a:r>
              <a:rPr lang="en-GB" sz="2800" dirty="0" smtClean="0"/>
              <a:t> Eating or drinking is not allowed in computer rooms.</a:t>
            </a:r>
          </a:p>
          <a:p>
            <a:pPr>
              <a:buFont typeface="Arial" pitchFamily="34" charset="0"/>
              <a:buChar char="•"/>
            </a:pPr>
            <a:endParaRPr lang="en-GB" sz="2800" dirty="0" smtClean="0"/>
          </a:p>
          <a:p>
            <a:pPr>
              <a:buFont typeface="Arial" pitchFamily="34" charset="0"/>
              <a:buChar char="•"/>
            </a:pPr>
            <a:r>
              <a:rPr lang="en-GB" sz="2800" dirty="0" smtClean="0"/>
              <a:t> Reboot Dual Boot PCs to use the system of choice (Linux or Windows) </a:t>
            </a:r>
            <a:r>
              <a:rPr lang="en-GB" sz="2800" u="sng" dirty="0" smtClean="0"/>
              <a:t>but never turn off the computers</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 Users doing low priority tasks, such as e-mail or web browsing, must let others use the computer when there is a queue of people waiting.</a:t>
            </a:r>
            <a:endParaRPr lang="en-GB" altLang="ja-JP" sz="2800" dirty="0" smtClean="0">
              <a:ea typeface="MS PGothic" pitchFamily="34" charset="-128"/>
            </a:endParaRPr>
          </a:p>
          <a:p>
            <a:pPr>
              <a:buFont typeface="Arial" pitchFamily="34" charset="0"/>
              <a:buChar char="•"/>
            </a:pPr>
            <a:endParaRPr lang="en-GB"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Aero Departmental Rules</a:t>
            </a:r>
          </a:p>
        </p:txBody>
      </p:sp>
      <p:sp>
        <p:nvSpPr>
          <p:cNvPr id="5" name="Rectangle 3"/>
          <p:cNvSpPr txBox="1">
            <a:spLocks noChangeArrowheads="1"/>
          </p:cNvSpPr>
          <p:nvPr/>
        </p:nvSpPr>
        <p:spPr>
          <a:xfrm>
            <a:off x="457200" y="1143000"/>
            <a:ext cx="8153400" cy="5257800"/>
          </a:xfrm>
          <a:prstGeom prst="rect">
            <a:avLst/>
          </a:prstGeom>
        </p:spPr>
        <p:txBody>
          <a:bodyPr vert="horz" lIns="91440" tIns="45720" rIns="91440" bIns="45720" rtlCol="0">
            <a:noAutofit/>
          </a:bodyPr>
          <a:lstStyle/>
          <a:p>
            <a:pPr>
              <a:buFont typeface="Arial" pitchFamily="34" charset="0"/>
              <a:buChar char="•"/>
            </a:pPr>
            <a:endParaRPr lang="en-GB" sz="2800" dirty="0" smtClean="0"/>
          </a:p>
          <a:p>
            <a:pPr>
              <a:buFont typeface="Arial" pitchFamily="34" charset="0"/>
              <a:buChar char="•"/>
            </a:pPr>
            <a:r>
              <a:rPr lang="en-GB" sz="2800" dirty="0" smtClean="0"/>
              <a:t>Report any software or hardware faults promptly to   	ICT </a:t>
            </a:r>
            <a:r>
              <a:rPr lang="en-GB" sz="2800" u="sng" dirty="0" smtClean="0">
                <a:solidFill>
                  <a:srgbClr val="002060"/>
                </a:solidFill>
              </a:rPr>
              <a:t>service.desk@imperial.ac.uk</a:t>
            </a:r>
            <a:r>
              <a:rPr lang="en-GB" sz="2800" dirty="0" smtClean="0"/>
              <a:t> and 	</a:t>
            </a:r>
            <a:r>
              <a:rPr lang="en-GB" sz="2800" u="sng" dirty="0" smtClean="0">
                <a:solidFill>
                  <a:srgbClr val="002060"/>
                </a:solidFill>
              </a:rPr>
              <a:t>o.bacarreza-nogales@imperial.ac.uk</a:t>
            </a:r>
          </a:p>
          <a:p>
            <a:pPr lvl="1"/>
            <a:endParaRPr lang="en-GB" sz="2800" u="sng" dirty="0" smtClean="0"/>
          </a:p>
          <a:p>
            <a:pPr lvl="1"/>
            <a:endParaRPr lang="en-GB" sz="2800" u="sng" dirty="0"/>
          </a:p>
          <a:p>
            <a:pPr lvl="1"/>
            <a:endParaRPr lang="en-GB" sz="2800" u="sng" dirty="0" smtClean="0"/>
          </a:p>
          <a:p>
            <a:pPr lvl="1"/>
            <a:endParaRPr lang="en-GB" sz="2800" u="sng" dirty="0" smtClean="0"/>
          </a:p>
          <a:p>
            <a:pPr>
              <a:buFont typeface="Arial" pitchFamily="34" charset="0"/>
              <a:buChar char="•"/>
            </a:pPr>
            <a:r>
              <a:rPr lang="en-GB" sz="2800" dirty="0" smtClean="0"/>
              <a:t> It is requested that you keep noise levels down, particularly please use mobile phones outside the rooms.</a:t>
            </a:r>
          </a:p>
          <a:p>
            <a:endParaRPr lang="en-GB" sz="2800" dirty="0" smtClean="0"/>
          </a:p>
          <a:p>
            <a:endParaRPr lang="en-GB" altLang="ja-JP" sz="2800" dirty="0" smtClean="0">
              <a:ea typeface="MS PGothic"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College Wide Rules</a:t>
            </a:r>
          </a:p>
        </p:txBody>
      </p:sp>
      <p:sp>
        <p:nvSpPr>
          <p:cNvPr id="5" name="Rectangle 3"/>
          <p:cNvSpPr txBox="1">
            <a:spLocks noChangeArrowheads="1"/>
          </p:cNvSpPr>
          <p:nvPr/>
        </p:nvSpPr>
        <p:spPr>
          <a:xfrm>
            <a:off x="533400" y="1295400"/>
            <a:ext cx="8153400" cy="5257800"/>
          </a:xfrm>
          <a:prstGeom prst="rect">
            <a:avLst/>
          </a:prstGeom>
        </p:spPr>
        <p:txBody>
          <a:bodyPr vert="horz" lIns="91440" tIns="45720" rIns="91440" bIns="45720" rtlCol="0">
            <a:noAutofit/>
          </a:bodyPr>
          <a:lstStyle/>
          <a:p>
            <a:pPr>
              <a:buFont typeface="Arial" pitchFamily="34" charset="0"/>
              <a:buChar char="•"/>
            </a:pPr>
            <a:r>
              <a:rPr lang="en-GB" sz="2800" dirty="0" smtClean="0"/>
              <a:t> Password and Login Names cannot be disclosed to anyone else.</a:t>
            </a:r>
          </a:p>
          <a:p>
            <a:pPr>
              <a:buFont typeface="Arial" pitchFamily="34" charset="0"/>
              <a:buChar char="•"/>
            </a:pPr>
            <a:endParaRPr lang="en-GB" sz="2800" dirty="0" smtClean="0"/>
          </a:p>
          <a:p>
            <a:pPr>
              <a:buFont typeface="Arial" pitchFamily="34" charset="0"/>
              <a:buChar char="•"/>
            </a:pPr>
            <a:r>
              <a:rPr lang="en-GB" sz="2800" dirty="0" smtClean="0"/>
              <a:t> Use is restricted to non-commercial college related work.</a:t>
            </a:r>
          </a:p>
          <a:p>
            <a:pPr>
              <a:buFont typeface="Arial" pitchFamily="34" charset="0"/>
              <a:buChar char="•"/>
            </a:pPr>
            <a:endParaRPr lang="en-GB" sz="2800" dirty="0" smtClean="0"/>
          </a:p>
          <a:p>
            <a:pPr>
              <a:buFont typeface="Arial" pitchFamily="34" charset="0"/>
              <a:buChar char="•"/>
            </a:pPr>
            <a:r>
              <a:rPr lang="en-GB" sz="2800" dirty="0" smtClean="0"/>
              <a:t> Displaying, handling, or sending offensive, derogatory or pornographic material is strictly forbidden.</a:t>
            </a:r>
          </a:p>
          <a:p>
            <a:pPr>
              <a:buFont typeface="Arial" pitchFamily="34" charset="0"/>
              <a:buChar char="•"/>
            </a:pPr>
            <a:endParaRPr lang="en-GB" sz="2800" dirty="0" smtClean="0"/>
          </a:p>
          <a:p>
            <a:pPr>
              <a:buFont typeface="Arial" pitchFamily="34" charset="0"/>
              <a:buChar char="•"/>
            </a:pPr>
            <a:r>
              <a:rPr lang="en-GB" sz="2800" dirty="0" smtClean="0"/>
              <a:t> Users must respect copyright laws and intellectual property rights.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College Wide Rules</a:t>
            </a:r>
          </a:p>
        </p:txBody>
      </p:sp>
      <p:sp>
        <p:nvSpPr>
          <p:cNvPr id="5" name="Rectangle 3"/>
          <p:cNvSpPr txBox="1">
            <a:spLocks noChangeArrowheads="1"/>
          </p:cNvSpPr>
          <p:nvPr/>
        </p:nvSpPr>
        <p:spPr>
          <a:xfrm>
            <a:off x="533400" y="1295400"/>
            <a:ext cx="8153400" cy="5257800"/>
          </a:xfrm>
          <a:prstGeom prst="rect">
            <a:avLst/>
          </a:prstGeom>
        </p:spPr>
        <p:txBody>
          <a:bodyPr vert="horz" lIns="91440" tIns="45720" rIns="91440" bIns="45720" rtlCol="0">
            <a:noAutofit/>
          </a:bodyPr>
          <a:lstStyle/>
          <a:p>
            <a:pPr>
              <a:buFont typeface="Arial" pitchFamily="34" charset="0"/>
              <a:buChar char="•"/>
            </a:pPr>
            <a:r>
              <a:rPr lang="en-GB" sz="2800" dirty="0" smtClean="0"/>
              <a:t> Users must comply with the DATA PROTECTION ACT 1998 regulating the use of data about living persons.</a:t>
            </a:r>
          </a:p>
        </p:txBody>
      </p:sp>
      <p:sp>
        <p:nvSpPr>
          <p:cNvPr id="6" name="Rectangle 5"/>
          <p:cNvSpPr/>
          <p:nvPr/>
        </p:nvSpPr>
        <p:spPr>
          <a:xfrm>
            <a:off x="914400" y="4154031"/>
            <a:ext cx="7162800" cy="2246769"/>
          </a:xfrm>
          <a:prstGeom prst="rect">
            <a:avLst/>
          </a:prstGeom>
        </p:spPr>
        <p:txBody>
          <a:bodyPr wrap="square">
            <a:spAutoFit/>
          </a:bodyPr>
          <a:lstStyle/>
          <a:p>
            <a:pPr algn="ctr"/>
            <a:r>
              <a:rPr lang="en-GB" sz="2800" b="1" u="sng" dirty="0" smtClean="0"/>
              <a:t>Failure to observe the college rules will lead to disciplinary action. Penalties can go from temporary suspension from all use of the computing facilities to in serious cases, expulsion and dismissal from the college.</a:t>
            </a:r>
            <a:endParaRPr lang="en-GB" sz="2800" b="1" u="sng" dirty="0"/>
          </a:p>
        </p:txBody>
      </p:sp>
      <p:sp>
        <p:nvSpPr>
          <p:cNvPr id="7" name="Rectangle 6"/>
          <p:cNvSpPr/>
          <p:nvPr/>
        </p:nvSpPr>
        <p:spPr>
          <a:xfrm>
            <a:off x="609600" y="2286000"/>
            <a:ext cx="7924800" cy="2246769"/>
          </a:xfrm>
          <a:prstGeom prst="rect">
            <a:avLst/>
          </a:prstGeom>
        </p:spPr>
        <p:txBody>
          <a:bodyPr wrap="square">
            <a:spAutoFit/>
          </a:bodyPr>
          <a:lstStyle/>
          <a:p>
            <a:r>
              <a:rPr lang="en-GB" sz="2800" dirty="0" smtClean="0"/>
              <a:t>More information about ICT policies can be found at:</a:t>
            </a:r>
          </a:p>
          <a:p>
            <a:r>
              <a:rPr lang="en-GB" sz="2800" dirty="0">
                <a:hlinkClick r:id="rId2"/>
              </a:rPr>
              <a:t>http://www.imperial.ac.uk/admin-services/ict/self-service/be-secure/information-systems-security-policies</a:t>
            </a:r>
            <a:r>
              <a:rPr lang="en-GB" sz="2800" dirty="0" smtClean="0">
                <a:hlinkClick r:id="rId2"/>
              </a:rPr>
              <a:t>/</a:t>
            </a:r>
            <a:endParaRPr lang="en-GB" sz="2800" dirty="0" smtClean="0"/>
          </a:p>
          <a:p>
            <a:endParaRPr lang="en-GB"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Printing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Printing</a:t>
            </a:r>
          </a:p>
        </p:txBody>
      </p:sp>
      <p:sp>
        <p:nvSpPr>
          <p:cNvPr id="5" name="Rectangle 4"/>
          <p:cNvSpPr/>
          <p:nvPr/>
        </p:nvSpPr>
        <p:spPr>
          <a:xfrm>
            <a:off x="533400" y="1219200"/>
            <a:ext cx="7772400" cy="5262979"/>
          </a:xfrm>
          <a:prstGeom prst="rect">
            <a:avLst/>
          </a:prstGeom>
        </p:spPr>
        <p:txBody>
          <a:bodyPr wrap="square">
            <a:spAutoFit/>
          </a:bodyPr>
          <a:lstStyle/>
          <a:p>
            <a:pPr>
              <a:buFont typeface="Arial" pitchFamily="34" charset="0"/>
              <a:buChar char="•"/>
            </a:pPr>
            <a:r>
              <a:rPr lang="en-GB" sz="2800" dirty="0" smtClean="0"/>
              <a:t>ICT provides </a:t>
            </a:r>
            <a:r>
              <a:rPr lang="en-GB" sz="2800" dirty="0" err="1" smtClean="0"/>
              <a:t>ICTprintservice</a:t>
            </a:r>
            <a:r>
              <a:rPr lang="en-GB" sz="2800" dirty="0" smtClean="0"/>
              <a:t> where the functions of printing, scanning and copying are available on a multi-function printer (“MFP”).</a:t>
            </a:r>
          </a:p>
          <a:p>
            <a:endParaRPr lang="en-GB" sz="2800" dirty="0" smtClean="0"/>
          </a:p>
          <a:p>
            <a:pPr>
              <a:buFont typeface="Arial" pitchFamily="34" charset="0"/>
              <a:buChar char="•"/>
            </a:pPr>
            <a:r>
              <a:rPr lang="en-GB" sz="2800" dirty="0" smtClean="0"/>
              <a:t>The </a:t>
            </a:r>
            <a:r>
              <a:rPr lang="en-GB" sz="2800" dirty="0" err="1" smtClean="0"/>
              <a:t>ICTprintservice</a:t>
            </a:r>
            <a:r>
              <a:rPr lang="en-GB" sz="2800" dirty="0" smtClean="0"/>
              <a:t> is available on most campuses, with the MFPs located in libraries, departments and PC clusters. </a:t>
            </a:r>
          </a:p>
          <a:p>
            <a:pPr>
              <a:buFont typeface="Arial" pitchFamily="34" charset="0"/>
              <a:buChar char="•"/>
            </a:pPr>
            <a:endParaRPr lang="en-GB" sz="2800" dirty="0" smtClean="0"/>
          </a:p>
          <a:p>
            <a:pPr>
              <a:buFont typeface="Arial" pitchFamily="34" charset="0"/>
              <a:buChar char="•"/>
            </a:pPr>
            <a:r>
              <a:rPr lang="en-GB" sz="2800" dirty="0" smtClean="0"/>
              <a:t>MFPs may be mono or colour with respect to the output printed but all MFPs will scan in colour. Some MFPs are capable of producing output in A3 size but most are A4.</a:t>
            </a:r>
            <a:endParaRPr lang="en-GB"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Printing</a:t>
            </a:r>
          </a:p>
        </p:txBody>
      </p:sp>
      <p:sp>
        <p:nvSpPr>
          <p:cNvPr id="5" name="Rectangle 4"/>
          <p:cNvSpPr/>
          <p:nvPr/>
        </p:nvSpPr>
        <p:spPr>
          <a:xfrm>
            <a:off x="533400" y="1219200"/>
            <a:ext cx="7772400" cy="5262979"/>
          </a:xfrm>
          <a:prstGeom prst="rect">
            <a:avLst/>
          </a:prstGeom>
        </p:spPr>
        <p:txBody>
          <a:bodyPr wrap="square">
            <a:spAutoFit/>
          </a:bodyPr>
          <a:lstStyle/>
          <a:p>
            <a:pPr>
              <a:buFont typeface="Arial" pitchFamily="34" charset="0"/>
              <a:buChar char="•"/>
            </a:pPr>
            <a:r>
              <a:rPr lang="en-GB" sz="2800" dirty="0" smtClean="0"/>
              <a:t>The </a:t>
            </a:r>
            <a:r>
              <a:rPr lang="en-GB" sz="2800" dirty="0" err="1" smtClean="0"/>
              <a:t>ICTprintservice</a:t>
            </a:r>
            <a:r>
              <a:rPr lang="en-GB" sz="2800" dirty="0" smtClean="0"/>
              <a:t> MFPs provide a "pay-for-print" service using your College ID card for authentication and payment.</a:t>
            </a:r>
          </a:p>
          <a:p>
            <a:pPr>
              <a:buFont typeface="Arial" pitchFamily="34" charset="0"/>
              <a:buChar char="•"/>
            </a:pPr>
            <a:endParaRPr lang="en-GB" sz="2800" dirty="0" smtClean="0"/>
          </a:p>
          <a:p>
            <a:pPr>
              <a:buFont typeface="Arial" pitchFamily="34" charset="0"/>
              <a:buChar char="•"/>
            </a:pPr>
            <a:r>
              <a:rPr lang="en-GB" sz="2800" dirty="0" smtClean="0"/>
              <a:t>There are money loaders, which accept both coins and notes, at the Central </a:t>
            </a:r>
            <a:r>
              <a:rPr lang="en-GB" sz="2800" dirty="0"/>
              <a:t>library (in the Wolfson IT Suite on level 1). </a:t>
            </a:r>
            <a:r>
              <a:rPr lang="en-GB" sz="2800" dirty="0" smtClean="0"/>
              <a:t>However, the easiest way to add credit is by using your credit or debit card online (</a:t>
            </a:r>
            <a:r>
              <a:rPr lang="en-GB" sz="2800" dirty="0" err="1" smtClean="0"/>
              <a:t>ePay</a:t>
            </a:r>
            <a:r>
              <a:rPr lang="en-GB" sz="2800" dirty="0" smtClean="0"/>
              <a:t>). For more information, please visit the </a:t>
            </a:r>
            <a:r>
              <a:rPr lang="en-GB" sz="2800" dirty="0" err="1" smtClean="0"/>
              <a:t>ICTprintservice</a:t>
            </a:r>
            <a:r>
              <a:rPr lang="en-GB" sz="2800" dirty="0" smtClean="0"/>
              <a:t> web site: </a:t>
            </a:r>
          </a:p>
          <a:p>
            <a:r>
              <a:rPr lang="en-GB" sz="2800" dirty="0">
                <a:hlinkClick r:id="rId2"/>
              </a:rPr>
              <a:t>http://www.imperial.ac.uk/admin-services/ict/self-service/computers-printing/printing</a:t>
            </a:r>
            <a:r>
              <a:rPr lang="en-GB" sz="2800" dirty="0" smtClean="0">
                <a:hlinkClick r:id="rId2"/>
              </a:rPr>
              <a:t>/</a:t>
            </a:r>
            <a:endParaRPr lang="en-GB"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Printing</a:t>
            </a:r>
          </a:p>
        </p:txBody>
      </p:sp>
      <p:sp>
        <p:nvSpPr>
          <p:cNvPr id="5" name="Rectangle 4"/>
          <p:cNvSpPr/>
          <p:nvPr/>
        </p:nvSpPr>
        <p:spPr>
          <a:xfrm>
            <a:off x="533400" y="1219200"/>
            <a:ext cx="7772400" cy="4832092"/>
          </a:xfrm>
          <a:prstGeom prst="rect">
            <a:avLst/>
          </a:prstGeom>
        </p:spPr>
        <p:txBody>
          <a:bodyPr wrap="square">
            <a:spAutoFit/>
          </a:bodyPr>
          <a:lstStyle/>
          <a:p>
            <a:r>
              <a:rPr lang="en-GB" sz="2800" b="1" dirty="0" smtClean="0"/>
              <a:t>Aeronautics Print/Copy/Scan Facilities</a:t>
            </a:r>
          </a:p>
          <a:p>
            <a:endParaRPr lang="en-GB" sz="2800" b="1" dirty="0" smtClean="0"/>
          </a:p>
          <a:p>
            <a:pPr>
              <a:buFont typeface="Arial" pitchFamily="34" charset="0"/>
              <a:buChar char="•"/>
            </a:pPr>
            <a:r>
              <a:rPr lang="en-GB" sz="2800" dirty="0" smtClean="0"/>
              <a:t> Two A4 colour printer/copier/scanner are located near and in room RODH 265 (Study Room).</a:t>
            </a:r>
          </a:p>
          <a:p>
            <a:pPr>
              <a:buFont typeface="Arial" pitchFamily="34" charset="0"/>
              <a:buChar char="•"/>
            </a:pPr>
            <a:endParaRPr lang="en-US" sz="2800" dirty="0"/>
          </a:p>
          <a:p>
            <a:pPr>
              <a:buFont typeface="Arial" pitchFamily="34" charset="0"/>
              <a:buChar char="•"/>
            </a:pPr>
            <a:r>
              <a:rPr lang="en-GB" sz="2800" dirty="0" smtClean="0"/>
              <a:t> One A4 </a:t>
            </a:r>
            <a:r>
              <a:rPr lang="en-GB" sz="2800" dirty="0"/>
              <a:t>colour printer/copier/scanner </a:t>
            </a:r>
            <a:r>
              <a:rPr lang="en-GB" sz="2800" dirty="0" smtClean="0"/>
              <a:t>is in room ACEX 254 (Computer Room</a:t>
            </a:r>
            <a:r>
              <a:rPr lang="en-GB" sz="2800" dirty="0"/>
              <a:t>).</a:t>
            </a:r>
          </a:p>
          <a:p>
            <a:pPr>
              <a:buFont typeface="Arial" pitchFamily="34" charset="0"/>
              <a:buChar char="•"/>
            </a:pPr>
            <a:endParaRPr lang="en-GB" sz="2800" dirty="0" smtClean="0"/>
          </a:p>
          <a:p>
            <a:pPr>
              <a:buFont typeface="Arial" pitchFamily="34" charset="0"/>
              <a:buChar char="•"/>
            </a:pPr>
            <a:endParaRPr lang="en-GB" sz="2800" dirty="0"/>
          </a:p>
          <a:p>
            <a:pPr algn="ctr"/>
            <a:r>
              <a:rPr lang="en-GB" sz="2800" b="1" dirty="0" smtClean="0"/>
              <a:t>Many other Printing/Copying/Scanning Facilities are available across College (e.g. Library)</a:t>
            </a:r>
            <a:endParaRPr lang="en-GB"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Printing</a:t>
            </a:r>
          </a:p>
        </p:txBody>
      </p:sp>
      <p:sp>
        <p:nvSpPr>
          <p:cNvPr id="5" name="Rectangle 4"/>
          <p:cNvSpPr/>
          <p:nvPr/>
        </p:nvSpPr>
        <p:spPr>
          <a:xfrm>
            <a:off x="533400" y="1219200"/>
            <a:ext cx="4114800" cy="954107"/>
          </a:xfrm>
          <a:prstGeom prst="rect">
            <a:avLst/>
          </a:prstGeom>
        </p:spPr>
        <p:txBody>
          <a:bodyPr wrap="square">
            <a:spAutoFit/>
          </a:bodyPr>
          <a:lstStyle/>
          <a:p>
            <a:pPr>
              <a:buFont typeface="Arial" pitchFamily="34" charset="0"/>
              <a:buChar char="•"/>
            </a:pPr>
            <a:r>
              <a:rPr lang="en-GB" sz="2800" dirty="0" smtClean="0"/>
              <a:t> Drivers to print in college facilities </a:t>
            </a:r>
            <a:endParaRPr lang="en-GB" sz="2800" dirty="0"/>
          </a:p>
        </p:txBody>
      </p:sp>
      <p:sp>
        <p:nvSpPr>
          <p:cNvPr id="6" name="Rectangle 5"/>
          <p:cNvSpPr/>
          <p:nvPr/>
        </p:nvSpPr>
        <p:spPr>
          <a:xfrm>
            <a:off x="521110" y="4314409"/>
            <a:ext cx="8165690" cy="2246769"/>
          </a:xfrm>
          <a:prstGeom prst="rect">
            <a:avLst/>
          </a:prstGeom>
        </p:spPr>
        <p:txBody>
          <a:bodyPr wrap="square">
            <a:spAutoFit/>
          </a:bodyPr>
          <a:lstStyle/>
          <a:p>
            <a:r>
              <a:rPr lang="en-GB" sz="2800" dirty="0">
                <a:hlinkClick r:id="rId2"/>
              </a:rPr>
              <a:t>http://</a:t>
            </a:r>
            <a:r>
              <a:rPr lang="en-GB" sz="2800" dirty="0" smtClean="0">
                <a:hlinkClick r:id="rId2"/>
              </a:rPr>
              <a:t>www.imperial.ac.uk/admin-services/ict/self-service/computers-printing/photocopying-scanning/</a:t>
            </a:r>
            <a:endParaRPr lang="en-GB" sz="2800" dirty="0" smtClean="0"/>
          </a:p>
          <a:p>
            <a:endParaRPr lang="en-US" sz="2800" dirty="0"/>
          </a:p>
          <a:p>
            <a:r>
              <a:rPr lang="en-GB" sz="2800" dirty="0">
                <a:hlinkClick r:id="rId3"/>
              </a:rPr>
              <a:t>https://www.imperial.ac.uk/admin-services/ict/self-service/computers-printing/printing/how-to-print</a:t>
            </a:r>
            <a:r>
              <a:rPr lang="en-GB" sz="2800" dirty="0" smtClean="0">
                <a:hlinkClick r:id="rId3"/>
              </a:rPr>
              <a:t>/</a:t>
            </a:r>
            <a:endParaRPr lang="en-GB" sz="2800" dirty="0"/>
          </a:p>
        </p:txBody>
      </p:sp>
      <p:pic>
        <p:nvPicPr>
          <p:cNvPr id="8" name="Picture 7"/>
          <p:cNvPicPr/>
          <p:nvPr/>
        </p:nvPicPr>
        <p:blipFill rotWithShape="1">
          <a:blip r:embed="rId4"/>
          <a:srcRect t="9501"/>
          <a:stretch/>
        </p:blipFill>
        <p:spPr>
          <a:xfrm>
            <a:off x="5724525" y="233808"/>
            <a:ext cx="2809875" cy="3878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algn="l" eaLnBrk="1" hangingPunct="1"/>
            <a:r>
              <a:rPr lang="en-GB" dirty="0" smtClean="0"/>
              <a:t>IT Services at Aeronautics</a:t>
            </a:r>
          </a:p>
        </p:txBody>
      </p:sp>
      <p:sp>
        <p:nvSpPr>
          <p:cNvPr id="5" name="Rectangle 3"/>
          <p:cNvSpPr txBox="1">
            <a:spLocks noChangeArrowheads="1"/>
          </p:cNvSpPr>
          <p:nvPr/>
        </p:nvSpPr>
        <p:spPr>
          <a:xfrm>
            <a:off x="457200" y="1524000"/>
            <a:ext cx="8229600" cy="49530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altLang="ja-JP" sz="3200" b="0" i="0" u="none" strike="noStrike" kern="1200" cap="none" spc="0" normalizeH="0" baseline="0" noProof="0" dirty="0" smtClean="0">
                <a:ln>
                  <a:noFill/>
                </a:ln>
                <a:solidFill>
                  <a:schemeClr val="tx1"/>
                </a:solidFill>
                <a:effectLst/>
                <a:uLnTx/>
                <a:uFillTx/>
                <a:latin typeface="+mn-lt"/>
                <a:ea typeface="MS PGothic" pitchFamily="34" charset="-128"/>
                <a:cs typeface="+mn-cs"/>
              </a:rPr>
              <a:t>Computer Rooms</a:t>
            </a:r>
          </a:p>
          <a:p>
            <a:pPr marL="342900" lvl="0" indent="-342900">
              <a:lnSpc>
                <a:spcPct val="90000"/>
              </a:lnSpc>
              <a:spcBef>
                <a:spcPct val="20000"/>
              </a:spcBef>
              <a:buFont typeface="Arial" pitchFamily="34" charset="0"/>
              <a:buChar char="•"/>
              <a:defRPr/>
            </a:pPr>
            <a:r>
              <a:rPr lang="en-GB" altLang="ja-JP" sz="3200" dirty="0" smtClean="0">
                <a:ea typeface="MS PGothic" pitchFamily="34" charset="-128"/>
              </a:rPr>
              <a:t>Imperial College Accounts</a:t>
            </a:r>
          </a:p>
          <a:p>
            <a:pPr marL="800100" lvl="1" indent="-342900">
              <a:lnSpc>
                <a:spcPct val="90000"/>
              </a:lnSpc>
              <a:spcBef>
                <a:spcPct val="20000"/>
              </a:spcBef>
              <a:buFont typeface="Arial" pitchFamily="34" charset="0"/>
              <a:buChar char="•"/>
            </a:pPr>
            <a:r>
              <a:rPr lang="en-GB" altLang="ja-JP" sz="3200" dirty="0" smtClean="0">
                <a:ea typeface="MS PGothic" pitchFamily="34" charset="-128"/>
              </a:rPr>
              <a:t>Departmental Account (Linux)</a:t>
            </a:r>
            <a:endParaRPr kumimoji="0" lang="en-GB" altLang="ja-JP" sz="3200" b="0" i="0" u="none" strike="noStrike" kern="1200" cap="none" spc="0" normalizeH="0" baseline="0" noProof="0" dirty="0" smtClean="0">
              <a:ln>
                <a:noFill/>
              </a:ln>
              <a:solidFill>
                <a:schemeClr val="tx1"/>
              </a:solidFill>
              <a:effectLst/>
              <a:uLnTx/>
              <a:uFillTx/>
              <a:latin typeface="+mn-lt"/>
              <a:ea typeface="MS PGothic" pitchFamily="34" charset="-128"/>
              <a:cs typeface="+mn-cs"/>
            </a:endParaRPr>
          </a:p>
          <a:p>
            <a:pPr marL="342900" lvl="0" indent="-342900">
              <a:lnSpc>
                <a:spcPct val="90000"/>
              </a:lnSpc>
              <a:spcBef>
                <a:spcPct val="20000"/>
              </a:spcBef>
              <a:buFont typeface="Arial" pitchFamily="34" charset="0"/>
              <a:buChar char="•"/>
            </a:pPr>
            <a:r>
              <a:rPr lang="en-GB" altLang="ja-JP" sz="3200" dirty="0" smtClean="0">
                <a:ea typeface="MS PGothic" pitchFamily="34" charset="-128"/>
              </a:rPr>
              <a:t>Department Rules </a:t>
            </a:r>
          </a:p>
          <a:p>
            <a:pPr marL="800100" lvl="1" indent="-342900">
              <a:lnSpc>
                <a:spcPct val="90000"/>
              </a:lnSpc>
              <a:spcBef>
                <a:spcPct val="20000"/>
              </a:spcBef>
              <a:buFont typeface="Arial" pitchFamily="34" charset="0"/>
              <a:buChar char="•"/>
            </a:pPr>
            <a:r>
              <a:rPr lang="en-GB" altLang="ja-JP" sz="3200" dirty="0" smtClean="0">
                <a:ea typeface="MS PGothic" pitchFamily="34" charset="-128"/>
              </a:rPr>
              <a:t>College Wide Rules</a:t>
            </a:r>
          </a:p>
          <a:p>
            <a:pPr marL="342900" indent="-342900">
              <a:lnSpc>
                <a:spcPct val="90000"/>
              </a:lnSpc>
              <a:spcBef>
                <a:spcPct val="20000"/>
              </a:spcBef>
              <a:buFont typeface="Arial" pitchFamily="34" charset="0"/>
              <a:buChar char="•"/>
            </a:pPr>
            <a:r>
              <a:rPr lang="en-GB" altLang="ja-JP" sz="3200" dirty="0" smtClean="0">
                <a:ea typeface="MS PGothic" pitchFamily="34" charset="-128"/>
              </a:rPr>
              <a:t>Printing</a:t>
            </a:r>
          </a:p>
          <a:p>
            <a:pPr marL="342900" indent="-342900">
              <a:lnSpc>
                <a:spcPct val="90000"/>
              </a:lnSpc>
              <a:spcBef>
                <a:spcPct val="20000"/>
              </a:spcBef>
              <a:buFont typeface="Arial" pitchFamily="34" charset="0"/>
              <a:buChar char="•"/>
            </a:pPr>
            <a:r>
              <a:rPr lang="en-GB" altLang="ja-JP" sz="3200" dirty="0" smtClean="0">
                <a:ea typeface="MS PGothic" pitchFamily="34" charset="-128"/>
              </a:rPr>
              <a:t>High Performance Computing (HPC) </a:t>
            </a:r>
          </a:p>
          <a:p>
            <a:pPr marL="342900" indent="-342900">
              <a:lnSpc>
                <a:spcPct val="90000"/>
              </a:lnSpc>
              <a:spcBef>
                <a:spcPct val="20000"/>
              </a:spcBef>
              <a:buFont typeface="Arial" pitchFamily="34" charset="0"/>
              <a:buChar char="•"/>
            </a:pPr>
            <a:r>
              <a:rPr lang="en-GB" altLang="ja-JP" sz="3200" dirty="0" smtClean="0">
                <a:ea typeface="MS PGothic" pitchFamily="34" charset="-128"/>
              </a:rPr>
              <a:t>Getting Help</a:t>
            </a:r>
          </a:p>
          <a:p>
            <a:pPr marL="342900" indent="-342900">
              <a:lnSpc>
                <a:spcPct val="90000"/>
              </a:lnSpc>
              <a:spcBef>
                <a:spcPct val="20000"/>
              </a:spcBef>
              <a:buFont typeface="Arial" pitchFamily="34" charset="0"/>
              <a:buChar char="•"/>
            </a:pPr>
            <a:r>
              <a:rPr lang="en-GB" altLang="ja-JP" sz="3200" dirty="0" smtClean="0">
                <a:ea typeface="MS PGothic" pitchFamily="34" charset="-128"/>
              </a:rPr>
              <a:t>Q&amp;A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High Performance Computing (HPC)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fontScale="90000"/>
          </a:bodyPr>
          <a:lstStyle/>
          <a:p>
            <a:pPr marL="342900" lvl="0" indent="-342900" algn="l">
              <a:lnSpc>
                <a:spcPct val="90000"/>
              </a:lnSpc>
              <a:spcBef>
                <a:spcPct val="20000"/>
              </a:spcBef>
              <a:defRPr/>
            </a:pPr>
            <a:r>
              <a:rPr lang="en-GB" altLang="ja-JP" dirty="0" smtClean="0">
                <a:ea typeface="MS PGothic" pitchFamily="34" charset="-128"/>
              </a:rPr>
              <a:t>High Performance Computing (HPC)</a:t>
            </a:r>
          </a:p>
        </p:txBody>
      </p:sp>
      <p:sp>
        <p:nvSpPr>
          <p:cNvPr id="5" name="Rectangle 4"/>
          <p:cNvSpPr/>
          <p:nvPr/>
        </p:nvSpPr>
        <p:spPr>
          <a:xfrm>
            <a:off x="533400" y="1366421"/>
            <a:ext cx="8001000" cy="5262979"/>
          </a:xfrm>
          <a:prstGeom prst="rect">
            <a:avLst/>
          </a:prstGeom>
        </p:spPr>
        <p:txBody>
          <a:bodyPr wrap="square">
            <a:spAutoFit/>
          </a:bodyPr>
          <a:lstStyle/>
          <a:p>
            <a:pPr>
              <a:buFont typeface="Arial" pitchFamily="34" charset="0"/>
              <a:buChar char="•"/>
            </a:pPr>
            <a:r>
              <a:rPr lang="en-GB" sz="2800" dirty="0" smtClean="0"/>
              <a:t>Central Linux-based HPC facilities available to all college users. For help with central HPC facilities, contact ICT.</a:t>
            </a:r>
          </a:p>
          <a:p>
            <a:r>
              <a:rPr lang="en-GB" sz="2800" dirty="0">
                <a:hlinkClick r:id="rId2"/>
              </a:rPr>
              <a:t>http://www.imperial.ac.uk/admin-services/ict/self-service/research-support/hpc</a:t>
            </a:r>
            <a:r>
              <a:rPr lang="en-GB" sz="2800" dirty="0" smtClean="0">
                <a:hlinkClick r:id="rId2"/>
              </a:rPr>
              <a:t>/</a:t>
            </a:r>
            <a:endParaRPr lang="en-GB" sz="2800" dirty="0" smtClean="0"/>
          </a:p>
          <a:p>
            <a:pPr>
              <a:buFont typeface="Arial" pitchFamily="34" charset="0"/>
              <a:buChar char="•"/>
            </a:pPr>
            <a:endParaRPr lang="en-GB" sz="2800" dirty="0" smtClean="0"/>
          </a:p>
          <a:p>
            <a:pPr>
              <a:buFont typeface="Arial" pitchFamily="34" charset="0"/>
              <a:buChar char="•"/>
            </a:pPr>
            <a:r>
              <a:rPr lang="en-GB" sz="2800" dirty="0" smtClean="0"/>
              <a:t>Aero has also its own </a:t>
            </a:r>
            <a:r>
              <a:rPr lang="en-GB" sz="2800" dirty="0" err="1" smtClean="0"/>
              <a:t>HPC</a:t>
            </a:r>
            <a:r>
              <a:rPr lang="en-GB" sz="2800" dirty="0" smtClean="0"/>
              <a:t> Student facility.  For Aero's HPC, contact Omar Bacarreza</a:t>
            </a:r>
          </a:p>
          <a:p>
            <a:r>
              <a:rPr lang="en-GB" sz="2800" dirty="0" smtClean="0"/>
              <a:t>(</a:t>
            </a:r>
            <a:r>
              <a:rPr lang="en-GB" sz="2800" u="sng" dirty="0" smtClean="0">
                <a:solidFill>
                  <a:srgbClr val="0000FF"/>
                </a:solidFill>
              </a:rPr>
              <a:t>o.bacarreza-nogales</a:t>
            </a:r>
            <a:r>
              <a:rPr lang="en-GB" sz="2800" dirty="0" smtClean="0">
                <a:hlinkClick r:id="rId3"/>
              </a:rPr>
              <a:t>@imperial.ac.uk</a:t>
            </a:r>
            <a:r>
              <a:rPr lang="en-GB" sz="2800" dirty="0" smtClean="0"/>
              <a:t>). </a:t>
            </a:r>
          </a:p>
          <a:p>
            <a:pPr algn="ctr"/>
            <a:r>
              <a:rPr lang="en-GB" sz="2800" u="sng" dirty="0" smtClean="0"/>
              <a:t>This Linux platform is </a:t>
            </a:r>
            <a:r>
              <a:rPr lang="en-GB" sz="2800" u="sng" dirty="0"/>
              <a:t>permanently running and can be accessed remotely from any Windows, Mac or Linux computer </a:t>
            </a:r>
            <a:r>
              <a:rPr lang="en-GB" sz="2800" u="sng" dirty="0" smtClean="0"/>
              <a:t>(inside or </a:t>
            </a:r>
            <a:r>
              <a:rPr lang="en-GB" sz="2800" u="sng" dirty="0"/>
              <a:t>outside </a:t>
            </a:r>
            <a:r>
              <a:rPr lang="en-GB" sz="2800" u="sng" dirty="0" smtClean="0"/>
              <a:t>college). </a:t>
            </a:r>
            <a:endParaRPr lang="en-GB" sz="2800"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Getting Help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Getting Help</a:t>
            </a:r>
          </a:p>
        </p:txBody>
      </p:sp>
      <p:sp>
        <p:nvSpPr>
          <p:cNvPr id="5" name="Rectangle 4"/>
          <p:cNvSpPr/>
          <p:nvPr/>
        </p:nvSpPr>
        <p:spPr>
          <a:xfrm>
            <a:off x="609600" y="1676400"/>
            <a:ext cx="8001000" cy="4401205"/>
          </a:xfrm>
          <a:prstGeom prst="rect">
            <a:avLst/>
          </a:prstGeom>
        </p:spPr>
        <p:txBody>
          <a:bodyPr wrap="square">
            <a:spAutoFit/>
          </a:bodyPr>
          <a:lstStyle/>
          <a:p>
            <a:pPr>
              <a:buFont typeface="Arial" pitchFamily="34" charset="0"/>
              <a:buChar char="•"/>
            </a:pPr>
            <a:r>
              <a:rPr lang="en-GB" sz="2800" dirty="0" smtClean="0"/>
              <a:t> For all enquiries about Windows, accounts, login problems or email contact ICT:</a:t>
            </a:r>
          </a:p>
          <a:p>
            <a:r>
              <a:rPr lang="en-GB" sz="2800" dirty="0" smtClean="0"/>
              <a:t>	Ext. 49000, 4th floor of </a:t>
            </a:r>
            <a:r>
              <a:rPr lang="en-GB" sz="2800" dirty="0" err="1" smtClean="0"/>
              <a:t>Sherfield</a:t>
            </a:r>
            <a:r>
              <a:rPr lang="en-GB" sz="2800" dirty="0" smtClean="0"/>
              <a:t> Building.</a:t>
            </a:r>
          </a:p>
          <a:p>
            <a:r>
              <a:rPr lang="en-GB" sz="2800" dirty="0" smtClean="0"/>
              <a:t>	</a:t>
            </a:r>
            <a:r>
              <a:rPr lang="en-GB" sz="2800" dirty="0" smtClean="0">
                <a:hlinkClick r:id="rId2"/>
              </a:rPr>
              <a:t>service.desk@imperial.ac.uk</a:t>
            </a:r>
            <a:r>
              <a:rPr lang="en-GB" sz="2800" dirty="0" smtClean="0"/>
              <a:t> </a:t>
            </a:r>
          </a:p>
          <a:p>
            <a:endParaRPr lang="en-GB" sz="2800" dirty="0" smtClean="0"/>
          </a:p>
          <a:p>
            <a:endParaRPr lang="en-GB" sz="2800" dirty="0" smtClean="0"/>
          </a:p>
          <a:p>
            <a:pPr>
              <a:buFont typeface="Arial" pitchFamily="34" charset="0"/>
              <a:buChar char="•"/>
            </a:pPr>
            <a:r>
              <a:rPr lang="en-GB" sz="2800" dirty="0" smtClean="0"/>
              <a:t> For queries with access to courses or content on Blackboard please contact the Teaching Office on:  	</a:t>
            </a:r>
            <a:r>
              <a:rPr lang="en-GB" sz="2800" dirty="0" smtClean="0">
                <a:hlinkClick r:id="rId3"/>
              </a:rPr>
              <a:t>ae.office@imperial.ac.uk</a:t>
            </a:r>
            <a:r>
              <a:rPr lang="en-GB" sz="2800" dirty="0" smtClean="0"/>
              <a:t> </a:t>
            </a:r>
          </a:p>
          <a:p>
            <a:pPr>
              <a:buFont typeface="Arial" pitchFamily="34" charset="0"/>
              <a:buChar char="•"/>
            </a:pPr>
            <a:endParaRPr lang="en-GB"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Getting Help</a:t>
            </a:r>
          </a:p>
        </p:txBody>
      </p:sp>
      <p:sp>
        <p:nvSpPr>
          <p:cNvPr id="5" name="Rectangle 4"/>
          <p:cNvSpPr/>
          <p:nvPr/>
        </p:nvSpPr>
        <p:spPr>
          <a:xfrm>
            <a:off x="609600" y="1416308"/>
            <a:ext cx="8001000" cy="5262979"/>
          </a:xfrm>
          <a:prstGeom prst="rect">
            <a:avLst/>
          </a:prstGeom>
        </p:spPr>
        <p:txBody>
          <a:bodyPr wrap="square">
            <a:spAutoFit/>
          </a:bodyPr>
          <a:lstStyle/>
          <a:p>
            <a:pPr>
              <a:buFont typeface="Arial" pitchFamily="34" charset="0"/>
              <a:buChar char="•"/>
            </a:pPr>
            <a:r>
              <a:rPr lang="en-GB" sz="2800" dirty="0" smtClean="0"/>
              <a:t>For any software/hardware issues in Aeronautics computer rooms then please contact:</a:t>
            </a:r>
          </a:p>
          <a:p>
            <a:r>
              <a:rPr lang="pt-BR" sz="2800" dirty="0" smtClean="0"/>
              <a:t>	Dr. Omar Bacarreza </a:t>
            </a:r>
          </a:p>
          <a:p>
            <a:r>
              <a:rPr lang="pt-BR" sz="2800" dirty="0"/>
              <a:t>	</a:t>
            </a:r>
            <a:r>
              <a:rPr lang="pt-BR" sz="2800" dirty="0" smtClean="0">
                <a:hlinkClick r:id="rId2"/>
              </a:rPr>
              <a:t>o.bacarreza-nogales@imperial.ac.uk</a:t>
            </a:r>
            <a:endParaRPr lang="pt-BR" sz="2800" dirty="0"/>
          </a:p>
          <a:p>
            <a:endParaRPr lang="en-GB" sz="2800" dirty="0" smtClean="0"/>
          </a:p>
          <a:p>
            <a:endParaRPr lang="en-GB" sz="2800" dirty="0" smtClean="0"/>
          </a:p>
          <a:p>
            <a:endParaRPr lang="en-GB" sz="2800" dirty="0"/>
          </a:p>
          <a:p>
            <a:endParaRPr lang="en-GB" sz="2800" dirty="0" smtClean="0"/>
          </a:p>
          <a:p>
            <a:pPr>
              <a:buFont typeface="Arial" pitchFamily="34" charset="0"/>
              <a:buChar char="•"/>
            </a:pPr>
            <a:r>
              <a:rPr lang="en-GB" sz="2800" dirty="0" smtClean="0"/>
              <a:t>Useful information on using </a:t>
            </a:r>
            <a:r>
              <a:rPr lang="en-GB" sz="2800" dirty="0"/>
              <a:t>Aero </a:t>
            </a:r>
            <a:r>
              <a:rPr lang="en-GB" sz="2800" dirty="0" smtClean="0"/>
              <a:t>HPC </a:t>
            </a:r>
            <a:r>
              <a:rPr lang="en-GB" sz="2800" dirty="0"/>
              <a:t>Student facility can </a:t>
            </a:r>
            <a:r>
              <a:rPr lang="en-GB" sz="2800" dirty="0" smtClean="0"/>
              <a:t>be found at:</a:t>
            </a:r>
          </a:p>
          <a:p>
            <a:r>
              <a:rPr lang="en-GB" sz="2800" dirty="0">
                <a:hlinkClick r:id="rId3"/>
              </a:rPr>
              <a:t>http://</a:t>
            </a:r>
            <a:r>
              <a:rPr lang="en-GB" sz="2800" dirty="0" smtClean="0">
                <a:hlinkClick r:id="rId3"/>
              </a:rPr>
              <a:t>torque.ae.ic.ac.uk/docs/</a:t>
            </a:r>
            <a:endParaRPr lang="en-US" sz="2800" dirty="0"/>
          </a:p>
          <a:p>
            <a:endParaRPr lang="en-GB"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Any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Computer Rooms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Main Computer Rooms</a:t>
            </a:r>
          </a:p>
        </p:txBody>
      </p:sp>
      <p:sp>
        <p:nvSpPr>
          <p:cNvPr id="2" name="Rectangle 1"/>
          <p:cNvSpPr/>
          <p:nvPr/>
        </p:nvSpPr>
        <p:spPr>
          <a:xfrm>
            <a:off x="533400" y="1371600"/>
            <a:ext cx="8305800" cy="4893647"/>
          </a:xfrm>
          <a:prstGeom prst="rect">
            <a:avLst/>
          </a:prstGeom>
        </p:spPr>
        <p:txBody>
          <a:bodyPr wrap="square">
            <a:spAutoFit/>
          </a:bodyPr>
          <a:lstStyle/>
          <a:p>
            <a:r>
              <a:rPr lang="en-GB" sz="2400" dirty="0"/>
              <a:t>Aeronautics offers the following computer </a:t>
            </a:r>
            <a:r>
              <a:rPr lang="en-GB" sz="2400" dirty="0" smtClean="0"/>
              <a:t>rooms:</a:t>
            </a:r>
          </a:p>
          <a:p>
            <a:endParaRPr lang="en-GB" sz="2400" dirty="0"/>
          </a:p>
          <a:p>
            <a:r>
              <a:rPr lang="en-GB" sz="2400" u="sng" dirty="0"/>
              <a:t>Aeronautics Only </a:t>
            </a:r>
            <a:r>
              <a:rPr lang="en-GB" sz="2400" u="sng" dirty="0" smtClean="0"/>
              <a:t>Rooms </a:t>
            </a:r>
            <a:r>
              <a:rPr lang="en-GB" sz="2400" u="sng" dirty="0"/>
              <a:t>(Dual boot</a:t>
            </a:r>
            <a:r>
              <a:rPr lang="en-GB" sz="2400" u="sng" dirty="0" smtClean="0"/>
              <a:t>): </a:t>
            </a:r>
            <a:endParaRPr lang="en-GB" sz="2400" u="sng" dirty="0"/>
          </a:p>
          <a:p>
            <a:r>
              <a:rPr lang="en-GB" sz="2400" dirty="0" smtClean="0"/>
              <a:t>Room RODH </a:t>
            </a:r>
            <a:r>
              <a:rPr lang="en-GB" sz="2400" dirty="0"/>
              <a:t>265 – </a:t>
            </a:r>
            <a:r>
              <a:rPr lang="en-GB" sz="2400" dirty="0" smtClean="0"/>
              <a:t>20 Machines – Study Room, Printers</a:t>
            </a:r>
          </a:p>
          <a:p>
            <a:r>
              <a:rPr lang="en-GB" sz="2400" dirty="0"/>
              <a:t>Room ACEX 254 – </a:t>
            </a:r>
            <a:r>
              <a:rPr lang="en-GB" sz="2400" dirty="0" smtClean="0"/>
              <a:t>28 Machines </a:t>
            </a:r>
            <a:r>
              <a:rPr lang="en-GB" sz="2400" dirty="0"/>
              <a:t>– </a:t>
            </a:r>
            <a:r>
              <a:rPr lang="en-GB" sz="2400" dirty="0" smtClean="0"/>
              <a:t>Computer Room, Printer</a:t>
            </a:r>
            <a:endParaRPr lang="en-GB" sz="2400" dirty="0"/>
          </a:p>
          <a:p>
            <a:pPr lvl="0"/>
            <a:endParaRPr lang="en-GB" sz="2400" dirty="0" smtClean="0"/>
          </a:p>
          <a:p>
            <a:pPr lvl="0"/>
            <a:endParaRPr lang="en-GB" sz="2400" dirty="0"/>
          </a:p>
          <a:p>
            <a:r>
              <a:rPr lang="en-GB" sz="2400" u="sng" dirty="0"/>
              <a:t>Shared Rooms (Aeronautics, Civil and Mechanical Engineering): </a:t>
            </a:r>
            <a:endParaRPr lang="en-GB" sz="2400" dirty="0"/>
          </a:p>
          <a:p>
            <a:pPr lvl="0"/>
            <a:r>
              <a:rPr lang="en-GB" sz="2400" dirty="0" smtClean="0"/>
              <a:t>Room</a:t>
            </a:r>
            <a:r>
              <a:rPr lang="en-GB" sz="2400" dirty="0"/>
              <a:t> </a:t>
            </a:r>
            <a:r>
              <a:rPr lang="en-GB" sz="2400" dirty="0" smtClean="0"/>
              <a:t>SKEM 208</a:t>
            </a:r>
            <a:r>
              <a:rPr lang="en-GB" sz="2400" dirty="0"/>
              <a:t> – 70 Machines (Windows Only), </a:t>
            </a:r>
            <a:r>
              <a:rPr lang="en-GB" sz="2400" dirty="0" smtClean="0"/>
              <a:t>Printer</a:t>
            </a:r>
          </a:p>
          <a:p>
            <a:r>
              <a:rPr lang="en-GB" sz="2400" dirty="0"/>
              <a:t>Room </a:t>
            </a:r>
            <a:r>
              <a:rPr lang="en-GB" sz="2400" dirty="0" smtClean="0"/>
              <a:t>SKEM 317</a:t>
            </a:r>
            <a:r>
              <a:rPr lang="en-GB" sz="2400" dirty="0"/>
              <a:t> – </a:t>
            </a:r>
            <a:r>
              <a:rPr lang="en-GB" sz="2400" dirty="0" smtClean="0"/>
              <a:t>41</a:t>
            </a:r>
            <a:r>
              <a:rPr lang="en-GB" sz="2400" dirty="0"/>
              <a:t> Machines (Windows Only), </a:t>
            </a:r>
            <a:r>
              <a:rPr lang="en-GB" sz="2400" dirty="0" smtClean="0"/>
              <a:t>Printer</a:t>
            </a:r>
            <a:endParaRPr lang="en-GB" sz="2400" dirty="0"/>
          </a:p>
          <a:p>
            <a:pPr lvl="0"/>
            <a:r>
              <a:rPr lang="en-GB" sz="2400" dirty="0"/>
              <a:t>Room </a:t>
            </a:r>
            <a:r>
              <a:rPr lang="en-GB" sz="2400" dirty="0" smtClean="0"/>
              <a:t>CAGB 203</a:t>
            </a:r>
            <a:r>
              <a:rPr lang="en-GB" sz="2400" dirty="0"/>
              <a:t> – 90 Machines (Windows Only), </a:t>
            </a:r>
            <a:r>
              <a:rPr lang="en-GB" sz="2400" dirty="0" smtClean="0"/>
              <a:t>Printer</a:t>
            </a:r>
          </a:p>
          <a:p>
            <a:pPr lvl="0"/>
            <a:r>
              <a:rPr lang="en-GB" sz="2400" dirty="0" smtClean="0"/>
              <a:t>Room CAGB 761</a:t>
            </a:r>
            <a:r>
              <a:rPr lang="en-GB" sz="2400" dirty="0"/>
              <a:t> – </a:t>
            </a:r>
            <a:r>
              <a:rPr lang="en-GB" sz="2400" dirty="0" smtClean="0"/>
              <a:t>42</a:t>
            </a:r>
            <a:r>
              <a:rPr lang="en-GB" sz="2400" dirty="0"/>
              <a:t> Machines (Windows Only), </a:t>
            </a:r>
            <a:r>
              <a:rPr lang="en-GB" sz="2400" dirty="0" smtClean="0"/>
              <a:t>Printer</a:t>
            </a:r>
          </a:p>
          <a:p>
            <a:r>
              <a:rPr lang="en-GB" sz="2400" dirty="0"/>
              <a:t>Room </a:t>
            </a:r>
            <a:r>
              <a:rPr lang="en-GB" sz="2400" dirty="0" smtClean="0"/>
              <a:t>CAGB 762</a:t>
            </a:r>
            <a:r>
              <a:rPr lang="en-GB" sz="2400" dirty="0"/>
              <a:t> – </a:t>
            </a:r>
            <a:r>
              <a:rPr lang="en-GB" sz="2400" dirty="0" smtClean="0"/>
              <a:t>42</a:t>
            </a:r>
            <a:r>
              <a:rPr lang="en-GB" sz="2400" dirty="0"/>
              <a:t> Machines (Windows Only), </a:t>
            </a:r>
            <a:r>
              <a:rPr lang="en-GB" sz="2400" dirty="0" smtClean="0"/>
              <a:t>Printer</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5344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Main Aeronautics Computer Rooms</a:t>
            </a:r>
          </a:p>
        </p:txBody>
      </p:sp>
      <p:sp>
        <p:nvSpPr>
          <p:cNvPr id="5" name="Rectangle 3"/>
          <p:cNvSpPr txBox="1">
            <a:spLocks noChangeArrowheads="1"/>
          </p:cNvSpPr>
          <p:nvPr/>
        </p:nvSpPr>
        <p:spPr>
          <a:xfrm>
            <a:off x="152400" y="3345391"/>
            <a:ext cx="4572000" cy="1142999"/>
          </a:xfrm>
          <a:prstGeom prst="rect">
            <a:avLst/>
          </a:prstGeom>
        </p:spPr>
        <p:txBody>
          <a:bodyPr vert="horz" lIns="91440" tIns="45720" rIns="91440" bIns="45720" rtlCol="0">
            <a:normAutofit/>
          </a:bodyPr>
          <a:lstStyle/>
          <a:p>
            <a:pPr marL="342900" lvl="0" indent="-342900" algn="ctr">
              <a:lnSpc>
                <a:spcPct val="90000"/>
              </a:lnSpc>
              <a:spcBef>
                <a:spcPct val="20000"/>
              </a:spcBef>
              <a:defRPr/>
            </a:pPr>
            <a:r>
              <a:rPr lang="en-GB" altLang="ja-JP" sz="2800" dirty="0" smtClean="0">
                <a:ea typeface="MS PGothic" pitchFamily="34" charset="-128"/>
              </a:rPr>
              <a:t>Study </a:t>
            </a:r>
            <a:r>
              <a:rPr lang="en-GB" altLang="ja-JP" sz="2800" dirty="0">
                <a:ea typeface="MS PGothic" pitchFamily="34" charset="-128"/>
              </a:rPr>
              <a:t>room </a:t>
            </a:r>
            <a:endParaRPr lang="en-GB" altLang="ja-JP" sz="2800" dirty="0" smtClean="0">
              <a:ea typeface="MS PGothic" pitchFamily="34" charset="-128"/>
            </a:endParaRPr>
          </a:p>
          <a:p>
            <a:pPr marL="342900" indent="-342900" algn="ctr">
              <a:lnSpc>
                <a:spcPct val="90000"/>
              </a:lnSpc>
              <a:spcBef>
                <a:spcPct val="20000"/>
              </a:spcBef>
              <a:defRPr/>
            </a:pPr>
            <a:r>
              <a:rPr lang="en-GB" altLang="ja-JP" sz="2800" dirty="0">
                <a:ea typeface="MS PGothic" pitchFamily="34" charset="-128"/>
              </a:rPr>
              <a:t>(</a:t>
            </a:r>
            <a:r>
              <a:rPr lang="en-GB" altLang="ja-JP" sz="2800" dirty="0" smtClean="0">
                <a:ea typeface="MS PGothic" pitchFamily="34" charset="-128"/>
              </a:rPr>
              <a:t>RODH 265)</a:t>
            </a:r>
          </a:p>
        </p:txBody>
      </p:sp>
      <p:sp>
        <p:nvSpPr>
          <p:cNvPr id="6" name="Rectangle 3"/>
          <p:cNvSpPr txBox="1">
            <a:spLocks noChangeArrowheads="1"/>
          </p:cNvSpPr>
          <p:nvPr/>
        </p:nvSpPr>
        <p:spPr>
          <a:xfrm>
            <a:off x="4648200" y="3352800"/>
            <a:ext cx="4495800" cy="1142999"/>
          </a:xfrm>
          <a:prstGeom prst="rect">
            <a:avLst/>
          </a:prstGeom>
        </p:spPr>
        <p:txBody>
          <a:bodyPr vert="horz" lIns="91440" tIns="45720" rIns="91440" bIns="45720" rtlCol="0">
            <a:normAutofit/>
          </a:bodyPr>
          <a:lstStyle/>
          <a:p>
            <a:pPr marL="342900" lvl="0" indent="-342900" algn="ctr">
              <a:lnSpc>
                <a:spcPct val="90000"/>
              </a:lnSpc>
              <a:spcBef>
                <a:spcPct val="20000"/>
              </a:spcBef>
              <a:defRPr/>
            </a:pPr>
            <a:r>
              <a:rPr lang="en-GB" altLang="ja-JP" sz="2800" dirty="0" smtClean="0">
                <a:ea typeface="MS PGothic" pitchFamily="34" charset="-128"/>
              </a:rPr>
              <a:t>Computer </a:t>
            </a:r>
            <a:r>
              <a:rPr lang="en-GB" altLang="ja-JP" sz="2800" dirty="0">
                <a:ea typeface="MS PGothic" pitchFamily="34" charset="-128"/>
              </a:rPr>
              <a:t>Room</a:t>
            </a:r>
          </a:p>
          <a:p>
            <a:pPr marL="342900" lvl="0" indent="-342900" algn="ctr">
              <a:lnSpc>
                <a:spcPct val="90000"/>
              </a:lnSpc>
              <a:spcBef>
                <a:spcPct val="20000"/>
              </a:spcBef>
              <a:defRPr/>
            </a:pPr>
            <a:r>
              <a:rPr lang="en-GB" altLang="ja-JP" sz="2800" dirty="0" smtClean="0">
                <a:ea typeface="MS PGothic" pitchFamily="34" charset="-128"/>
              </a:rPr>
              <a:t>(ACEX 254)</a:t>
            </a:r>
          </a:p>
          <a:p>
            <a:pPr marL="342900" lvl="0" indent="-342900" algn="ctr">
              <a:lnSpc>
                <a:spcPct val="90000"/>
              </a:lnSpc>
              <a:spcBef>
                <a:spcPct val="20000"/>
              </a:spcBef>
              <a:defRPr/>
            </a:pPr>
            <a:endParaRPr kumimoji="0" lang="en-GB" altLang="ja-JP" sz="2800" b="0" i="0" u="none" strike="noStrike" kern="1200" cap="none" spc="0" normalizeH="0" noProof="0" dirty="0" smtClean="0">
              <a:ln>
                <a:noFill/>
              </a:ln>
              <a:solidFill>
                <a:schemeClr val="tx1"/>
              </a:solidFill>
              <a:effectLst/>
              <a:uLnTx/>
              <a:uFillTx/>
              <a:latin typeface="+mn-lt"/>
              <a:ea typeface="MS PGothic" pitchFamily="34" charset="-128"/>
              <a:cs typeface="+mn-cs"/>
            </a:endParaRPr>
          </a:p>
          <a:p>
            <a:pPr marL="342900" marR="0" lvl="0" indent="-342900" algn="ctr" defTabSz="914400" rtl="0" eaLnBrk="1" fontAlgn="auto" latinLnBrk="0" hangingPunct="1">
              <a:lnSpc>
                <a:spcPct val="90000"/>
              </a:lnSpc>
              <a:spcBef>
                <a:spcPct val="20000"/>
              </a:spcBef>
              <a:spcAft>
                <a:spcPts val="0"/>
              </a:spcAft>
              <a:buClrTx/>
              <a:buSzTx/>
              <a:tabLst/>
              <a:defRPr/>
            </a:pPr>
            <a:endParaRPr lang="en-GB" altLang="ja-JP" sz="2800" dirty="0" smtClean="0">
              <a:ea typeface="MS PGothic" pitchFamily="34"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90599" y="4386374"/>
            <a:ext cx="2952000" cy="22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90600" y="1189097"/>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49" y="1181099"/>
            <a:ext cx="2895601" cy="217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0450" y="4429574"/>
            <a:ext cx="2894400" cy="2170800"/>
          </a:xfrm>
          <a:prstGeom prst="rect">
            <a:avLst/>
          </a:prstGeom>
        </p:spPr>
      </p:pic>
    </p:spTree>
    <p:extLst>
      <p:ext uri="{BB962C8B-B14F-4D97-AF65-F5344CB8AC3E}">
        <p14:creationId xmlns:p14="http://schemas.microsoft.com/office/powerpoint/2010/main" val="266696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nSpc>
                <a:spcPct val="90000"/>
              </a:lnSpc>
              <a:spcBef>
                <a:spcPct val="20000"/>
              </a:spcBef>
              <a:defRPr/>
            </a:pPr>
            <a:r>
              <a:rPr lang="en-GB" altLang="ja-JP" dirty="0" smtClean="0">
                <a:ea typeface="MS PGothic" pitchFamily="34" charset="-128"/>
              </a:rPr>
              <a:t>Aero/Civil/Mechanical Rooms</a:t>
            </a:r>
          </a:p>
        </p:txBody>
      </p:sp>
      <p:pic>
        <p:nvPicPr>
          <p:cNvPr id="1030" name="Picture 6" descr="D:\LECTURER JOB\ICTRep\2012-2013\Presentation\20120928_162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0699" y="1190622"/>
            <a:ext cx="2590801"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LECTURER JOB\ICTRep\2012-2013\Presentation\20120928_1618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343400"/>
            <a:ext cx="3031068" cy="22733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LECTURER JOB\ICTRep\2012-2013\Presentation\20120928_1629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732" y="1138765"/>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LECTURER JOB\ICTRep\2012-2013\Presentation\20120928_1614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835" y="4333954"/>
            <a:ext cx="3060595" cy="229544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txBox="1">
            <a:spLocks noChangeArrowheads="1"/>
          </p:cNvSpPr>
          <p:nvPr/>
        </p:nvSpPr>
        <p:spPr>
          <a:xfrm>
            <a:off x="152400" y="3200401"/>
            <a:ext cx="4572000" cy="1142999"/>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90000"/>
              </a:lnSpc>
              <a:spcBef>
                <a:spcPct val="20000"/>
              </a:spcBef>
              <a:spcAft>
                <a:spcPts val="0"/>
              </a:spcAft>
              <a:buClrTx/>
              <a:buSzTx/>
              <a:tabLst/>
              <a:defRPr/>
            </a:pPr>
            <a:r>
              <a:rPr lang="en-GB" altLang="ja-JP" sz="2800" dirty="0" smtClean="0">
                <a:ea typeface="MS PGothic" pitchFamily="34" charset="-128"/>
              </a:rPr>
              <a:t>70 Seats</a:t>
            </a:r>
            <a:r>
              <a:rPr kumimoji="0" lang="en-GB" altLang="ja-JP" sz="2800" b="0" i="0" u="none" strike="noStrike" kern="1200" cap="none" spc="0" normalizeH="0" baseline="0" noProof="0" dirty="0" smtClean="0">
                <a:ln>
                  <a:noFill/>
                </a:ln>
                <a:solidFill>
                  <a:schemeClr val="tx1"/>
                </a:solidFill>
                <a:effectLst/>
                <a:uLnTx/>
                <a:uFillTx/>
                <a:latin typeface="+mn-lt"/>
                <a:ea typeface="MS PGothic" pitchFamily="34" charset="-128"/>
                <a:cs typeface="+mn-cs"/>
              </a:rPr>
              <a:t> Computer</a:t>
            </a:r>
            <a:r>
              <a:rPr kumimoji="0" lang="en-GB" altLang="ja-JP" sz="2800" b="0" i="0" u="none" strike="noStrike" kern="1200" cap="none" spc="0" normalizeH="0" noProof="0" dirty="0" smtClean="0">
                <a:ln>
                  <a:noFill/>
                </a:ln>
                <a:solidFill>
                  <a:schemeClr val="tx1"/>
                </a:solidFill>
                <a:effectLst/>
                <a:uLnTx/>
                <a:uFillTx/>
                <a:latin typeface="+mn-lt"/>
                <a:ea typeface="MS PGothic" pitchFamily="34" charset="-128"/>
                <a:cs typeface="+mn-cs"/>
              </a:rPr>
              <a:t> Room</a:t>
            </a:r>
          </a:p>
          <a:p>
            <a:pPr marL="342900" lvl="0" indent="-342900" algn="ctr">
              <a:lnSpc>
                <a:spcPct val="90000"/>
              </a:lnSpc>
              <a:spcBef>
                <a:spcPct val="20000"/>
              </a:spcBef>
              <a:defRPr/>
            </a:pPr>
            <a:r>
              <a:rPr lang="en-GB" altLang="ja-JP" sz="2800" dirty="0" smtClean="0">
                <a:ea typeface="MS PGothic" pitchFamily="34" charset="-128"/>
              </a:rPr>
              <a:t>(</a:t>
            </a:r>
            <a:r>
              <a:rPr lang="en-GB" sz="2800" dirty="0" smtClean="0"/>
              <a:t>SKEM 208</a:t>
            </a:r>
            <a:r>
              <a:rPr lang="en-GB" altLang="ja-JP" sz="2800" dirty="0" smtClean="0">
                <a:ea typeface="MS PGothic" pitchFamily="34" charset="-128"/>
              </a:rPr>
              <a:t>)</a:t>
            </a:r>
          </a:p>
          <a:p>
            <a:pPr marL="342900" lvl="0" indent="-342900" algn="ctr">
              <a:lnSpc>
                <a:spcPct val="90000"/>
              </a:lnSpc>
              <a:spcBef>
                <a:spcPct val="20000"/>
              </a:spcBef>
              <a:defRPr/>
            </a:pPr>
            <a:r>
              <a:rPr kumimoji="0" lang="en-GB" altLang="ja-JP" sz="2800" b="0" i="0" u="none" strike="noStrike" kern="1200" cap="none" spc="0" normalizeH="0" noProof="0" dirty="0" smtClean="0">
                <a:ln>
                  <a:noFill/>
                </a:ln>
                <a:solidFill>
                  <a:schemeClr val="tx1"/>
                </a:solidFill>
                <a:effectLst/>
                <a:uLnTx/>
                <a:uFillTx/>
                <a:latin typeface="+mn-lt"/>
                <a:ea typeface="MS PGothic" pitchFamily="34" charset="-128"/>
                <a:cs typeface="+mn-cs"/>
              </a:rPr>
              <a:t>Windows Only </a:t>
            </a:r>
          </a:p>
          <a:p>
            <a:pPr marL="342900" marR="0" lvl="0" indent="-342900" algn="ctr" defTabSz="914400" rtl="0" eaLnBrk="1" fontAlgn="auto" latinLnBrk="0" hangingPunct="1">
              <a:lnSpc>
                <a:spcPct val="90000"/>
              </a:lnSpc>
              <a:spcBef>
                <a:spcPct val="20000"/>
              </a:spcBef>
              <a:spcAft>
                <a:spcPts val="0"/>
              </a:spcAft>
              <a:buClrTx/>
              <a:buSzTx/>
              <a:tabLst/>
              <a:defRPr/>
            </a:pPr>
            <a:endParaRPr lang="en-GB" altLang="ja-JP" sz="2800" dirty="0" smtClean="0">
              <a:ea typeface="MS PGothic" pitchFamily="34" charset="-128"/>
            </a:endParaRPr>
          </a:p>
        </p:txBody>
      </p:sp>
      <p:sp>
        <p:nvSpPr>
          <p:cNvPr id="19" name="Rectangle 3"/>
          <p:cNvSpPr txBox="1">
            <a:spLocks noChangeArrowheads="1"/>
          </p:cNvSpPr>
          <p:nvPr/>
        </p:nvSpPr>
        <p:spPr>
          <a:xfrm>
            <a:off x="4648200" y="3219449"/>
            <a:ext cx="4495800" cy="1142999"/>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n-GB" altLang="ja-JP" sz="2800" b="0" i="0" u="none" strike="noStrike" kern="1200" cap="none" spc="0" normalizeH="0" baseline="0" noProof="0" dirty="0" smtClean="0">
                <a:ln>
                  <a:noFill/>
                </a:ln>
                <a:solidFill>
                  <a:schemeClr val="tx1"/>
                </a:solidFill>
                <a:effectLst/>
                <a:uLnTx/>
                <a:uFillTx/>
                <a:latin typeface="+mn-lt"/>
                <a:ea typeface="MS PGothic" pitchFamily="34" charset="-128"/>
                <a:cs typeface="+mn-cs"/>
              </a:rPr>
              <a:t>90 Seats Computer</a:t>
            </a:r>
            <a:r>
              <a:rPr kumimoji="0" lang="en-GB" altLang="ja-JP" sz="2800" b="0" i="0" u="none" strike="noStrike" kern="1200" cap="none" spc="0" normalizeH="0" noProof="0" dirty="0" smtClean="0">
                <a:ln>
                  <a:noFill/>
                </a:ln>
                <a:solidFill>
                  <a:schemeClr val="tx1"/>
                </a:solidFill>
                <a:effectLst/>
                <a:uLnTx/>
                <a:uFillTx/>
                <a:latin typeface="+mn-lt"/>
                <a:ea typeface="MS PGothic" pitchFamily="34" charset="-128"/>
                <a:cs typeface="+mn-cs"/>
              </a:rPr>
              <a:t> Room</a:t>
            </a:r>
          </a:p>
          <a:p>
            <a:pPr marL="342900" lvl="0" indent="-342900" algn="ctr">
              <a:lnSpc>
                <a:spcPct val="90000"/>
              </a:lnSpc>
              <a:spcBef>
                <a:spcPct val="20000"/>
              </a:spcBef>
              <a:defRPr/>
            </a:pPr>
            <a:r>
              <a:rPr lang="en-GB" altLang="ja-JP" sz="2800" dirty="0" smtClean="0">
                <a:ea typeface="MS PGothic" pitchFamily="34" charset="-128"/>
              </a:rPr>
              <a:t>(</a:t>
            </a:r>
            <a:r>
              <a:rPr lang="en-GB" sz="2800" dirty="0" smtClean="0"/>
              <a:t>CAGB 203</a:t>
            </a:r>
            <a:r>
              <a:rPr lang="en-GB" altLang="ja-JP" sz="2800" dirty="0" smtClean="0">
                <a:ea typeface="MS PGothic" pitchFamily="34" charset="-128"/>
              </a:rPr>
              <a:t>)</a:t>
            </a:r>
          </a:p>
          <a:p>
            <a:pPr marL="342900" lvl="0" indent="-342900" algn="ctr">
              <a:lnSpc>
                <a:spcPct val="90000"/>
              </a:lnSpc>
              <a:spcBef>
                <a:spcPct val="20000"/>
              </a:spcBef>
              <a:defRPr/>
            </a:pPr>
            <a:r>
              <a:rPr lang="en-GB" altLang="ja-JP" sz="2800" dirty="0" smtClean="0">
                <a:ea typeface="MS PGothic" pitchFamily="34" charset="-128"/>
              </a:rPr>
              <a:t>Windows </a:t>
            </a:r>
            <a:r>
              <a:rPr lang="en-GB" altLang="ja-JP" sz="2800" dirty="0">
                <a:ea typeface="MS PGothic" pitchFamily="34" charset="-128"/>
              </a:rPr>
              <a:t>Only </a:t>
            </a:r>
            <a:endParaRPr lang="en-GB" altLang="ja-JP" sz="2800" dirty="0" smtClean="0">
              <a:ea typeface="MS PGothic"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endParaRPr lang="en-US" smtClean="0"/>
          </a:p>
        </p:txBody>
      </p:sp>
      <p:sp>
        <p:nvSpPr>
          <p:cNvPr id="8196" name="Rectangle 3"/>
          <p:cNvSpPr>
            <a:spLocks noGrp="1" noChangeArrowheads="1"/>
          </p:cNvSpPr>
          <p:nvPr>
            <p:ph type="body" idx="1"/>
          </p:nvPr>
        </p:nvSpPr>
        <p:spPr/>
        <p:txBody>
          <a:bodyPr/>
          <a:lstStyle/>
          <a:p>
            <a:pPr eaLnBrk="1" hangingPunct="1"/>
            <a:endParaRPr lang="en-GB" b="1" dirty="0" smtClean="0"/>
          </a:p>
          <a:p>
            <a:pPr eaLnBrk="1" hangingPunct="1"/>
            <a:endParaRPr lang="en-GB" b="1" dirty="0" smtClean="0"/>
          </a:p>
          <a:p>
            <a:pPr algn="ctr">
              <a:buNone/>
            </a:pPr>
            <a:r>
              <a:rPr lang="en-GB" sz="4800" b="1" dirty="0" smtClean="0"/>
              <a:t>Imperial College Accounts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Imperial College Account (ICT)</a:t>
            </a:r>
          </a:p>
        </p:txBody>
      </p:sp>
      <p:sp>
        <p:nvSpPr>
          <p:cNvPr id="5" name="Rectangle 3"/>
          <p:cNvSpPr txBox="1">
            <a:spLocks noChangeArrowheads="1"/>
          </p:cNvSpPr>
          <p:nvPr/>
        </p:nvSpPr>
        <p:spPr>
          <a:xfrm>
            <a:off x="457200" y="1219200"/>
            <a:ext cx="8153400" cy="5257800"/>
          </a:xfrm>
          <a:prstGeom prst="rect">
            <a:avLst/>
          </a:prstGeom>
        </p:spPr>
        <p:txBody>
          <a:bodyPr vert="horz" lIns="91440" tIns="45720" rIns="91440" bIns="45720" rtlCol="0">
            <a:noAutofit/>
          </a:bodyPr>
          <a:lstStyle/>
          <a:p>
            <a:r>
              <a:rPr lang="en-GB" sz="2800" dirty="0" smtClean="0"/>
              <a:t>As a new member of College you will automatically be provided with a College username and email address. These enable you to:</a:t>
            </a:r>
          </a:p>
          <a:p>
            <a:pPr lvl="1">
              <a:buFont typeface="Arial" pitchFamily="34" charset="0"/>
              <a:buChar char="•"/>
            </a:pPr>
            <a:r>
              <a:rPr lang="en-GB" sz="2800" dirty="0" smtClean="0"/>
              <a:t> Send and receive email,</a:t>
            </a:r>
          </a:p>
          <a:p>
            <a:pPr lvl="1">
              <a:buFont typeface="Arial" pitchFamily="34" charset="0"/>
              <a:buChar char="•"/>
            </a:pPr>
            <a:r>
              <a:rPr lang="en-GB" sz="2800" dirty="0" smtClean="0"/>
              <a:t> Log-on to the College network and Virtual Learning Environment (e.g. Blackboard), </a:t>
            </a:r>
          </a:p>
          <a:p>
            <a:pPr lvl="1">
              <a:buFont typeface="Arial" pitchFamily="34" charset="0"/>
              <a:buChar char="•"/>
            </a:pPr>
            <a:r>
              <a:rPr lang="en-GB" sz="2800" dirty="0" smtClean="0"/>
              <a:t> </a:t>
            </a:r>
            <a:r>
              <a:rPr lang="en-GB" sz="2800" dirty="0"/>
              <a:t>Log-on </a:t>
            </a:r>
            <a:r>
              <a:rPr lang="en-GB" sz="2800" dirty="0" smtClean="0"/>
              <a:t>to College Printers,</a:t>
            </a:r>
          </a:p>
          <a:p>
            <a:pPr lvl="1">
              <a:buFont typeface="Arial" pitchFamily="34" charset="0"/>
              <a:buChar char="•"/>
            </a:pPr>
            <a:r>
              <a:rPr lang="en-GB" sz="2800" dirty="0" smtClean="0"/>
              <a:t> Access electronic information services provided by the library, etc.</a:t>
            </a:r>
          </a:p>
          <a:p>
            <a:endParaRPr lang="en-GB" altLang="ja-JP" sz="2800" dirty="0" smtClean="0">
              <a:ea typeface="MS PGothic" pitchFamily="34" charset="-128"/>
            </a:endParaRPr>
          </a:p>
          <a:p>
            <a:r>
              <a:rPr lang="en-GB" altLang="ja-JP" sz="2800" dirty="0" smtClean="0">
                <a:ea typeface="MS PGothic" pitchFamily="34" charset="-128"/>
              </a:rPr>
              <a:t>You must activate this account at:</a:t>
            </a:r>
          </a:p>
          <a:p>
            <a:r>
              <a:rPr lang="en-GB" altLang="ja-JP" sz="2800" dirty="0" smtClean="0">
                <a:ea typeface="MS PGothic" pitchFamily="34" charset="-128"/>
                <a:hlinkClick r:id="rId2"/>
              </a:rPr>
              <a:t>https://www.imperial.ac.uk/ict/activateaccount</a:t>
            </a:r>
            <a:r>
              <a:rPr lang="en-GB" altLang="ja-JP" sz="2800" dirty="0" smtClean="0">
                <a:ea typeface="MS PGothic" pitchFamily="34" charset="-128"/>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normAutofit/>
          </a:bodyPr>
          <a:lstStyle/>
          <a:p>
            <a:pPr marL="342900" lvl="0" indent="-342900" algn="l">
              <a:lnSpc>
                <a:spcPct val="90000"/>
              </a:lnSpc>
              <a:spcBef>
                <a:spcPct val="20000"/>
              </a:spcBef>
              <a:defRPr/>
            </a:pPr>
            <a:r>
              <a:rPr lang="en-GB" altLang="ja-JP" dirty="0" smtClean="0">
                <a:ea typeface="MS PGothic" pitchFamily="34" charset="-128"/>
              </a:rPr>
              <a:t>Imperial College Account (Linux)</a:t>
            </a:r>
          </a:p>
        </p:txBody>
      </p:sp>
      <p:sp>
        <p:nvSpPr>
          <p:cNvPr id="5" name="Rectangle 3"/>
          <p:cNvSpPr txBox="1">
            <a:spLocks noChangeArrowheads="1"/>
          </p:cNvSpPr>
          <p:nvPr/>
        </p:nvSpPr>
        <p:spPr>
          <a:xfrm>
            <a:off x="514350" y="1447800"/>
            <a:ext cx="8324850" cy="4953000"/>
          </a:xfrm>
          <a:prstGeom prst="rect">
            <a:avLst/>
          </a:prstGeom>
        </p:spPr>
        <p:txBody>
          <a:bodyPr vert="horz" lIns="91440" tIns="45720" rIns="91440" bIns="45720" rtlCol="0">
            <a:noAutofit/>
          </a:bodyPr>
          <a:lstStyle/>
          <a:p>
            <a:r>
              <a:rPr lang="en-GB" sz="2800" dirty="0" smtClean="0"/>
              <a:t>The department of Aeronautics has its own servers and accounts for Linux users. An account has been created for you with the </a:t>
            </a:r>
            <a:r>
              <a:rPr lang="en-GB" sz="2800" u="sng" dirty="0" smtClean="0"/>
              <a:t>same username and password as your main Imperial College computer account.</a:t>
            </a:r>
          </a:p>
          <a:p>
            <a:endParaRPr lang="cy-GB" sz="2800" u="sng" dirty="0"/>
          </a:p>
          <a:p>
            <a:endParaRPr lang="cy-GB" sz="2800" u="sng" dirty="0" smtClean="0"/>
          </a:p>
          <a:p>
            <a:endParaRPr lang="cy-GB" sz="2800" u="sng" dirty="0"/>
          </a:p>
          <a:p>
            <a:r>
              <a:rPr lang="cy-GB" sz="2800" dirty="0"/>
              <a:t>A</a:t>
            </a:r>
            <a:r>
              <a:rPr lang="cy-GB" sz="2800" dirty="0" smtClean="0"/>
              <a:t>dvantages of the Departmental Linux account: </a:t>
            </a:r>
          </a:p>
          <a:p>
            <a:pPr marL="457200" indent="-457200">
              <a:buFont typeface="Arial" panose="020B0604020202020204" pitchFamily="34" charset="0"/>
              <a:buChar char="•"/>
            </a:pPr>
            <a:r>
              <a:rPr lang="cy-GB" sz="2800" dirty="0" smtClean="0"/>
              <a:t>Extra Storage Space (5GB)</a:t>
            </a:r>
          </a:p>
          <a:p>
            <a:pPr marL="457200" indent="-457200">
              <a:buFont typeface="Arial" panose="020B0604020202020204" pitchFamily="34" charset="0"/>
              <a:buChar char="•"/>
            </a:pPr>
            <a:r>
              <a:rPr lang="cy-GB" sz="2800" dirty="0" smtClean="0"/>
              <a:t>Flexibility to run computing jobs for days</a:t>
            </a:r>
          </a:p>
          <a:p>
            <a:pPr marL="457200" indent="-457200">
              <a:buFont typeface="Arial" panose="020B0604020202020204" pitchFamily="34" charset="0"/>
              <a:buChar char="•"/>
            </a:pPr>
            <a:r>
              <a:rPr lang="cy-GB" sz="2800" dirty="0" smtClean="0"/>
              <a:t>Etc</a:t>
            </a:r>
          </a:p>
          <a:p>
            <a:pPr marL="457200" indent="-457200">
              <a:buFont typeface="Arial" panose="020B0604020202020204" pitchFamily="34" charset="0"/>
              <a:buChar char="•"/>
            </a:pPr>
            <a:endParaRPr lang="en-GB" sz="2800" dirty="0" smtClean="0"/>
          </a:p>
          <a:p>
            <a:endParaRPr lang="en-GB" sz="2800" dirty="0" smtClean="0"/>
          </a:p>
        </p:txBody>
      </p:sp>
      <p:pic>
        <p:nvPicPr>
          <p:cNvPr id="1026" name="Picture 2"/>
          <p:cNvPicPr>
            <a:picLocks noChangeAspect="1" noChangeArrowheads="1" noCrop="1"/>
          </p:cNvPicPr>
          <p:nvPr/>
        </p:nvPicPr>
        <p:blipFill>
          <a:blip r:embed="rId2" cstate="print">
            <a:extLst>
              <a:ext uri="{28A0092B-C50C-407E-A947-70E740481C1C}">
                <a14:useLocalDpi xmlns:a14="http://schemas.microsoft.com/office/drawing/2010/main" val="0"/>
              </a:ext>
            </a:extLst>
          </a:blip>
          <a:stretch>
            <a:fillRect/>
          </a:stretch>
        </p:blipFill>
        <p:spPr bwMode="auto">
          <a:xfrm>
            <a:off x="3733800" y="3240183"/>
            <a:ext cx="1238252" cy="1368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9329C34C86F41A88FA521CCE97076" ma:contentTypeVersion="0" ma:contentTypeDescription="Create a new document." ma:contentTypeScope="" ma:versionID="8e78fb9307f5389a072f67c5333f7c4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EC761-785A-4489-ADCE-84427FC3B97D}"/>
</file>

<file path=customXml/itemProps2.xml><?xml version="1.0" encoding="utf-8"?>
<ds:datastoreItem xmlns:ds="http://schemas.openxmlformats.org/officeDocument/2006/customXml" ds:itemID="{CF6A04A1-2467-4909-AD5E-BF0A954422E3}"/>
</file>

<file path=customXml/itemProps3.xml><?xml version="1.0" encoding="utf-8"?>
<ds:datastoreItem xmlns:ds="http://schemas.openxmlformats.org/officeDocument/2006/customXml" ds:itemID="{97383B11-8E15-48C3-AA2B-BA0BEDCCD2A7}"/>
</file>

<file path=docProps/app.xml><?xml version="1.0" encoding="utf-8"?>
<Properties xmlns="http://schemas.openxmlformats.org/officeDocument/2006/extended-properties" xmlns:vt="http://schemas.openxmlformats.org/officeDocument/2006/docPropsVTypes">
  <TotalTime>5122</TotalTime>
  <Words>858</Words>
  <Application>Microsoft Office PowerPoint</Application>
  <PresentationFormat>On-screen Show (4:3)</PresentationFormat>
  <Paragraphs>172</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MS PGothic</vt:lpstr>
      <vt:lpstr>Arial</vt:lpstr>
      <vt:lpstr>Calibri</vt:lpstr>
      <vt:lpstr>Office Theme</vt:lpstr>
      <vt:lpstr>Computing</vt:lpstr>
      <vt:lpstr>IT Services at Aeronautics</vt:lpstr>
      <vt:lpstr>PowerPoint Presentation</vt:lpstr>
      <vt:lpstr>Main Computer Rooms</vt:lpstr>
      <vt:lpstr>Main Aeronautics Computer Rooms</vt:lpstr>
      <vt:lpstr>Aero/Civil/Mechanical Rooms</vt:lpstr>
      <vt:lpstr>PowerPoint Presentation</vt:lpstr>
      <vt:lpstr>Imperial College Account (ICT)</vt:lpstr>
      <vt:lpstr>Imperial College Account (Linux)</vt:lpstr>
      <vt:lpstr>PowerPoint Presentation</vt:lpstr>
      <vt:lpstr>Aero Departmental Rules</vt:lpstr>
      <vt:lpstr>Aero Departmental Rules</vt:lpstr>
      <vt:lpstr>College Wide Rules</vt:lpstr>
      <vt:lpstr>College Wide Rules</vt:lpstr>
      <vt:lpstr>PowerPoint Presentation</vt:lpstr>
      <vt:lpstr>Printing</vt:lpstr>
      <vt:lpstr>Printing</vt:lpstr>
      <vt:lpstr>Printing</vt:lpstr>
      <vt:lpstr>Printing</vt:lpstr>
      <vt:lpstr>PowerPoint Presentation</vt:lpstr>
      <vt:lpstr>High Performance Computing (HPC)</vt:lpstr>
      <vt:lpstr>PowerPoint Presentation</vt:lpstr>
      <vt:lpstr>Getting Help</vt:lpstr>
      <vt:lpstr>Getting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dc:title>
  <dc:creator>Baiz Villafranca, Pedro M</dc:creator>
  <cp:lastModifiedBy>Bacarreza Nogales, Omar R</cp:lastModifiedBy>
  <cp:revision>104</cp:revision>
  <dcterms:created xsi:type="dcterms:W3CDTF">2006-08-16T00:00:00Z</dcterms:created>
  <dcterms:modified xsi:type="dcterms:W3CDTF">2016-10-07T08:26:57Z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LastKnownPath">
    <vt:lpwstr>\\icnas3.cc.ic.ac.uk\obacarre\CompOff\ComputingTalkAeronautics2016.pptx</vt:lpwstr>
  </property>
  <property fmtid="{D5CDD505-2E9C-101B-9397-08002B2CF9AE}" pid="3" name="ContentTypeId">
    <vt:lpwstr>0x010100A229329C34C86F41A88FA521CCE97076</vt:lpwstr>
  </property>
</Properties>
</file>