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5" r:id="rId7"/>
    <p:sldId id="266" r:id="rId8"/>
    <p:sldId id="280" r:id="rId9"/>
    <p:sldId id="283" r:id="rId10"/>
    <p:sldId id="281" r:id="rId11"/>
    <p:sldId id="282" r:id="rId12"/>
    <p:sldId id="284" r:id="rId13"/>
    <p:sldId id="285" r:id="rId14"/>
    <p:sldId id="267" r:id="rId15"/>
    <p:sldId id="278" r:id="rId16"/>
    <p:sldId id="268" r:id="rId17"/>
    <p:sldId id="275" r:id="rId18"/>
    <p:sldId id="271" r:id="rId19"/>
    <p:sldId id="273" r:id="rId20"/>
    <p:sldId id="272" r:id="rId21"/>
    <p:sldId id="274" r:id="rId22"/>
    <p:sldId id="276" r:id="rId23"/>
    <p:sldId id="279" r:id="rId24"/>
    <p:sldId id="277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86778"/>
            <a:ext cx="10058400" cy="323833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98210" cy="92942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RCUK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356" y="5498502"/>
            <a:ext cx="2609850" cy="733426"/>
          </a:xfrm>
          <a:prstGeom prst="rect">
            <a:avLst/>
          </a:prstGeom>
          <a:noFill/>
        </p:spPr>
      </p:pic>
      <p:pic>
        <p:nvPicPr>
          <p:cNvPr id="13" name="Picture 2" descr="C:\Users\Hasan\Downloads\Rescues logo (1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000" cy="720000"/>
          </a:xfrm>
          <a:prstGeom prst="rect">
            <a:avLst/>
          </a:prstGeom>
          <a:noFill/>
        </p:spPr>
      </p:pic>
      <p:pic>
        <p:nvPicPr>
          <p:cNvPr id="2055" name="Picture 7" descr="C:\Users\Hasan\Downloads\sponsor-hire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52230" y="5508376"/>
            <a:ext cx="1807531" cy="720000"/>
          </a:xfrm>
          <a:prstGeom prst="rect">
            <a:avLst/>
          </a:prstGeom>
          <a:noFill/>
        </p:spPr>
      </p:pic>
      <p:pic>
        <p:nvPicPr>
          <p:cNvPr id="16" name="Picture 1" descr="ESIpowerpoint.jpg"/>
          <p:cNvPicPr>
            <a:picLocks noChangeAspect="1"/>
          </p:cNvPicPr>
          <p:nvPr userDrawn="1"/>
        </p:nvPicPr>
        <p:blipFill>
          <a:blip r:embed="rId5"/>
          <a:srcRect t="2808" r="51043" b="88302"/>
          <a:stretch>
            <a:fillRect/>
          </a:stretch>
        </p:blipFill>
        <p:spPr bwMode="auto">
          <a:xfrm>
            <a:off x="6850845" y="0"/>
            <a:ext cx="5341154" cy="7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4489" y="5506783"/>
            <a:ext cx="4165189" cy="722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Hasan\Downloads\Rescues logo (1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asan\Downloads\Rescues logo (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800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0051" y="1113692"/>
            <a:ext cx="10058400" cy="3082465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WP2</a:t>
            </a:r>
            <a:br>
              <a:rPr lang="en-GB" sz="6000" b="1" dirty="0" smtClean="0"/>
            </a:br>
            <a:r>
              <a:rPr lang="en-GB" sz="6000" b="1" dirty="0" smtClean="0"/>
              <a:t>Network </a:t>
            </a:r>
            <a:r>
              <a:rPr lang="en-GB" sz="6000" b="1" dirty="0"/>
              <a:t>control, 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dynamic </a:t>
            </a:r>
            <a:r>
              <a:rPr lang="en-GB" sz="6000" b="1" dirty="0"/>
              <a:t>reconfiguration and 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load </a:t>
            </a:r>
            <a:r>
              <a:rPr lang="en-GB" sz="6000" b="1" dirty="0"/>
              <a:t>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86794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General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</a:p>
          <a:p>
            <a:r>
              <a:rPr lang="it-IT" dirty="0" smtClean="0"/>
              <a:t>Imperial </a:t>
            </a:r>
            <a:r>
              <a:rPr lang="it-IT" dirty="0"/>
              <a:t>College </a:t>
            </a:r>
            <a:r>
              <a:rPr lang="it-IT" dirty="0" err="1" smtClean="0"/>
              <a:t>London</a:t>
            </a:r>
            <a:r>
              <a:rPr lang="it-IT" dirty="0" smtClean="0"/>
              <a:t>, 14-15 march 2-16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Operational costing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9" y="2115317"/>
            <a:ext cx="6842616" cy="3692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3652" y="2279972"/>
            <a:ext cx="5114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Alignment </a:t>
            </a:r>
            <a:r>
              <a:rPr lang="en-GB" sz="2400" b="1" dirty="0"/>
              <a:t>between </a:t>
            </a:r>
            <a:r>
              <a:rPr lang="en-GB" sz="2400" b="1" dirty="0" smtClean="0"/>
              <a:t>economic and technical outcomes</a:t>
            </a:r>
            <a:r>
              <a:rPr lang="en-GB" sz="2400" dirty="0" smtClean="0"/>
              <a:t>, as </a:t>
            </a:r>
            <a:r>
              <a:rPr lang="en-GB" sz="2400" dirty="0"/>
              <a:t>higher </a:t>
            </a:r>
            <a:r>
              <a:rPr lang="en-GB" sz="2400" dirty="0" smtClean="0"/>
              <a:t>costs are seen </a:t>
            </a:r>
            <a:r>
              <a:rPr lang="en-GB" sz="2400" dirty="0"/>
              <a:t>in the most inconvenient operating </a:t>
            </a:r>
            <a:r>
              <a:rPr lang="en-GB" sz="2400" dirty="0" smtClean="0"/>
              <a:t>scenarios: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Reduced controllable </a:t>
            </a:r>
            <a:r>
              <a:rPr lang="en-GB" sz="2400" dirty="0"/>
              <a:t>generation’s capacity </a:t>
            </a:r>
            <a:r>
              <a:rPr lang="en-GB" sz="2400" dirty="0" smtClean="0"/>
              <a:t>(</a:t>
            </a:r>
            <a:r>
              <a:rPr lang="en-GB" sz="2400" dirty="0"/>
              <a:t>Case </a:t>
            </a:r>
            <a:r>
              <a:rPr lang="en-GB" sz="2400" dirty="0" smtClean="0"/>
              <a:t>B)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Battery storage not included </a:t>
            </a:r>
            <a:r>
              <a:rPr lang="en-GB" sz="2400" dirty="0"/>
              <a:t>in </a:t>
            </a:r>
            <a:r>
              <a:rPr lang="en-GB" sz="2400" dirty="0" smtClean="0"/>
              <a:t>energy management </a:t>
            </a:r>
            <a:r>
              <a:rPr lang="en-GB" sz="2400" dirty="0"/>
              <a:t>(Case </a:t>
            </a:r>
            <a:r>
              <a:rPr lang="en-GB" sz="2400" dirty="0" smtClean="0"/>
              <a:t>C)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en-GB" sz="2400" dirty="0" smtClean="0"/>
              <a:t>educed EV controllability </a:t>
            </a:r>
            <a:r>
              <a:rPr lang="en-GB" sz="2400" dirty="0"/>
              <a:t>(Case </a:t>
            </a:r>
            <a:r>
              <a:rPr lang="en-GB" sz="2400" dirty="0" smtClean="0"/>
              <a:t>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68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0310" y="241160"/>
            <a:ext cx="10841436" cy="138963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Key aspects we have to consider in the study of hybrid </a:t>
            </a:r>
            <a:r>
              <a:rPr lang="en-GB" b="1" dirty="0" err="1" smtClean="0">
                <a:solidFill>
                  <a:schemeClr val="tx1"/>
                </a:solidFill>
              </a:rPr>
              <a:t>microgrids</a:t>
            </a:r>
            <a:r>
              <a:rPr lang="en-GB" b="1" dirty="0" smtClean="0">
                <a:solidFill>
                  <a:schemeClr val="tx1"/>
                </a:solidFill>
              </a:rPr>
              <a:t> for remote installation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246" y="1997798"/>
            <a:ext cx="11513711" cy="433503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In remote areas, microgrids (simple AC/DC or hybrid AC-DC) are especially interesting and convenient as </a:t>
            </a:r>
            <a:r>
              <a:rPr lang="en-GB" sz="2400" b="1" dirty="0" smtClean="0">
                <a:solidFill>
                  <a:schemeClr val="tx1"/>
                </a:solidFill>
              </a:rPr>
              <a:t>stand-alone systems </a:t>
            </a:r>
            <a:r>
              <a:rPr lang="en-GB" sz="2400" dirty="0" smtClean="0">
                <a:solidFill>
                  <a:schemeClr val="tx1"/>
                </a:solidFill>
              </a:rPr>
              <a:t>(disconnected from main distribution grid)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Typical stand-alone applications, already existing, are </a:t>
            </a:r>
            <a:r>
              <a:rPr lang="en-GB" sz="2400" b="1" dirty="0" smtClean="0">
                <a:solidFill>
                  <a:schemeClr val="tx1"/>
                </a:solidFill>
              </a:rPr>
              <a:t>insular </a:t>
            </a:r>
            <a:r>
              <a:rPr lang="en-GB" sz="2400" b="1" dirty="0" err="1" smtClean="0">
                <a:solidFill>
                  <a:schemeClr val="tx1"/>
                </a:solidFill>
              </a:rPr>
              <a:t>microgrids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(UK, Japan</a:t>
            </a:r>
            <a:r>
              <a:rPr lang="en-GB" sz="2400" dirty="0">
                <a:solidFill>
                  <a:schemeClr val="tx1"/>
                </a:solidFill>
              </a:rPr>
              <a:t>, Greece, Portugal, </a:t>
            </a:r>
            <a:r>
              <a:rPr lang="en-GB" sz="2400" dirty="0" smtClean="0">
                <a:solidFill>
                  <a:schemeClr val="tx1"/>
                </a:solidFill>
              </a:rPr>
              <a:t>Turkey)</a:t>
            </a:r>
            <a:endParaRPr lang="en-GB" sz="2400" i="1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Insular microgrid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</a:rPr>
              <a:t>FiNEST</a:t>
            </a:r>
            <a:r>
              <a:rPr lang="en-GB" sz="2400" dirty="0" smtClean="0">
                <a:solidFill>
                  <a:schemeClr val="tx1"/>
                </a:solidFill>
              </a:rPr>
              <a:t>): renewable-powered, stand-alone microgrid integrated </a:t>
            </a:r>
            <a:r>
              <a:rPr lang="en-GB" sz="2400" dirty="0">
                <a:solidFill>
                  <a:schemeClr val="tx1"/>
                </a:solidFill>
              </a:rPr>
              <a:t>with </a:t>
            </a:r>
            <a:r>
              <a:rPr lang="en-GB" sz="2400" dirty="0" smtClean="0">
                <a:solidFill>
                  <a:schemeClr val="tx1"/>
                </a:solidFill>
              </a:rPr>
              <a:t>various energy </a:t>
            </a:r>
            <a:r>
              <a:rPr lang="en-GB" sz="2400" dirty="0">
                <a:solidFill>
                  <a:schemeClr val="tx1"/>
                </a:solidFill>
              </a:rPr>
              <a:t>storage </a:t>
            </a:r>
            <a:r>
              <a:rPr lang="en-GB" sz="2400" dirty="0" smtClean="0">
                <a:solidFill>
                  <a:schemeClr val="tx1"/>
                </a:solidFill>
              </a:rPr>
              <a:t>technologies and devices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main benefit is </a:t>
            </a: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ability to reliably and continually produce electricity on </a:t>
            </a:r>
            <a:r>
              <a:rPr lang="en-GB" sz="2400" dirty="0" smtClean="0">
                <a:solidFill>
                  <a:schemeClr val="tx1"/>
                </a:solidFill>
              </a:rPr>
              <a:t>site using local resources (solar</a:t>
            </a:r>
            <a:r>
              <a:rPr lang="en-GB" sz="2400" dirty="0">
                <a:solidFill>
                  <a:schemeClr val="tx1"/>
                </a:solidFill>
              </a:rPr>
              <a:t>, wind, water stream and </a:t>
            </a:r>
            <a:r>
              <a:rPr lang="en-GB" sz="2400" dirty="0" smtClean="0">
                <a:solidFill>
                  <a:schemeClr val="tx1"/>
                </a:solidFill>
              </a:rPr>
              <a:t>bio-mass)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supply the specific demand needs with both reduced environmental impact and improved economic </a:t>
            </a:r>
            <a:r>
              <a:rPr lang="en-GB" sz="2400" dirty="0" smtClean="0">
                <a:solidFill>
                  <a:schemeClr val="tx1"/>
                </a:solidFill>
              </a:rPr>
              <a:t>efficiency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reduce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dirty="0" smtClean="0">
                <a:solidFill>
                  <a:schemeClr val="tx1"/>
                </a:solidFill>
              </a:rPr>
              <a:t>eliminate </a:t>
            </a:r>
            <a:r>
              <a:rPr lang="en-GB" sz="2400" dirty="0">
                <a:solidFill>
                  <a:schemeClr val="tx1"/>
                </a:solidFill>
              </a:rPr>
              <a:t>the need to build traditional utility </a:t>
            </a:r>
            <a:r>
              <a:rPr lang="en-GB" sz="2400" dirty="0" smtClean="0">
                <a:solidFill>
                  <a:schemeClr val="tx1"/>
                </a:solidFill>
              </a:rPr>
              <a:t>infrastructure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78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0455" y="251209"/>
            <a:ext cx="10841436" cy="138963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Key aspects we have to consider in the study of hybrid </a:t>
            </a:r>
            <a:r>
              <a:rPr lang="en-GB" b="1" dirty="0" err="1" smtClean="0">
                <a:solidFill>
                  <a:schemeClr val="tx1"/>
                </a:solidFill>
              </a:rPr>
              <a:t>microgrids</a:t>
            </a:r>
            <a:r>
              <a:rPr lang="en-GB" b="1" dirty="0" smtClean="0">
                <a:solidFill>
                  <a:schemeClr val="tx1"/>
                </a:solidFill>
              </a:rPr>
              <a:t> for remote installation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596" y="2264472"/>
            <a:ext cx="11585749" cy="493260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Stand-alone </a:t>
            </a:r>
            <a:r>
              <a:rPr lang="en-GB" sz="2400" dirty="0" err="1" smtClean="0">
                <a:solidFill>
                  <a:schemeClr val="tx1"/>
                </a:solidFill>
              </a:rPr>
              <a:t>microgrids</a:t>
            </a:r>
            <a:r>
              <a:rPr lang="en-GB" sz="2400" dirty="0" smtClean="0">
                <a:solidFill>
                  <a:schemeClr val="tx1"/>
                </a:solidFill>
              </a:rPr>
              <a:t> benefit </a:t>
            </a:r>
            <a:r>
              <a:rPr lang="en-GB" sz="2400" dirty="0">
                <a:solidFill>
                  <a:schemeClr val="tx1"/>
                </a:solidFill>
              </a:rPr>
              <a:t>of load management </a:t>
            </a:r>
            <a:r>
              <a:rPr lang="en-GB" sz="2400" dirty="0" smtClean="0">
                <a:solidFill>
                  <a:schemeClr val="tx1"/>
                </a:solidFill>
              </a:rPr>
              <a:t>schemes alongside energy storage. So it is important to consider embedding these features </a:t>
            </a:r>
            <a:r>
              <a:rPr lang="en-GB" sz="2400" dirty="0">
                <a:solidFill>
                  <a:schemeClr val="tx1"/>
                </a:solidFill>
              </a:rPr>
              <a:t>into  </a:t>
            </a:r>
            <a:r>
              <a:rPr lang="en-GB" sz="2400" dirty="0" smtClean="0">
                <a:solidFill>
                  <a:schemeClr val="tx1"/>
                </a:solidFill>
              </a:rPr>
              <a:t>the energy management system, not only for </a:t>
            </a:r>
            <a:r>
              <a:rPr lang="en-GB" sz="2400" dirty="0">
                <a:solidFill>
                  <a:schemeClr val="tx1"/>
                </a:solidFill>
              </a:rPr>
              <a:t>schedule </a:t>
            </a:r>
            <a:r>
              <a:rPr lang="en-GB" sz="2400" dirty="0" smtClean="0">
                <a:solidFill>
                  <a:schemeClr val="tx1"/>
                </a:solidFill>
              </a:rPr>
              <a:t>compliance but also for power balance management and thus voltage and frequency stability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characterization</a:t>
            </a:r>
            <a:r>
              <a:rPr lang="it-IT" sz="2400" dirty="0" smtClean="0">
                <a:solidFill>
                  <a:schemeClr val="tx1"/>
                </a:solidFill>
              </a:rPr>
              <a:t> of a </a:t>
            </a:r>
            <a:r>
              <a:rPr lang="it-IT" sz="2400" dirty="0" err="1" smtClean="0">
                <a:solidFill>
                  <a:schemeClr val="tx1"/>
                </a:solidFill>
              </a:rPr>
              <a:t>hybrid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microgrid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mostly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relies</a:t>
            </a:r>
            <a:r>
              <a:rPr lang="it-IT" sz="2400" dirty="0" smtClean="0">
                <a:solidFill>
                  <a:schemeClr val="tx1"/>
                </a:solidFill>
              </a:rPr>
              <a:t> on the DC side </a:t>
            </a:r>
            <a:r>
              <a:rPr lang="it-IT" sz="2400" dirty="0" err="1" smtClean="0">
                <a:solidFill>
                  <a:schemeClr val="tx1"/>
                </a:solidFill>
              </a:rPr>
              <a:t>characterization</a:t>
            </a:r>
            <a:r>
              <a:rPr lang="it-IT" sz="2400" dirty="0" smtClean="0">
                <a:solidFill>
                  <a:schemeClr val="tx1"/>
                </a:solidFill>
              </a:rPr>
              <a:t>. </a:t>
            </a:r>
            <a:endParaRPr lang="it-IT" sz="24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rgbClr val="FF0000"/>
                </a:solidFill>
              </a:rPr>
              <a:t>This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why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specs</a:t>
            </a:r>
            <a:r>
              <a:rPr lang="it-IT" sz="2400" b="1" dirty="0">
                <a:solidFill>
                  <a:srgbClr val="FF0000"/>
                </a:solidFill>
              </a:rPr>
              <a:t> of the DC </a:t>
            </a:r>
            <a:r>
              <a:rPr lang="en-GB" sz="2400" b="1" dirty="0">
                <a:solidFill>
                  <a:srgbClr val="FF0000"/>
                </a:solidFill>
              </a:rPr>
              <a:t>side are so important for RESCUES </a:t>
            </a:r>
            <a:r>
              <a:rPr lang="en-GB" sz="2400" b="1" dirty="0" smtClean="0">
                <a:solidFill>
                  <a:srgbClr val="FF0000"/>
                </a:solidFill>
              </a:rPr>
              <a:t>objectives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characterization of the DC side also depends on the on-grid or stand-alone option.</a:t>
            </a:r>
            <a:endParaRPr lang="en-GB" sz="2400" dirty="0">
              <a:solidFill>
                <a:schemeClr val="tx1"/>
              </a:solidFill>
            </a:endParaRP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2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 dirty="0" smtClean="0">
                <a:solidFill>
                  <a:schemeClr val="tx1"/>
                </a:solidFill>
              </a:rPr>
              <a:t>Next milestone for ICL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8338" y="2073500"/>
            <a:ext cx="10637949" cy="3814644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</a:rPr>
              <a:t>Develop optimization-based </a:t>
            </a:r>
            <a:r>
              <a:rPr lang="en-GB" sz="2800" b="1" dirty="0" smtClean="0">
                <a:solidFill>
                  <a:schemeClr val="tx1"/>
                </a:solidFill>
              </a:rPr>
              <a:t>scheme </a:t>
            </a:r>
            <a:r>
              <a:rPr lang="en-GB" sz="2800" b="1" dirty="0">
                <a:solidFill>
                  <a:schemeClr val="tx1"/>
                </a:solidFill>
              </a:rPr>
              <a:t>for voltage </a:t>
            </a:r>
            <a:r>
              <a:rPr lang="en-GB" sz="2800" b="1" dirty="0" smtClean="0">
                <a:solidFill>
                  <a:schemeClr val="tx1"/>
                </a:solidFill>
              </a:rPr>
              <a:t>stability </a:t>
            </a:r>
            <a:r>
              <a:rPr lang="en-GB" sz="2800" b="1" dirty="0">
                <a:solidFill>
                  <a:schemeClr val="tx1"/>
                </a:solidFill>
              </a:rPr>
              <a:t>control in </a:t>
            </a:r>
            <a:r>
              <a:rPr lang="en-GB" sz="2800" b="1" dirty="0" smtClean="0">
                <a:solidFill>
                  <a:schemeClr val="tx1"/>
                </a:solidFill>
              </a:rPr>
              <a:t>operation of stand-alone AC-DC microgrid for remote installation.</a:t>
            </a:r>
          </a:p>
          <a:p>
            <a:pPr algn="just"/>
            <a:endParaRPr lang="en-GB" sz="2800" dirty="0" smtClean="0">
              <a:solidFill>
                <a:schemeClr val="tx1"/>
              </a:solidFill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Our first objective is to develop a practical methodology and practical computational tools for a system such as the hybrid AC-DC </a:t>
            </a:r>
            <a:r>
              <a:rPr lang="en-GB" sz="2400" dirty="0" err="1" smtClean="0">
                <a:solidFill>
                  <a:schemeClr val="tx1"/>
                </a:solidFill>
              </a:rPr>
              <a:t>microgrid</a:t>
            </a:r>
            <a:r>
              <a:rPr lang="en-GB" sz="2400" dirty="0">
                <a:solidFill>
                  <a:schemeClr val="tx1"/>
                </a:solidFill>
              </a:rPr>
              <a:t>,</a:t>
            </a:r>
            <a:r>
              <a:rPr lang="en-GB" sz="2400" dirty="0" smtClean="0">
                <a:solidFill>
                  <a:schemeClr val="tx1"/>
                </a:solidFill>
              </a:rPr>
              <a:t> the  characteristics, aspects and challenges of which are still not completely evaluated and defined.  </a:t>
            </a:r>
          </a:p>
          <a:p>
            <a:pPr lvl="1" algn="just"/>
            <a:endParaRPr lang="en-GB" sz="2800" dirty="0"/>
          </a:p>
          <a:p>
            <a:pPr lvl="1" algn="just"/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4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4117" y="758953"/>
            <a:ext cx="10058400" cy="291769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Two-step </a:t>
            </a:r>
            <a:r>
              <a:rPr lang="en-US" sz="4800" b="1" dirty="0">
                <a:solidFill>
                  <a:schemeClr val="tx1"/>
                </a:solidFill>
              </a:rPr>
              <a:t>methodology </a:t>
            </a:r>
            <a:r>
              <a:rPr lang="en-US" sz="4800" b="1" dirty="0" smtClean="0">
                <a:solidFill>
                  <a:schemeClr val="tx1"/>
                </a:solidFill>
              </a:rPr>
              <a:t>to combine </a:t>
            </a:r>
            <a:r>
              <a:rPr lang="en-US" sz="4800" b="1" dirty="0">
                <a:solidFill>
                  <a:schemeClr val="tx1"/>
                </a:solidFill>
              </a:rPr>
              <a:t>voltage stability management and </a:t>
            </a:r>
            <a:r>
              <a:rPr lang="en-US" sz="4800" b="1" dirty="0" smtClean="0">
                <a:solidFill>
                  <a:schemeClr val="tx1"/>
                </a:solidFill>
              </a:rPr>
              <a:t>optimization of operation in </a:t>
            </a:r>
            <a:r>
              <a:rPr lang="en-US" sz="4800" b="1" dirty="0">
                <a:solidFill>
                  <a:schemeClr val="tx1"/>
                </a:solidFill>
              </a:rPr>
              <a:t>remote AC/DC </a:t>
            </a:r>
            <a:r>
              <a:rPr lang="en-US" sz="4800" b="1" dirty="0" err="1" smtClean="0">
                <a:solidFill>
                  <a:schemeClr val="tx1"/>
                </a:solidFill>
              </a:rPr>
              <a:t>microgrids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205" y="496155"/>
            <a:ext cx="10058400" cy="1084996"/>
          </a:xfrm>
        </p:spPr>
        <p:txBody>
          <a:bodyPr/>
          <a:lstStyle/>
          <a:p>
            <a:pPr algn="just"/>
            <a:r>
              <a:rPr lang="en-GB" b="1" dirty="0" smtClean="0">
                <a:solidFill>
                  <a:schemeClr val="tx1"/>
                </a:solidFill>
              </a:rPr>
              <a:t>Methodological framework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639" y="2055010"/>
            <a:ext cx="10766335" cy="411397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We </a:t>
            </a:r>
            <a:r>
              <a:rPr lang="en-GB" sz="2800" b="1" dirty="0" smtClean="0">
                <a:solidFill>
                  <a:schemeClr val="tx1"/>
                </a:solidFill>
              </a:rPr>
              <a:t>will consider </a:t>
            </a:r>
            <a:r>
              <a:rPr lang="en-GB" sz="2800" b="1" dirty="0" smtClean="0">
                <a:solidFill>
                  <a:srgbClr val="FF0000"/>
                </a:solidFill>
              </a:rPr>
              <a:t>first </a:t>
            </a:r>
            <a:r>
              <a:rPr lang="en-GB" sz="2800" b="1" dirty="0">
                <a:solidFill>
                  <a:schemeClr val="tx1"/>
                </a:solidFill>
              </a:rPr>
              <a:t>static voltage stability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</a:t>
            </a:r>
            <a:r>
              <a:rPr lang="en-GB" sz="2400" dirty="0" smtClean="0">
                <a:solidFill>
                  <a:schemeClr val="tx1"/>
                </a:solidFill>
              </a:rPr>
              <a:t>tatic </a:t>
            </a:r>
            <a:r>
              <a:rPr lang="en-GB" sz="2400" dirty="0">
                <a:solidFill>
                  <a:schemeClr val="tx1"/>
                </a:solidFill>
              </a:rPr>
              <a:t>voltage stability is the basic issue </a:t>
            </a:r>
            <a:r>
              <a:rPr lang="en-GB" sz="2400" dirty="0" smtClean="0">
                <a:solidFill>
                  <a:schemeClr val="tx1"/>
                </a:solidFill>
              </a:rPr>
              <a:t>for </a:t>
            </a:r>
            <a:r>
              <a:rPr lang="en-GB" sz="2400" dirty="0">
                <a:solidFill>
                  <a:schemeClr val="tx1"/>
                </a:solidFill>
              </a:rPr>
              <a:t>energy </a:t>
            </a:r>
            <a:r>
              <a:rPr lang="en-GB" sz="2400" dirty="0" smtClean="0">
                <a:solidFill>
                  <a:schemeClr val="tx1"/>
                </a:solidFill>
              </a:rPr>
              <a:t>management. </a:t>
            </a:r>
            <a:endParaRPr lang="en-GB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</a:t>
            </a:r>
            <a:r>
              <a:rPr lang="en-GB" sz="2400" dirty="0" smtClean="0">
                <a:solidFill>
                  <a:schemeClr val="tx1"/>
                </a:solidFill>
              </a:rPr>
              <a:t>ynamic </a:t>
            </a:r>
            <a:r>
              <a:rPr lang="en-GB" sz="2400" dirty="0">
                <a:solidFill>
                  <a:schemeClr val="tx1"/>
                </a:solidFill>
              </a:rPr>
              <a:t>voltage stability </a:t>
            </a:r>
            <a:r>
              <a:rPr lang="en-GB" sz="2400" dirty="0" smtClean="0">
                <a:solidFill>
                  <a:schemeClr val="tx1"/>
                </a:solidFill>
              </a:rPr>
              <a:t>and frequency </a:t>
            </a:r>
            <a:r>
              <a:rPr lang="en-GB" sz="2400" dirty="0">
                <a:solidFill>
                  <a:schemeClr val="tx1"/>
                </a:solidFill>
              </a:rPr>
              <a:t>control </a:t>
            </a:r>
            <a:r>
              <a:rPr lang="en-GB" sz="2400" dirty="0" smtClean="0">
                <a:solidFill>
                  <a:schemeClr val="tx1"/>
                </a:solidFill>
              </a:rPr>
              <a:t>have to </a:t>
            </a:r>
            <a:r>
              <a:rPr lang="en-GB" sz="2400" dirty="0">
                <a:solidFill>
                  <a:schemeClr val="tx1"/>
                </a:solidFill>
              </a:rPr>
              <a:t>be considered </a:t>
            </a:r>
            <a:r>
              <a:rPr lang="en-GB" sz="2400" dirty="0" smtClean="0">
                <a:solidFill>
                  <a:schemeClr val="tx1"/>
                </a:solidFill>
              </a:rPr>
              <a:t>separately, and they will be </a:t>
            </a:r>
            <a:r>
              <a:rPr lang="en-GB" sz="2400" dirty="0">
                <a:solidFill>
                  <a:schemeClr val="tx1"/>
                </a:solidFill>
              </a:rPr>
              <a:t>in future work.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We will investigate the relation between </a:t>
            </a:r>
            <a:r>
              <a:rPr lang="en-GB" sz="2800" b="1" dirty="0">
                <a:solidFill>
                  <a:schemeClr val="tx1"/>
                </a:solidFill>
              </a:rPr>
              <a:t>voltage stability </a:t>
            </a:r>
            <a:r>
              <a:rPr lang="en-GB" sz="2800" b="1" dirty="0" smtClean="0">
                <a:solidFill>
                  <a:schemeClr val="tx1"/>
                </a:solidFill>
              </a:rPr>
              <a:t>and the </a:t>
            </a:r>
            <a:r>
              <a:rPr lang="en-GB" sz="2800" b="1" dirty="0">
                <a:solidFill>
                  <a:schemeClr val="tx1"/>
                </a:solidFill>
              </a:rPr>
              <a:t>isolated steady-state </a:t>
            </a:r>
            <a:r>
              <a:rPr lang="en-GB" sz="2800" b="1" dirty="0" smtClean="0">
                <a:solidFill>
                  <a:schemeClr val="tx1"/>
                </a:solidFill>
              </a:rPr>
              <a:t>nature of the </a:t>
            </a:r>
            <a:r>
              <a:rPr lang="en-GB" sz="2800" b="1" dirty="0" err="1" smtClean="0">
                <a:solidFill>
                  <a:schemeClr val="tx1"/>
                </a:solidFill>
              </a:rPr>
              <a:t>microgrid</a:t>
            </a:r>
            <a:r>
              <a:rPr lang="en-GB" sz="2800" b="1" dirty="0" smtClean="0">
                <a:solidFill>
                  <a:schemeClr val="tx1"/>
                </a:solidFill>
              </a:rPr>
              <a:t>, </a:t>
            </a:r>
            <a:r>
              <a:rPr lang="en-GB" sz="2800" b="1" dirty="0">
                <a:solidFill>
                  <a:schemeClr val="tx1"/>
                </a:solidFill>
              </a:rPr>
              <a:t>which determines an intrinsic weakness of the reference </a:t>
            </a:r>
            <a:r>
              <a:rPr lang="en-GB" sz="2800" b="1" dirty="0" smtClean="0">
                <a:solidFill>
                  <a:schemeClr val="tx1"/>
                </a:solidFill>
              </a:rPr>
              <a:t>bus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Voltage </a:t>
            </a:r>
            <a:r>
              <a:rPr lang="en-GB" sz="2400" dirty="0">
                <a:solidFill>
                  <a:schemeClr val="tx1"/>
                </a:solidFill>
              </a:rPr>
              <a:t>instability </a:t>
            </a:r>
            <a:r>
              <a:rPr lang="en-GB" sz="2400" dirty="0" smtClean="0">
                <a:solidFill>
                  <a:schemeClr val="tx1"/>
                </a:solidFill>
              </a:rPr>
              <a:t>can </a:t>
            </a:r>
            <a:r>
              <a:rPr lang="en-GB" sz="2400" dirty="0">
                <a:solidFill>
                  <a:schemeClr val="tx1"/>
                </a:solidFill>
              </a:rPr>
              <a:t>especially arise when relevant energy corridors or areas of the system are subject to high variations of load or generation - even jumps, e.g. due to RES – or to load management operations.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46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Methodology proposal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4829" y="1893359"/>
            <a:ext cx="10900243" cy="4023360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smtClean="0">
                <a:solidFill>
                  <a:schemeClr val="tx1"/>
                </a:solidFill>
              </a:rPr>
              <a:t>Preliminary study:</a:t>
            </a:r>
            <a:endParaRPr lang="en-GB" sz="2800" b="1" dirty="0">
              <a:solidFill>
                <a:schemeClr val="tx1"/>
              </a:solidFill>
            </a:endParaRPr>
          </a:p>
          <a:p>
            <a:pPr algn="just"/>
            <a:r>
              <a:rPr lang="en-GB" sz="2800" dirty="0" smtClean="0">
                <a:solidFill>
                  <a:schemeClr val="tx1"/>
                </a:solidFill>
              </a:rPr>
              <a:t>1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sz="2800" dirty="0" smtClean="0">
                <a:solidFill>
                  <a:schemeClr val="tx1"/>
                </a:solidFill>
              </a:rPr>
              <a:t>We will start </a:t>
            </a:r>
            <a:r>
              <a:rPr lang="en-GB" sz="2800" dirty="0">
                <a:solidFill>
                  <a:schemeClr val="tx1"/>
                </a:solidFill>
              </a:rPr>
              <a:t>from </a:t>
            </a:r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 err="1" smtClean="0">
                <a:solidFill>
                  <a:schemeClr val="tx1"/>
                </a:solidFill>
              </a:rPr>
              <a:t>microgrid</a:t>
            </a:r>
            <a:r>
              <a:rPr lang="en-GB" sz="2800" dirty="0" smtClean="0">
                <a:solidFill>
                  <a:schemeClr val="tx1"/>
                </a:solidFill>
              </a:rPr>
              <a:t> characterization </a:t>
            </a:r>
            <a:r>
              <a:rPr lang="en-GB" sz="2800" dirty="0">
                <a:solidFill>
                  <a:schemeClr val="tx1"/>
                </a:solidFill>
              </a:rPr>
              <a:t>(structure - energy resources and power loads, logic configuration, technologies, service and production mission, operation program and detailed scheduling, O&amp;M time scenarios)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2. </a:t>
            </a:r>
            <a:r>
              <a:rPr lang="en-GB" sz="2800" dirty="0" smtClean="0">
                <a:solidFill>
                  <a:schemeClr val="tx1"/>
                </a:solidFill>
              </a:rPr>
              <a:t>We will develop </a:t>
            </a:r>
            <a:r>
              <a:rPr lang="en-GB" sz="2800" dirty="0">
                <a:solidFill>
                  <a:schemeClr val="tx1"/>
                </a:solidFill>
              </a:rPr>
              <a:t>realistic operative scenarios for voltage stability studies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3. </a:t>
            </a:r>
            <a:r>
              <a:rPr lang="en-GB" sz="2800" dirty="0" smtClean="0">
                <a:solidFill>
                  <a:schemeClr val="tx1"/>
                </a:solidFill>
              </a:rPr>
              <a:t>We will define </a:t>
            </a:r>
            <a:r>
              <a:rPr lang="en-GB" sz="2800" dirty="0">
                <a:solidFill>
                  <a:schemeClr val="tx1"/>
                </a:solidFill>
              </a:rPr>
              <a:t>power regulation and compensation tools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4. </a:t>
            </a:r>
            <a:r>
              <a:rPr lang="en-GB" sz="2800" dirty="0" smtClean="0">
                <a:solidFill>
                  <a:schemeClr val="tx1"/>
                </a:solidFill>
              </a:rPr>
              <a:t>We will define </a:t>
            </a:r>
            <a:r>
              <a:rPr lang="en-GB" sz="2800" dirty="0">
                <a:solidFill>
                  <a:schemeClr val="tx1"/>
                </a:solidFill>
              </a:rPr>
              <a:t>capacity and performance limits of resources</a:t>
            </a:r>
          </a:p>
          <a:p>
            <a:pPr algn="just"/>
            <a:endParaRPr lang="en-GB" sz="2400" dirty="0" smtClean="0">
              <a:solidFill>
                <a:schemeClr val="tx1"/>
              </a:solidFill>
            </a:endParaRPr>
          </a:p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Methodology proposal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654" y="1912408"/>
            <a:ext cx="11438772" cy="4372481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 smtClean="0">
                <a:solidFill>
                  <a:schemeClr val="tx1"/>
                </a:solidFill>
              </a:rPr>
              <a:t>Aim:</a:t>
            </a:r>
            <a:r>
              <a:rPr lang="en-GB" sz="2400" dirty="0" smtClean="0">
                <a:solidFill>
                  <a:schemeClr val="tx1"/>
                </a:solidFill>
              </a:rPr>
              <a:t> integrate steady state voltage </a:t>
            </a:r>
            <a:r>
              <a:rPr lang="en-GB" sz="2400" dirty="0">
                <a:solidFill>
                  <a:schemeClr val="tx1"/>
                </a:solidFill>
              </a:rPr>
              <a:t>stability management and optimization tasks in the </a:t>
            </a:r>
            <a:r>
              <a:rPr lang="en-GB" sz="2400" dirty="0" smtClean="0">
                <a:solidFill>
                  <a:schemeClr val="tx1"/>
                </a:solidFill>
              </a:rPr>
              <a:t>Energy Management System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optimization will address typical problems related to voltage stability (e.g., min. of power losses, min. of reactive power flows, reactive power compensation)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will consider steady-state voltage stability first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will consider </a:t>
            </a:r>
            <a:r>
              <a:rPr lang="en-GB" sz="2400" dirty="0">
                <a:solidFill>
                  <a:schemeClr val="tx1"/>
                </a:solidFill>
              </a:rPr>
              <a:t>voltage stability management associated with dispatch of battery storage and control of interlinking converter.</a:t>
            </a: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The envisaged methodology </a:t>
            </a:r>
            <a:r>
              <a:rPr lang="en-GB" sz="2400" dirty="0">
                <a:solidFill>
                  <a:schemeClr val="tx1"/>
                </a:solidFill>
              </a:rPr>
              <a:t>is </a:t>
            </a:r>
            <a:r>
              <a:rPr lang="en-GB" sz="2400" dirty="0" smtClean="0">
                <a:solidFill>
                  <a:schemeClr val="tx1"/>
                </a:solidFill>
              </a:rPr>
              <a:t>two-step, combining: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load flow (LF) based voltage stability analysis (step 1)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optimal power flow (OPF) assessment (step 2)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08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87" y="2306294"/>
            <a:ext cx="5562546" cy="33076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Methodology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09728"/>
            <a:ext cx="6419938" cy="4427475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Step 1: </a:t>
            </a:r>
            <a:r>
              <a:rPr lang="en-GB" sz="2400" dirty="0" smtClean="0">
                <a:solidFill>
                  <a:schemeClr val="tx1"/>
                </a:solidFill>
              </a:rPr>
              <a:t>Load Flow based (LF) method for voltage stability scenarios and index characterization</a:t>
            </a:r>
          </a:p>
          <a:p>
            <a:pPr algn="just"/>
            <a:r>
              <a:rPr lang="en-GB" sz="2400" b="1" dirty="0" smtClean="0">
                <a:solidFill>
                  <a:schemeClr val="tx1"/>
                </a:solidFill>
              </a:rPr>
              <a:t>Aim:</a:t>
            </a:r>
            <a:r>
              <a:rPr lang="en-GB" sz="2400" dirty="0" smtClean="0">
                <a:solidFill>
                  <a:schemeClr val="tx1"/>
                </a:solidFill>
              </a:rPr>
              <a:t> Identify </a:t>
            </a:r>
            <a:r>
              <a:rPr lang="en-GB" sz="2400" dirty="0">
                <a:solidFill>
                  <a:schemeClr val="tx1"/>
                </a:solidFill>
              </a:rPr>
              <a:t>the points of voltage collapse (“critical points” on </a:t>
            </a:r>
            <a:r>
              <a:rPr lang="en-GB" sz="2400" dirty="0" smtClean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chemeClr val="tx1"/>
                </a:solidFill>
              </a:rPr>
              <a:t>PV </a:t>
            </a:r>
            <a:r>
              <a:rPr lang="en-GB" sz="2400" dirty="0" smtClean="0">
                <a:solidFill>
                  <a:schemeClr val="tx1"/>
                </a:solidFill>
              </a:rPr>
              <a:t>curves) </a:t>
            </a:r>
            <a:r>
              <a:rPr lang="en-GB" sz="2400" dirty="0">
                <a:solidFill>
                  <a:schemeClr val="tx1"/>
                </a:solidFill>
              </a:rPr>
              <a:t>for all </a:t>
            </a:r>
            <a:r>
              <a:rPr lang="en-GB" sz="2400" dirty="0" err="1" smtClean="0">
                <a:solidFill>
                  <a:schemeClr val="tx1"/>
                </a:solidFill>
              </a:rPr>
              <a:t>microgrid’s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buses, and thus the weakest buses within </a:t>
            </a:r>
            <a:r>
              <a:rPr lang="en-GB" sz="2400" dirty="0" smtClean="0">
                <a:solidFill>
                  <a:schemeClr val="tx1"/>
                </a:solidFill>
              </a:rPr>
              <a:t>AC </a:t>
            </a:r>
            <a:r>
              <a:rPr lang="en-GB" sz="2400" dirty="0">
                <a:solidFill>
                  <a:schemeClr val="tx1"/>
                </a:solidFill>
              </a:rPr>
              <a:t>and DC </a:t>
            </a:r>
            <a:r>
              <a:rPr lang="en-GB" sz="2400" dirty="0" smtClean="0">
                <a:solidFill>
                  <a:schemeClr val="tx1"/>
                </a:solidFill>
              </a:rPr>
              <a:t>sub-systems. </a:t>
            </a: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collapse point can be used as a “voltage stability index” (VSI) </a:t>
            </a:r>
            <a:r>
              <a:rPr lang="en-GB" sz="2400" dirty="0" smtClean="0">
                <a:solidFill>
                  <a:schemeClr val="tx1"/>
                </a:solidFill>
              </a:rPr>
              <a:t>to </a:t>
            </a:r>
            <a:r>
              <a:rPr lang="en-GB" sz="2400" dirty="0">
                <a:solidFill>
                  <a:schemeClr val="tx1"/>
                </a:solidFill>
              </a:rPr>
              <a:t>assess the level of voltage stability in the system.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VSI index </a:t>
            </a:r>
            <a:r>
              <a:rPr lang="en-GB" sz="2400" dirty="0" smtClean="0">
                <a:solidFill>
                  <a:schemeClr val="tx1"/>
                </a:solidFill>
              </a:rPr>
              <a:t>is the means we will use </a:t>
            </a:r>
            <a:r>
              <a:rPr lang="en-GB" sz="2400" dirty="0">
                <a:solidFill>
                  <a:schemeClr val="tx1"/>
                </a:solidFill>
              </a:rPr>
              <a:t>to </a:t>
            </a:r>
            <a:r>
              <a:rPr lang="en-GB" sz="2400" dirty="0" smtClean="0">
                <a:solidFill>
                  <a:schemeClr val="tx1"/>
                </a:solidFill>
              </a:rPr>
              <a:t>control </a:t>
            </a:r>
            <a:r>
              <a:rPr lang="en-GB" sz="2400" dirty="0">
                <a:solidFill>
                  <a:schemeClr val="tx1"/>
                </a:solidFill>
              </a:rPr>
              <a:t>the voltage stability in the optimization process.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just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Methodology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2505" y="1866148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Step </a:t>
            </a:r>
            <a:r>
              <a:rPr lang="en-GB" sz="2800" dirty="0" smtClean="0">
                <a:solidFill>
                  <a:schemeClr val="tx1"/>
                </a:solidFill>
              </a:rPr>
              <a:t>2: VSI-constrained optimal power flow for optimal </a:t>
            </a:r>
            <a:r>
              <a:rPr lang="en-GB" sz="2800" dirty="0" err="1" smtClean="0">
                <a:solidFill>
                  <a:schemeClr val="tx1"/>
                </a:solidFill>
              </a:rPr>
              <a:t>microgrid</a:t>
            </a:r>
            <a:r>
              <a:rPr lang="en-GB" sz="2800" dirty="0" smtClean="0">
                <a:solidFill>
                  <a:schemeClr val="tx1"/>
                </a:solidFill>
              </a:rPr>
              <a:t> operation and voltage stability control </a:t>
            </a:r>
          </a:p>
          <a:p>
            <a:pPr algn="just"/>
            <a:endParaRPr lang="en-GB" sz="2800" dirty="0">
              <a:solidFill>
                <a:schemeClr val="tx1"/>
              </a:solidFill>
            </a:endParaRPr>
          </a:p>
          <a:p>
            <a:pPr algn="just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4" y="3062183"/>
            <a:ext cx="5037882" cy="20888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60159" y="3062183"/>
            <a:ext cx="4790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Traditional OPF formulation for power losses minimization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Characterization and control of voltage stability through VSI constraint, in the OPF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Use of battery storage dispatch and interlinking converter control for voltage stability improvement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9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72" y="844062"/>
            <a:ext cx="10058400" cy="75909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Overview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834010"/>
            <a:ext cx="11604171" cy="4450879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solidFill>
                  <a:schemeClr val="tx1"/>
                </a:solidFill>
              </a:rPr>
              <a:t>Contributors:  </a:t>
            </a:r>
            <a:r>
              <a:rPr lang="en-GB" sz="2400" dirty="0" smtClean="0">
                <a:solidFill>
                  <a:schemeClr val="tx1"/>
                </a:solidFill>
              </a:rPr>
              <a:t>ICL, </a:t>
            </a:r>
            <a:r>
              <a:rPr lang="en-GB" sz="2400" dirty="0">
                <a:solidFill>
                  <a:schemeClr val="tx1"/>
                </a:solidFill>
              </a:rPr>
              <a:t>IITKGP, IITD, </a:t>
            </a:r>
            <a:r>
              <a:rPr lang="en-GB" sz="2400" dirty="0" err="1">
                <a:solidFill>
                  <a:schemeClr val="tx1"/>
                </a:solidFill>
              </a:rPr>
              <a:t>UoS</a:t>
            </a:r>
            <a:endParaRPr lang="en-GB" sz="2400" dirty="0">
              <a:solidFill>
                <a:schemeClr val="tx1"/>
              </a:solidFill>
            </a:endParaRPr>
          </a:p>
          <a:p>
            <a:pPr algn="just"/>
            <a:r>
              <a:rPr lang="en-GB" sz="2400" b="1" dirty="0" smtClean="0">
                <a:solidFill>
                  <a:schemeClr val="tx1"/>
                </a:solidFill>
              </a:rPr>
              <a:t>Objective</a:t>
            </a:r>
            <a:r>
              <a:rPr lang="en-GB" sz="2400" b="1" dirty="0">
                <a:solidFill>
                  <a:schemeClr val="tx1"/>
                </a:solidFill>
              </a:rPr>
              <a:t>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develop </a:t>
            </a:r>
            <a:r>
              <a:rPr lang="en-GB" sz="2400" dirty="0">
                <a:solidFill>
                  <a:schemeClr val="tx1"/>
                </a:solidFill>
              </a:rPr>
              <a:t>advanced </a:t>
            </a:r>
            <a:r>
              <a:rPr lang="en-GB" sz="2400" dirty="0" smtClean="0">
                <a:solidFill>
                  <a:schemeClr val="tx1"/>
                </a:solidFill>
              </a:rPr>
              <a:t>strategies </a:t>
            </a:r>
            <a:r>
              <a:rPr lang="en-GB" sz="2400" dirty="0">
                <a:solidFill>
                  <a:schemeClr val="tx1"/>
                </a:solidFill>
              </a:rPr>
              <a:t>for </a:t>
            </a:r>
            <a:r>
              <a:rPr lang="en-GB" sz="2400" dirty="0" smtClean="0">
                <a:solidFill>
                  <a:schemeClr val="tx1"/>
                </a:solidFill>
              </a:rPr>
              <a:t>optimization</a:t>
            </a:r>
            <a:r>
              <a:rPr lang="en-GB" sz="2400" dirty="0">
                <a:solidFill>
                  <a:schemeClr val="tx1"/>
                </a:solidFill>
              </a:rPr>
              <a:t>, control,  management and dynamic reconfiguration of the hybrid </a:t>
            </a:r>
            <a:r>
              <a:rPr lang="en-GB" sz="2400" dirty="0" err="1" smtClean="0">
                <a:solidFill>
                  <a:schemeClr val="tx1"/>
                </a:solidFill>
              </a:rPr>
              <a:t>microgrid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algn="just"/>
            <a:r>
              <a:rPr lang="en-GB" sz="2800" b="1" dirty="0" smtClean="0">
                <a:solidFill>
                  <a:schemeClr val="tx1"/>
                </a:solidFill>
              </a:rPr>
              <a:t>Milestones envisaged:</a:t>
            </a:r>
            <a:endParaRPr lang="en-GB" sz="2800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Characterize hybrid </a:t>
            </a:r>
            <a:r>
              <a:rPr lang="en-GB" sz="2400" dirty="0" err="1" smtClean="0">
                <a:solidFill>
                  <a:schemeClr val="tx1"/>
                </a:solidFill>
              </a:rPr>
              <a:t>microgrid</a:t>
            </a:r>
            <a:r>
              <a:rPr lang="en-GB" sz="2400" dirty="0" smtClean="0">
                <a:solidFill>
                  <a:schemeClr val="tx1"/>
                </a:solidFill>
              </a:rPr>
              <a:t> system operation (identify issues </a:t>
            </a:r>
            <a:r>
              <a:rPr lang="en-GB" sz="2400" dirty="0">
                <a:solidFill>
                  <a:schemeClr val="tx1"/>
                </a:solidFill>
              </a:rPr>
              <a:t>and associated </a:t>
            </a:r>
            <a:r>
              <a:rPr lang="en-GB" sz="2400" dirty="0" smtClean="0">
                <a:solidFill>
                  <a:schemeClr val="tx1"/>
                </a:solidFill>
              </a:rPr>
              <a:t>effects)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Develop </a:t>
            </a:r>
            <a:r>
              <a:rPr lang="en-GB" sz="2400" dirty="0">
                <a:solidFill>
                  <a:schemeClr val="tx1"/>
                </a:solidFill>
              </a:rPr>
              <a:t>optimization tools for </a:t>
            </a:r>
            <a:r>
              <a:rPr lang="en-GB" sz="2400" dirty="0" smtClean="0">
                <a:solidFill>
                  <a:schemeClr val="tx1"/>
                </a:solidFill>
              </a:rPr>
              <a:t>cost-effective operation </a:t>
            </a:r>
            <a:r>
              <a:rPr lang="en-GB" sz="2400" dirty="0">
                <a:solidFill>
                  <a:schemeClr val="tx1"/>
                </a:solidFill>
              </a:rPr>
              <a:t>and management of </a:t>
            </a:r>
            <a:r>
              <a:rPr lang="en-GB" sz="2400" dirty="0" smtClean="0">
                <a:solidFill>
                  <a:schemeClr val="tx1"/>
                </a:solidFill>
              </a:rPr>
              <a:t>resources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Develop optimization-based schemes for voltage and frequency stability control in operation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Implement state </a:t>
            </a:r>
            <a:r>
              <a:rPr lang="en-GB" sz="2400" dirty="0">
                <a:solidFill>
                  <a:schemeClr val="tx1"/>
                </a:solidFill>
              </a:rPr>
              <a:t>estimation-based </a:t>
            </a:r>
            <a:r>
              <a:rPr lang="en-GB" sz="2400" dirty="0" smtClean="0">
                <a:solidFill>
                  <a:schemeClr val="tx1"/>
                </a:solidFill>
              </a:rPr>
              <a:t>management for </a:t>
            </a:r>
            <a:r>
              <a:rPr lang="en-GB" sz="2400" dirty="0">
                <a:solidFill>
                  <a:schemeClr val="tx1"/>
                </a:solidFill>
              </a:rPr>
              <a:t>on-grid/off-grid dynamic reconfiguration and load management</a:t>
            </a:r>
          </a:p>
          <a:p>
            <a:pPr algn="just"/>
            <a:endParaRPr lang="en-GB" sz="2400" dirty="0">
              <a:solidFill>
                <a:schemeClr val="tx1"/>
              </a:solidFill>
            </a:endParaRPr>
          </a:p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Further step: dynamic voltage stability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5459" y="1845734"/>
            <a:ext cx="10460221" cy="402336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Voltage </a:t>
            </a:r>
            <a:r>
              <a:rPr lang="en-GB" sz="2400" dirty="0">
                <a:solidFill>
                  <a:schemeClr val="tx1"/>
                </a:solidFill>
              </a:rPr>
              <a:t>instability is </a:t>
            </a:r>
            <a:r>
              <a:rPr lang="en-GB" sz="2400" dirty="0" smtClean="0">
                <a:solidFill>
                  <a:schemeClr val="tx1"/>
                </a:solidFill>
              </a:rPr>
              <a:t>well-established as </a:t>
            </a:r>
            <a:r>
              <a:rPr lang="en-GB" sz="2400" dirty="0">
                <a:solidFill>
                  <a:schemeClr val="tx1"/>
                </a:solidFill>
              </a:rPr>
              <a:t>a dynamic phenomenon.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Further</a:t>
            </a:r>
            <a:r>
              <a:rPr lang="en-GB" sz="2400" dirty="0">
                <a:solidFill>
                  <a:schemeClr val="tx1"/>
                </a:solidFill>
              </a:rPr>
              <a:t>, there are aspects of the </a:t>
            </a:r>
            <a:r>
              <a:rPr lang="en-GB" sz="2400" dirty="0" smtClean="0">
                <a:solidFill>
                  <a:schemeClr val="tx1"/>
                </a:solidFill>
              </a:rPr>
              <a:t>problem which </a:t>
            </a:r>
            <a:r>
              <a:rPr lang="en-GB" sz="2400" dirty="0">
                <a:solidFill>
                  <a:schemeClr val="tx1"/>
                </a:solidFill>
              </a:rPr>
              <a:t>cannot be predicted by static load flow calculations.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In the </a:t>
            </a:r>
            <a:r>
              <a:rPr lang="en-GB" sz="2400" dirty="0">
                <a:solidFill>
                  <a:schemeClr val="tx1"/>
                </a:solidFill>
              </a:rPr>
              <a:t>dynamics of voltage collapse, </a:t>
            </a:r>
            <a:r>
              <a:rPr lang="en-GB" sz="2400" dirty="0" smtClean="0">
                <a:solidFill>
                  <a:schemeClr val="tx1"/>
                </a:solidFill>
              </a:rPr>
              <a:t>an important component is load modeling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</a:rPr>
              <a:t>The usual load models are of two types. Most researchers use the nonlinear static models where real and reactive power are expressed as functions of </a:t>
            </a:r>
            <a:r>
              <a:rPr lang="en-GB" sz="2400" dirty="0" smtClean="0">
                <a:solidFill>
                  <a:schemeClr val="tx1"/>
                </a:solidFill>
              </a:rPr>
              <a:t>voltage. </a:t>
            </a: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Proposal (to be investigated): </a:t>
            </a:r>
            <a:r>
              <a:rPr lang="en-GB" sz="2400" dirty="0" smtClean="0">
                <a:solidFill>
                  <a:schemeClr val="tx1"/>
                </a:solidFill>
              </a:rPr>
              <a:t>generalize the static </a:t>
            </a:r>
            <a:r>
              <a:rPr lang="en-GB" sz="2400" dirty="0">
                <a:solidFill>
                  <a:schemeClr val="tx1"/>
                </a:solidFill>
              </a:rPr>
              <a:t>load </a:t>
            </a:r>
            <a:r>
              <a:rPr lang="en-GB" sz="2400" dirty="0" smtClean="0">
                <a:solidFill>
                  <a:schemeClr val="tx1"/>
                </a:solidFill>
              </a:rPr>
              <a:t>model </a:t>
            </a:r>
            <a:r>
              <a:rPr lang="en-GB" sz="2400" dirty="0">
                <a:solidFill>
                  <a:schemeClr val="tx1"/>
                </a:solidFill>
              </a:rPr>
              <a:t>to a dynamical </a:t>
            </a:r>
            <a:r>
              <a:rPr lang="en-GB" sz="2400" dirty="0" smtClean="0">
                <a:solidFill>
                  <a:schemeClr val="tx1"/>
                </a:solidFill>
              </a:rPr>
              <a:t>one. Focus on </a:t>
            </a:r>
            <a:r>
              <a:rPr lang="en-GB" sz="2400" b="1" dirty="0" smtClean="0">
                <a:solidFill>
                  <a:schemeClr val="tx1"/>
                </a:solidFill>
              </a:rPr>
              <a:t>dynamic load with exponential recovery model</a:t>
            </a:r>
          </a:p>
          <a:p>
            <a:pPr algn="just"/>
            <a:endParaRPr lang="en-GB" sz="2400" b="1" dirty="0" smtClean="0">
              <a:solidFill>
                <a:schemeClr val="tx1"/>
              </a:solidFill>
            </a:endParaRPr>
          </a:p>
          <a:p>
            <a:pPr algn="just"/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SPARE SLIDES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263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706" y="552451"/>
            <a:ext cx="10058400" cy="107388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Typical hybrid AC-DC </a:t>
            </a:r>
            <a:r>
              <a:rPr lang="en-GB" b="1" dirty="0" err="1" smtClean="0">
                <a:solidFill>
                  <a:schemeClr val="tx1"/>
                </a:solidFill>
              </a:rPr>
              <a:t>microgrid</a:t>
            </a:r>
            <a:r>
              <a:rPr lang="en-GB" b="1" dirty="0" smtClean="0">
                <a:solidFill>
                  <a:schemeClr val="tx1"/>
                </a:solidFill>
              </a:rPr>
              <a:t> system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639"/>
            <a:ext cx="10550768" cy="43549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33676" y="1718450"/>
            <a:ext cx="9163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S</a:t>
            </a:r>
            <a:r>
              <a:rPr lang="en-GB" sz="2400" dirty="0" smtClean="0"/>
              <a:t>tand-alone </a:t>
            </a:r>
            <a:r>
              <a:rPr lang="en-GB" sz="2400" dirty="0" err="1"/>
              <a:t>microgrid</a:t>
            </a:r>
            <a:r>
              <a:rPr lang="en-GB" sz="2400" dirty="0"/>
              <a:t> </a:t>
            </a:r>
            <a:r>
              <a:rPr lang="en-GB" sz="2400" dirty="0" smtClean="0"/>
              <a:t>representing </a:t>
            </a:r>
            <a:r>
              <a:rPr lang="en-GB" sz="2400" dirty="0"/>
              <a:t>typical installations for isolated small urban </a:t>
            </a:r>
            <a:r>
              <a:rPr lang="en-GB" sz="2400" dirty="0" err="1" smtClean="0"/>
              <a:t>centers</a:t>
            </a:r>
            <a:r>
              <a:rPr lang="en-GB" sz="2400" dirty="0" smtClean="0"/>
              <a:t> (about 5.000-8.000 inhabitants – 30-50 MW installed power).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96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7401" y="0"/>
            <a:ext cx="10058400" cy="903767"/>
          </a:xfrm>
        </p:spPr>
        <p:txBody>
          <a:bodyPr/>
          <a:lstStyle/>
          <a:p>
            <a:pPr algn="just"/>
            <a:r>
              <a:rPr lang="en-GB" b="1" dirty="0" smtClean="0"/>
              <a:t>Composition of the AC-DC </a:t>
            </a:r>
            <a:r>
              <a:rPr lang="en-GB" b="1" dirty="0" err="1" smtClean="0"/>
              <a:t>microgrid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6448" y="1005761"/>
            <a:ext cx="10900498" cy="40233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b="1" cap="all" dirty="0" smtClean="0">
                <a:solidFill>
                  <a:srgbClr val="FF0000"/>
                </a:solidFill>
              </a:rPr>
              <a:t>These composition and configuration are tailored to voltage stability studies.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400" b="1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1"/>
                </a:solidFill>
              </a:rPr>
              <a:t>AC sub-system</a:t>
            </a:r>
            <a:r>
              <a:rPr lang="en-GB" sz="2400" dirty="0" smtClean="0">
                <a:solidFill>
                  <a:schemeClr val="tx1"/>
                </a:solidFill>
              </a:rPr>
              <a:t>: 2 </a:t>
            </a:r>
            <a:r>
              <a:rPr lang="en-GB" sz="2400" dirty="0">
                <a:solidFill>
                  <a:schemeClr val="tx1"/>
                </a:solidFill>
              </a:rPr>
              <a:t>wind power </a:t>
            </a:r>
            <a:r>
              <a:rPr lang="en-GB" sz="2400" dirty="0" smtClean="0">
                <a:solidFill>
                  <a:schemeClr val="tx1"/>
                </a:solidFill>
              </a:rPr>
              <a:t>plants (buses 4, 10), 1 thermal generation (bus 12), </a:t>
            </a:r>
            <a:r>
              <a:rPr lang="en-GB" sz="2400" dirty="0">
                <a:solidFill>
                  <a:schemeClr val="tx1"/>
                </a:solidFill>
              </a:rPr>
              <a:t>battery storage </a:t>
            </a:r>
            <a:r>
              <a:rPr lang="en-GB" sz="2400" dirty="0" smtClean="0">
                <a:solidFill>
                  <a:schemeClr val="tx1"/>
                </a:solidFill>
              </a:rPr>
              <a:t>(bus 1), critical (buses 11, </a:t>
            </a:r>
            <a:r>
              <a:rPr lang="en-GB" sz="2400" dirty="0">
                <a:solidFill>
                  <a:schemeClr val="tx1"/>
                </a:solidFill>
              </a:rPr>
              <a:t>12) and controllable </a:t>
            </a:r>
            <a:r>
              <a:rPr lang="en-GB" sz="2400" dirty="0" smtClean="0">
                <a:solidFill>
                  <a:schemeClr val="tx1"/>
                </a:solidFill>
              </a:rPr>
              <a:t>(buses </a:t>
            </a:r>
            <a:r>
              <a:rPr lang="en-GB" sz="2400" dirty="0">
                <a:solidFill>
                  <a:schemeClr val="tx1"/>
                </a:solidFill>
              </a:rPr>
              <a:t>2, 3, 5, 6, 7, 8, 9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</a:rPr>
              <a:t> AC loads 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Loads </a:t>
            </a:r>
            <a:r>
              <a:rPr lang="en-GB" sz="2400" dirty="0">
                <a:solidFill>
                  <a:schemeClr val="tx1"/>
                </a:solidFill>
              </a:rPr>
              <a:t>represent an industrial district (15 MW) and a railway-electric traction substation (6 MW). Such loads are critical </a:t>
            </a:r>
            <a:r>
              <a:rPr lang="en-GB" sz="2400" dirty="0" smtClean="0">
                <a:solidFill>
                  <a:schemeClr val="tx1"/>
                </a:solidFill>
              </a:rPr>
              <a:t>to voltage stability for </a:t>
            </a:r>
            <a:r>
              <a:rPr lang="en-GB" sz="2400" dirty="0">
                <a:solidFill>
                  <a:schemeClr val="tx1"/>
                </a:solidFill>
              </a:rPr>
              <a:t>their </a:t>
            </a:r>
            <a:r>
              <a:rPr lang="en-GB" sz="2400" dirty="0" smtClean="0">
                <a:solidFill>
                  <a:schemeClr val="tx1"/>
                </a:solidFill>
              </a:rPr>
              <a:t>demand </a:t>
            </a:r>
            <a:r>
              <a:rPr lang="en-GB" sz="2400" dirty="0">
                <a:solidFill>
                  <a:schemeClr val="tx1"/>
                </a:solidFill>
              </a:rPr>
              <a:t>variability, which is maximum in relation to their respective scheduled on/off operation.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1"/>
                </a:solidFill>
              </a:rPr>
              <a:t>DC sub-system: </a:t>
            </a:r>
            <a:r>
              <a:rPr lang="en-GB" sz="2400" dirty="0" err="1" smtClean="0">
                <a:solidFill>
                  <a:schemeClr val="tx1"/>
                </a:solidFill>
              </a:rPr>
              <a:t>photovoltaics</a:t>
            </a:r>
            <a:r>
              <a:rPr lang="en-GB" sz="2400" dirty="0" smtClean="0">
                <a:solidFill>
                  <a:schemeClr val="tx1"/>
                </a:solidFill>
              </a:rPr>
              <a:t> (bus 19), 1 EV </a:t>
            </a:r>
            <a:r>
              <a:rPr lang="en-GB" sz="2400" dirty="0">
                <a:solidFill>
                  <a:schemeClr val="tx1"/>
                </a:solidFill>
              </a:rPr>
              <a:t>charging station </a:t>
            </a:r>
            <a:r>
              <a:rPr lang="en-GB" sz="2400" dirty="0" smtClean="0">
                <a:solidFill>
                  <a:schemeClr val="tx1"/>
                </a:solidFill>
              </a:rPr>
              <a:t>(bus 20), </a:t>
            </a:r>
            <a:r>
              <a:rPr lang="en-GB" sz="2400" dirty="0">
                <a:solidFill>
                  <a:schemeClr val="tx1"/>
                </a:solidFill>
              </a:rPr>
              <a:t>critical </a:t>
            </a:r>
            <a:r>
              <a:rPr lang="en-GB" sz="2400" dirty="0" smtClean="0">
                <a:solidFill>
                  <a:schemeClr val="tx1"/>
                </a:solidFill>
              </a:rPr>
              <a:t>(buses 18, 21</a:t>
            </a:r>
            <a:r>
              <a:rPr lang="en-GB" sz="2400" dirty="0">
                <a:solidFill>
                  <a:schemeClr val="tx1"/>
                </a:solidFill>
              </a:rPr>
              <a:t>) and controllable </a:t>
            </a:r>
            <a:r>
              <a:rPr lang="en-GB" sz="2400" dirty="0" smtClean="0">
                <a:solidFill>
                  <a:schemeClr val="tx1"/>
                </a:solidFill>
              </a:rPr>
              <a:t>(buses </a:t>
            </a:r>
            <a:r>
              <a:rPr lang="en-GB" sz="2400" dirty="0">
                <a:solidFill>
                  <a:schemeClr val="tx1"/>
                </a:solidFill>
              </a:rPr>
              <a:t>13-18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</a:rPr>
              <a:t> DC loads 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EV station can serve for </a:t>
            </a:r>
            <a:r>
              <a:rPr lang="en-GB" sz="2400" dirty="0" err="1">
                <a:solidFill>
                  <a:schemeClr val="tx1"/>
                </a:solidFill>
              </a:rPr>
              <a:t>dispatchability</a:t>
            </a:r>
            <a:r>
              <a:rPr lang="en-GB" sz="2400" dirty="0">
                <a:solidFill>
                  <a:schemeClr val="tx1"/>
                </a:solidFill>
              </a:rPr>
              <a:t> of the PV plant, especially when the AC bus calls for support to voltage stability. 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Loads represent residential DC </a:t>
            </a:r>
            <a:r>
              <a:rPr lang="en-GB" sz="2400" dirty="0" err="1">
                <a:solidFill>
                  <a:schemeClr val="tx1"/>
                </a:solidFill>
              </a:rPr>
              <a:t>minigrids</a:t>
            </a:r>
            <a:r>
              <a:rPr lang="en-GB" sz="2400" dirty="0">
                <a:solidFill>
                  <a:schemeClr val="tx1"/>
                </a:solidFill>
              </a:rPr>
              <a:t>, industrial small factories, data centre systems, public lighting provided with LED lamps.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72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Milestones achieved so far by ICL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5734"/>
            <a:ext cx="10698480" cy="446491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</a:rPr>
              <a:t>Characterize </a:t>
            </a:r>
            <a:r>
              <a:rPr lang="en-GB" sz="2800" b="1" dirty="0">
                <a:solidFill>
                  <a:schemeClr val="tx1"/>
                </a:solidFill>
              </a:rPr>
              <a:t>hybrid </a:t>
            </a:r>
            <a:r>
              <a:rPr lang="en-GB" sz="2800" b="1" dirty="0" err="1">
                <a:solidFill>
                  <a:schemeClr val="tx1"/>
                </a:solidFill>
              </a:rPr>
              <a:t>microgrid</a:t>
            </a:r>
            <a:r>
              <a:rPr lang="en-GB" sz="2800" b="1" dirty="0">
                <a:solidFill>
                  <a:schemeClr val="tx1"/>
                </a:solidFill>
              </a:rPr>
              <a:t> system operation (identify issues and associated effects</a:t>
            </a:r>
            <a:r>
              <a:rPr lang="en-GB" sz="2800" b="1" dirty="0" smtClean="0">
                <a:solidFill>
                  <a:schemeClr val="tx1"/>
                </a:solidFill>
              </a:rPr>
              <a:t>)</a:t>
            </a:r>
            <a:r>
              <a:rPr lang="en-GB" sz="2800" dirty="0" smtClean="0">
                <a:solidFill>
                  <a:schemeClr val="tx1"/>
                </a:solidFill>
              </a:rPr>
              <a:t> 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(partly)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are referring to and characterizing a general and realistic hybrid </a:t>
            </a:r>
            <a:r>
              <a:rPr lang="en-GB" sz="2400" dirty="0" err="1" smtClean="0">
                <a:solidFill>
                  <a:schemeClr val="tx1"/>
                </a:solidFill>
              </a:rPr>
              <a:t>microgrid</a:t>
            </a:r>
            <a:r>
              <a:rPr lang="en-GB" sz="2400" dirty="0" smtClean="0">
                <a:solidFill>
                  <a:schemeClr val="tx1"/>
                </a:solidFill>
              </a:rPr>
              <a:t> architecture, suited to represent different contexts and energy users areas (coastal areas, remote urban/rural communities, etc.)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are considering a wide range of energy resources (DG, ES, RES), load profiles and demand requirements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Still missing is the characterization of the RESCUES prototype (only AC system identified)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we are waiting specs from WP1</a:t>
            </a:r>
            <a:endParaRPr lang="en-GB" sz="24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An important problem is the lack of established standards for the DC feeder’s voltage</a:t>
            </a:r>
          </a:p>
          <a:p>
            <a:pPr marL="0" indent="0" algn="just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6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Milestones achieved so far by ICL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3640" y="2013160"/>
            <a:ext cx="10985679" cy="402336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GB" sz="2800" b="1" dirty="0" smtClean="0">
                <a:solidFill>
                  <a:schemeClr val="tx1"/>
                </a:solidFill>
              </a:rPr>
              <a:t>Develop </a:t>
            </a:r>
            <a:r>
              <a:rPr lang="en-GB" sz="2800" b="1" dirty="0">
                <a:solidFill>
                  <a:schemeClr val="tx1"/>
                </a:solidFill>
              </a:rPr>
              <a:t>optimization tools for cost-effective operation and management of </a:t>
            </a:r>
            <a:r>
              <a:rPr lang="en-GB" sz="2800" b="1" dirty="0" smtClean="0">
                <a:solidFill>
                  <a:schemeClr val="tx1"/>
                </a:solidFill>
              </a:rPr>
              <a:t>resources           </a:t>
            </a:r>
            <a:r>
              <a:rPr lang="en-GB" sz="2800" b="1" dirty="0" smtClean="0">
                <a:solidFill>
                  <a:srgbClr val="00B050"/>
                </a:solidFill>
              </a:rPr>
              <a:t>(completed)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</a:t>
            </a:r>
            <a:r>
              <a:rPr lang="en-GB" sz="2400" dirty="0" smtClean="0">
                <a:solidFill>
                  <a:schemeClr val="tx1"/>
                </a:solidFill>
              </a:rPr>
              <a:t>have developed a practical economic dispatch (ED) tool, suitable for integration into the energy management system and robust to uncertainties in the system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have demonstrated the robustness and efficiency of this tool by simulations on a general hybrid </a:t>
            </a:r>
            <a:r>
              <a:rPr lang="en-GB" sz="2400" dirty="0" err="1" smtClean="0">
                <a:solidFill>
                  <a:schemeClr val="tx1"/>
                </a:solidFill>
              </a:rPr>
              <a:t>microgrid</a:t>
            </a:r>
            <a:r>
              <a:rPr lang="en-GB" sz="2400" dirty="0" smtClean="0">
                <a:solidFill>
                  <a:schemeClr val="tx1"/>
                </a:solidFill>
              </a:rPr>
              <a:t> architecture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have demonstrated </a:t>
            </a:r>
            <a:r>
              <a:rPr lang="en-GB" sz="2400" dirty="0" smtClean="0">
                <a:solidFill>
                  <a:schemeClr val="tx1"/>
                </a:solidFill>
              </a:rPr>
              <a:t>its applicability in different operating scenarios, also considering contingencies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This work has produced an IEEE Transaction journal paper</a:t>
            </a:r>
            <a:endParaRPr lang="en-GB" sz="24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0" indent="0" algn="just">
              <a:buNone/>
            </a:pPr>
            <a:endParaRPr lang="en-GB" sz="2400" b="1" dirty="0" smtClean="0"/>
          </a:p>
          <a:p>
            <a:pPr marL="457200" indent="-457200" algn="just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5" name="Stella a 5 punte 4"/>
          <p:cNvSpPr/>
          <p:nvPr/>
        </p:nvSpPr>
        <p:spPr>
          <a:xfrm>
            <a:off x="5044391" y="2342140"/>
            <a:ext cx="480647" cy="49236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Optimization </a:t>
            </a:r>
            <a:r>
              <a:rPr lang="en-GB" b="1" dirty="0"/>
              <a:t>tools for cost-effective operation and management of resources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647" y="1794196"/>
            <a:ext cx="445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Economic Dispatch tool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429" y="2481416"/>
            <a:ext cx="5166619" cy="37702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069" y="2401168"/>
            <a:ext cx="7117012" cy="3826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7182" y="2019751"/>
            <a:ext cx="434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Hybrid microgrid case study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868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12" y="728731"/>
            <a:ext cx="10058400" cy="838812"/>
          </a:xfrm>
        </p:spPr>
        <p:txBody>
          <a:bodyPr/>
          <a:lstStyle/>
          <a:p>
            <a:r>
              <a:rPr lang="en-GB" dirty="0" smtClean="0"/>
              <a:t>Database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99" y="728731"/>
            <a:ext cx="7798101" cy="5236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0" y="2512089"/>
            <a:ext cx="4462209" cy="30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42" y="608152"/>
            <a:ext cx="10860258" cy="989538"/>
          </a:xfrm>
        </p:spPr>
        <p:txBody>
          <a:bodyPr>
            <a:normAutofit/>
          </a:bodyPr>
          <a:lstStyle/>
          <a:p>
            <a:r>
              <a:rPr lang="en-GB" b="1" dirty="0" smtClean="0"/>
              <a:t>Some results (case A: normal conditions) 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1783254"/>
            <a:ext cx="11986836" cy="40950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5492" y="5985287"/>
            <a:ext cx="7723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Optimal operating conditions of the hybrid MG resources in </a:t>
            </a:r>
            <a:r>
              <a:rPr lang="en-US" sz="2000" b="1" dirty="0" smtClean="0"/>
              <a:t>case 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805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24" y="858409"/>
            <a:ext cx="10990887" cy="702302"/>
          </a:xfrm>
        </p:spPr>
        <p:txBody>
          <a:bodyPr>
            <a:noAutofit/>
          </a:bodyPr>
          <a:lstStyle/>
          <a:p>
            <a:r>
              <a:rPr lang="en-GB" b="1" dirty="0"/>
              <a:t>Some results </a:t>
            </a:r>
            <a:r>
              <a:rPr lang="en-GB" b="1" dirty="0" smtClean="0"/>
              <a:t>(absence of battery storage)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9" y="1982741"/>
            <a:ext cx="11865565" cy="2770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352" y="5144932"/>
            <a:ext cx="11083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Increased </a:t>
            </a:r>
            <a:r>
              <a:rPr lang="en-GB" sz="2400" dirty="0"/>
              <a:t>curtailment of </a:t>
            </a:r>
            <a:r>
              <a:rPr lang="en-GB" sz="2400" dirty="0" smtClean="0"/>
              <a:t>controllable </a:t>
            </a:r>
            <a:r>
              <a:rPr lang="en-GB" sz="2400" dirty="0"/>
              <a:t>AC loads, particularly during </a:t>
            </a:r>
            <a:r>
              <a:rPr lang="en-GB" sz="2400" dirty="0" smtClean="0"/>
              <a:t>daytime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Curtailment </a:t>
            </a:r>
            <a:r>
              <a:rPr lang="en-GB" sz="2400" dirty="0"/>
              <a:t>similar to that of Case A for controllable DC loads. </a:t>
            </a:r>
            <a:endParaRPr lang="en-GB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Interlinking </a:t>
            </a:r>
            <a:r>
              <a:rPr lang="en-GB" sz="2400" dirty="0"/>
              <a:t>converter </a:t>
            </a:r>
            <a:r>
              <a:rPr lang="en-GB" sz="2400" dirty="0" smtClean="0"/>
              <a:t>forced </a:t>
            </a:r>
            <a:r>
              <a:rPr lang="en-GB" sz="2400" dirty="0"/>
              <a:t>to transfer more power from AC sub-MG to DC </a:t>
            </a:r>
            <a:r>
              <a:rPr lang="en-GB" sz="2400" dirty="0" smtClean="0"/>
              <a:t>sub-MG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57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56" y="1798654"/>
            <a:ext cx="3398543" cy="409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42" y="608152"/>
            <a:ext cx="10860258" cy="9895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Some results (loss of one controllable generator) 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655"/>
            <a:ext cx="8701873" cy="2441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50934"/>
            <a:ext cx="84205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/>
              <a:t>Increased curtailment of AC &amp; DC loads, especially in daytime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/>
              <a:t>about </a:t>
            </a:r>
            <a:r>
              <a:rPr lang="en-GB" sz="2200" dirty="0"/>
              <a:t>50% </a:t>
            </a:r>
            <a:r>
              <a:rPr lang="en-GB" sz="2200" dirty="0" smtClean="0"/>
              <a:t>curtailment of scheduling </a:t>
            </a:r>
            <a:r>
              <a:rPr lang="en-GB" sz="2200" dirty="0"/>
              <a:t>at all times for </a:t>
            </a:r>
            <a:r>
              <a:rPr lang="en-GB" sz="2200" dirty="0" smtClean="0"/>
              <a:t>EVs</a:t>
            </a:r>
            <a:endParaRPr lang="en-GB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I</a:t>
            </a:r>
            <a:r>
              <a:rPr lang="en-GB" sz="2200" dirty="0" smtClean="0"/>
              <a:t>nterlinking </a:t>
            </a:r>
            <a:r>
              <a:rPr lang="en-GB" sz="2200" dirty="0"/>
              <a:t>converter’s </a:t>
            </a:r>
            <a:r>
              <a:rPr lang="en-GB" sz="2200" dirty="0" smtClean="0"/>
              <a:t>AC-DC power </a:t>
            </a:r>
            <a:r>
              <a:rPr lang="en-GB" sz="2200" dirty="0"/>
              <a:t>transfer </a:t>
            </a:r>
            <a:r>
              <a:rPr lang="en-GB" sz="2200" dirty="0" smtClean="0"/>
              <a:t>reduced (</a:t>
            </a:r>
            <a:r>
              <a:rPr lang="en-GB" sz="2200" dirty="0"/>
              <a:t>up to 50%) compared to Case </a:t>
            </a:r>
            <a:r>
              <a:rPr lang="en-GB" sz="2200" dirty="0" smtClean="0"/>
              <a:t>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F</a:t>
            </a:r>
            <a:r>
              <a:rPr lang="en-GB" sz="2200" dirty="0" smtClean="0"/>
              <a:t>ree battery storage </a:t>
            </a:r>
            <a:r>
              <a:rPr lang="en-GB" sz="2200" dirty="0"/>
              <a:t>space </a:t>
            </a:r>
            <a:r>
              <a:rPr lang="en-GB" sz="2200" dirty="0" smtClean="0"/>
              <a:t>generally higher </a:t>
            </a:r>
            <a:r>
              <a:rPr lang="en-GB" sz="2200" dirty="0"/>
              <a:t>until </a:t>
            </a:r>
            <a:r>
              <a:rPr lang="en-GB" sz="2200" dirty="0" smtClean="0"/>
              <a:t>early </a:t>
            </a:r>
            <a:r>
              <a:rPr lang="en-GB" sz="2200" dirty="0"/>
              <a:t>night </a:t>
            </a:r>
            <a:r>
              <a:rPr lang="en-GB" sz="2200" dirty="0" smtClean="0"/>
              <a:t>(</a:t>
            </a:r>
            <a:r>
              <a:rPr lang="en-GB" sz="2200" dirty="0"/>
              <a:t>20:00-02:00). </a:t>
            </a:r>
          </a:p>
        </p:txBody>
      </p:sp>
    </p:spTree>
    <p:extLst>
      <p:ext uri="{BB962C8B-B14F-4D97-AF65-F5344CB8AC3E}">
        <p14:creationId xmlns:p14="http://schemas.microsoft.com/office/powerpoint/2010/main" val="11447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9DA15516DFA4FAE03ADC34E331629" ma:contentTypeVersion="1" ma:contentTypeDescription="Create a new document." ma:contentTypeScope="" ma:versionID="b082fc9c6e7b39cb502695caa839287b">
  <xsd:schema xmlns:xsd="http://www.w3.org/2001/XMLSchema" xmlns:xs="http://www.w3.org/2001/XMLSchema" xmlns:p="http://schemas.microsoft.com/office/2006/metadata/properties" xmlns:ns3="c9283f9f-e9c3-46d0-8d4c-d590e7ae045b" targetNamespace="http://schemas.microsoft.com/office/2006/metadata/properties" ma:root="true" ma:fieldsID="1036827af67f9531826fe64264ceb4dc" ns3:_="">
    <xsd:import namespace="c9283f9f-e9c3-46d0-8d4c-d590e7ae045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3f9f-e9c3-46d0-8d4c-d590e7ae04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2CF2B-4548-46AF-9422-5B5DF8C02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3f9f-e9c3-46d0-8d4c-d590e7ae0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CCEBA9-3EB3-4FED-8287-B1DA1783D8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D8EA3-C09B-44C3-9ECC-0C261CE7C1B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9283f9f-e9c3-46d0-8d4c-d590e7ae045b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RESCUES-Template</Template>
  <TotalTime>627</TotalTime>
  <Words>1526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Presentation-template</vt:lpstr>
      <vt:lpstr>WP2 Network control,  dynamic reconfiguration and  load management</vt:lpstr>
      <vt:lpstr>Overview </vt:lpstr>
      <vt:lpstr>Milestones achieved so far by ICL</vt:lpstr>
      <vt:lpstr>Milestones achieved so far by ICL</vt:lpstr>
      <vt:lpstr>Optimization tools for cost-effective operation and management of resources </vt:lpstr>
      <vt:lpstr>Database</vt:lpstr>
      <vt:lpstr>Some results (case A: normal conditions) </vt:lpstr>
      <vt:lpstr>Some results (absence of battery storage) </vt:lpstr>
      <vt:lpstr>Some results (loss of one controllable generator) </vt:lpstr>
      <vt:lpstr>Operational costing</vt:lpstr>
      <vt:lpstr>Key aspects we have to consider in the study of hybrid microgrids for remote installation</vt:lpstr>
      <vt:lpstr>Key aspects we have to consider in the study of hybrid microgrids for remote installation</vt:lpstr>
      <vt:lpstr>Next milestone for ICL</vt:lpstr>
      <vt:lpstr>Two-step methodology to combine voltage stability management and optimization of operation in remote AC/DC microgrids</vt:lpstr>
      <vt:lpstr>Methodological framework</vt:lpstr>
      <vt:lpstr>Methodology proposal</vt:lpstr>
      <vt:lpstr>Methodology proposal</vt:lpstr>
      <vt:lpstr>Methodology</vt:lpstr>
      <vt:lpstr>Methodology</vt:lpstr>
      <vt:lpstr>Further step: dynamic voltage stability</vt:lpstr>
      <vt:lpstr>PowerPoint Presentation</vt:lpstr>
      <vt:lpstr>Typical hybrid AC-DC microgrid system</vt:lpstr>
      <vt:lpstr>Composition of the AC-DC microgrid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and Efficient System for Community Energy Solution</dc:title>
  <dc:creator>Claudia Battistelli</dc:creator>
  <cp:lastModifiedBy>Battistelli, Claudia</cp:lastModifiedBy>
  <cp:revision>72</cp:revision>
  <dcterms:created xsi:type="dcterms:W3CDTF">2016-03-12T10:54:13Z</dcterms:created>
  <dcterms:modified xsi:type="dcterms:W3CDTF">2016-05-23T10:22:41Z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0x0101009859DA15516DFA4FAE03ADC34E331629</vt:lpwstr>
  </property>
</Properties>
</file>