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56" r:id="rId4"/>
    <p:sldId id="260" r:id="rId5"/>
    <p:sldId id="257" r:id="rId6"/>
    <p:sldId id="258" r:id="rId7"/>
    <p:sldId id="261" r:id="rId8"/>
    <p:sldId id="262" r:id="rId9"/>
    <p:sldId id="264" r:id="rId10"/>
    <p:sldId id="263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62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54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06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6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6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1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49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05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98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60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26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FDEC9-385A-4393-BEC3-254EF140987E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A39DD-8E1D-4029-A556-ECAEFE391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10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14"/>
          <p:cNvPicPr>
            <a:picLocks noChangeAspect="1" noChangeArrowheads="1"/>
          </p:cNvPicPr>
          <p:nvPr/>
        </p:nvPicPr>
        <p:blipFill>
          <a:blip r:embed="rId2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88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692696"/>
            <a:ext cx="856895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bg1"/>
                </a:solidFill>
              </a:rPr>
              <a:t>Department of Medicine</a:t>
            </a:r>
          </a:p>
          <a:p>
            <a:r>
              <a:rPr lang="en-GB" sz="5400" dirty="0" smtClean="0">
                <a:solidFill>
                  <a:schemeClr val="bg1"/>
                </a:solidFill>
              </a:rPr>
              <a:t>Campus visits</a:t>
            </a:r>
          </a:p>
          <a:p>
            <a:r>
              <a:rPr lang="en-GB" sz="5400" dirty="0" smtClean="0">
                <a:solidFill>
                  <a:schemeClr val="bg1"/>
                </a:solidFill>
              </a:rPr>
              <a:t>October 2012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sz="2400" dirty="0" smtClean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Head of Department, Gavin Screaton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Departmental Manager, Matt Lee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Academic Opportunities Committee Chair, Jane Saffell 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02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692696"/>
            <a:ext cx="79208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Academic Opportunities Committee discussed the Workshop findings and made recommendations to the Management Board, centred around …</a:t>
            </a:r>
          </a:p>
          <a:p>
            <a:endParaRPr lang="en-GB" sz="2400" dirty="0" smtClean="0"/>
          </a:p>
          <a:p>
            <a:r>
              <a:rPr lang="en-GB" sz="2800" dirty="0" smtClean="0"/>
              <a:t>Interaction</a:t>
            </a:r>
          </a:p>
          <a:p>
            <a:r>
              <a:rPr lang="en-GB" sz="2800" dirty="0" smtClean="0"/>
              <a:t>Communication</a:t>
            </a:r>
          </a:p>
          <a:p>
            <a:r>
              <a:rPr lang="en-GB" sz="2800" dirty="0" smtClean="0"/>
              <a:t>Starting in the Department</a:t>
            </a:r>
          </a:p>
          <a:p>
            <a:r>
              <a:rPr lang="en-GB" sz="2800" dirty="0" smtClean="0"/>
              <a:t>Career development &amp; support</a:t>
            </a:r>
          </a:p>
          <a:p>
            <a:r>
              <a:rPr lang="en-GB" sz="2800" dirty="0" smtClean="0"/>
              <a:t>Initiatives for postdocs</a:t>
            </a:r>
          </a:p>
          <a:p>
            <a:endParaRPr lang="en-GB" sz="2400" dirty="0" smtClean="0"/>
          </a:p>
          <a:p>
            <a:r>
              <a:rPr lang="en-GB" sz="2400" dirty="0" smtClean="0"/>
              <a:t>These were put to Department members in a recent questionnaire.</a:t>
            </a:r>
          </a:p>
        </p:txBody>
      </p:sp>
    </p:spTree>
    <p:extLst>
      <p:ext uri="{BB962C8B-B14F-4D97-AF65-F5344CB8AC3E}">
        <p14:creationId xmlns:p14="http://schemas.microsoft.com/office/powerpoint/2010/main" val="7398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89757"/>
            <a:ext cx="4536504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 smtClean="0"/>
              <a:t>Divisional </a:t>
            </a:r>
            <a:r>
              <a:rPr lang="en-GB" sz="2400" dirty="0"/>
              <a:t>staff meetings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Divisional away </a:t>
            </a:r>
            <a:r>
              <a:rPr lang="en-GB" sz="2400" dirty="0" smtClean="0"/>
              <a:t>days </a:t>
            </a:r>
          </a:p>
          <a:p>
            <a:r>
              <a:rPr lang="en-GB" sz="2400" dirty="0" smtClean="0"/>
              <a:t>Christmas </a:t>
            </a:r>
            <a:r>
              <a:rPr lang="en-GB" sz="2400" dirty="0"/>
              <a:t>Departmental </a:t>
            </a:r>
            <a:r>
              <a:rPr lang="en-GB" sz="2400" dirty="0" smtClean="0"/>
              <a:t>social </a:t>
            </a:r>
            <a:endParaRPr lang="en-GB" sz="2400" dirty="0"/>
          </a:p>
          <a:p>
            <a:r>
              <a:rPr lang="en-GB" sz="2400" dirty="0"/>
              <a:t>Cross-divisional </a:t>
            </a:r>
            <a:r>
              <a:rPr lang="en-GB" sz="2400" dirty="0" smtClean="0"/>
              <a:t>symposia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27984" y="853184"/>
            <a:ext cx="4392488" cy="193899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New website </a:t>
            </a:r>
            <a:r>
              <a:rPr lang="en-GB" sz="2400" dirty="0" smtClean="0"/>
              <a:t>features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Head of </a:t>
            </a:r>
            <a:r>
              <a:rPr lang="en-GB" sz="2400" dirty="0" err="1"/>
              <a:t>Dept</a:t>
            </a:r>
            <a:r>
              <a:rPr lang="en-GB" sz="2400" dirty="0"/>
              <a:t> suggestion </a:t>
            </a:r>
            <a:r>
              <a:rPr lang="en-GB" sz="2400" dirty="0" smtClean="0"/>
              <a:t>box </a:t>
            </a:r>
            <a:endParaRPr lang="en-GB" sz="2400" dirty="0"/>
          </a:p>
          <a:p>
            <a:r>
              <a:rPr lang="en-GB" sz="2400" dirty="0"/>
              <a:t>Head of </a:t>
            </a:r>
            <a:r>
              <a:rPr lang="en-GB" sz="2400" dirty="0" err="1"/>
              <a:t>Dept</a:t>
            </a:r>
            <a:r>
              <a:rPr lang="en-GB" sz="2400" dirty="0"/>
              <a:t> campus </a:t>
            </a:r>
            <a:r>
              <a:rPr lang="en-GB" sz="2400" dirty="0" smtClean="0"/>
              <a:t>visits </a:t>
            </a:r>
            <a:endParaRPr lang="en-GB" sz="2400" dirty="0"/>
          </a:p>
          <a:p>
            <a:r>
              <a:rPr lang="en-GB" sz="2400" dirty="0"/>
              <a:t>Departmental </a:t>
            </a:r>
            <a:r>
              <a:rPr lang="en-GB" sz="2400" dirty="0" smtClean="0"/>
              <a:t>newsletter </a:t>
            </a:r>
          </a:p>
          <a:p>
            <a:r>
              <a:rPr lang="en-GB" sz="2400" dirty="0" smtClean="0"/>
              <a:t>Postdoc mailing list 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467544" y="2007346"/>
            <a:ext cx="3816424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Welcome </a:t>
            </a:r>
            <a:r>
              <a:rPr lang="en-GB" sz="2400" dirty="0" smtClean="0"/>
              <a:t>reception </a:t>
            </a:r>
            <a:endParaRPr lang="en-GB" sz="2400" dirty="0"/>
          </a:p>
          <a:p>
            <a:r>
              <a:rPr lang="en-GB" sz="2400" dirty="0"/>
              <a:t>Welcome </a:t>
            </a:r>
            <a:r>
              <a:rPr lang="en-GB" sz="2400" dirty="0" smtClean="0"/>
              <a:t>pack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New academic staff </a:t>
            </a:r>
            <a:r>
              <a:rPr lang="en-GB" sz="2400" dirty="0" smtClean="0"/>
              <a:t>talks </a:t>
            </a:r>
            <a:endParaRPr lang="en-GB" sz="2400" b="1" dirty="0">
              <a:solidFill>
                <a:schemeClr val="accent6"/>
              </a:solidFill>
            </a:endParaRPr>
          </a:p>
          <a:p>
            <a:r>
              <a:rPr lang="en-GB" sz="2400" dirty="0" smtClean="0"/>
              <a:t>Buddies 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863587" y="4653136"/>
            <a:ext cx="6840761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Regular PRDP for all </a:t>
            </a:r>
            <a:r>
              <a:rPr lang="en-GB" sz="2400" dirty="0" smtClean="0"/>
              <a:t>staff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Academic promotions </a:t>
            </a:r>
            <a:r>
              <a:rPr lang="en-GB" sz="2400" dirty="0" smtClean="0"/>
              <a:t>support 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Membership rotation on Department </a:t>
            </a:r>
            <a:r>
              <a:rPr lang="en-GB" sz="2400" dirty="0" smtClean="0"/>
              <a:t>committees </a:t>
            </a:r>
            <a:endParaRPr lang="en-GB" sz="2400" dirty="0"/>
          </a:p>
          <a:p>
            <a:r>
              <a:rPr lang="en-GB" sz="2400" dirty="0"/>
              <a:t>Mentoring </a:t>
            </a:r>
            <a:r>
              <a:rPr lang="en-GB" sz="2400" dirty="0" smtClean="0"/>
              <a:t>scheme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2755" y="3284984"/>
            <a:ext cx="61206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Discipline-centred workshops for </a:t>
            </a:r>
            <a:r>
              <a:rPr lang="en-GB" sz="2400" dirty="0" smtClean="0"/>
              <a:t>postdocs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Early-Career </a:t>
            </a:r>
            <a:r>
              <a:rPr lang="en-GB" sz="2400" dirty="0" smtClean="0"/>
              <a:t>Committee </a:t>
            </a:r>
            <a:endParaRPr lang="en-GB" sz="2400" dirty="0"/>
          </a:p>
          <a:p>
            <a:r>
              <a:rPr lang="en-GB" sz="2400" dirty="0" smtClean="0"/>
              <a:t>“</a:t>
            </a:r>
            <a:r>
              <a:rPr lang="en-GB" sz="2400" dirty="0"/>
              <a:t>Research &amp; family life” panel </a:t>
            </a:r>
            <a:r>
              <a:rPr lang="en-GB" sz="2400" dirty="0" smtClean="0"/>
              <a:t>discussion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5607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4536504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 smtClean="0"/>
              <a:t>Divisional </a:t>
            </a:r>
            <a:r>
              <a:rPr lang="en-GB" sz="2400" dirty="0"/>
              <a:t>staff meetings </a:t>
            </a:r>
            <a:r>
              <a:rPr lang="en-GB" sz="2400" b="1" dirty="0" smtClean="0">
                <a:solidFill>
                  <a:srgbClr val="FF0000"/>
                </a:solidFill>
              </a:rPr>
              <a:t>(26)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Divisional away </a:t>
            </a:r>
            <a:r>
              <a:rPr lang="en-GB" sz="2400" dirty="0" smtClean="0"/>
              <a:t>days </a:t>
            </a:r>
            <a:r>
              <a:rPr lang="en-GB" sz="2400" b="1" dirty="0" smtClean="0">
                <a:solidFill>
                  <a:schemeClr val="accent6"/>
                </a:solidFill>
              </a:rPr>
              <a:t>(15)</a:t>
            </a:r>
          </a:p>
          <a:p>
            <a:r>
              <a:rPr lang="en-GB" sz="2400" dirty="0" smtClean="0"/>
              <a:t>Christmas </a:t>
            </a:r>
            <a:r>
              <a:rPr lang="en-GB" sz="2400" dirty="0"/>
              <a:t>Departmental </a:t>
            </a:r>
            <a:r>
              <a:rPr lang="en-GB" sz="2400" dirty="0" smtClean="0"/>
              <a:t>social (6)</a:t>
            </a:r>
            <a:endParaRPr lang="en-GB" sz="2400" dirty="0"/>
          </a:p>
          <a:p>
            <a:r>
              <a:rPr lang="en-GB" sz="2400" dirty="0"/>
              <a:t>Cross-divisional </a:t>
            </a:r>
            <a:r>
              <a:rPr lang="en-GB" sz="2400" dirty="0" smtClean="0"/>
              <a:t>symposia </a:t>
            </a:r>
            <a:r>
              <a:rPr lang="en-GB" sz="2400" b="1" dirty="0" smtClean="0">
                <a:solidFill>
                  <a:srgbClr val="FF0000"/>
                </a:solidFill>
              </a:rPr>
              <a:t>(18)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4008" y="1008741"/>
            <a:ext cx="4392488" cy="193899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New website </a:t>
            </a:r>
            <a:r>
              <a:rPr lang="en-GB" sz="2400" dirty="0" smtClean="0"/>
              <a:t>features </a:t>
            </a:r>
            <a:r>
              <a:rPr lang="en-GB" sz="2400" b="1" dirty="0" smtClean="0">
                <a:solidFill>
                  <a:srgbClr val="FF0000"/>
                </a:solidFill>
              </a:rPr>
              <a:t>(20)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Head of </a:t>
            </a:r>
            <a:r>
              <a:rPr lang="en-GB" sz="2400" dirty="0" err="1"/>
              <a:t>Dept</a:t>
            </a:r>
            <a:r>
              <a:rPr lang="en-GB" sz="2400" dirty="0"/>
              <a:t> suggestion </a:t>
            </a:r>
            <a:r>
              <a:rPr lang="en-GB" sz="2400" dirty="0" smtClean="0"/>
              <a:t>box (10)</a:t>
            </a:r>
            <a:endParaRPr lang="en-GB" sz="2400" dirty="0"/>
          </a:p>
          <a:p>
            <a:r>
              <a:rPr lang="en-GB" sz="2400" dirty="0"/>
              <a:t>Head of </a:t>
            </a:r>
            <a:r>
              <a:rPr lang="en-GB" sz="2400" dirty="0" err="1"/>
              <a:t>Dept</a:t>
            </a:r>
            <a:r>
              <a:rPr lang="en-GB" sz="2400" dirty="0"/>
              <a:t> campus </a:t>
            </a:r>
            <a:r>
              <a:rPr lang="en-GB" sz="2400" dirty="0" smtClean="0"/>
              <a:t>visits (11)</a:t>
            </a:r>
            <a:endParaRPr lang="en-GB" sz="2400" dirty="0"/>
          </a:p>
          <a:p>
            <a:r>
              <a:rPr lang="en-GB" sz="2400" dirty="0"/>
              <a:t>Departmental </a:t>
            </a:r>
            <a:r>
              <a:rPr lang="en-GB" sz="2400" dirty="0" smtClean="0"/>
              <a:t>newsletter (8)</a:t>
            </a:r>
          </a:p>
          <a:p>
            <a:r>
              <a:rPr lang="en-GB" sz="2400" dirty="0" smtClean="0"/>
              <a:t>Postdoc mailing list (8)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467544" y="1978237"/>
            <a:ext cx="3816424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Welcome </a:t>
            </a:r>
            <a:r>
              <a:rPr lang="en-GB" sz="2400" dirty="0" smtClean="0"/>
              <a:t>reception (7)</a:t>
            </a:r>
            <a:endParaRPr lang="en-GB" sz="2400" dirty="0"/>
          </a:p>
          <a:p>
            <a:r>
              <a:rPr lang="en-GB" sz="2400" dirty="0"/>
              <a:t>Welcome </a:t>
            </a:r>
            <a:r>
              <a:rPr lang="en-GB" sz="2400" dirty="0" smtClean="0"/>
              <a:t>pack </a:t>
            </a:r>
            <a:r>
              <a:rPr lang="en-GB" sz="2400" b="1" dirty="0" smtClean="0">
                <a:solidFill>
                  <a:srgbClr val="FF0000"/>
                </a:solidFill>
              </a:rPr>
              <a:t>(22)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New academic staff </a:t>
            </a:r>
            <a:r>
              <a:rPr lang="en-GB" sz="2400" dirty="0" smtClean="0"/>
              <a:t>talks </a:t>
            </a:r>
            <a:r>
              <a:rPr lang="en-GB" sz="2400" b="1" dirty="0" smtClean="0">
                <a:solidFill>
                  <a:schemeClr val="accent6"/>
                </a:solidFill>
              </a:rPr>
              <a:t>(15)</a:t>
            </a:r>
            <a:endParaRPr lang="en-GB" sz="2400" b="1" dirty="0">
              <a:solidFill>
                <a:schemeClr val="accent6"/>
              </a:solidFill>
            </a:endParaRPr>
          </a:p>
          <a:p>
            <a:r>
              <a:rPr lang="en-GB" sz="2400" dirty="0" smtClean="0"/>
              <a:t>Buddies (8)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863587" y="4624027"/>
            <a:ext cx="6840761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Regular PRDP for all </a:t>
            </a:r>
            <a:r>
              <a:rPr lang="en-GB" sz="2400" dirty="0" smtClean="0"/>
              <a:t>staff </a:t>
            </a:r>
            <a:r>
              <a:rPr lang="en-GB" sz="2400" b="1" dirty="0" smtClean="0">
                <a:solidFill>
                  <a:srgbClr val="FF0000"/>
                </a:solidFill>
              </a:rPr>
              <a:t>(17)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Academic promotions </a:t>
            </a:r>
            <a:r>
              <a:rPr lang="en-GB" sz="2400" dirty="0" smtClean="0"/>
              <a:t>support </a:t>
            </a:r>
            <a:r>
              <a:rPr lang="en-GB" sz="2400" b="1" dirty="0" smtClean="0">
                <a:solidFill>
                  <a:srgbClr val="FF0000"/>
                </a:solidFill>
              </a:rPr>
              <a:t>(17)</a:t>
            </a: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dirty="0"/>
              <a:t>Membership rotation on Department </a:t>
            </a:r>
            <a:r>
              <a:rPr lang="en-GB" sz="2400" dirty="0" smtClean="0"/>
              <a:t>committees (7)</a:t>
            </a:r>
            <a:endParaRPr lang="en-GB" sz="2400" dirty="0"/>
          </a:p>
          <a:p>
            <a:r>
              <a:rPr lang="en-GB" sz="2400" dirty="0"/>
              <a:t>Mentoring </a:t>
            </a:r>
            <a:r>
              <a:rPr lang="en-GB" sz="2400" dirty="0" smtClean="0"/>
              <a:t>scheme </a:t>
            </a:r>
            <a:r>
              <a:rPr lang="en-GB" sz="2400" b="1" dirty="0" smtClean="0">
                <a:solidFill>
                  <a:srgbClr val="FF0000"/>
                </a:solidFill>
              </a:rPr>
              <a:t>(23)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2755" y="3255875"/>
            <a:ext cx="61206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Discipline-centred workshops for </a:t>
            </a:r>
            <a:r>
              <a:rPr lang="en-GB" sz="2400" dirty="0" smtClean="0"/>
              <a:t>postdocs (4)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Early-Career </a:t>
            </a:r>
            <a:r>
              <a:rPr lang="en-GB" sz="2400" dirty="0" smtClean="0"/>
              <a:t>Committee (7)</a:t>
            </a:r>
            <a:endParaRPr lang="en-GB" sz="2400" dirty="0"/>
          </a:p>
          <a:p>
            <a:r>
              <a:rPr lang="en-GB" sz="2400" dirty="0" smtClean="0"/>
              <a:t>“</a:t>
            </a:r>
            <a:r>
              <a:rPr lang="en-GB" sz="2400" dirty="0"/>
              <a:t>Research &amp; family life” panel </a:t>
            </a:r>
            <a:r>
              <a:rPr lang="en-GB" sz="2400" dirty="0" smtClean="0"/>
              <a:t>discussion (1)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361085" y="136169"/>
            <a:ext cx="33873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Questionnaire top 3</a:t>
            </a:r>
          </a:p>
          <a:p>
            <a:r>
              <a:rPr lang="en-GB" dirty="0" smtClean="0"/>
              <a:t>out of 113 responses, 67F/45M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51520" y="6167045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Brackets: number </a:t>
            </a:r>
            <a:r>
              <a:rPr lang="en-GB" sz="2000" dirty="0"/>
              <a:t>of respondents who placed the item in their top three most important.</a:t>
            </a:r>
          </a:p>
        </p:txBody>
      </p:sp>
    </p:spTree>
    <p:extLst>
      <p:ext uri="{BB962C8B-B14F-4D97-AF65-F5344CB8AC3E}">
        <p14:creationId xmlns:p14="http://schemas.microsoft.com/office/powerpoint/2010/main" val="19290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764704"/>
            <a:ext cx="770485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Purpose of the session</a:t>
            </a:r>
          </a:p>
          <a:p>
            <a:endParaRPr lang="en-GB" sz="2400" b="1" dirty="0"/>
          </a:p>
          <a:p>
            <a:r>
              <a:rPr lang="en-GB" sz="2400" dirty="0" smtClean="0"/>
              <a:t>Let you know about thinking and progress since the Workshops in June</a:t>
            </a:r>
          </a:p>
          <a:p>
            <a:endParaRPr lang="en-GB" sz="2400" dirty="0"/>
          </a:p>
          <a:p>
            <a:r>
              <a:rPr lang="en-GB" sz="2400" dirty="0" smtClean="0"/>
              <a:t>Receive feedback from you on our proposed changes/new initiatives – which would have the most/least impact?</a:t>
            </a:r>
          </a:p>
          <a:p>
            <a:endParaRPr lang="en-GB" sz="2400" dirty="0"/>
          </a:p>
          <a:p>
            <a:r>
              <a:rPr lang="en-GB" sz="2400" dirty="0" smtClean="0"/>
              <a:t>Receive other practical suggestions from you for improving the department </a:t>
            </a:r>
          </a:p>
          <a:p>
            <a:endParaRPr lang="en-GB" sz="2400" dirty="0"/>
          </a:p>
          <a:p>
            <a:r>
              <a:rPr lang="en-GB" sz="2400" dirty="0" smtClean="0"/>
              <a:t>(Emphasis is on open discussion of solutions … decisions will not be made today)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184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630055"/>
            <a:ext cx="691276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Context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Department of Medicine has committed itself to developing a </a:t>
            </a: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strong</a:t>
            </a: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academic community</a:t>
            </a: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of staff and students working together to fulfil our </a:t>
            </a: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Mission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which is to: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3338989"/>
            <a:ext cx="3327278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Deliver outstanding medical research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076056" y="3341310"/>
            <a:ext cx="2736304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Educate the next generation of leaders in medicine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59632" y="4708301"/>
            <a:ext cx="333037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Apply the benefits of discovery to improve public health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118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8640"/>
            <a:ext cx="784887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 smtClean="0"/>
              <a:t>As part of this commitment, an </a:t>
            </a:r>
            <a:r>
              <a:rPr lang="en-GB" sz="2800" b="1" dirty="0" smtClean="0"/>
              <a:t>Academic Opportunities Committee</a:t>
            </a:r>
            <a:r>
              <a:rPr lang="en-GB" sz="2400" dirty="0" smtClean="0"/>
              <a:t> was set up in April</a:t>
            </a:r>
          </a:p>
          <a:p>
            <a:pPr>
              <a:spcAft>
                <a:spcPts val="600"/>
              </a:spcAft>
            </a:pPr>
            <a:r>
              <a:rPr lang="en-GB" sz="2400" dirty="0" smtClean="0"/>
              <a:t>Reports to the Head of Department</a:t>
            </a:r>
            <a:r>
              <a:rPr lang="en-GB" sz="2400" dirty="0"/>
              <a:t>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1772816"/>
            <a:ext cx="7848516" cy="333937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800" b="1" dirty="0" smtClean="0"/>
              <a:t>Remit</a:t>
            </a:r>
            <a:r>
              <a:rPr lang="en-GB" sz="2800" dirty="0"/>
              <a:t> </a:t>
            </a:r>
            <a:endParaRPr lang="en-GB" sz="2800" dirty="0" smtClean="0"/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800" dirty="0"/>
              <a:t>P</a:t>
            </a:r>
            <a:r>
              <a:rPr lang="en-GB" sz="2800" dirty="0" smtClean="0"/>
              <a:t>rovide a conduit for communication from the grass roots to the Management Board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800" dirty="0"/>
              <a:t>M</a:t>
            </a:r>
            <a:r>
              <a:rPr lang="en-GB" sz="2800" dirty="0" smtClean="0"/>
              <a:t>onitor and advise on aspects of Department life relating to culture and organisation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800" dirty="0" smtClean="0"/>
              <a:t>Help develop an environment where all members can flourish and reach their potential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157192"/>
            <a:ext cx="7848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Also serves as Self-Assessment Team for work towards an Athena SWAN award application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6132205"/>
            <a:ext cx="835292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Needs a new name – suggestions welcome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1417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848872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800" b="1" dirty="0" smtClean="0"/>
              <a:t>Workshops organised in June</a:t>
            </a:r>
            <a:endParaRPr lang="en-GB" sz="2400" b="1" dirty="0" smtClean="0"/>
          </a:p>
          <a:p>
            <a:pPr>
              <a:spcAft>
                <a:spcPts val="600"/>
              </a:spcAft>
            </a:pPr>
            <a:endParaRPr lang="en-GB" sz="2400" b="1" dirty="0" smtClean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Aim: to hear the broad views of members about the Department</a:t>
            </a:r>
            <a:endParaRPr lang="en-GB" sz="2400" b="1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Held 25-26 June 2012 at St Mary’s and HH campuses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Eight 1-hour sessions, four at each campus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Six open session &amp; two for women only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70 attendees (academics</a:t>
            </a:r>
            <a:r>
              <a:rPr lang="en-GB" sz="2400" dirty="0"/>
              <a:t>, clinicians, post docs, PhD students and support </a:t>
            </a:r>
            <a:r>
              <a:rPr lang="en-GB" sz="2400" dirty="0" smtClean="0"/>
              <a:t>staff)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Academic </a:t>
            </a:r>
            <a:r>
              <a:rPr lang="en-GB" sz="2400" dirty="0"/>
              <a:t>staff [clinical &amp; non-clinical] 43%, research staff 32%, other clinicians 7%, administrative staff 14%, PhD students 3</a:t>
            </a:r>
            <a:r>
              <a:rPr lang="en-GB" sz="2400" dirty="0" smtClean="0"/>
              <a:t>% 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Facilitated by Fiona Richmond, Learning &amp; Development Centre</a:t>
            </a:r>
          </a:p>
          <a:p>
            <a:pPr algn="r">
              <a:spcAft>
                <a:spcPts val="600"/>
              </a:spcAft>
            </a:pPr>
            <a:r>
              <a:rPr lang="en-GB" sz="2400" dirty="0" smtClean="0"/>
              <a:t>How many present attended?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9951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92696"/>
            <a:ext cx="7920880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Broadly the </a:t>
            </a:r>
            <a:r>
              <a:rPr lang="en-GB" sz="2400" dirty="0" smtClean="0"/>
              <a:t>workshops </a:t>
            </a:r>
            <a:r>
              <a:rPr lang="en-GB" sz="2400" dirty="0"/>
              <a:t>were structured to generate views around the following themes: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What are the blocks and obstacles in the department – barriers to </a:t>
            </a:r>
            <a:r>
              <a:rPr lang="en-GB" sz="2400" dirty="0" smtClean="0"/>
              <a:t>performing?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Getting </a:t>
            </a:r>
            <a:r>
              <a:rPr lang="en-GB" sz="2400" dirty="0"/>
              <a:t>started in the </a:t>
            </a:r>
            <a:r>
              <a:rPr lang="en-GB" sz="2400" dirty="0" smtClean="0"/>
              <a:t>Department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Retention </a:t>
            </a:r>
            <a:r>
              <a:rPr lang="en-GB" sz="2400" dirty="0"/>
              <a:t>and </a:t>
            </a:r>
            <a:r>
              <a:rPr lang="en-GB" sz="2400" dirty="0" smtClean="0"/>
              <a:t>progression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Communication </a:t>
            </a:r>
            <a:r>
              <a:rPr lang="en-GB" sz="2400" dirty="0"/>
              <a:t>and </a:t>
            </a:r>
            <a:r>
              <a:rPr lang="en-GB" sz="2400" dirty="0" smtClean="0"/>
              <a:t>engagement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Culture </a:t>
            </a:r>
            <a:r>
              <a:rPr lang="en-GB" sz="2400" dirty="0"/>
              <a:t>– What is it like now? What should it be like to enable people to achieve their </a:t>
            </a:r>
            <a:r>
              <a:rPr lang="en-GB" sz="2400" dirty="0" smtClean="0"/>
              <a:t>best?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One </a:t>
            </a:r>
            <a:r>
              <a:rPr lang="en-GB" sz="2400" dirty="0"/>
              <a:t>thing that would make a difference – the silver bullet </a:t>
            </a:r>
            <a:r>
              <a:rPr lang="en-GB" sz="2400" dirty="0" smtClean="0"/>
              <a:t>question.</a:t>
            </a:r>
          </a:p>
          <a:p>
            <a:pPr lvl="0">
              <a:spcAft>
                <a:spcPts val="600"/>
              </a:spcAft>
            </a:pPr>
            <a:r>
              <a:rPr lang="en-GB" sz="2400" dirty="0" smtClean="0"/>
              <a:t>The </a:t>
            </a:r>
            <a:r>
              <a:rPr lang="en-GB" sz="2400" dirty="0"/>
              <a:t>women-only groups also focussed on key career transition points.</a:t>
            </a:r>
          </a:p>
        </p:txBody>
      </p:sp>
    </p:spTree>
    <p:extLst>
      <p:ext uri="{BB962C8B-B14F-4D97-AF65-F5344CB8AC3E}">
        <p14:creationId xmlns:p14="http://schemas.microsoft.com/office/powerpoint/2010/main" val="123581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 smtClean="0"/>
              <a:t>Key themes that emerged …</a:t>
            </a:r>
          </a:p>
          <a:p>
            <a:pPr>
              <a:spcAft>
                <a:spcPts val="600"/>
              </a:spcAft>
            </a:pPr>
            <a:endParaRPr lang="en-GB" sz="2400" dirty="0" smtClean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Identification </a:t>
            </a:r>
            <a:r>
              <a:rPr lang="en-GB" sz="2400" dirty="0"/>
              <a:t>and engagement with the Department of </a:t>
            </a:r>
            <a:r>
              <a:rPr lang="en-GB" sz="2400" dirty="0" smtClean="0"/>
              <a:t>Medicine		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Communication	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Individualism/collaboration - shared purpose</a:t>
            </a:r>
            <a:endParaRPr lang="en-GB" sz="24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Administrative support/getting things done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Being valued and what is valued within the </a:t>
            </a:r>
            <a:r>
              <a:rPr lang="en-GB" sz="2400" dirty="0" smtClean="0"/>
              <a:t>Department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Relationship </a:t>
            </a:r>
            <a:r>
              <a:rPr lang="en-GB" sz="2400" dirty="0"/>
              <a:t>with </a:t>
            </a:r>
            <a:r>
              <a:rPr lang="en-GB" sz="2400" dirty="0" smtClean="0"/>
              <a:t>NHS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Culture	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74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836712"/>
            <a:ext cx="756084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/>
              <a:t>The women only groups were seeking to identify those issues that were specific to women and these included</a:t>
            </a:r>
            <a:r>
              <a:rPr lang="en-GB" sz="2400" b="1" dirty="0" smtClean="0"/>
              <a:t>:</a:t>
            </a:r>
          </a:p>
          <a:p>
            <a:pPr>
              <a:spcAft>
                <a:spcPts val="600"/>
              </a:spcAft>
            </a:pPr>
            <a:endParaRPr lang="en-GB" sz="2400" dirty="0"/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Career breaks/flexible ways of having an academic career and children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Lack of women role models and lack of alternatives to the linear, grants, high impact publications career path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/>
              <a:t>Lack of good practice/open discussion about the real issues of maternity leave and short term contracts</a:t>
            </a: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400" dirty="0" smtClean="0"/>
              <a:t>Desire for culture </a:t>
            </a:r>
            <a:r>
              <a:rPr lang="en-GB" sz="2400" dirty="0"/>
              <a:t>that more women-friendly – </a:t>
            </a:r>
            <a:r>
              <a:rPr lang="en-GB" sz="2400" dirty="0" smtClean="0"/>
              <a:t>less </a:t>
            </a:r>
            <a:r>
              <a:rPr lang="en-GB" sz="2400" dirty="0"/>
              <a:t>aggressive and greater valuing of different career paths and different contributions</a:t>
            </a:r>
          </a:p>
        </p:txBody>
      </p:sp>
    </p:spTree>
    <p:extLst>
      <p:ext uri="{BB962C8B-B14F-4D97-AF65-F5344CB8AC3E}">
        <p14:creationId xmlns:p14="http://schemas.microsoft.com/office/powerpoint/2010/main" val="35775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8242" y="3308791"/>
            <a:ext cx="310811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“Meeting for all staff to allow networking and keep everyone informed of what’s happening in the department”</a:t>
            </a:r>
            <a:endParaRPr lang="en-GB" sz="2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593010" y="764704"/>
            <a:ext cx="3456384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“Communication between lab groups and individuals from across all areas of the department” </a:t>
            </a:r>
            <a:endParaRPr lang="en-GB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223226" y="1577285"/>
            <a:ext cx="3528392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“Valuing the whole – all qualities that make an excellent academic” </a:t>
            </a:r>
            <a:endParaRPr lang="en-GB" sz="2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4319972" y="764704"/>
            <a:ext cx="2952328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“Value good science and good behaviour over money”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827920" y="1764104"/>
            <a:ext cx="3032112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dirty="0" smtClean="0"/>
              <a:t>“</a:t>
            </a:r>
            <a:r>
              <a:rPr lang="en-GB" dirty="0" smtClean="0"/>
              <a:t>Inclusive, supportive culture”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319972" y="5260557"/>
            <a:ext cx="45720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en-GB" dirty="0" smtClean="0"/>
              <a:t>“More </a:t>
            </a:r>
            <a:r>
              <a:rPr lang="en-GB" dirty="0"/>
              <a:t>information when starting and more personal induction – can feel lost at the </a:t>
            </a:r>
            <a:r>
              <a:rPr lang="en-GB" dirty="0" smtClean="0"/>
              <a:t>start” 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755576" y="4510861"/>
            <a:ext cx="295232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“More </a:t>
            </a:r>
            <a:r>
              <a:rPr lang="en-GB" dirty="0"/>
              <a:t>personal engagement and interest from </a:t>
            </a:r>
            <a:r>
              <a:rPr lang="en-GB" dirty="0" smtClean="0"/>
              <a:t>above”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59003" y="5260556"/>
            <a:ext cx="367182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“Consult </a:t>
            </a:r>
            <a:r>
              <a:rPr lang="en-GB" dirty="0"/>
              <a:t>and listen to the people who know what the job is </a:t>
            </a:r>
            <a:r>
              <a:rPr lang="en-GB" dirty="0" smtClean="0"/>
              <a:t>about”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477338" y="4067780"/>
            <a:ext cx="303076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dirty="0"/>
              <a:t>Having a “community” feeling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32844" y="4698555"/>
            <a:ext cx="4597156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GB" dirty="0" smtClean="0"/>
              <a:t>“To </a:t>
            </a:r>
            <a:r>
              <a:rPr lang="en-GB" dirty="0"/>
              <a:t>value other things apart from </a:t>
            </a:r>
            <a:r>
              <a:rPr lang="en-GB" dirty="0" smtClean="0"/>
              <a:t>publications”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66794" y="5999221"/>
            <a:ext cx="219579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“Communication </a:t>
            </a:r>
            <a:r>
              <a:rPr lang="en-GB" dirty="0"/>
              <a:t>of </a:t>
            </a:r>
            <a:r>
              <a:rPr lang="en-GB" dirty="0" smtClean="0"/>
              <a:t>opportunities”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84718" y="2610778"/>
            <a:ext cx="2210545" cy="175432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“Make </a:t>
            </a:r>
            <a:r>
              <a:rPr lang="en-GB" dirty="0"/>
              <a:t>individuals feel more valued for their input into the department – teaching as well as grant </a:t>
            </a:r>
            <a:r>
              <a:rPr lang="en-GB" dirty="0" smtClean="0"/>
              <a:t>income”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555776" y="6017882"/>
            <a:ext cx="3837326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“Concrete </a:t>
            </a:r>
            <a:r>
              <a:rPr lang="en-GB" dirty="0"/>
              <a:t>acceptance that teaching is a bona fide activity worth </a:t>
            </a:r>
            <a:r>
              <a:rPr lang="en-GB" dirty="0" smtClean="0"/>
              <a:t>recognising”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396933" y="2276872"/>
            <a:ext cx="3399203" cy="16312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dirty="0" smtClean="0"/>
              <a:t>“I want to work in a department where I am known and valued; where I know what is expected of me; and I know who my colleagues are”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31422" y="6011996"/>
            <a:ext cx="247343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GB" dirty="0"/>
              <a:t>Support and mentorship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84168" y="2409580"/>
            <a:ext cx="272786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“Making </a:t>
            </a:r>
            <a:r>
              <a:rPr lang="en-GB" dirty="0"/>
              <a:t>it easier to get the day to day admin </a:t>
            </a:r>
            <a:r>
              <a:rPr lang="en-GB" dirty="0" smtClean="0"/>
              <a:t>done”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5496" y="169277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“If you could make one change to the Department what would it be</a:t>
            </a:r>
            <a:r>
              <a:rPr lang="en-GB" sz="2400" b="1" dirty="0" smtClean="0"/>
              <a:t>?”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611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7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948</Words>
  <Application>Microsoft Office PowerPoint</Application>
  <PresentationFormat>On-screen Show (4:3)</PresentationFormat>
  <Paragraphs>134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Saffell, Jane L</dc:creator>
  <cp:lastModifiedBy>Al-Ardhromli, Dawn B</cp:lastModifiedBy>
  <cp:revision>28</cp:revision>
  <dcterms:created xsi:type="dcterms:W3CDTF">2012-10-02T16:17:12Z</dcterms:created>
  <dcterms:modified xsi:type="dcterms:W3CDTF">2013-01-21T12:35:04Z</dcterms:modified>
</cp:coreProperties>
</file>