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7" r:id="rId7"/>
    <p:sldId id="268" r:id="rId8"/>
    <p:sldId id="266"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2404"/>
    <p:restoredTop sz="94407"/>
  </p:normalViewPr>
  <p:slideViewPr>
    <p:cSldViewPr>
      <p:cViewPr>
        <p:scale>
          <a:sx n="66" d="100"/>
          <a:sy n="66" d="100"/>
        </p:scale>
        <p:origin x="-1116" y="-468"/>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4113372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657750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317497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790864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890110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338519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478560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25204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4059406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1090786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8F7BC1-5363-44DB-92E9-B1A649FA183B}" type="datetimeFigureOut">
              <a:rPr lang="en-GB" smtClean="0"/>
              <a:t>27/03/2017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E1A2EBC-B14F-450D-B435-886004F4C424}" type="slidenum">
              <a:rPr lang="en-GB" smtClean="0"/>
              <a:t>‹#›</a:t>
            </a:fld>
            <a:endParaRPr lang="en-GB" dirty="0"/>
          </a:p>
        </p:txBody>
      </p:sp>
    </p:spTree>
    <p:extLst>
      <p:ext uri="{BB962C8B-B14F-4D97-AF65-F5344CB8AC3E}">
        <p14:creationId xmlns:p14="http://schemas.microsoft.com/office/powerpoint/2010/main" val="4285650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8F7BC1-5363-44DB-92E9-B1A649FA183B}" type="datetimeFigureOut">
              <a:rPr lang="en-GB" smtClean="0"/>
              <a:t>27/03/2017</a:t>
            </a:fld>
            <a:endParaRPr lang="en-GB"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A2EBC-B14F-450D-B435-886004F4C424}" type="slidenum">
              <a:rPr lang="en-GB" smtClean="0"/>
              <a:t>‹#›</a:t>
            </a:fld>
            <a:endParaRPr lang="en-GB" dirty="0"/>
          </a:p>
        </p:txBody>
      </p:sp>
    </p:spTree>
    <p:extLst>
      <p:ext uri="{BB962C8B-B14F-4D97-AF65-F5344CB8AC3E}">
        <p14:creationId xmlns:p14="http://schemas.microsoft.com/office/powerpoint/2010/main" val="2834263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mailto:s.oconnell@imperial.ac.uk" TargetMode="External"/><Relationship Id="rId2" Type="http://schemas.openxmlformats.org/officeDocument/2006/relationships/hyperlink" Target="mailto:t.sarwar@imperial.ac.uk" TargetMode="External"/><Relationship Id="rId1" Type="http://schemas.openxmlformats.org/officeDocument/2006/relationships/slideLayout" Target="../slideLayouts/slideLayout7.xml"/><Relationship Id="rId6" Type="http://schemas.openxmlformats.org/officeDocument/2006/relationships/hyperlink" Target="mailto:rdm-enquiries@imperial.ac.uk" TargetMode="External"/><Relationship Id="rId5" Type="http://schemas.openxmlformats.org/officeDocument/2006/relationships/hyperlink" Target="http://www.imperial.ac.uk/research-data-management" TargetMode="External"/><Relationship Id="rId4" Type="http://schemas.openxmlformats.org/officeDocument/2006/relationships/hyperlink" Target="mailto:openaccess@imperial.ac.u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0" y="-1"/>
            <a:ext cx="9144000" cy="3593299"/>
          </a:xfrm>
          <a:prstGeom prst="rect">
            <a:avLst/>
          </a:prstGeom>
        </p:spPr>
      </p:pic>
      <p:grpSp>
        <p:nvGrpSpPr>
          <p:cNvPr id="6" name="Group 5"/>
          <p:cNvGrpSpPr/>
          <p:nvPr/>
        </p:nvGrpSpPr>
        <p:grpSpPr>
          <a:xfrm>
            <a:off x="2135560" y="4020693"/>
            <a:ext cx="7920880" cy="1800200"/>
            <a:chOff x="1409700" y="3032442"/>
            <a:chExt cx="6324600" cy="683720"/>
          </a:xfrm>
        </p:grpSpPr>
        <p:sp>
          <p:nvSpPr>
            <p:cNvPr id="4" name="Text Box 2"/>
            <p:cNvSpPr txBox="1">
              <a:spLocks noChangeArrowheads="1"/>
            </p:cNvSpPr>
            <p:nvPr/>
          </p:nvSpPr>
          <p:spPr bwMode="auto">
            <a:xfrm>
              <a:off x="1409700" y="3537902"/>
              <a:ext cx="6324600" cy="178260"/>
            </a:xfrm>
            <a:prstGeom prst="rect">
              <a:avLst/>
            </a:prstGeom>
            <a:solidFill>
              <a:srgbClr val="5BDBDB"/>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latin typeface="Calibri"/>
                  <a:ea typeface="Calibri"/>
                  <a:cs typeface="Times New Roman"/>
                </a:rPr>
                <a:t>FRIDAY 24</a:t>
              </a:r>
              <a:r>
                <a:rPr lang="en-GB" sz="2000" b="1" baseline="30000" dirty="0">
                  <a:latin typeface="Calibri"/>
                  <a:ea typeface="Calibri"/>
                  <a:cs typeface="Times New Roman"/>
                </a:rPr>
                <a:t>TH</a:t>
              </a:r>
              <a:r>
                <a:rPr lang="en-GB" sz="2000" b="1" dirty="0">
                  <a:latin typeface="Calibri"/>
                  <a:ea typeface="Calibri"/>
                  <a:cs typeface="Times New Roman"/>
                </a:rPr>
                <a:t> MARCH 2017</a:t>
              </a:r>
              <a:endParaRPr lang="en-GB" dirty="0">
                <a:latin typeface="Calibri"/>
                <a:ea typeface="Calibri"/>
                <a:cs typeface="Times New Roman"/>
              </a:endParaRPr>
            </a:p>
          </p:txBody>
        </p:sp>
        <p:sp>
          <p:nvSpPr>
            <p:cNvPr id="5" name="Text Box 2"/>
            <p:cNvSpPr txBox="1">
              <a:spLocks noChangeArrowheads="1"/>
            </p:cNvSpPr>
            <p:nvPr/>
          </p:nvSpPr>
          <p:spPr bwMode="auto">
            <a:xfrm>
              <a:off x="1409700" y="3032442"/>
              <a:ext cx="6324600" cy="464930"/>
            </a:xfrm>
            <a:prstGeom prst="rect">
              <a:avLst/>
            </a:prstGeom>
            <a:solidFill>
              <a:schemeClr val="tx2">
                <a:lumMod val="75000"/>
              </a:schemeClr>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3200" b="1" dirty="0">
                  <a:solidFill>
                    <a:schemeClr val="bg1"/>
                  </a:solidFill>
                  <a:latin typeface="Calibri"/>
                  <a:ea typeface="Calibri"/>
                  <a:cs typeface="Times New Roman"/>
                </a:rPr>
                <a:t>DIVISION OF INFECTIOUS DISEASES SYMPOSIUM</a:t>
              </a:r>
              <a:endParaRPr lang="en-GB" sz="1600" dirty="0">
                <a:solidFill>
                  <a:schemeClr val="bg1"/>
                </a:solidFill>
                <a:latin typeface="Calibri"/>
                <a:ea typeface="Calibri"/>
                <a:cs typeface="Times New Roman"/>
              </a:endParaRPr>
            </a:p>
          </p:txBody>
        </p:sp>
      </p:grpSp>
      <p:sp>
        <p:nvSpPr>
          <p:cNvPr id="7" name="TextBox 6"/>
          <p:cNvSpPr txBox="1"/>
          <p:nvPr/>
        </p:nvSpPr>
        <p:spPr>
          <a:xfrm>
            <a:off x="2051152" y="6165304"/>
            <a:ext cx="3528392" cy="369332"/>
          </a:xfrm>
          <a:prstGeom prst="rect">
            <a:avLst/>
          </a:prstGeom>
          <a:noFill/>
        </p:spPr>
        <p:txBody>
          <a:bodyPr wrap="square" rtlCol="0">
            <a:spAutoFit/>
          </a:bodyPr>
          <a:lstStyle/>
          <a:p>
            <a:r>
              <a:rPr lang="en-GB" b="1" dirty="0">
                <a:solidFill>
                  <a:srgbClr val="002060"/>
                </a:solidFill>
              </a:rPr>
              <a:t>PROFESSOR CHARLES BANGHAM</a:t>
            </a:r>
          </a:p>
        </p:txBody>
      </p:sp>
    </p:spTree>
    <p:extLst>
      <p:ext uri="{BB962C8B-B14F-4D97-AF65-F5344CB8AC3E}">
        <p14:creationId xmlns:p14="http://schemas.microsoft.com/office/powerpoint/2010/main" val="1697730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18300" y="1"/>
            <a:ext cx="9149700" cy="692695"/>
          </a:xfrm>
          <a:prstGeom prst="rect">
            <a:avLst/>
          </a:prstGeom>
          <a:solidFill>
            <a:schemeClr val="tx2">
              <a:lumMod val="75000"/>
            </a:schemeClr>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3200" b="1" dirty="0">
                <a:solidFill>
                  <a:schemeClr val="bg1"/>
                </a:solidFill>
                <a:latin typeface="Calibri"/>
                <a:ea typeface="Calibri"/>
                <a:cs typeface="Times New Roman"/>
              </a:rPr>
              <a:t>DIVISION OF INFECTIOUS DISEASES</a:t>
            </a:r>
            <a:endParaRPr lang="en-GB" sz="1600" dirty="0">
              <a:solidFill>
                <a:schemeClr val="bg1"/>
              </a:solidFill>
              <a:latin typeface="Calibri"/>
              <a:ea typeface="Calibri"/>
              <a:cs typeface="Times New Roman"/>
            </a:endParaRPr>
          </a:p>
        </p:txBody>
      </p:sp>
      <p:sp>
        <p:nvSpPr>
          <p:cNvPr id="3" name="Text Box 2"/>
          <p:cNvSpPr txBox="1">
            <a:spLocks noChangeArrowheads="1"/>
          </p:cNvSpPr>
          <p:nvPr/>
        </p:nvSpPr>
        <p:spPr bwMode="auto">
          <a:xfrm>
            <a:off x="1518300" y="764704"/>
            <a:ext cx="9149700" cy="469350"/>
          </a:xfrm>
          <a:prstGeom prst="rect">
            <a:avLst/>
          </a:prstGeom>
          <a:solidFill>
            <a:srgbClr val="5BDBDB"/>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latin typeface="Calibri"/>
                <a:ea typeface="Calibri"/>
                <a:cs typeface="Times New Roman"/>
              </a:rPr>
              <a:t>OVERVIEW: STAFF AND SECTIONS </a:t>
            </a:r>
            <a:endParaRPr lang="en-GB" dirty="0">
              <a:latin typeface="Calibri"/>
              <a:ea typeface="Calibri"/>
              <a:cs typeface="Times New Roman"/>
            </a:endParaRPr>
          </a:p>
        </p:txBody>
      </p:sp>
      <p:graphicFrame>
        <p:nvGraphicFramePr>
          <p:cNvPr id="5" name="Table 4"/>
          <p:cNvGraphicFramePr>
            <a:graphicFrameLocks noGrp="1"/>
          </p:cNvGraphicFramePr>
          <p:nvPr>
            <p:extLst>
              <p:ext uri="{D42A27DB-BD31-4B8C-83A1-F6EECF244321}">
                <p14:modId xmlns:p14="http://schemas.microsoft.com/office/powerpoint/2010/main" val="1977658489"/>
              </p:ext>
            </p:extLst>
          </p:nvPr>
        </p:nvGraphicFramePr>
        <p:xfrm>
          <a:off x="1883532" y="1574800"/>
          <a:ext cx="8424936" cy="1854200"/>
        </p:xfrm>
        <a:graphic>
          <a:graphicData uri="http://schemas.openxmlformats.org/drawingml/2006/table">
            <a:tbl>
              <a:tblPr firstRow="1" bandRow="1">
                <a:tableStyleId>{5C22544A-7EE6-4342-B048-85BDC9FD1C3A}</a:tableStyleId>
              </a:tblPr>
              <a:tblGrid>
                <a:gridCol w="4212468"/>
                <a:gridCol w="4212468"/>
              </a:tblGrid>
              <a:tr h="370840">
                <a:tc gridSpan="2">
                  <a:txBody>
                    <a:bodyPr/>
                    <a:lstStyle/>
                    <a:p>
                      <a:pPr algn="ctr"/>
                      <a:r>
                        <a:rPr lang="en-GB" b="1" dirty="0" smtClean="0"/>
                        <a:t>SECTIONS </a:t>
                      </a:r>
                      <a:endParaRPr lang="en-GB" b="1" dirty="0"/>
                    </a:p>
                  </a:txBody>
                  <a:tcPr anchor="ctr"/>
                </a:tc>
                <a:tc hMerge="1">
                  <a:txBody>
                    <a:bodyPr/>
                    <a:lstStyle/>
                    <a:p>
                      <a:endParaRPr lang="en-GB" dirty="0"/>
                    </a:p>
                  </a:txBody>
                  <a:tcPr/>
                </a:tc>
              </a:tr>
              <a:tr h="370840">
                <a:tc>
                  <a:txBody>
                    <a:bodyPr/>
                    <a:lstStyle/>
                    <a:p>
                      <a:r>
                        <a:rPr lang="en-GB" b="1" dirty="0" smtClean="0"/>
                        <a:t>VIROLOGY</a:t>
                      </a:r>
                    </a:p>
                  </a:txBody>
                  <a:tcPr anchor="ctr"/>
                </a:tc>
                <a:tc>
                  <a:txBody>
                    <a:bodyPr/>
                    <a:lstStyle/>
                    <a:p>
                      <a:pPr algn="r"/>
                      <a:r>
                        <a:rPr lang="en-GB" b="1" dirty="0" smtClean="0"/>
                        <a:t>Professor</a:t>
                      </a:r>
                      <a:r>
                        <a:rPr lang="en-GB" b="1" baseline="0" dirty="0" smtClean="0"/>
                        <a:t> Charles Bangham</a:t>
                      </a:r>
                      <a:endParaRPr lang="en-GB" b="1" dirty="0"/>
                    </a:p>
                  </a:txBody>
                  <a:tcPr anchor="ctr"/>
                </a:tc>
              </a:tr>
              <a:tr h="370840">
                <a:tc>
                  <a:txBody>
                    <a:bodyPr/>
                    <a:lstStyle/>
                    <a:p>
                      <a:r>
                        <a:rPr lang="en-GB" b="1" dirty="0" smtClean="0"/>
                        <a:t>INFECTIOUS DISEASES</a:t>
                      </a:r>
                      <a:r>
                        <a:rPr lang="en-GB" b="1" baseline="0" dirty="0" smtClean="0"/>
                        <a:t> AND IMMUNITY</a:t>
                      </a:r>
                    </a:p>
                  </a:txBody>
                  <a:tcPr anchor="ctr"/>
                </a:tc>
                <a:tc>
                  <a:txBody>
                    <a:bodyPr/>
                    <a:lstStyle/>
                    <a:p>
                      <a:pPr algn="r"/>
                      <a:r>
                        <a:rPr lang="en-GB" b="1" dirty="0" smtClean="0"/>
                        <a:t>Professor Jon</a:t>
                      </a:r>
                      <a:r>
                        <a:rPr lang="en-GB" b="1" baseline="0" dirty="0" smtClean="0"/>
                        <a:t> Friedland</a:t>
                      </a:r>
                      <a:endParaRPr lang="en-GB" b="1" dirty="0"/>
                    </a:p>
                  </a:txBody>
                  <a:tcPr anchor="ctr"/>
                </a:tc>
              </a:tr>
              <a:tr h="370840">
                <a:tc>
                  <a:txBody>
                    <a:bodyPr/>
                    <a:lstStyle/>
                    <a:p>
                      <a:r>
                        <a:rPr lang="en-GB" b="1" dirty="0" smtClean="0"/>
                        <a:t>MICROBIOLOGY </a:t>
                      </a:r>
                      <a:endParaRPr lang="en-GB" b="1" dirty="0"/>
                    </a:p>
                  </a:txBody>
                  <a:tcPr anchor="ctr"/>
                </a:tc>
                <a:tc>
                  <a:txBody>
                    <a:bodyPr/>
                    <a:lstStyle/>
                    <a:p>
                      <a:pPr algn="r"/>
                      <a:r>
                        <a:rPr lang="en-GB" b="1" dirty="0" smtClean="0"/>
                        <a:t>Professor</a:t>
                      </a:r>
                      <a:r>
                        <a:rPr lang="en-GB" b="1" baseline="0" dirty="0" smtClean="0"/>
                        <a:t> Ramesh Wigneshweraraj</a:t>
                      </a:r>
                      <a:endParaRPr lang="en-GB" b="1" dirty="0"/>
                    </a:p>
                  </a:txBody>
                  <a:tcPr anchor="ctr"/>
                </a:tc>
              </a:tr>
              <a:tr h="370840">
                <a:tc>
                  <a:txBody>
                    <a:bodyPr/>
                    <a:lstStyle/>
                    <a:p>
                      <a:r>
                        <a:rPr lang="en-GB" b="1" dirty="0" smtClean="0"/>
                        <a:t>PAEDIATRICS</a:t>
                      </a:r>
                      <a:endParaRPr lang="en-GB" b="1" dirty="0"/>
                    </a:p>
                  </a:txBody>
                  <a:tcPr anchor="ctr"/>
                </a:tc>
                <a:tc>
                  <a:txBody>
                    <a:bodyPr/>
                    <a:lstStyle/>
                    <a:p>
                      <a:pPr algn="r"/>
                      <a:r>
                        <a:rPr lang="en-GB" b="1" dirty="0" smtClean="0"/>
                        <a:t>Professor Andrew Bush </a:t>
                      </a:r>
                      <a:endParaRPr lang="en-GB" b="1" dirty="0"/>
                    </a:p>
                  </a:txBody>
                  <a:tcPr anchor="ctr"/>
                </a:tc>
              </a:tr>
            </a:tbl>
          </a:graphicData>
        </a:graphic>
      </p:graphicFrame>
      <p:sp>
        <p:nvSpPr>
          <p:cNvPr id="6" name="TextBox 5"/>
          <p:cNvSpPr txBox="1"/>
          <p:nvPr/>
        </p:nvSpPr>
        <p:spPr>
          <a:xfrm>
            <a:off x="2240723" y="3933056"/>
            <a:ext cx="7704855" cy="1938992"/>
          </a:xfrm>
          <a:prstGeom prst="rect">
            <a:avLst/>
          </a:prstGeom>
          <a:noFill/>
        </p:spPr>
        <p:txBody>
          <a:bodyPr wrap="square" rtlCol="0">
            <a:spAutoFit/>
          </a:bodyPr>
          <a:lstStyle/>
          <a:p>
            <a:pPr marL="285750" indent="-285750">
              <a:buFont typeface="Arial" panose="020B0604020202020204" pitchFamily="34" charset="0"/>
              <a:buChar char="•"/>
            </a:pPr>
            <a:r>
              <a:rPr lang="en-GB" sz="2400" dirty="0"/>
              <a:t>138 research degree students across 5 sites.</a:t>
            </a:r>
          </a:p>
          <a:p>
            <a:endParaRPr lang="en-GB" sz="2400" dirty="0"/>
          </a:p>
          <a:p>
            <a:pPr marL="285750" indent="-285750">
              <a:buFont typeface="Arial" panose="020B0604020202020204" pitchFamily="34" charset="0"/>
              <a:buChar char="•"/>
            </a:pPr>
            <a:r>
              <a:rPr lang="en-GB" sz="2400" dirty="0"/>
              <a:t>343 staff members, of which 80 are senior academic staff.</a:t>
            </a:r>
          </a:p>
          <a:p>
            <a:endParaRPr lang="en-GB" sz="2400" dirty="0"/>
          </a:p>
          <a:p>
            <a:pPr marL="285750" indent="-285750">
              <a:buFont typeface="Arial" panose="020B0604020202020204" pitchFamily="34" charset="0"/>
              <a:buChar char="•"/>
            </a:pPr>
            <a:r>
              <a:rPr lang="en-GB" sz="2400" dirty="0"/>
              <a:t>Over 45 new staff members joined in 2016.</a:t>
            </a:r>
          </a:p>
        </p:txBody>
      </p:sp>
    </p:spTree>
    <p:extLst>
      <p:ext uri="{BB962C8B-B14F-4D97-AF65-F5344CB8AC3E}">
        <p14:creationId xmlns:p14="http://schemas.microsoft.com/office/powerpoint/2010/main" val="36394924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18300" y="1"/>
            <a:ext cx="9149700" cy="692695"/>
          </a:xfrm>
          <a:prstGeom prst="rect">
            <a:avLst/>
          </a:prstGeom>
          <a:solidFill>
            <a:schemeClr val="tx2">
              <a:lumMod val="75000"/>
            </a:schemeClr>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3200" b="1" dirty="0">
                <a:solidFill>
                  <a:schemeClr val="bg1"/>
                </a:solidFill>
                <a:latin typeface="Calibri"/>
                <a:ea typeface="Calibri"/>
                <a:cs typeface="Times New Roman"/>
              </a:rPr>
              <a:t>DIVISION OF INFECTIOUS DISEASES</a:t>
            </a:r>
            <a:endParaRPr lang="en-GB" sz="1600" dirty="0">
              <a:solidFill>
                <a:schemeClr val="bg1"/>
              </a:solidFill>
              <a:latin typeface="Calibri"/>
              <a:ea typeface="Calibri"/>
              <a:cs typeface="Times New Roman"/>
            </a:endParaRPr>
          </a:p>
        </p:txBody>
      </p:sp>
      <p:sp>
        <p:nvSpPr>
          <p:cNvPr id="3" name="Text Box 2"/>
          <p:cNvSpPr txBox="1">
            <a:spLocks noChangeArrowheads="1"/>
          </p:cNvSpPr>
          <p:nvPr/>
        </p:nvSpPr>
        <p:spPr bwMode="auto">
          <a:xfrm>
            <a:off x="1518300" y="764704"/>
            <a:ext cx="9149700" cy="469350"/>
          </a:xfrm>
          <a:prstGeom prst="rect">
            <a:avLst/>
          </a:prstGeom>
          <a:solidFill>
            <a:srgbClr val="5BDBDB"/>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latin typeface="Calibri"/>
                <a:ea typeface="Calibri"/>
                <a:cs typeface="Times New Roman"/>
              </a:rPr>
              <a:t>OVERVIEW: STAFF AND SECTIONS </a:t>
            </a:r>
            <a:endParaRPr lang="en-GB" dirty="0">
              <a:latin typeface="Calibri"/>
              <a:ea typeface="Calibri"/>
              <a:cs typeface="Times New Roman"/>
            </a:endParaRPr>
          </a:p>
        </p:txBody>
      </p:sp>
      <p:graphicFrame>
        <p:nvGraphicFramePr>
          <p:cNvPr id="4" name="Table 3"/>
          <p:cNvGraphicFramePr>
            <a:graphicFrameLocks noGrp="1"/>
          </p:cNvGraphicFramePr>
          <p:nvPr>
            <p:extLst>
              <p:ext uri="{D42A27DB-BD31-4B8C-83A1-F6EECF244321}">
                <p14:modId xmlns:p14="http://schemas.microsoft.com/office/powerpoint/2010/main" val="259952155"/>
              </p:ext>
            </p:extLst>
          </p:nvPr>
        </p:nvGraphicFramePr>
        <p:xfrm>
          <a:off x="2060702" y="1556793"/>
          <a:ext cx="8064896" cy="4889935"/>
        </p:xfrm>
        <a:graphic>
          <a:graphicData uri="http://schemas.openxmlformats.org/drawingml/2006/table">
            <a:tbl>
              <a:tblPr bandRow="1">
                <a:tableStyleId>{5C22544A-7EE6-4342-B048-85BDC9FD1C3A}</a:tableStyleId>
              </a:tblPr>
              <a:tblGrid>
                <a:gridCol w="4032448"/>
                <a:gridCol w="4032448"/>
              </a:tblGrid>
              <a:tr h="365299">
                <a:tc>
                  <a:txBody>
                    <a:bodyPr/>
                    <a:lstStyle/>
                    <a:p>
                      <a:r>
                        <a:rPr lang="en-GB" b="1" dirty="0" smtClean="0"/>
                        <a:t>VIROLOGY:</a:t>
                      </a:r>
                      <a:r>
                        <a:rPr lang="en-GB" b="1" baseline="0" dirty="0" smtClean="0"/>
                        <a:t> themes</a:t>
                      </a:r>
                      <a:endParaRPr lang="en-GB" b="1" dirty="0"/>
                    </a:p>
                  </a:txBody>
                  <a:tcPr anchor="ctr"/>
                </a:tc>
                <a:tc>
                  <a:txBody>
                    <a:bodyPr/>
                    <a:lstStyle/>
                    <a:p>
                      <a:pPr algn="r"/>
                      <a:r>
                        <a:rPr lang="en-GB" b="1" dirty="0" smtClean="0"/>
                        <a:t>Professor Charles</a:t>
                      </a:r>
                      <a:r>
                        <a:rPr lang="en-GB" b="1" baseline="0" dirty="0" smtClean="0"/>
                        <a:t> Bangham</a:t>
                      </a:r>
                      <a:endParaRPr lang="en-GB" b="1" dirty="0"/>
                    </a:p>
                  </a:txBody>
                  <a:tcPr anchor="ctr"/>
                </a:tc>
              </a:tr>
              <a:tr h="365299">
                <a:tc>
                  <a:txBody>
                    <a:bodyPr/>
                    <a:lstStyle/>
                    <a:p>
                      <a:r>
                        <a:rPr lang="en-GB" b="1" dirty="0" smtClean="0"/>
                        <a:t>Molecular</a:t>
                      </a:r>
                      <a:r>
                        <a:rPr lang="en-GB" b="1" baseline="0" dirty="0" smtClean="0"/>
                        <a:t> Virology (SMH)</a:t>
                      </a:r>
                      <a:endParaRPr lang="en-GB" b="1" dirty="0"/>
                    </a:p>
                  </a:txBody>
                  <a:tcPr anchor="ctr"/>
                </a:tc>
                <a:tc>
                  <a:txBody>
                    <a:bodyPr/>
                    <a:lstStyle/>
                    <a:p>
                      <a:pPr algn="r"/>
                      <a:r>
                        <a:rPr lang="en-GB" b="1" dirty="0" smtClean="0"/>
                        <a:t>Professor</a:t>
                      </a:r>
                      <a:r>
                        <a:rPr lang="en-GB" b="1" baseline="0" dirty="0" smtClean="0"/>
                        <a:t> Paul Farrell</a:t>
                      </a:r>
                      <a:endParaRPr lang="en-GB" b="1" dirty="0"/>
                    </a:p>
                  </a:txBody>
                  <a:tcPr anchor="ctr"/>
                </a:tc>
              </a:tr>
              <a:tr h="365299">
                <a:tc>
                  <a:txBody>
                    <a:bodyPr/>
                    <a:lstStyle/>
                    <a:p>
                      <a:r>
                        <a:rPr lang="en-GB" b="1" dirty="0" smtClean="0"/>
                        <a:t>GU Medicine</a:t>
                      </a:r>
                      <a:r>
                        <a:rPr lang="en-GB" b="1" baseline="0" dirty="0" smtClean="0"/>
                        <a:t> (SMH)</a:t>
                      </a:r>
                      <a:endParaRPr lang="en-GB" b="1" dirty="0"/>
                    </a:p>
                  </a:txBody>
                  <a:tcPr anchor="ctr"/>
                </a:tc>
                <a:tc>
                  <a:txBody>
                    <a:bodyPr/>
                    <a:lstStyle/>
                    <a:p>
                      <a:pPr algn="r"/>
                      <a:r>
                        <a:rPr lang="en-GB" b="1" dirty="0" smtClean="0"/>
                        <a:t>Professor Myra McClure</a:t>
                      </a:r>
                      <a:endParaRPr lang="en-GB" b="1" dirty="0"/>
                    </a:p>
                  </a:txBody>
                  <a:tcPr anchor="ctr"/>
                </a:tc>
              </a:tr>
              <a:tr h="630515">
                <a:tc>
                  <a:txBody>
                    <a:bodyPr/>
                    <a:lstStyle/>
                    <a:p>
                      <a:r>
                        <a:rPr lang="en-GB" b="1" dirty="0" smtClean="0"/>
                        <a:t>Mucosal Infection and Immunity (SMH)</a:t>
                      </a:r>
                      <a:endParaRPr lang="en-GB" b="1" dirty="0"/>
                    </a:p>
                  </a:txBody>
                  <a:tcPr anchor="ctr"/>
                </a:tc>
                <a:tc>
                  <a:txBody>
                    <a:bodyPr/>
                    <a:lstStyle/>
                    <a:p>
                      <a:pPr algn="r"/>
                      <a:r>
                        <a:rPr lang="en-GB" b="1" dirty="0" smtClean="0"/>
                        <a:t>Professor</a:t>
                      </a:r>
                      <a:r>
                        <a:rPr lang="en-GB" b="1" baseline="0" dirty="0" smtClean="0"/>
                        <a:t> Robin Shattock </a:t>
                      </a:r>
                      <a:endParaRPr lang="en-GB" b="1" dirty="0"/>
                    </a:p>
                  </a:txBody>
                  <a:tcPr anchor="ctr"/>
                </a:tc>
              </a:tr>
              <a:tr h="630515">
                <a:tc>
                  <a:txBody>
                    <a:bodyPr/>
                    <a:lstStyle/>
                    <a:p>
                      <a:r>
                        <a:rPr lang="en-GB" b="1" dirty="0" smtClean="0"/>
                        <a:t>Immunology</a:t>
                      </a:r>
                      <a:r>
                        <a:rPr lang="en-GB" b="1" baseline="0" dirty="0" smtClean="0"/>
                        <a:t> (SMH, CHW, NWP)</a:t>
                      </a:r>
                      <a:endParaRPr lang="en-GB" b="1" dirty="0"/>
                    </a:p>
                  </a:txBody>
                  <a:tcPr anchor="ct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GB" b="1" dirty="0" smtClean="0"/>
                        <a:t>Professor Charles</a:t>
                      </a:r>
                      <a:r>
                        <a:rPr lang="en-GB" b="1" baseline="0" dirty="0" smtClean="0"/>
                        <a:t> Bangham</a:t>
                      </a:r>
                      <a:endParaRPr lang="en-GB" b="1" dirty="0" smtClean="0"/>
                    </a:p>
                  </a:txBody>
                  <a:tcPr anchor="ctr"/>
                </a:tc>
              </a:tr>
              <a:tr h="630515">
                <a:tc>
                  <a:txBody>
                    <a:bodyPr/>
                    <a:lstStyle/>
                    <a:p>
                      <a:endParaRPr lang="en-GB" b="1" dirty="0"/>
                    </a:p>
                  </a:txBody>
                  <a:tcPr anchor="ctr">
                    <a:noFill/>
                  </a:tcPr>
                </a:tc>
                <a:tc>
                  <a:txBody>
                    <a:bodyPr/>
                    <a:lstStyle/>
                    <a:p>
                      <a:pPr algn="r"/>
                      <a:endParaRPr lang="en-GB" b="1" dirty="0"/>
                    </a:p>
                  </a:txBody>
                  <a:tcPr anchor="ctr">
                    <a:noFill/>
                  </a:tcPr>
                </a:tc>
              </a:tr>
              <a:tr h="630515">
                <a:tc>
                  <a:txBody>
                    <a:bodyPr/>
                    <a:lstStyle/>
                    <a:p>
                      <a:r>
                        <a:rPr lang="en-GB" b="1" dirty="0" smtClean="0"/>
                        <a:t>INFECTIOUS</a:t>
                      </a:r>
                      <a:r>
                        <a:rPr lang="en-GB" b="1" baseline="0" dirty="0" smtClean="0"/>
                        <a:t> DISEASES AND IMMUNOLOGY (HH)</a:t>
                      </a:r>
                      <a:endParaRPr lang="en-GB" b="1" dirty="0"/>
                    </a:p>
                  </a:txBody>
                  <a:tcPr anchor="ctr"/>
                </a:tc>
                <a:tc>
                  <a:txBody>
                    <a:bodyPr/>
                    <a:lstStyle/>
                    <a:p>
                      <a:pPr algn="r"/>
                      <a:r>
                        <a:rPr lang="en-GB" b="1" dirty="0" smtClean="0"/>
                        <a:t>Professor Jon Friedland</a:t>
                      </a:r>
                      <a:endParaRPr lang="en-GB" b="1" dirty="0"/>
                    </a:p>
                  </a:txBody>
                  <a:tcPr anchor="ctr"/>
                </a:tc>
              </a:tr>
              <a:tr h="630515">
                <a:tc>
                  <a:txBody>
                    <a:bodyPr/>
                    <a:lstStyle/>
                    <a:p>
                      <a:r>
                        <a:rPr lang="en-GB" b="1" dirty="0" smtClean="0"/>
                        <a:t>MICROBIOLOGY</a:t>
                      </a:r>
                      <a:r>
                        <a:rPr lang="en-GB" b="1" baseline="0" dirty="0" smtClean="0"/>
                        <a:t> (SK)</a:t>
                      </a:r>
                      <a:endParaRPr lang="en-GB" b="1" dirty="0"/>
                    </a:p>
                  </a:txBody>
                  <a:tcPr anchor="ctr"/>
                </a:tc>
                <a:tc>
                  <a:txBody>
                    <a:bodyPr/>
                    <a:lstStyle/>
                    <a:p>
                      <a:pPr algn="r"/>
                      <a:r>
                        <a:rPr lang="en-GB" b="1" dirty="0" smtClean="0"/>
                        <a:t>Professor</a:t>
                      </a:r>
                      <a:r>
                        <a:rPr lang="en-GB" b="1" baseline="0" dirty="0" smtClean="0"/>
                        <a:t> Ramesh Wigneshweraraj</a:t>
                      </a:r>
                      <a:endParaRPr lang="en-GB" b="1" dirty="0"/>
                    </a:p>
                  </a:txBody>
                  <a:tcPr anchor="ctr"/>
                </a:tc>
              </a:tr>
              <a:tr h="630515">
                <a:tc>
                  <a:txBody>
                    <a:bodyPr/>
                    <a:lstStyle/>
                    <a:p>
                      <a:r>
                        <a:rPr lang="en-GB" b="1" dirty="0" smtClean="0"/>
                        <a:t>PAEDIATRICS (SMH, HH, CHW,</a:t>
                      </a:r>
                      <a:r>
                        <a:rPr lang="en-GB" b="1" baseline="0" dirty="0" smtClean="0"/>
                        <a:t> NWP, SK)</a:t>
                      </a:r>
                      <a:endParaRPr lang="en-GB" b="1" dirty="0"/>
                    </a:p>
                  </a:txBody>
                  <a:tcPr anchor="ctr"/>
                </a:tc>
                <a:tc>
                  <a:txBody>
                    <a:bodyPr/>
                    <a:lstStyle/>
                    <a:p>
                      <a:pPr algn="r"/>
                      <a:r>
                        <a:rPr lang="en-GB" b="1" dirty="0" smtClean="0"/>
                        <a:t>Professor Andrew Bush </a:t>
                      </a:r>
                      <a:endParaRPr lang="en-GB" b="1" dirty="0"/>
                    </a:p>
                  </a:txBody>
                  <a:tcPr anchor="ctr"/>
                </a:tc>
              </a:tr>
            </a:tbl>
          </a:graphicData>
        </a:graphic>
      </p:graphicFrame>
    </p:spTree>
    <p:extLst>
      <p:ext uri="{BB962C8B-B14F-4D97-AF65-F5344CB8AC3E}">
        <p14:creationId xmlns:p14="http://schemas.microsoft.com/office/powerpoint/2010/main" val="3689549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18300" y="1"/>
            <a:ext cx="9149700" cy="692695"/>
          </a:xfrm>
          <a:prstGeom prst="rect">
            <a:avLst/>
          </a:prstGeom>
          <a:solidFill>
            <a:schemeClr val="tx2">
              <a:lumMod val="75000"/>
            </a:schemeClr>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3200" b="1" dirty="0">
                <a:solidFill>
                  <a:schemeClr val="bg1"/>
                </a:solidFill>
                <a:latin typeface="Calibri"/>
                <a:ea typeface="Calibri"/>
                <a:cs typeface="Times New Roman"/>
              </a:rPr>
              <a:t>DIVISION OF INFECTIOUS DISEASES</a:t>
            </a:r>
            <a:endParaRPr lang="en-GB" sz="1600" dirty="0">
              <a:solidFill>
                <a:schemeClr val="bg1"/>
              </a:solidFill>
              <a:latin typeface="Calibri"/>
              <a:ea typeface="Calibri"/>
              <a:cs typeface="Times New Roman"/>
            </a:endParaRPr>
          </a:p>
        </p:txBody>
      </p:sp>
      <p:sp>
        <p:nvSpPr>
          <p:cNvPr id="3" name="Text Box 2"/>
          <p:cNvSpPr txBox="1">
            <a:spLocks noChangeArrowheads="1"/>
          </p:cNvSpPr>
          <p:nvPr/>
        </p:nvSpPr>
        <p:spPr bwMode="auto">
          <a:xfrm>
            <a:off x="1518300" y="764704"/>
            <a:ext cx="9149700" cy="469350"/>
          </a:xfrm>
          <a:prstGeom prst="rect">
            <a:avLst/>
          </a:prstGeom>
          <a:solidFill>
            <a:srgbClr val="5BDBDB"/>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latin typeface="Calibri"/>
                <a:ea typeface="Calibri"/>
                <a:cs typeface="Times New Roman"/>
              </a:rPr>
              <a:t>APPOINTMENTS 2016/7</a:t>
            </a:r>
          </a:p>
          <a:p>
            <a:pPr algn="ctr">
              <a:lnSpc>
                <a:spcPct val="115000"/>
              </a:lnSpc>
              <a:spcAft>
                <a:spcPts val="1000"/>
              </a:spcAft>
            </a:pPr>
            <a:endParaRPr lang="en-GB" dirty="0">
              <a:latin typeface="Calibri"/>
              <a:ea typeface="Calibri"/>
              <a:cs typeface="Times New Roman"/>
            </a:endParaRPr>
          </a:p>
        </p:txBody>
      </p:sp>
      <p:sp>
        <p:nvSpPr>
          <p:cNvPr id="5" name="TextBox 4"/>
          <p:cNvSpPr txBox="1"/>
          <p:nvPr/>
        </p:nvSpPr>
        <p:spPr>
          <a:xfrm>
            <a:off x="2143148" y="1484785"/>
            <a:ext cx="7905704" cy="5016758"/>
          </a:xfrm>
          <a:prstGeom prst="rect">
            <a:avLst/>
          </a:prstGeom>
          <a:noFill/>
        </p:spPr>
        <p:txBody>
          <a:bodyPr wrap="square" rtlCol="0">
            <a:spAutoFit/>
          </a:bodyPr>
          <a:lstStyle/>
          <a:p>
            <a:pPr>
              <a:buFont typeface="Arial" panose="020B0604020202020204" pitchFamily="34" charset="0"/>
              <a:buChar char="•"/>
              <a:tabLst>
                <a:tab pos="2300288" algn="l"/>
              </a:tabLst>
            </a:pPr>
            <a:r>
              <a:rPr lang="en-GB" sz="1600" dirty="0"/>
              <a:t> Mitch Blair 	Professor of Paediatrics &amp; Child Public Health</a:t>
            </a:r>
          </a:p>
          <a:p>
            <a:pPr>
              <a:buFont typeface="Arial" panose="020B0604020202020204" pitchFamily="34" charset="0"/>
              <a:buChar char="•"/>
              <a:tabLst>
                <a:tab pos="2300288" algn="l"/>
              </a:tabLst>
            </a:pPr>
            <a:r>
              <a:rPr lang="en-GB" sz="1600" dirty="0"/>
              <a:t> Alan Winston 	Professor of Genito-Urinary Medicine</a:t>
            </a:r>
          </a:p>
          <a:p>
            <a:pPr>
              <a:buFont typeface="Arial" panose="020B0604020202020204" pitchFamily="34" charset="0"/>
              <a:buChar char="•"/>
              <a:tabLst>
                <a:tab pos="2300288" algn="l"/>
              </a:tabLst>
            </a:pPr>
            <a:r>
              <a:rPr lang="en-GB" sz="1600" dirty="0"/>
              <a:t> Sarah Fidler 	Professor of HIV and Communicable Diseases</a:t>
            </a:r>
          </a:p>
          <a:p>
            <a:pPr>
              <a:buFont typeface="Arial" panose="020B0604020202020204" pitchFamily="34" charset="0"/>
              <a:buChar char="•"/>
              <a:tabLst>
                <a:tab pos="2300288" algn="l"/>
              </a:tabLst>
            </a:pPr>
            <a:r>
              <a:rPr lang="en-GB" sz="1600" dirty="0"/>
              <a:t> Jill Gilmour 	Professor of Practice</a:t>
            </a:r>
          </a:p>
          <a:p>
            <a:pPr>
              <a:buFont typeface="Arial" panose="020B0604020202020204" pitchFamily="34" charset="0"/>
              <a:buChar char="•"/>
              <a:tabLst>
                <a:tab pos="2300288" algn="l"/>
              </a:tabLst>
            </a:pPr>
            <a:r>
              <a:rPr lang="en-GB" sz="1600" dirty="0"/>
              <a:t> Paul Kellam 	Theme Lead for Viral Genetics</a:t>
            </a:r>
          </a:p>
          <a:p>
            <a:pPr>
              <a:buFont typeface="Arial" panose="020B0604020202020204" pitchFamily="34" charset="0"/>
              <a:buChar char="•"/>
              <a:tabLst>
                <a:tab pos="2300288" algn="l"/>
              </a:tabLst>
            </a:pPr>
            <a:r>
              <a:rPr lang="en-GB" sz="1600" dirty="0"/>
              <a:t> Jethro Herberg 	Clinical Senior Lecturer in Paediatric Infectious Diseases</a:t>
            </a:r>
          </a:p>
          <a:p>
            <a:pPr>
              <a:buFont typeface="Arial" panose="020B0604020202020204" pitchFamily="34" charset="0"/>
              <a:buChar char="•"/>
              <a:tabLst>
                <a:tab pos="2300288" algn="l"/>
              </a:tabLst>
            </a:pPr>
            <a:r>
              <a:rPr lang="en-GB" sz="1600" dirty="0"/>
              <a:t> Angela Brueggemann 	Senior Lecturer in Microbiology</a:t>
            </a:r>
          </a:p>
          <a:p>
            <a:pPr>
              <a:buFont typeface="Arial" panose="020B0604020202020204" pitchFamily="34" charset="0"/>
              <a:buChar char="•"/>
              <a:tabLst>
                <a:tab pos="2300288" algn="l"/>
              </a:tabLst>
            </a:pPr>
            <a:r>
              <a:rPr lang="en-GB" sz="1600" dirty="0"/>
              <a:t> Chris Chiu 	Senior Clinical Research Fellow in Infectious Diseases</a:t>
            </a:r>
          </a:p>
          <a:p>
            <a:pPr>
              <a:buFont typeface="Arial" panose="020B0604020202020204" pitchFamily="34" charset="0"/>
              <a:buChar char="•"/>
              <a:tabLst>
                <a:tab pos="2300288" algn="l"/>
              </a:tabLst>
            </a:pPr>
            <a:r>
              <a:rPr lang="en-GB" sz="1600" dirty="0"/>
              <a:t> Grzegorz Sarek	Lecturer in Virology</a:t>
            </a:r>
          </a:p>
          <a:p>
            <a:pPr>
              <a:tabLst>
                <a:tab pos="2300288" algn="l"/>
              </a:tabLst>
            </a:pPr>
            <a:endParaRPr lang="en-GB" sz="1600" dirty="0"/>
          </a:p>
          <a:p>
            <a:pPr>
              <a:tabLst>
                <a:tab pos="2300288" algn="l"/>
              </a:tabLst>
            </a:pPr>
            <a:r>
              <a:rPr lang="en-GB" sz="1600" dirty="0"/>
              <a:t> Recruitment to the 2016/7 campaign for clinical/non-clinical SLs/Readers/Profs is underway.</a:t>
            </a:r>
          </a:p>
          <a:p>
            <a:pPr>
              <a:tabLst>
                <a:tab pos="2300288" algn="l"/>
              </a:tabLst>
            </a:pPr>
            <a:r>
              <a:rPr lang="en-GB" sz="1600" dirty="0"/>
              <a:t> </a:t>
            </a:r>
          </a:p>
          <a:p>
            <a:pPr>
              <a:tabLst>
                <a:tab pos="2300288" algn="l"/>
              </a:tabLst>
            </a:pPr>
            <a:r>
              <a:rPr lang="en-GB" sz="1600" b="1" dirty="0"/>
              <a:t>New 0.2 FTE:</a:t>
            </a:r>
            <a:endParaRPr lang="en-GB" sz="1600" dirty="0"/>
          </a:p>
          <a:p>
            <a:pPr>
              <a:tabLst>
                <a:tab pos="2300288" algn="l"/>
              </a:tabLst>
            </a:pPr>
            <a:r>
              <a:rPr lang="en-GB" sz="1600" dirty="0"/>
              <a:t>Dr Rino Rappuoli</a:t>
            </a:r>
          </a:p>
          <a:p>
            <a:pPr>
              <a:tabLst>
                <a:tab pos="2300288" algn="l"/>
              </a:tabLst>
            </a:pPr>
            <a:endParaRPr lang="en-GB" sz="1600" dirty="0"/>
          </a:p>
          <a:p>
            <a:pPr>
              <a:tabLst>
                <a:tab pos="2300288" algn="l"/>
              </a:tabLst>
            </a:pPr>
            <a:r>
              <a:rPr lang="en-GB" sz="1600" dirty="0"/>
              <a:t> </a:t>
            </a:r>
            <a:r>
              <a:rPr lang="en-GB" sz="1600" b="1" i="1" dirty="0"/>
              <a:t>In process:</a:t>
            </a:r>
            <a:endParaRPr lang="en-GB" sz="1600" i="1" dirty="0"/>
          </a:p>
          <a:p>
            <a:pPr>
              <a:tabLst>
                <a:tab pos="2300288" algn="l"/>
              </a:tabLst>
            </a:pPr>
            <a:r>
              <a:rPr lang="en-GB" sz="1600" dirty="0"/>
              <a:t>Kirsty Mehring Le Doare - Clinical Senior Lecturer in Paediatrics</a:t>
            </a:r>
          </a:p>
          <a:p>
            <a:pPr>
              <a:tabLst>
                <a:tab pos="2300288" algn="l"/>
              </a:tabLst>
            </a:pPr>
            <a:r>
              <a:rPr lang="en-GB" sz="1600" dirty="0"/>
              <a:t>Louis Grandjean - Clinical Senior Lecturer in Paediatrics</a:t>
            </a:r>
          </a:p>
          <a:p>
            <a:pPr>
              <a:tabLst>
                <a:tab pos="2300288" algn="l"/>
              </a:tabLst>
            </a:pPr>
            <a:r>
              <a:rPr lang="en-GB" sz="1600" dirty="0"/>
              <a:t>Liz Whittaker - Senior Clinical Research Fellow</a:t>
            </a:r>
          </a:p>
          <a:p>
            <a:pPr>
              <a:tabLst>
                <a:tab pos="2300288" algn="l"/>
              </a:tabLst>
            </a:pPr>
            <a:endParaRPr lang="en-GB" sz="1600" dirty="0"/>
          </a:p>
        </p:txBody>
      </p:sp>
    </p:spTree>
    <p:extLst>
      <p:ext uri="{BB962C8B-B14F-4D97-AF65-F5344CB8AC3E}">
        <p14:creationId xmlns:p14="http://schemas.microsoft.com/office/powerpoint/2010/main" val="16767464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18300" y="1"/>
            <a:ext cx="9149700" cy="692695"/>
          </a:xfrm>
          <a:prstGeom prst="rect">
            <a:avLst/>
          </a:prstGeom>
          <a:solidFill>
            <a:schemeClr val="tx2">
              <a:lumMod val="75000"/>
            </a:schemeClr>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3200" b="1" dirty="0">
                <a:solidFill>
                  <a:schemeClr val="bg1"/>
                </a:solidFill>
                <a:latin typeface="Calibri"/>
                <a:ea typeface="Calibri"/>
                <a:cs typeface="Times New Roman"/>
              </a:rPr>
              <a:t>DIVISION OF INFECTIOUS DISEASES</a:t>
            </a:r>
            <a:endParaRPr lang="en-GB" sz="1600" dirty="0">
              <a:solidFill>
                <a:schemeClr val="bg1"/>
              </a:solidFill>
              <a:latin typeface="Calibri"/>
              <a:ea typeface="Calibri"/>
              <a:cs typeface="Times New Roman"/>
            </a:endParaRPr>
          </a:p>
        </p:txBody>
      </p:sp>
      <p:sp>
        <p:nvSpPr>
          <p:cNvPr id="3" name="Text Box 2"/>
          <p:cNvSpPr txBox="1">
            <a:spLocks noChangeArrowheads="1"/>
          </p:cNvSpPr>
          <p:nvPr/>
        </p:nvSpPr>
        <p:spPr bwMode="auto">
          <a:xfrm>
            <a:off x="1518300" y="764704"/>
            <a:ext cx="9149700" cy="469350"/>
          </a:xfrm>
          <a:prstGeom prst="rect">
            <a:avLst/>
          </a:prstGeom>
          <a:solidFill>
            <a:srgbClr val="5BDBDB"/>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latin typeface="Calibri"/>
                <a:ea typeface="Calibri"/>
                <a:cs typeface="Times New Roman"/>
              </a:rPr>
              <a:t>Administration team</a:t>
            </a:r>
            <a:endParaRPr lang="en-GB" dirty="0">
              <a:latin typeface="Calibri"/>
              <a:ea typeface="Calibri"/>
              <a:cs typeface="Times New Roman"/>
            </a:endParaRPr>
          </a:p>
        </p:txBody>
      </p:sp>
      <p:grpSp>
        <p:nvGrpSpPr>
          <p:cNvPr id="38" name="Group 37"/>
          <p:cNvGrpSpPr/>
          <p:nvPr/>
        </p:nvGrpSpPr>
        <p:grpSpPr>
          <a:xfrm>
            <a:off x="1775520" y="1390056"/>
            <a:ext cx="8424936" cy="5231589"/>
            <a:chOff x="835433" y="961646"/>
            <a:chExt cx="7745929" cy="5231589"/>
          </a:xfrm>
        </p:grpSpPr>
        <p:sp>
          <p:nvSpPr>
            <p:cNvPr id="4" name="Straight Connector 3"/>
            <p:cNvSpPr/>
            <p:nvPr/>
          </p:nvSpPr>
          <p:spPr>
            <a:xfrm>
              <a:off x="2134699" y="1949787"/>
              <a:ext cx="2474392" cy="249602"/>
            </a:xfrm>
            <a:custGeom>
              <a:avLst/>
              <a:gdLst/>
              <a:ahLst/>
              <a:cxnLst/>
              <a:rect l="0" t="0" r="0" b="0"/>
              <a:pathLst>
                <a:path>
                  <a:moveTo>
                    <a:pt x="2474392" y="0"/>
                  </a:moveTo>
                  <a:lnTo>
                    <a:pt x="2474392" y="249602"/>
                  </a:lnTo>
                  <a:lnTo>
                    <a:pt x="0" y="249602"/>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5" name="Straight Connector 4"/>
            <p:cNvSpPr/>
            <p:nvPr/>
          </p:nvSpPr>
          <p:spPr>
            <a:xfrm>
              <a:off x="4589283" y="1823665"/>
              <a:ext cx="3079556" cy="940413"/>
            </a:xfrm>
            <a:custGeom>
              <a:avLst/>
              <a:gdLst/>
              <a:ahLst/>
              <a:cxnLst/>
              <a:rect l="0" t="0" r="0" b="0"/>
              <a:pathLst>
                <a:path>
                  <a:moveTo>
                    <a:pt x="0" y="0"/>
                  </a:moveTo>
                  <a:lnTo>
                    <a:pt x="0" y="806070"/>
                  </a:lnTo>
                  <a:lnTo>
                    <a:pt x="3079556" y="806070"/>
                  </a:lnTo>
                  <a:lnTo>
                    <a:pt x="3079556" y="94041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6" name="Straight Connector 5"/>
            <p:cNvSpPr/>
            <p:nvPr/>
          </p:nvSpPr>
          <p:spPr>
            <a:xfrm>
              <a:off x="4589283" y="1823665"/>
              <a:ext cx="1553919" cy="940413"/>
            </a:xfrm>
            <a:custGeom>
              <a:avLst/>
              <a:gdLst/>
              <a:ahLst/>
              <a:cxnLst/>
              <a:rect l="0" t="0" r="0" b="0"/>
              <a:pathLst>
                <a:path>
                  <a:moveTo>
                    <a:pt x="0" y="0"/>
                  </a:moveTo>
                  <a:lnTo>
                    <a:pt x="0" y="806070"/>
                  </a:lnTo>
                  <a:lnTo>
                    <a:pt x="1553919" y="806070"/>
                  </a:lnTo>
                  <a:lnTo>
                    <a:pt x="1553919" y="94041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Straight Connector 6"/>
            <p:cNvSpPr/>
            <p:nvPr/>
          </p:nvSpPr>
          <p:spPr>
            <a:xfrm>
              <a:off x="4543563" y="1823665"/>
              <a:ext cx="91440" cy="940413"/>
            </a:xfrm>
            <a:custGeom>
              <a:avLst/>
              <a:gdLst/>
              <a:ahLst/>
              <a:cxnLst/>
              <a:rect l="0" t="0" r="0" b="0"/>
              <a:pathLst>
                <a:path>
                  <a:moveTo>
                    <a:pt x="45720" y="0"/>
                  </a:moveTo>
                  <a:lnTo>
                    <a:pt x="45720" y="806070"/>
                  </a:lnTo>
                  <a:lnTo>
                    <a:pt x="73989" y="806070"/>
                  </a:lnTo>
                  <a:lnTo>
                    <a:pt x="73989" y="940413"/>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 name="Straight Connector 7"/>
            <p:cNvSpPr/>
            <p:nvPr/>
          </p:nvSpPr>
          <p:spPr>
            <a:xfrm>
              <a:off x="1309984" y="4672152"/>
              <a:ext cx="114181" cy="836220"/>
            </a:xfrm>
            <a:custGeom>
              <a:avLst/>
              <a:gdLst/>
              <a:ahLst/>
              <a:cxnLst/>
              <a:rect l="0" t="0" r="0" b="0"/>
              <a:pathLst>
                <a:path>
                  <a:moveTo>
                    <a:pt x="0" y="0"/>
                  </a:moveTo>
                  <a:lnTo>
                    <a:pt x="0" y="836220"/>
                  </a:lnTo>
                  <a:lnTo>
                    <a:pt x="114181" y="83622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Straight Connector 8"/>
            <p:cNvSpPr/>
            <p:nvPr/>
          </p:nvSpPr>
          <p:spPr>
            <a:xfrm>
              <a:off x="1309984" y="4672152"/>
              <a:ext cx="1660264" cy="836220"/>
            </a:xfrm>
            <a:custGeom>
              <a:avLst/>
              <a:gdLst/>
              <a:ahLst/>
              <a:cxnLst/>
              <a:rect l="0" t="0" r="0" b="0"/>
              <a:pathLst>
                <a:path>
                  <a:moveTo>
                    <a:pt x="0" y="0"/>
                  </a:moveTo>
                  <a:lnTo>
                    <a:pt x="0" y="836220"/>
                  </a:lnTo>
                  <a:lnTo>
                    <a:pt x="1660264" y="836220"/>
                  </a:lnTo>
                </a:path>
              </a:pathLst>
            </a:custGeom>
            <a:noFill/>
          </p:spPr>
          <p:style>
            <a:lnRef idx="2">
              <a:schemeClr val="accent1">
                <a:shade val="8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0" name="Straight Connector 9"/>
            <p:cNvSpPr/>
            <p:nvPr/>
          </p:nvSpPr>
          <p:spPr>
            <a:xfrm>
              <a:off x="2386647" y="1823665"/>
              <a:ext cx="2202636" cy="940413"/>
            </a:xfrm>
            <a:custGeom>
              <a:avLst/>
              <a:gdLst/>
              <a:ahLst/>
              <a:cxnLst/>
              <a:rect l="0" t="0" r="0" b="0"/>
              <a:pathLst>
                <a:path>
                  <a:moveTo>
                    <a:pt x="2202636" y="0"/>
                  </a:moveTo>
                  <a:lnTo>
                    <a:pt x="2202636" y="806070"/>
                  </a:lnTo>
                  <a:lnTo>
                    <a:pt x="0" y="806070"/>
                  </a:lnTo>
                  <a:lnTo>
                    <a:pt x="0" y="940413"/>
                  </a:lnTo>
                </a:path>
              </a:pathLst>
            </a:custGeom>
            <a:noFill/>
            <a:ln w="28575" cmpd="sng">
              <a:solidFill>
                <a:schemeClr val="tx2"/>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1" name="Group 10"/>
            <p:cNvGrpSpPr/>
            <p:nvPr/>
          </p:nvGrpSpPr>
          <p:grpSpPr>
            <a:xfrm>
              <a:off x="3855482" y="961646"/>
              <a:ext cx="1467600" cy="1030832"/>
              <a:chOff x="3721474" y="1667284"/>
              <a:chExt cx="1467600" cy="1030832"/>
            </a:xfrm>
            <a:scene3d>
              <a:camera prst="orthographicFront"/>
              <a:lightRig rig="flat" dir="t"/>
            </a:scene3d>
          </p:grpSpPr>
          <p:sp>
            <p:nvSpPr>
              <p:cNvPr id="36" name="Rectangle 35"/>
              <p:cNvSpPr/>
              <p:nvPr/>
            </p:nvSpPr>
            <p:spPr>
              <a:xfrm>
                <a:off x="3721474" y="1667284"/>
                <a:ext cx="1467600" cy="1030832"/>
              </a:xfrm>
              <a:prstGeom prst="rect">
                <a:avLst/>
              </a:prstGeom>
              <a:ln>
                <a:solidFill>
                  <a:schemeClr val="tx2"/>
                </a:solidFill>
              </a:ln>
              <a:sp3d prstMaterial="dkEdge">
                <a:bevelT w="8200" h="38100"/>
              </a:sp3d>
            </p:spPr>
            <p:style>
              <a:lnRef idx="0">
                <a:scrgbClr r="0" g="0" b="0"/>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US"/>
              </a:p>
            </p:txBody>
          </p:sp>
          <p:sp>
            <p:nvSpPr>
              <p:cNvPr id="37" name="Rectangle 36"/>
              <p:cNvSpPr/>
              <p:nvPr/>
            </p:nvSpPr>
            <p:spPr>
              <a:xfrm>
                <a:off x="3721474" y="1667284"/>
                <a:ext cx="1467600" cy="103083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715" tIns="5715" rIns="5715" bIns="5715" numCol="1" spcCol="1270" anchor="ctr" anchorCtr="0">
                <a:noAutofit/>
              </a:bodyPr>
              <a:lstStyle/>
              <a:p>
                <a:pPr algn="ctr" defTabSz="400050">
                  <a:lnSpc>
                    <a:spcPct val="90000"/>
                  </a:lnSpc>
                  <a:spcBef>
                    <a:spcPct val="0"/>
                  </a:spcBef>
                  <a:spcAft>
                    <a:spcPct val="35000"/>
                  </a:spcAft>
                </a:pPr>
                <a:r>
                  <a:rPr lang="en-GB" sz="1100" b="1" dirty="0"/>
                  <a:t>Divisional Manager</a:t>
                </a:r>
              </a:p>
              <a:p>
                <a:pPr algn="ctr" defTabSz="400050">
                  <a:lnSpc>
                    <a:spcPct val="90000"/>
                  </a:lnSpc>
                  <a:spcBef>
                    <a:spcPct val="0"/>
                  </a:spcBef>
                  <a:spcAft>
                    <a:spcPct val="35000"/>
                  </a:spcAft>
                </a:pPr>
                <a:r>
                  <a:rPr lang="en-GB" sz="1100" b="1" dirty="0">
                    <a:solidFill>
                      <a:srgbClr val="FF0000"/>
                    </a:solidFill>
                  </a:rPr>
                  <a:t>Cathy Tupman (</a:t>
                </a:r>
                <a:r>
                  <a:rPr lang="en-GB" sz="1100" dirty="0">
                    <a:solidFill>
                      <a:srgbClr val="FF0000"/>
                    </a:solidFill>
                  </a:rPr>
                  <a:t>SM)</a:t>
                </a:r>
              </a:p>
              <a:p>
                <a:pPr algn="ctr" defTabSz="400050">
                  <a:lnSpc>
                    <a:spcPct val="90000"/>
                  </a:lnSpc>
                  <a:spcBef>
                    <a:spcPct val="0"/>
                  </a:spcBef>
                  <a:spcAft>
                    <a:spcPct val="35000"/>
                  </a:spcAft>
                </a:pPr>
                <a:r>
                  <a:rPr lang="en-GB" sz="1100" i="1" dirty="0">
                    <a:solidFill>
                      <a:srgbClr val="FF0000"/>
                    </a:solidFill>
                  </a:rPr>
                  <a:t>(mat. cover to Jan 18)</a:t>
                </a:r>
                <a:endParaRPr lang="en-GB" sz="1100" dirty="0">
                  <a:solidFill>
                    <a:srgbClr val="FF0000"/>
                  </a:solidFill>
                </a:endParaRPr>
              </a:p>
            </p:txBody>
          </p:sp>
        </p:grpSp>
        <p:grpSp>
          <p:nvGrpSpPr>
            <p:cNvPr id="12" name="Group 11"/>
            <p:cNvGrpSpPr/>
            <p:nvPr/>
          </p:nvGrpSpPr>
          <p:grpSpPr>
            <a:xfrm>
              <a:off x="835434" y="2764079"/>
              <a:ext cx="3102786" cy="2059431"/>
              <a:chOff x="701426" y="3469717"/>
              <a:chExt cx="3102786" cy="2059431"/>
            </a:xfrm>
            <a:scene3d>
              <a:camera prst="orthographicFront"/>
              <a:lightRig rig="flat" dir="t"/>
            </a:scene3d>
          </p:grpSpPr>
          <p:sp>
            <p:nvSpPr>
              <p:cNvPr id="34" name="Rectangle 33"/>
              <p:cNvSpPr/>
              <p:nvPr/>
            </p:nvSpPr>
            <p:spPr>
              <a:xfrm>
                <a:off x="701426" y="3469717"/>
                <a:ext cx="3102786" cy="205943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solidFill>
                  <a:schemeClr val="tx2"/>
                </a:solidFill>
              </a:ln>
              <a:sp3d prstMaterial="dkEdge">
                <a:bevelT w="8200" h="38100"/>
              </a:sp3d>
            </p:spPr>
            <p:style>
              <a:lnRef idx="0">
                <a:scrgbClr r="0" g="0" b="0"/>
              </a:lnRef>
              <a:fillRef idx="2">
                <a:scrgbClr r="0" g="0" b="0"/>
              </a:fillRef>
              <a:effectRef idx="1">
                <a:schemeClr val="accent1">
                  <a:hueOff val="0"/>
                  <a:satOff val="0"/>
                  <a:lumOff val="0"/>
                  <a:alphaOff val="0"/>
                </a:schemeClr>
              </a:effectRef>
              <a:fontRef idx="minor">
                <a:schemeClr val="dk1"/>
              </a:fontRef>
            </p:style>
          </p:sp>
          <p:sp>
            <p:nvSpPr>
              <p:cNvPr id="35" name="Rectangle 34"/>
              <p:cNvSpPr/>
              <p:nvPr/>
            </p:nvSpPr>
            <p:spPr>
              <a:xfrm>
                <a:off x="701426" y="3469717"/>
                <a:ext cx="2897042" cy="2059431"/>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715" tIns="5715" rIns="5715" bIns="5715" numCol="1" spcCol="1270" anchor="ctr" anchorCtr="0">
                <a:noAutofit/>
              </a:bodyPr>
              <a:lstStyle/>
              <a:p>
                <a:pPr algn="ctr" defTabSz="400050">
                  <a:lnSpc>
                    <a:spcPct val="90000"/>
                  </a:lnSpc>
                  <a:spcBef>
                    <a:spcPct val="0"/>
                  </a:spcBef>
                  <a:spcAft>
                    <a:spcPct val="35000"/>
                  </a:spcAft>
                </a:pPr>
                <a:r>
                  <a:rPr lang="en-GB" sz="1100" b="1" dirty="0">
                    <a:solidFill>
                      <a:srgbClr val="00B050"/>
                    </a:solidFill>
                  </a:rPr>
                  <a:t>Virology</a:t>
                </a:r>
              </a:p>
              <a:p>
                <a:pPr algn="ctr" defTabSz="400050">
                  <a:lnSpc>
                    <a:spcPct val="90000"/>
                  </a:lnSpc>
                  <a:spcBef>
                    <a:spcPct val="0"/>
                  </a:spcBef>
                  <a:spcAft>
                    <a:spcPct val="35000"/>
                  </a:spcAft>
                </a:pPr>
                <a:r>
                  <a:rPr lang="en-GB" sz="1100" b="1" i="1" dirty="0">
                    <a:solidFill>
                      <a:srgbClr val="00B050"/>
                    </a:solidFill>
                  </a:rPr>
                  <a:t>Professor Charles Bangham</a:t>
                </a:r>
              </a:p>
              <a:p>
                <a:pPr algn="ctr" defTabSz="400050">
                  <a:lnSpc>
                    <a:spcPct val="90000"/>
                  </a:lnSpc>
                  <a:spcBef>
                    <a:spcPct val="0"/>
                  </a:spcBef>
                  <a:spcAft>
                    <a:spcPct val="35000"/>
                  </a:spcAft>
                </a:pPr>
                <a:endParaRPr lang="en-GB" sz="600" b="1" i="1" dirty="0">
                  <a:solidFill>
                    <a:srgbClr val="00B050"/>
                  </a:solidFill>
                </a:endParaRPr>
              </a:p>
              <a:p>
                <a:pPr algn="ctr" defTabSz="400050">
                  <a:lnSpc>
                    <a:spcPct val="90000"/>
                  </a:lnSpc>
                  <a:spcBef>
                    <a:spcPct val="0"/>
                  </a:spcBef>
                  <a:spcAft>
                    <a:spcPct val="35000"/>
                  </a:spcAft>
                </a:pPr>
                <a:r>
                  <a:rPr lang="en-GB" sz="1100" b="1" dirty="0"/>
                  <a:t>Section Managers</a:t>
                </a:r>
              </a:p>
              <a:p>
                <a:pPr algn="ctr" defTabSz="400050">
                  <a:lnSpc>
                    <a:spcPct val="90000"/>
                  </a:lnSpc>
                  <a:spcBef>
                    <a:spcPct val="0"/>
                  </a:spcBef>
                  <a:spcAft>
                    <a:spcPct val="35000"/>
                  </a:spcAft>
                </a:pPr>
                <a:r>
                  <a:rPr lang="en-GB" sz="1100" b="1" dirty="0">
                    <a:solidFill>
                      <a:srgbClr val="FF0000"/>
                    </a:solidFill>
                  </a:rPr>
                  <a:t>Brett Onslow – </a:t>
                </a:r>
                <a:r>
                  <a:rPr lang="en-GB" sz="1100" dirty="0">
                    <a:solidFill>
                      <a:srgbClr val="FF0000"/>
                    </a:solidFill>
                  </a:rPr>
                  <a:t>Molecular Virology (SM) and Immunology &amp; Vaccinology (C&amp;W)</a:t>
                </a:r>
                <a:endParaRPr lang="en-GB" sz="1100" b="1" dirty="0">
                  <a:solidFill>
                    <a:srgbClr val="FF0000"/>
                  </a:solidFill>
                </a:endParaRPr>
              </a:p>
              <a:p>
                <a:pPr algn="ctr" defTabSz="400050">
                  <a:lnSpc>
                    <a:spcPct val="90000"/>
                  </a:lnSpc>
                  <a:spcBef>
                    <a:spcPct val="0"/>
                  </a:spcBef>
                  <a:spcAft>
                    <a:spcPct val="35000"/>
                  </a:spcAft>
                </a:pPr>
                <a:r>
                  <a:rPr lang="en-GB" sz="1100" b="1" dirty="0">
                    <a:solidFill>
                      <a:srgbClr val="FF0000"/>
                    </a:solidFill>
                  </a:rPr>
                  <a:t>Sian Haynes </a:t>
                </a:r>
                <a:r>
                  <a:rPr lang="en-GB" sz="1100" dirty="0">
                    <a:solidFill>
                      <a:srgbClr val="FF0000"/>
                    </a:solidFill>
                  </a:rPr>
                  <a:t>– GU Medicine (SM), IAVI (C&amp;W)</a:t>
                </a:r>
              </a:p>
              <a:p>
                <a:pPr algn="ctr" defTabSz="400050">
                  <a:lnSpc>
                    <a:spcPct val="90000"/>
                  </a:lnSpc>
                  <a:spcBef>
                    <a:spcPct val="0"/>
                  </a:spcBef>
                  <a:spcAft>
                    <a:spcPct val="35000"/>
                  </a:spcAft>
                </a:pPr>
                <a:r>
                  <a:rPr lang="en-GB" sz="1100" b="1" dirty="0">
                    <a:solidFill>
                      <a:srgbClr val="FF0000"/>
                    </a:solidFill>
                  </a:rPr>
                  <a:t> Michelle Kiely </a:t>
                </a:r>
                <a:r>
                  <a:rPr lang="en-GB" sz="1100" i="1" dirty="0">
                    <a:solidFill>
                      <a:srgbClr val="FF0000"/>
                    </a:solidFill>
                  </a:rPr>
                  <a:t>(interim to  Apr 17) </a:t>
                </a:r>
                <a:r>
                  <a:rPr lang="en-GB" sz="1100" b="1" dirty="0">
                    <a:solidFill>
                      <a:srgbClr val="FF0000"/>
                    </a:solidFill>
                  </a:rPr>
                  <a:t>– </a:t>
                </a:r>
                <a:r>
                  <a:rPr lang="en-GB" sz="1100" dirty="0">
                    <a:solidFill>
                      <a:srgbClr val="FF0000"/>
                    </a:solidFill>
                  </a:rPr>
                  <a:t>GU Medicine, Mucosal Infection and Immunity, Retroviral Immunology, Viral Genetics (SM)</a:t>
                </a:r>
                <a:r>
                  <a:rPr lang="en-GB" sz="1100" b="1" dirty="0">
                    <a:solidFill>
                      <a:srgbClr val="FF0000"/>
                    </a:solidFill>
                  </a:rPr>
                  <a:t> </a:t>
                </a:r>
              </a:p>
              <a:p>
                <a:pPr algn="ctr" defTabSz="400050">
                  <a:lnSpc>
                    <a:spcPct val="90000"/>
                  </a:lnSpc>
                  <a:spcBef>
                    <a:spcPct val="0"/>
                  </a:spcBef>
                  <a:spcAft>
                    <a:spcPct val="35000"/>
                  </a:spcAft>
                </a:pPr>
                <a:r>
                  <a:rPr lang="en-GB" sz="1100" b="1" dirty="0">
                    <a:solidFill>
                      <a:srgbClr val="FF0000"/>
                    </a:solidFill>
                  </a:rPr>
                  <a:t>Alison Scoggins – </a:t>
                </a:r>
                <a:r>
                  <a:rPr lang="en-GB" sz="1100" dirty="0">
                    <a:solidFill>
                      <a:srgbClr val="FF0000"/>
                    </a:solidFill>
                  </a:rPr>
                  <a:t>ARPG (NWP)</a:t>
                </a:r>
              </a:p>
            </p:txBody>
          </p:sp>
        </p:grpSp>
        <p:grpSp>
          <p:nvGrpSpPr>
            <p:cNvPr id="13" name="Group 12"/>
            <p:cNvGrpSpPr/>
            <p:nvPr/>
          </p:nvGrpSpPr>
          <p:grpSpPr>
            <a:xfrm>
              <a:off x="3748431" y="4951578"/>
              <a:ext cx="2196556" cy="1241657"/>
              <a:chOff x="3614423" y="5657216"/>
              <a:chExt cx="2196556" cy="1241657"/>
            </a:xfrm>
            <a:scene3d>
              <a:camera prst="orthographicFront"/>
              <a:lightRig rig="flat" dir="t"/>
            </a:scene3d>
          </p:grpSpPr>
          <p:sp>
            <p:nvSpPr>
              <p:cNvPr id="32" name="Rectangle 31"/>
              <p:cNvSpPr/>
              <p:nvPr/>
            </p:nvSpPr>
            <p:spPr>
              <a:xfrm>
                <a:off x="3614423" y="5657217"/>
                <a:ext cx="2189108" cy="1241656"/>
              </a:xfrm>
              <a:prstGeom prst="rect">
                <a:avLst/>
              </a:prstGeom>
              <a:ln>
                <a:solidFill>
                  <a:schemeClr val="tx2"/>
                </a:solidFill>
              </a:ln>
              <a:sp3d prstMaterial="dkEdge">
                <a:bevelT w="8200" h="38100"/>
              </a:sp3d>
            </p:spPr>
            <p:style>
              <a:lnRef idx="0">
                <a:scrgbClr r="0" g="0" b="0"/>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US"/>
              </a:p>
            </p:txBody>
          </p:sp>
          <p:sp>
            <p:nvSpPr>
              <p:cNvPr id="33" name="Rectangle 32"/>
              <p:cNvSpPr/>
              <p:nvPr/>
            </p:nvSpPr>
            <p:spPr>
              <a:xfrm>
                <a:off x="3680628" y="5657216"/>
                <a:ext cx="2130351" cy="124165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715" tIns="5715" rIns="5715" bIns="5715" numCol="1" spcCol="1270" anchor="ctr" anchorCtr="0">
                <a:noAutofit/>
              </a:bodyPr>
              <a:lstStyle/>
              <a:p>
                <a:pPr algn="ctr" defTabSz="400050">
                  <a:lnSpc>
                    <a:spcPct val="90000"/>
                  </a:lnSpc>
                  <a:spcBef>
                    <a:spcPct val="0"/>
                  </a:spcBef>
                  <a:spcAft>
                    <a:spcPct val="35000"/>
                  </a:spcAft>
                </a:pPr>
                <a:r>
                  <a:rPr lang="en-GB" sz="1100" b="1" dirty="0"/>
                  <a:t>Centre for Molecular Bacteriology &amp; Infection (CMBI)</a:t>
                </a:r>
              </a:p>
              <a:p>
                <a:pPr algn="ctr" defTabSz="400050">
                  <a:lnSpc>
                    <a:spcPct val="90000"/>
                  </a:lnSpc>
                  <a:spcBef>
                    <a:spcPct val="0"/>
                  </a:spcBef>
                  <a:spcAft>
                    <a:spcPct val="35000"/>
                  </a:spcAft>
                </a:pPr>
                <a:r>
                  <a:rPr lang="en-GB" sz="1100" b="1" dirty="0">
                    <a:solidFill>
                      <a:srgbClr val="00B050"/>
                    </a:solidFill>
                  </a:rPr>
                  <a:t>Lead David Holden</a:t>
                </a:r>
                <a:endParaRPr lang="en-GB" sz="1100" b="1" dirty="0"/>
              </a:p>
              <a:p>
                <a:pPr algn="ctr" defTabSz="400050">
                  <a:lnSpc>
                    <a:spcPct val="90000"/>
                  </a:lnSpc>
                  <a:spcBef>
                    <a:spcPct val="0"/>
                  </a:spcBef>
                  <a:spcAft>
                    <a:spcPct val="35000"/>
                  </a:spcAft>
                </a:pPr>
                <a:r>
                  <a:rPr lang="en-GB" sz="1100" b="1" dirty="0"/>
                  <a:t>Centre Manager</a:t>
                </a:r>
              </a:p>
              <a:p>
                <a:pPr algn="ctr" defTabSz="400050">
                  <a:lnSpc>
                    <a:spcPct val="90000"/>
                  </a:lnSpc>
                  <a:spcBef>
                    <a:spcPct val="0"/>
                  </a:spcBef>
                  <a:spcAft>
                    <a:spcPct val="35000"/>
                  </a:spcAft>
                </a:pPr>
                <a:r>
                  <a:rPr lang="en-GB" sz="1100" b="1" dirty="0">
                    <a:solidFill>
                      <a:srgbClr val="FF0000"/>
                    </a:solidFill>
                  </a:rPr>
                  <a:t>Kylie Glasgow </a:t>
                </a:r>
                <a:r>
                  <a:rPr lang="en-GB" sz="1100" dirty="0">
                    <a:solidFill>
                      <a:srgbClr val="FF0000"/>
                    </a:solidFill>
                  </a:rPr>
                  <a:t>(SK)</a:t>
                </a:r>
              </a:p>
            </p:txBody>
          </p:sp>
        </p:grpSp>
        <p:grpSp>
          <p:nvGrpSpPr>
            <p:cNvPr id="14" name="Group 13"/>
            <p:cNvGrpSpPr/>
            <p:nvPr/>
          </p:nvGrpSpPr>
          <p:grpSpPr>
            <a:xfrm>
              <a:off x="1431273" y="4951578"/>
              <a:ext cx="2194449" cy="1241657"/>
              <a:chOff x="1297265" y="5657216"/>
              <a:chExt cx="2194449" cy="1241657"/>
            </a:xfrm>
            <a:scene3d>
              <a:camera prst="orthographicFront"/>
              <a:lightRig rig="flat" dir="t"/>
            </a:scene3d>
          </p:grpSpPr>
          <p:sp>
            <p:nvSpPr>
              <p:cNvPr id="30" name="Rectangle 29"/>
              <p:cNvSpPr/>
              <p:nvPr/>
            </p:nvSpPr>
            <p:spPr>
              <a:xfrm>
                <a:off x="1321775" y="5657217"/>
                <a:ext cx="2160240" cy="1241656"/>
              </a:xfrm>
              <a:prstGeom prst="rect">
                <a:avLst/>
              </a:prstGeom>
              <a:ln>
                <a:solidFill>
                  <a:schemeClr val="tx2"/>
                </a:solidFill>
              </a:ln>
              <a:sp3d prstMaterial="dkEdge">
                <a:bevelT w="8200" h="38100"/>
              </a:sp3d>
            </p:spPr>
            <p:style>
              <a:lnRef idx="0">
                <a:scrgbClr r="0" g="0" b="0"/>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US"/>
              </a:p>
            </p:txBody>
          </p:sp>
          <p:sp>
            <p:nvSpPr>
              <p:cNvPr id="31" name="Rectangle 30"/>
              <p:cNvSpPr/>
              <p:nvPr/>
            </p:nvSpPr>
            <p:spPr>
              <a:xfrm>
                <a:off x="1297265" y="5657216"/>
                <a:ext cx="2194449" cy="1241657"/>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715" tIns="5715" rIns="5715" bIns="5715" numCol="1" spcCol="1270" anchor="ctr" anchorCtr="0">
                <a:noAutofit/>
              </a:bodyPr>
              <a:lstStyle/>
              <a:p>
                <a:pPr algn="ctr" defTabSz="400050">
                  <a:lnSpc>
                    <a:spcPct val="90000"/>
                  </a:lnSpc>
                  <a:spcBef>
                    <a:spcPct val="0"/>
                  </a:spcBef>
                  <a:spcAft>
                    <a:spcPct val="35000"/>
                  </a:spcAft>
                </a:pPr>
                <a:r>
                  <a:rPr lang="en-GB" sz="1100" b="1" dirty="0"/>
                  <a:t>Centre for Infection Prevention &amp; Management (CIPM)</a:t>
                </a:r>
              </a:p>
              <a:p>
                <a:pPr algn="ctr" defTabSz="400050">
                  <a:lnSpc>
                    <a:spcPct val="90000"/>
                  </a:lnSpc>
                  <a:spcBef>
                    <a:spcPct val="0"/>
                  </a:spcBef>
                  <a:spcAft>
                    <a:spcPct val="35000"/>
                  </a:spcAft>
                </a:pPr>
                <a:r>
                  <a:rPr lang="en-GB" sz="1100" b="1" dirty="0">
                    <a:solidFill>
                      <a:srgbClr val="00B050"/>
                    </a:solidFill>
                  </a:rPr>
                  <a:t>Lead Alison Holmes</a:t>
                </a:r>
              </a:p>
              <a:p>
                <a:pPr algn="ctr" defTabSz="400050">
                  <a:lnSpc>
                    <a:spcPct val="90000"/>
                  </a:lnSpc>
                  <a:spcBef>
                    <a:spcPct val="0"/>
                  </a:spcBef>
                  <a:spcAft>
                    <a:spcPct val="35000"/>
                  </a:spcAft>
                </a:pPr>
                <a:r>
                  <a:rPr lang="en-GB" sz="1100" b="1" dirty="0"/>
                  <a:t>Operations Managers</a:t>
                </a:r>
              </a:p>
              <a:p>
                <a:pPr algn="ctr" defTabSz="400050">
                  <a:lnSpc>
                    <a:spcPct val="90000"/>
                  </a:lnSpc>
                  <a:spcBef>
                    <a:spcPct val="0"/>
                  </a:spcBef>
                  <a:spcAft>
                    <a:spcPct val="35000"/>
                  </a:spcAft>
                </a:pPr>
                <a:r>
                  <a:rPr lang="en-GB" sz="1100" b="1" dirty="0">
                    <a:solidFill>
                      <a:srgbClr val="FF0000"/>
                    </a:solidFill>
                  </a:rPr>
                  <a:t>Sara Yadav </a:t>
                </a:r>
                <a:r>
                  <a:rPr lang="en-GB" sz="1100" dirty="0">
                    <a:solidFill>
                      <a:srgbClr val="FF0000"/>
                    </a:solidFill>
                  </a:rPr>
                  <a:t>(HH)</a:t>
                </a:r>
              </a:p>
              <a:p>
                <a:pPr algn="ctr" defTabSz="400050">
                  <a:lnSpc>
                    <a:spcPct val="90000"/>
                  </a:lnSpc>
                  <a:spcBef>
                    <a:spcPct val="0"/>
                  </a:spcBef>
                  <a:spcAft>
                    <a:spcPct val="35000"/>
                  </a:spcAft>
                </a:pPr>
                <a:r>
                  <a:rPr lang="en-GB" sz="1100" b="1" dirty="0">
                    <a:solidFill>
                      <a:srgbClr val="FF0000"/>
                    </a:solidFill>
                  </a:rPr>
                  <a:t>Juliet Allibone </a:t>
                </a:r>
                <a:r>
                  <a:rPr lang="en-GB" sz="1100" dirty="0">
                    <a:solidFill>
                      <a:srgbClr val="FF0000"/>
                    </a:solidFill>
                  </a:rPr>
                  <a:t>(HH)</a:t>
                </a:r>
              </a:p>
            </p:txBody>
          </p:sp>
        </p:grpSp>
        <p:grpSp>
          <p:nvGrpSpPr>
            <p:cNvPr id="15" name="Group 14"/>
            <p:cNvGrpSpPr/>
            <p:nvPr/>
          </p:nvGrpSpPr>
          <p:grpSpPr>
            <a:xfrm>
              <a:off x="4079455" y="2764079"/>
              <a:ext cx="1384415" cy="1888612"/>
              <a:chOff x="3945447" y="3469717"/>
              <a:chExt cx="1384415" cy="1888612"/>
            </a:xfrm>
            <a:scene3d>
              <a:camera prst="orthographicFront"/>
              <a:lightRig rig="flat" dir="t"/>
            </a:scene3d>
          </p:grpSpPr>
          <p:sp>
            <p:nvSpPr>
              <p:cNvPr id="28" name="Rectangle 27"/>
              <p:cNvSpPr/>
              <p:nvPr/>
            </p:nvSpPr>
            <p:spPr>
              <a:xfrm>
                <a:off x="3945447" y="3469717"/>
                <a:ext cx="1384415" cy="1888612"/>
              </a:xfrm>
              <a:prstGeom prst="rect">
                <a:avLst/>
              </a:prstGeom>
              <a:ln>
                <a:solidFill>
                  <a:schemeClr val="tx2"/>
                </a:solidFill>
              </a:ln>
              <a:sp3d prstMaterial="dkEdge">
                <a:bevelT w="8200" h="38100"/>
              </a:sp3d>
            </p:spPr>
            <p:style>
              <a:lnRef idx="0">
                <a:scrgbClr r="0" g="0" b="0"/>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9" name="Rectangle 28"/>
              <p:cNvSpPr/>
              <p:nvPr/>
            </p:nvSpPr>
            <p:spPr>
              <a:xfrm>
                <a:off x="3945447" y="3469717"/>
                <a:ext cx="1384415" cy="1888612"/>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715" tIns="5715" rIns="5715" bIns="5715" numCol="1" spcCol="1270" anchor="ctr" anchorCtr="0">
                <a:noAutofit/>
              </a:bodyPr>
              <a:lstStyle/>
              <a:p>
                <a:pPr algn="ctr">
                  <a:spcBef>
                    <a:spcPct val="0"/>
                  </a:spcBef>
                  <a:defRPr/>
                </a:pPr>
                <a:r>
                  <a:rPr lang="en-GB" sz="1100" b="1" dirty="0">
                    <a:solidFill>
                      <a:srgbClr val="00B050"/>
                    </a:solidFill>
                  </a:rPr>
                  <a:t>Paediatrics</a:t>
                </a:r>
              </a:p>
              <a:p>
                <a:pPr algn="ctr">
                  <a:spcBef>
                    <a:spcPct val="0"/>
                  </a:spcBef>
                  <a:defRPr/>
                </a:pPr>
                <a:r>
                  <a:rPr lang="en-GB" sz="1100" b="1" i="1" dirty="0">
                    <a:solidFill>
                      <a:srgbClr val="00B050"/>
                    </a:solidFill>
                  </a:rPr>
                  <a:t>Professor Andy Bush</a:t>
                </a:r>
              </a:p>
              <a:p>
                <a:pPr algn="ctr" defTabSz="311150">
                  <a:lnSpc>
                    <a:spcPct val="90000"/>
                  </a:lnSpc>
                  <a:spcBef>
                    <a:spcPct val="0"/>
                  </a:spcBef>
                  <a:spcAft>
                    <a:spcPct val="35000"/>
                  </a:spcAft>
                </a:pPr>
                <a:endParaRPr lang="en-GB" sz="600" b="1" dirty="0"/>
              </a:p>
              <a:p>
                <a:pPr algn="ctr" defTabSz="311150">
                  <a:lnSpc>
                    <a:spcPct val="90000"/>
                  </a:lnSpc>
                  <a:spcBef>
                    <a:spcPct val="0"/>
                  </a:spcBef>
                  <a:spcAft>
                    <a:spcPct val="35000"/>
                  </a:spcAft>
                </a:pPr>
                <a:r>
                  <a:rPr lang="en-GB" sz="1100" b="1" dirty="0"/>
                  <a:t>Section Manager</a:t>
                </a:r>
              </a:p>
              <a:p>
                <a:pPr algn="ctr" defTabSz="311150">
                  <a:lnSpc>
                    <a:spcPct val="90000"/>
                  </a:lnSpc>
                  <a:spcBef>
                    <a:spcPct val="0"/>
                  </a:spcBef>
                  <a:spcAft>
                    <a:spcPct val="35000"/>
                  </a:spcAft>
                </a:pPr>
                <a:r>
                  <a:rPr lang="en-GB" sz="1100" b="1" dirty="0">
                    <a:solidFill>
                      <a:srgbClr val="FF0000"/>
                    </a:solidFill>
                  </a:rPr>
                  <a:t>Chris Sanders </a:t>
                </a:r>
                <a:r>
                  <a:rPr lang="en-GB" sz="1100" dirty="0">
                    <a:solidFill>
                      <a:srgbClr val="FF0000"/>
                    </a:solidFill>
                  </a:rPr>
                  <a:t>(SM)</a:t>
                </a:r>
              </a:p>
              <a:p>
                <a:pPr algn="ctr" defTabSz="311150">
                  <a:lnSpc>
                    <a:spcPct val="90000"/>
                  </a:lnSpc>
                  <a:spcBef>
                    <a:spcPct val="0"/>
                  </a:spcBef>
                  <a:spcAft>
                    <a:spcPct val="35000"/>
                  </a:spcAft>
                </a:pPr>
                <a:r>
                  <a:rPr lang="en-GB" sz="1100" b="1" dirty="0">
                    <a:solidFill>
                      <a:srgbClr val="FF0000"/>
                    </a:solidFill>
                  </a:rPr>
                  <a:t>Sian Haynes – O/S </a:t>
                </a:r>
                <a:r>
                  <a:rPr lang="en-GB" sz="1100" dirty="0">
                    <a:solidFill>
                      <a:srgbClr val="FF0000"/>
                    </a:solidFill>
                  </a:rPr>
                  <a:t>(SM)</a:t>
                </a:r>
                <a:endParaRPr lang="en-GB" sz="1100" b="1" dirty="0">
                  <a:solidFill>
                    <a:srgbClr val="FF0000"/>
                  </a:solidFill>
                </a:endParaRPr>
              </a:p>
              <a:p>
                <a:pPr algn="ctr" defTabSz="311150">
                  <a:lnSpc>
                    <a:spcPct val="90000"/>
                  </a:lnSpc>
                  <a:spcBef>
                    <a:spcPct val="0"/>
                  </a:spcBef>
                  <a:spcAft>
                    <a:spcPct val="35000"/>
                  </a:spcAft>
                </a:pPr>
                <a:r>
                  <a:rPr lang="en-GB" sz="1100" b="1" dirty="0">
                    <a:solidFill>
                      <a:srgbClr val="FF0000"/>
                    </a:solidFill>
                  </a:rPr>
                  <a:t>Brett Onslow – </a:t>
                </a:r>
                <a:r>
                  <a:rPr lang="en-GB" sz="1100" dirty="0">
                    <a:solidFill>
                      <a:srgbClr val="FF0000"/>
                    </a:solidFill>
                  </a:rPr>
                  <a:t>Neonates (C&amp;W)</a:t>
                </a:r>
              </a:p>
            </p:txBody>
          </p:sp>
        </p:grpSp>
        <p:grpSp>
          <p:nvGrpSpPr>
            <p:cNvPr id="16" name="Group 15"/>
            <p:cNvGrpSpPr/>
            <p:nvPr/>
          </p:nvGrpSpPr>
          <p:grpSpPr>
            <a:xfrm>
              <a:off x="5605105" y="2764079"/>
              <a:ext cx="1384416" cy="1875146"/>
              <a:chOff x="5471097" y="3469717"/>
              <a:chExt cx="1384416" cy="1875146"/>
            </a:xfrm>
            <a:scene3d>
              <a:camera prst="orthographicFront"/>
              <a:lightRig rig="flat" dir="t"/>
            </a:scene3d>
          </p:grpSpPr>
          <p:sp>
            <p:nvSpPr>
              <p:cNvPr id="26" name="Rectangle 25"/>
              <p:cNvSpPr/>
              <p:nvPr/>
            </p:nvSpPr>
            <p:spPr>
              <a:xfrm>
                <a:off x="5471097" y="3469717"/>
                <a:ext cx="1384416" cy="1875146"/>
              </a:xfrm>
              <a:prstGeom prst="rect">
                <a:avLst/>
              </a:prstGeom>
              <a:ln>
                <a:solidFill>
                  <a:schemeClr val="tx2"/>
                </a:solidFill>
              </a:ln>
              <a:sp3d prstMaterial="dkEdge">
                <a:bevelT w="8200" h="38100"/>
              </a:sp3d>
            </p:spPr>
            <p:style>
              <a:lnRef idx="0">
                <a:scrgbClr r="0" g="0" b="0"/>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27" name="Rectangle 26"/>
              <p:cNvSpPr/>
              <p:nvPr/>
            </p:nvSpPr>
            <p:spPr>
              <a:xfrm>
                <a:off x="5471097" y="3469717"/>
                <a:ext cx="1384415" cy="1875146"/>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715" tIns="5715" rIns="5715" bIns="5715" numCol="1" spcCol="1270" anchor="ctr" anchorCtr="0">
                <a:noAutofit/>
              </a:bodyPr>
              <a:lstStyle/>
              <a:p>
                <a:pPr algn="ctr" defTabSz="311150">
                  <a:lnSpc>
                    <a:spcPct val="90000"/>
                  </a:lnSpc>
                  <a:spcBef>
                    <a:spcPct val="0"/>
                  </a:spcBef>
                  <a:spcAft>
                    <a:spcPct val="35000"/>
                  </a:spcAft>
                </a:pPr>
                <a:r>
                  <a:rPr lang="en-GB" sz="1100" b="1" dirty="0">
                    <a:solidFill>
                      <a:srgbClr val="00B050"/>
                    </a:solidFill>
                  </a:rPr>
                  <a:t>Infectious Diseases and Immunity</a:t>
                </a:r>
              </a:p>
              <a:p>
                <a:pPr algn="ctr" defTabSz="311150">
                  <a:lnSpc>
                    <a:spcPct val="90000"/>
                  </a:lnSpc>
                  <a:spcBef>
                    <a:spcPct val="0"/>
                  </a:spcBef>
                  <a:spcAft>
                    <a:spcPct val="35000"/>
                  </a:spcAft>
                </a:pPr>
                <a:r>
                  <a:rPr lang="en-GB" sz="1100" b="1" i="1" dirty="0">
                    <a:solidFill>
                      <a:srgbClr val="00B050"/>
                    </a:solidFill>
                  </a:rPr>
                  <a:t>Professor Jon Friedland</a:t>
                </a:r>
              </a:p>
              <a:p>
                <a:pPr algn="ctr" defTabSz="311150">
                  <a:lnSpc>
                    <a:spcPct val="90000"/>
                  </a:lnSpc>
                  <a:spcBef>
                    <a:spcPct val="0"/>
                  </a:spcBef>
                  <a:spcAft>
                    <a:spcPct val="35000"/>
                  </a:spcAft>
                </a:pPr>
                <a:r>
                  <a:rPr lang="en-GB" sz="1100" b="1" dirty="0"/>
                  <a:t> </a:t>
                </a:r>
              </a:p>
              <a:p>
                <a:pPr algn="ctr" defTabSz="311150">
                  <a:lnSpc>
                    <a:spcPct val="90000"/>
                  </a:lnSpc>
                  <a:spcBef>
                    <a:spcPct val="0"/>
                  </a:spcBef>
                  <a:spcAft>
                    <a:spcPct val="35000"/>
                  </a:spcAft>
                </a:pPr>
                <a:r>
                  <a:rPr lang="en-GB" sz="1100" b="1" dirty="0"/>
                  <a:t>Section Manager</a:t>
                </a:r>
              </a:p>
              <a:p>
                <a:pPr algn="ctr" defTabSz="311150">
                  <a:lnSpc>
                    <a:spcPct val="90000"/>
                  </a:lnSpc>
                  <a:spcBef>
                    <a:spcPct val="0"/>
                  </a:spcBef>
                  <a:spcAft>
                    <a:spcPct val="35000"/>
                  </a:spcAft>
                </a:pPr>
                <a:r>
                  <a:rPr lang="en-GB" sz="1100" b="1" dirty="0">
                    <a:solidFill>
                      <a:srgbClr val="FF0000"/>
                    </a:solidFill>
                  </a:rPr>
                  <a:t>Tammy Barrett </a:t>
                </a:r>
                <a:r>
                  <a:rPr lang="en-GB" sz="1100" dirty="0">
                    <a:solidFill>
                      <a:srgbClr val="FF0000"/>
                    </a:solidFill>
                  </a:rPr>
                  <a:t>(HH)</a:t>
                </a:r>
                <a:endParaRPr lang="en-GB" sz="1100" i="1" dirty="0"/>
              </a:p>
            </p:txBody>
          </p:sp>
        </p:grpSp>
        <p:grpSp>
          <p:nvGrpSpPr>
            <p:cNvPr id="17" name="Group 16"/>
            <p:cNvGrpSpPr/>
            <p:nvPr/>
          </p:nvGrpSpPr>
          <p:grpSpPr>
            <a:xfrm>
              <a:off x="7124862" y="2764079"/>
              <a:ext cx="1279457" cy="1875146"/>
              <a:chOff x="6990854" y="3469717"/>
              <a:chExt cx="1279457" cy="1875146"/>
            </a:xfrm>
            <a:scene3d>
              <a:camera prst="orthographicFront"/>
              <a:lightRig rig="flat" dir="t"/>
            </a:scene3d>
          </p:grpSpPr>
          <p:sp>
            <p:nvSpPr>
              <p:cNvPr id="24" name="Rectangle 23"/>
              <p:cNvSpPr/>
              <p:nvPr/>
            </p:nvSpPr>
            <p:spPr>
              <a:xfrm>
                <a:off x="6990854" y="3469717"/>
                <a:ext cx="1279456" cy="1875146"/>
              </a:xfrm>
              <a:prstGeom prst="rect">
                <a:avLst/>
              </a:prstGeom>
              <a:ln>
                <a:solidFill>
                  <a:schemeClr val="tx2"/>
                </a:solidFill>
              </a:ln>
              <a:sp3d prstMaterial="dkEdge">
                <a:bevelT w="8200" h="38100"/>
              </a:sp3d>
            </p:spPr>
            <p:style>
              <a:lnRef idx="0">
                <a:scrgbClr r="0" g="0" b="0"/>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US"/>
              </a:p>
            </p:txBody>
          </p:sp>
          <p:sp>
            <p:nvSpPr>
              <p:cNvPr id="25" name="Rectangle 24"/>
              <p:cNvSpPr/>
              <p:nvPr/>
            </p:nvSpPr>
            <p:spPr>
              <a:xfrm>
                <a:off x="6990855" y="3469717"/>
                <a:ext cx="1279456" cy="1875146"/>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715" tIns="5715" rIns="5715" bIns="5715" numCol="1" spcCol="1270" anchor="ctr" anchorCtr="0">
                <a:noAutofit/>
              </a:bodyPr>
              <a:lstStyle/>
              <a:p>
                <a:pPr algn="ctr" defTabSz="577850">
                  <a:lnSpc>
                    <a:spcPct val="90000"/>
                  </a:lnSpc>
                  <a:spcBef>
                    <a:spcPct val="0"/>
                  </a:spcBef>
                  <a:spcAft>
                    <a:spcPct val="35000"/>
                  </a:spcAft>
                </a:pPr>
                <a:r>
                  <a:rPr lang="en-GB" sz="1100" b="1" dirty="0"/>
                  <a:t> </a:t>
                </a:r>
                <a:r>
                  <a:rPr lang="en-GB" sz="1100" b="1" dirty="0">
                    <a:solidFill>
                      <a:srgbClr val="00B050"/>
                    </a:solidFill>
                  </a:rPr>
                  <a:t>Microbiology</a:t>
                </a:r>
              </a:p>
              <a:p>
                <a:pPr algn="ctr" defTabSz="577850">
                  <a:lnSpc>
                    <a:spcPct val="90000"/>
                  </a:lnSpc>
                  <a:spcBef>
                    <a:spcPct val="0"/>
                  </a:spcBef>
                  <a:spcAft>
                    <a:spcPct val="35000"/>
                  </a:spcAft>
                </a:pPr>
                <a:r>
                  <a:rPr lang="en-GB" sz="1100" b="1" i="1" dirty="0">
                    <a:solidFill>
                      <a:srgbClr val="00B050"/>
                    </a:solidFill>
                  </a:rPr>
                  <a:t>Professor Ramesh Wigneshweraraj</a:t>
                </a:r>
                <a:endParaRPr lang="en-GB" sz="1100" b="1" dirty="0"/>
              </a:p>
              <a:p>
                <a:pPr algn="ctr" defTabSz="577850">
                  <a:lnSpc>
                    <a:spcPct val="90000"/>
                  </a:lnSpc>
                  <a:spcBef>
                    <a:spcPct val="0"/>
                  </a:spcBef>
                  <a:spcAft>
                    <a:spcPct val="35000"/>
                  </a:spcAft>
                </a:pPr>
                <a:endParaRPr lang="en-GB" sz="600" b="1" dirty="0"/>
              </a:p>
              <a:p>
                <a:pPr algn="ctr" defTabSz="577850">
                  <a:lnSpc>
                    <a:spcPct val="90000"/>
                  </a:lnSpc>
                  <a:spcBef>
                    <a:spcPct val="0"/>
                  </a:spcBef>
                  <a:spcAft>
                    <a:spcPct val="35000"/>
                  </a:spcAft>
                </a:pPr>
                <a:r>
                  <a:rPr lang="en-GB" sz="1100" b="1" dirty="0"/>
                  <a:t>Section Manager</a:t>
                </a:r>
              </a:p>
              <a:p>
                <a:pPr algn="ctr">
                  <a:spcBef>
                    <a:spcPct val="0"/>
                  </a:spcBef>
                  <a:defRPr/>
                </a:pPr>
                <a:r>
                  <a:rPr lang="en-GB" sz="1100" b="1" dirty="0">
                    <a:solidFill>
                      <a:srgbClr val="FF0000"/>
                    </a:solidFill>
                  </a:rPr>
                  <a:t>Sophie Dunhill </a:t>
                </a:r>
                <a:r>
                  <a:rPr lang="en-GB" sz="1100" dirty="0">
                    <a:solidFill>
                      <a:srgbClr val="FF0000"/>
                    </a:solidFill>
                  </a:rPr>
                  <a:t>(SK)</a:t>
                </a:r>
                <a:endParaRPr lang="en-GB" sz="1100" dirty="0"/>
              </a:p>
            </p:txBody>
          </p:sp>
        </p:grpSp>
        <p:grpSp>
          <p:nvGrpSpPr>
            <p:cNvPr id="18" name="Group 17"/>
            <p:cNvGrpSpPr/>
            <p:nvPr/>
          </p:nvGrpSpPr>
          <p:grpSpPr>
            <a:xfrm>
              <a:off x="835433" y="1781280"/>
              <a:ext cx="1767039" cy="737974"/>
              <a:chOff x="701425" y="2486918"/>
              <a:chExt cx="1767039" cy="737974"/>
            </a:xfrm>
            <a:scene3d>
              <a:camera prst="orthographicFront"/>
              <a:lightRig rig="flat" dir="t"/>
            </a:scene3d>
          </p:grpSpPr>
          <p:sp>
            <p:nvSpPr>
              <p:cNvPr id="22" name="Rectangle 21"/>
              <p:cNvSpPr/>
              <p:nvPr/>
            </p:nvSpPr>
            <p:spPr>
              <a:xfrm>
                <a:off x="701426" y="2486918"/>
                <a:ext cx="1767038" cy="737974"/>
              </a:xfrm>
              <a:prstGeom prst="rect">
                <a:avLst/>
              </a:prstGeom>
              <a:ln>
                <a:solidFill>
                  <a:schemeClr val="tx2"/>
                </a:solidFill>
              </a:ln>
              <a:sp3d prstMaterial="dkEdge">
                <a:bevelT w="8200" h="38100"/>
              </a:sp3d>
            </p:spPr>
            <p:style>
              <a:lnRef idx="0">
                <a:scrgbClr r="0" g="0" b="0"/>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US"/>
              </a:p>
            </p:txBody>
          </p:sp>
          <p:sp>
            <p:nvSpPr>
              <p:cNvPr id="23" name="Rectangle 22"/>
              <p:cNvSpPr/>
              <p:nvPr/>
            </p:nvSpPr>
            <p:spPr>
              <a:xfrm>
                <a:off x="701425" y="2585164"/>
                <a:ext cx="1721318" cy="639728"/>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715" tIns="5715" rIns="5715" bIns="5715" numCol="1" spcCol="1270" anchor="ctr" anchorCtr="0">
                <a:noAutofit/>
              </a:bodyPr>
              <a:lstStyle/>
              <a:p>
                <a:pPr algn="ctr" defTabSz="400050">
                  <a:lnSpc>
                    <a:spcPct val="90000"/>
                  </a:lnSpc>
                  <a:spcBef>
                    <a:spcPct val="0"/>
                  </a:spcBef>
                  <a:spcAft>
                    <a:spcPct val="35000"/>
                  </a:spcAft>
                </a:pPr>
                <a:r>
                  <a:rPr lang="en-GB" sz="1100" b="1" dirty="0"/>
                  <a:t>Divisional Operations Assistant</a:t>
                </a:r>
              </a:p>
              <a:p>
                <a:pPr algn="ctr" defTabSz="400050">
                  <a:lnSpc>
                    <a:spcPct val="90000"/>
                  </a:lnSpc>
                  <a:spcBef>
                    <a:spcPct val="0"/>
                  </a:spcBef>
                  <a:spcAft>
                    <a:spcPct val="35000"/>
                  </a:spcAft>
                </a:pPr>
                <a:r>
                  <a:rPr lang="en-GB" sz="1100" b="1" dirty="0">
                    <a:solidFill>
                      <a:srgbClr val="FF0000"/>
                    </a:solidFill>
                  </a:rPr>
                  <a:t>Tubah Sarwar </a:t>
                </a:r>
                <a:r>
                  <a:rPr lang="en-GB" sz="1100" dirty="0">
                    <a:solidFill>
                      <a:srgbClr val="FF0000"/>
                    </a:solidFill>
                  </a:rPr>
                  <a:t>(SM)</a:t>
                </a:r>
              </a:p>
              <a:p>
                <a:pPr algn="ctr" defTabSz="400050">
                  <a:lnSpc>
                    <a:spcPct val="90000"/>
                  </a:lnSpc>
                  <a:spcBef>
                    <a:spcPct val="0"/>
                  </a:spcBef>
                  <a:spcAft>
                    <a:spcPct val="35000"/>
                  </a:spcAft>
                </a:pPr>
                <a:r>
                  <a:rPr lang="en-GB" sz="1100" i="1" dirty="0">
                    <a:solidFill>
                      <a:srgbClr val="FF0000"/>
                    </a:solidFill>
                  </a:rPr>
                  <a:t>(interim to Apr 17)</a:t>
                </a:r>
                <a:endParaRPr lang="en-GB" sz="1100" dirty="0">
                  <a:solidFill>
                    <a:srgbClr val="FF0000"/>
                  </a:solidFill>
                </a:endParaRPr>
              </a:p>
            </p:txBody>
          </p:sp>
        </p:grpSp>
        <p:grpSp>
          <p:nvGrpSpPr>
            <p:cNvPr id="19" name="Group 18"/>
            <p:cNvGrpSpPr/>
            <p:nvPr/>
          </p:nvGrpSpPr>
          <p:grpSpPr>
            <a:xfrm>
              <a:off x="6060249" y="4951578"/>
              <a:ext cx="2521113" cy="1241657"/>
              <a:chOff x="5926241" y="5657216"/>
              <a:chExt cx="2521113" cy="1241657"/>
            </a:xfrm>
            <a:scene3d>
              <a:camera prst="orthographicFront"/>
              <a:lightRig rig="flat" dir="t"/>
            </a:scene3d>
          </p:grpSpPr>
          <p:sp>
            <p:nvSpPr>
              <p:cNvPr id="20" name="Rectangle 19"/>
              <p:cNvSpPr/>
              <p:nvPr/>
            </p:nvSpPr>
            <p:spPr>
              <a:xfrm>
                <a:off x="5926241" y="5657216"/>
                <a:ext cx="2521112" cy="1241657"/>
              </a:xfrm>
              <a:prstGeom prst="rect">
                <a:avLst/>
              </a:prstGeom>
              <a:ln>
                <a:solidFill>
                  <a:schemeClr val="tx2"/>
                </a:solidFill>
              </a:ln>
              <a:sp3d prstMaterial="dkEdge">
                <a:bevelT w="8200" h="38100"/>
              </a:sp3d>
            </p:spPr>
            <p:style>
              <a:lnRef idx="0">
                <a:scrgbClr r="0" g="0" b="0"/>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endParaRPr lang="en-US"/>
              </a:p>
            </p:txBody>
          </p:sp>
          <p:sp>
            <p:nvSpPr>
              <p:cNvPr id="21" name="Rectangle 20"/>
              <p:cNvSpPr/>
              <p:nvPr/>
            </p:nvSpPr>
            <p:spPr>
              <a:xfrm>
                <a:off x="5943389" y="5657217"/>
                <a:ext cx="2503965" cy="1241656"/>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5715" tIns="5715" rIns="5715" bIns="5715" numCol="1" spcCol="1270" anchor="ctr" anchorCtr="0">
                <a:noAutofit/>
              </a:bodyPr>
              <a:lstStyle/>
              <a:p>
                <a:pPr algn="ctr" defTabSz="400050">
                  <a:lnSpc>
                    <a:spcPct val="90000"/>
                  </a:lnSpc>
                  <a:spcBef>
                    <a:spcPct val="0"/>
                  </a:spcBef>
                  <a:spcAft>
                    <a:spcPct val="35000"/>
                  </a:spcAft>
                </a:pPr>
                <a:r>
                  <a:rPr lang="en-GB" sz="1100" b="1" dirty="0"/>
                  <a:t>Centre for International Child Health (CICH)</a:t>
                </a:r>
              </a:p>
              <a:p>
                <a:pPr algn="ctr" defTabSz="400050">
                  <a:lnSpc>
                    <a:spcPct val="90000"/>
                  </a:lnSpc>
                  <a:spcBef>
                    <a:spcPct val="0"/>
                  </a:spcBef>
                  <a:spcAft>
                    <a:spcPct val="35000"/>
                  </a:spcAft>
                </a:pPr>
                <a:r>
                  <a:rPr lang="en-GB" sz="1100" b="1" dirty="0">
                    <a:solidFill>
                      <a:srgbClr val="00B050"/>
                    </a:solidFill>
                  </a:rPr>
                  <a:t>Lead Beate Kampmann</a:t>
                </a:r>
              </a:p>
              <a:p>
                <a:pPr algn="ctr" defTabSz="400050">
                  <a:lnSpc>
                    <a:spcPct val="90000"/>
                  </a:lnSpc>
                  <a:spcBef>
                    <a:spcPct val="0"/>
                  </a:spcBef>
                  <a:spcAft>
                    <a:spcPct val="35000"/>
                  </a:spcAft>
                </a:pPr>
                <a:r>
                  <a:rPr lang="en-GB" sz="1100" b="1" dirty="0"/>
                  <a:t>Operations Assistant</a:t>
                </a:r>
              </a:p>
              <a:p>
                <a:pPr algn="ctr" defTabSz="400050">
                  <a:lnSpc>
                    <a:spcPct val="90000"/>
                  </a:lnSpc>
                  <a:spcBef>
                    <a:spcPct val="0"/>
                  </a:spcBef>
                  <a:spcAft>
                    <a:spcPct val="35000"/>
                  </a:spcAft>
                </a:pPr>
                <a:r>
                  <a:rPr lang="en-GB" sz="1100" b="1" dirty="0">
                    <a:solidFill>
                      <a:srgbClr val="FF0000"/>
                    </a:solidFill>
                  </a:rPr>
                  <a:t>Krupa Shukla </a:t>
                </a:r>
                <a:r>
                  <a:rPr lang="en-GB" sz="1100" dirty="0">
                    <a:solidFill>
                      <a:srgbClr val="FF0000"/>
                    </a:solidFill>
                  </a:rPr>
                  <a:t>(SM)</a:t>
                </a:r>
              </a:p>
            </p:txBody>
          </p:sp>
        </p:grpSp>
      </p:grpSp>
    </p:spTree>
    <p:extLst>
      <p:ext uri="{BB962C8B-B14F-4D97-AF65-F5344CB8AC3E}">
        <p14:creationId xmlns:p14="http://schemas.microsoft.com/office/powerpoint/2010/main" val="34080531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18300" y="1"/>
            <a:ext cx="9149700" cy="692695"/>
          </a:xfrm>
          <a:prstGeom prst="rect">
            <a:avLst/>
          </a:prstGeom>
          <a:solidFill>
            <a:schemeClr val="tx2">
              <a:lumMod val="75000"/>
            </a:schemeClr>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3200" b="1" dirty="0">
                <a:solidFill>
                  <a:schemeClr val="bg1"/>
                </a:solidFill>
                <a:latin typeface="Calibri"/>
                <a:ea typeface="Calibri"/>
                <a:cs typeface="Times New Roman"/>
              </a:rPr>
              <a:t>DIVISION OF INFECTIOUS DISEASES</a:t>
            </a:r>
            <a:endParaRPr lang="en-GB" sz="1600" dirty="0">
              <a:solidFill>
                <a:schemeClr val="bg1"/>
              </a:solidFill>
              <a:latin typeface="Calibri"/>
              <a:ea typeface="Calibri"/>
              <a:cs typeface="Times New Roman"/>
            </a:endParaRPr>
          </a:p>
        </p:txBody>
      </p:sp>
      <p:sp>
        <p:nvSpPr>
          <p:cNvPr id="3" name="Text Box 2"/>
          <p:cNvSpPr txBox="1">
            <a:spLocks noChangeArrowheads="1"/>
          </p:cNvSpPr>
          <p:nvPr/>
        </p:nvSpPr>
        <p:spPr bwMode="auto">
          <a:xfrm>
            <a:off x="1518300" y="764704"/>
            <a:ext cx="9149700" cy="469350"/>
          </a:xfrm>
          <a:prstGeom prst="rect">
            <a:avLst/>
          </a:prstGeom>
          <a:solidFill>
            <a:srgbClr val="5BDBDB"/>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latin typeface="Calibri"/>
                <a:ea typeface="Calibri"/>
                <a:cs typeface="Times New Roman"/>
              </a:rPr>
              <a:t>RECENT AWARDS AND SUCCESSES</a:t>
            </a:r>
            <a:endParaRPr lang="en-GB" dirty="0">
              <a:latin typeface="Calibri"/>
              <a:ea typeface="Calibri"/>
              <a:cs typeface="Times New Roman"/>
            </a:endParaRPr>
          </a:p>
        </p:txBody>
      </p:sp>
      <p:sp>
        <p:nvSpPr>
          <p:cNvPr id="4" name="TextBox 3"/>
          <p:cNvSpPr txBox="1"/>
          <p:nvPr/>
        </p:nvSpPr>
        <p:spPr>
          <a:xfrm>
            <a:off x="1919536" y="1268760"/>
            <a:ext cx="7560840" cy="646331"/>
          </a:xfrm>
          <a:prstGeom prst="rect">
            <a:avLst/>
          </a:prstGeom>
          <a:noFill/>
        </p:spPr>
        <p:txBody>
          <a:bodyPr wrap="square" rtlCol="0">
            <a:spAutoFit/>
          </a:bodyPr>
          <a:lstStyle/>
          <a:p>
            <a:r>
              <a:rPr lang="en-GB" b="1" dirty="0"/>
              <a:t>Grant income awarded in 2016 - £38.4m </a:t>
            </a:r>
          </a:p>
          <a:p>
            <a:r>
              <a:rPr lang="en-GB" b="1" dirty="0"/>
              <a:t>2012 to date - £165.1m</a:t>
            </a:r>
          </a:p>
        </p:txBody>
      </p:sp>
      <p:graphicFrame>
        <p:nvGraphicFramePr>
          <p:cNvPr id="5" name="Table 4"/>
          <p:cNvGraphicFramePr>
            <a:graphicFrameLocks noGrp="1"/>
          </p:cNvGraphicFramePr>
          <p:nvPr>
            <p:extLst>
              <p:ext uri="{D42A27DB-BD31-4B8C-83A1-F6EECF244321}">
                <p14:modId xmlns:p14="http://schemas.microsoft.com/office/powerpoint/2010/main" val="2861257327"/>
              </p:ext>
            </p:extLst>
          </p:nvPr>
        </p:nvGraphicFramePr>
        <p:xfrm>
          <a:off x="1518300" y="1959812"/>
          <a:ext cx="9149700" cy="4589721"/>
        </p:xfrm>
        <a:graphic>
          <a:graphicData uri="http://schemas.openxmlformats.org/drawingml/2006/table">
            <a:tbl>
              <a:tblPr firstRow="1" bandRow="1">
                <a:tableStyleId>{5C22544A-7EE6-4342-B048-85BDC9FD1C3A}</a:tableStyleId>
              </a:tblPr>
              <a:tblGrid>
                <a:gridCol w="2129428"/>
                <a:gridCol w="1800200"/>
                <a:gridCol w="3816424"/>
                <a:gridCol w="1403648"/>
              </a:tblGrid>
              <a:tr h="364554">
                <a:tc>
                  <a:txBody>
                    <a:bodyPr/>
                    <a:lstStyle/>
                    <a:p>
                      <a:pPr algn="ctr" fontAlgn="b"/>
                      <a:r>
                        <a:rPr lang="en-GB" sz="1400" b="1" i="0" u="none" strike="noStrike" dirty="0">
                          <a:solidFill>
                            <a:schemeClr val="bg1"/>
                          </a:solidFill>
                          <a:effectLst/>
                          <a:latin typeface="Calibri" panose="020F0502020204030204" pitchFamily="34" charset="0"/>
                        </a:rPr>
                        <a:t>Principal Investigator</a:t>
                      </a:r>
                    </a:p>
                  </a:txBody>
                  <a:tcPr marL="9525" marR="9525" marT="9525" marB="0" anchor="ctr"/>
                </a:tc>
                <a:tc>
                  <a:txBody>
                    <a:bodyPr/>
                    <a:lstStyle/>
                    <a:p>
                      <a:pPr algn="ctr" fontAlgn="b"/>
                      <a:r>
                        <a:rPr lang="en-GB" sz="1400" b="1" i="0" u="none" strike="noStrike" dirty="0">
                          <a:solidFill>
                            <a:schemeClr val="bg1"/>
                          </a:solidFill>
                          <a:effectLst/>
                          <a:latin typeface="Calibri" panose="020F0502020204030204" pitchFamily="34" charset="0"/>
                        </a:rPr>
                        <a:t>Sponsor</a:t>
                      </a:r>
                    </a:p>
                  </a:txBody>
                  <a:tcPr marL="9525" marR="9525" marT="9525" marB="0" anchor="ctr"/>
                </a:tc>
                <a:tc>
                  <a:txBody>
                    <a:bodyPr/>
                    <a:lstStyle/>
                    <a:p>
                      <a:pPr algn="ctr" fontAlgn="b"/>
                      <a:r>
                        <a:rPr lang="en-GB" sz="1400" b="1" i="0" u="none" strike="noStrike" dirty="0">
                          <a:solidFill>
                            <a:schemeClr val="bg1"/>
                          </a:solidFill>
                          <a:effectLst/>
                          <a:latin typeface="Calibri" panose="020F0502020204030204" pitchFamily="34" charset="0"/>
                        </a:rPr>
                        <a:t>Scheme</a:t>
                      </a:r>
                    </a:p>
                  </a:txBody>
                  <a:tcPr marL="9525" marR="9525" marT="9525" marB="0" anchor="ctr"/>
                </a:tc>
                <a:tc>
                  <a:txBody>
                    <a:bodyPr/>
                    <a:lstStyle/>
                    <a:p>
                      <a:pPr algn="ctr" fontAlgn="b"/>
                      <a:r>
                        <a:rPr lang="en-GB" sz="1400" b="1" i="0" u="none" strike="noStrike" dirty="0">
                          <a:solidFill>
                            <a:schemeClr val="bg1"/>
                          </a:solidFill>
                          <a:effectLst/>
                          <a:latin typeface="Calibri" panose="020F0502020204030204" pitchFamily="34" charset="0"/>
                        </a:rPr>
                        <a:t>Awarded Amount</a:t>
                      </a:r>
                    </a:p>
                  </a:txBody>
                  <a:tcPr marL="9525" marR="9525" marT="9525" marB="0" anchor="ctr"/>
                </a:tc>
              </a:tr>
              <a:tr h="364554">
                <a:tc>
                  <a:txBody>
                    <a:bodyPr/>
                    <a:lstStyle/>
                    <a:p>
                      <a:pPr marL="0" algn="l" defTabSz="914400" rtl="0" eaLnBrk="1" fontAlgn="b" latinLnBrk="0" hangingPunct="1"/>
                      <a:r>
                        <a:rPr lang="en-GB" sz="1400" b="1" i="0" u="none" strike="noStrike" kern="1200" dirty="0" err="1" smtClean="0">
                          <a:solidFill>
                            <a:srgbClr val="000000"/>
                          </a:solidFill>
                          <a:effectLst/>
                          <a:latin typeface="Calibri" panose="020F0502020204030204" pitchFamily="34" charset="0"/>
                          <a:ea typeface="+mn-ea"/>
                          <a:cs typeface="+mn-cs"/>
                        </a:rPr>
                        <a:t>Raheelah</a:t>
                      </a:r>
                      <a:r>
                        <a:rPr lang="en-GB" sz="1400" b="1" i="0" u="none" strike="noStrike" kern="1200" dirty="0" smtClean="0">
                          <a:solidFill>
                            <a:srgbClr val="000000"/>
                          </a:solidFill>
                          <a:effectLst/>
                          <a:latin typeface="Calibri" panose="020F0502020204030204" pitchFamily="34" charset="0"/>
                          <a:ea typeface="+mn-ea"/>
                          <a:cs typeface="+mn-cs"/>
                        </a:rPr>
                        <a:t> Ahmad</a:t>
                      </a:r>
                      <a:endParaRPr lang="en-GB"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l" defTabSz="914400" rtl="0" eaLnBrk="1" fontAlgn="b" latinLnBrk="0" hangingPunct="1"/>
                      <a:r>
                        <a:rPr lang="en-GB" sz="1400" b="1" i="0" u="none" strike="noStrike" kern="1200" dirty="0" smtClean="0">
                          <a:solidFill>
                            <a:srgbClr val="000000"/>
                          </a:solidFill>
                          <a:effectLst/>
                          <a:latin typeface="Calibri" panose="020F0502020204030204" pitchFamily="34" charset="0"/>
                          <a:ea typeface="+mn-ea"/>
                          <a:cs typeface="+mn-cs"/>
                        </a:rPr>
                        <a:t>NIHR</a:t>
                      </a:r>
                      <a:endParaRPr lang="en-GB"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l" defTabSz="914400" rtl="0" eaLnBrk="1" fontAlgn="b" latinLnBrk="0" hangingPunct="1"/>
                      <a:r>
                        <a:rPr lang="en-GB" sz="1400" b="1" i="0" u="none" strike="noStrike" kern="1200" dirty="0" smtClean="0">
                          <a:solidFill>
                            <a:srgbClr val="000000"/>
                          </a:solidFill>
                          <a:effectLst/>
                          <a:latin typeface="Calibri" panose="020F0502020204030204" pitchFamily="34" charset="0"/>
                          <a:ea typeface="+mn-ea"/>
                          <a:cs typeface="+mn-cs"/>
                        </a:rPr>
                        <a:t>Knowledge Mobilisation Fellowship</a:t>
                      </a:r>
                      <a:endParaRPr lang="en-GB"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ctr" defTabSz="914400" rtl="0" eaLnBrk="1" fontAlgn="b" latinLnBrk="0" hangingPunct="1"/>
                      <a:r>
                        <a:rPr lang="en-GB" sz="1400" b="1" i="0" u="none" strike="noStrike" kern="1200" dirty="0" smtClean="0">
                          <a:solidFill>
                            <a:srgbClr val="000000"/>
                          </a:solidFill>
                          <a:effectLst/>
                          <a:latin typeface="Calibri" panose="020F0502020204030204" pitchFamily="34" charset="0"/>
                          <a:ea typeface="+mn-ea"/>
                          <a:cs typeface="+mn-cs"/>
                        </a:rPr>
                        <a:t>£275K</a:t>
                      </a:r>
                      <a:endParaRPr lang="en-GB"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r>
              <a:tr h="364554">
                <a:tc>
                  <a:txBody>
                    <a:bodyPr/>
                    <a:lstStyle/>
                    <a:p>
                      <a:pPr algn="l" fontAlgn="b"/>
                      <a:r>
                        <a:rPr lang="en-GB" sz="1400" b="1" i="0" u="none" strike="noStrike" dirty="0" smtClean="0">
                          <a:solidFill>
                            <a:srgbClr val="000000"/>
                          </a:solidFill>
                          <a:effectLst/>
                          <a:latin typeface="Calibri" panose="020F0502020204030204" pitchFamily="34" charset="0"/>
                        </a:rPr>
                        <a:t>Wendy Barclay</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Wellcome Trust</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Investigator Award</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i="0" u="none" strike="noStrike" dirty="0" smtClean="0">
                          <a:solidFill>
                            <a:srgbClr val="000000"/>
                          </a:solidFill>
                          <a:effectLst/>
                          <a:latin typeface="Calibri" panose="020F0502020204030204" pitchFamily="34" charset="0"/>
                        </a:rPr>
                        <a:t>£1.5m</a:t>
                      </a:r>
                      <a:endParaRPr lang="en-GB" sz="1400" b="1" i="0" u="none" strike="noStrike" dirty="0">
                        <a:solidFill>
                          <a:srgbClr val="000000"/>
                        </a:solidFill>
                        <a:effectLst/>
                        <a:latin typeface="Calibri" panose="020F0502020204030204" pitchFamily="34" charset="0"/>
                      </a:endParaRPr>
                    </a:p>
                  </a:txBody>
                  <a:tcPr marL="9525" marR="9525" marT="9525" marB="0" anchor="ctr"/>
                </a:tc>
              </a:tr>
              <a:tr h="364554">
                <a:tc>
                  <a:txBody>
                    <a:bodyPr/>
                    <a:lstStyle/>
                    <a:p>
                      <a:pPr algn="l" fontAlgn="b"/>
                      <a:r>
                        <a:rPr lang="en-GB" sz="1400" b="1" i="0" u="none" strike="noStrike" dirty="0" smtClean="0">
                          <a:solidFill>
                            <a:srgbClr val="000000"/>
                          </a:solidFill>
                          <a:effectLst/>
                          <a:latin typeface="Calibri" panose="020F0502020204030204" pitchFamily="34" charset="0"/>
                        </a:rPr>
                        <a:t>Angelika Grundling</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MRC</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Project</a:t>
                      </a:r>
                      <a:r>
                        <a:rPr lang="en-GB" sz="1400" b="1" i="0" u="none" strike="noStrike" baseline="0" dirty="0" smtClean="0">
                          <a:solidFill>
                            <a:srgbClr val="000000"/>
                          </a:solidFill>
                          <a:effectLst/>
                          <a:latin typeface="Calibri" panose="020F0502020204030204" pitchFamily="34" charset="0"/>
                        </a:rPr>
                        <a:t> Grant</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i="0" u="none" strike="noStrike" dirty="0" smtClean="0">
                          <a:solidFill>
                            <a:srgbClr val="000000"/>
                          </a:solidFill>
                          <a:effectLst/>
                          <a:latin typeface="Calibri" panose="020F0502020204030204" pitchFamily="34" charset="0"/>
                        </a:rPr>
                        <a:t>£449K</a:t>
                      </a:r>
                      <a:endParaRPr lang="en-GB" sz="1400" b="1" i="0" u="none" strike="noStrike" dirty="0">
                        <a:solidFill>
                          <a:srgbClr val="000000"/>
                        </a:solidFill>
                        <a:effectLst/>
                        <a:latin typeface="Calibri" panose="020F0502020204030204" pitchFamily="34" charset="0"/>
                      </a:endParaRPr>
                    </a:p>
                  </a:txBody>
                  <a:tcPr marL="9525" marR="9525" marT="9525" marB="0" anchor="ctr"/>
                </a:tc>
              </a:tr>
              <a:tr h="364554">
                <a:tc>
                  <a:txBody>
                    <a:bodyPr/>
                    <a:lstStyle/>
                    <a:p>
                      <a:pPr algn="l" fontAlgn="b"/>
                      <a:r>
                        <a:rPr lang="en-GB" sz="1400" b="1" i="0" u="none" strike="noStrike" dirty="0" smtClean="0">
                          <a:solidFill>
                            <a:srgbClr val="000000"/>
                          </a:solidFill>
                          <a:effectLst/>
                          <a:latin typeface="Calibri" panose="020F0502020204030204" pitchFamily="34" charset="0"/>
                        </a:rPr>
                        <a:t>Beate Kampmann</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Bill and Melinda Gates Foundation</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Project Grant</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i="0" u="none" strike="noStrike" dirty="0" smtClean="0">
                          <a:solidFill>
                            <a:srgbClr val="000000"/>
                          </a:solidFill>
                          <a:effectLst/>
                          <a:latin typeface="Calibri" panose="020F0502020204030204" pitchFamily="34" charset="0"/>
                        </a:rPr>
                        <a:t>£987K</a:t>
                      </a:r>
                      <a:endParaRPr lang="en-GB" sz="1400" b="1" i="0" u="none" strike="noStrike" dirty="0">
                        <a:solidFill>
                          <a:srgbClr val="000000"/>
                        </a:solidFill>
                        <a:effectLst/>
                        <a:latin typeface="Calibri" panose="020F0502020204030204" pitchFamily="34" charset="0"/>
                      </a:endParaRPr>
                    </a:p>
                  </a:txBody>
                  <a:tcPr marL="9525" marR="9525" marT="9525" marB="0" anchor="ctr"/>
                </a:tc>
              </a:tr>
              <a:tr h="364554">
                <a:tc>
                  <a:txBody>
                    <a:bodyPr/>
                    <a:lstStyle/>
                    <a:p>
                      <a:pPr algn="l" fontAlgn="b"/>
                      <a:r>
                        <a:rPr lang="en-GB" sz="1400" b="1" i="0" u="none" strike="noStrike" dirty="0" smtClean="0">
                          <a:solidFill>
                            <a:srgbClr val="000000"/>
                          </a:solidFill>
                          <a:effectLst/>
                          <a:latin typeface="Calibri" panose="020F0502020204030204" pitchFamily="34" charset="0"/>
                        </a:rPr>
                        <a:t>Beate Kampmann</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Pfizer</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Commercial Grant</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i="0" u="none" strike="noStrike" dirty="0" smtClean="0">
                          <a:solidFill>
                            <a:srgbClr val="000000"/>
                          </a:solidFill>
                          <a:effectLst/>
                          <a:latin typeface="Calibri" panose="020F0502020204030204" pitchFamily="34" charset="0"/>
                        </a:rPr>
                        <a:t>£474K</a:t>
                      </a:r>
                      <a:endParaRPr lang="en-GB" sz="1400" b="1" i="0" u="none" strike="noStrike" dirty="0">
                        <a:solidFill>
                          <a:srgbClr val="000000"/>
                        </a:solidFill>
                        <a:effectLst/>
                        <a:latin typeface="Calibri" panose="020F0502020204030204" pitchFamily="34" charset="0"/>
                      </a:endParaRPr>
                    </a:p>
                  </a:txBody>
                  <a:tcPr marL="9525" marR="9525" marT="9525" marB="0" anchor="ctr"/>
                </a:tc>
              </a:tr>
              <a:tr h="364554">
                <a:tc>
                  <a:txBody>
                    <a:bodyPr/>
                    <a:lstStyle/>
                    <a:p>
                      <a:pPr algn="l" fontAlgn="b"/>
                      <a:r>
                        <a:rPr lang="en-GB" sz="1400" b="1" i="0" u="none" strike="noStrike" dirty="0" smtClean="0">
                          <a:solidFill>
                            <a:srgbClr val="000000"/>
                          </a:solidFill>
                          <a:effectLst/>
                          <a:latin typeface="Calibri" panose="020F0502020204030204" pitchFamily="34" charset="0"/>
                        </a:rPr>
                        <a:t>Beate Kampmann</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MRC</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Global</a:t>
                      </a:r>
                      <a:r>
                        <a:rPr lang="en-GB" sz="1400" b="1" i="0" u="none" strike="noStrike" baseline="0" dirty="0" smtClean="0">
                          <a:solidFill>
                            <a:srgbClr val="000000"/>
                          </a:solidFill>
                          <a:effectLst/>
                          <a:latin typeface="Calibri" panose="020F0502020204030204" pitchFamily="34" charset="0"/>
                        </a:rPr>
                        <a:t> Challenges Research Fund - </a:t>
                      </a:r>
                      <a:r>
                        <a:rPr lang="en-GB" sz="1400" b="1" i="0" u="none" strike="noStrike" dirty="0" smtClean="0">
                          <a:solidFill>
                            <a:srgbClr val="000000"/>
                          </a:solidFill>
                          <a:effectLst/>
                          <a:latin typeface="Calibri" panose="020F0502020204030204" pitchFamily="34" charset="0"/>
                        </a:rPr>
                        <a:t>Foundation Award</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i="0" u="none" strike="noStrike" dirty="0" smtClean="0">
                          <a:solidFill>
                            <a:srgbClr val="000000"/>
                          </a:solidFill>
                          <a:effectLst/>
                          <a:latin typeface="Calibri" panose="020F0502020204030204" pitchFamily="34" charset="0"/>
                        </a:rPr>
                        <a:t>£500K</a:t>
                      </a:r>
                      <a:endParaRPr lang="en-GB" sz="1400" b="1" i="0" u="none" strike="noStrike" dirty="0">
                        <a:solidFill>
                          <a:srgbClr val="000000"/>
                        </a:solidFill>
                        <a:effectLst/>
                        <a:latin typeface="Calibri" panose="020F0502020204030204" pitchFamily="34" charset="0"/>
                      </a:endParaRPr>
                    </a:p>
                  </a:txBody>
                  <a:tcPr marL="9525" marR="9525" marT="9525" marB="0" anchor="ctr"/>
                </a:tc>
              </a:tr>
              <a:tr h="364554">
                <a:tc>
                  <a:txBody>
                    <a:bodyPr/>
                    <a:lstStyle/>
                    <a:p>
                      <a:pPr marL="0" algn="l" defTabSz="914400" rtl="0" eaLnBrk="1" fontAlgn="b" latinLnBrk="0" hangingPunct="1"/>
                      <a:r>
                        <a:rPr lang="en-GB" sz="1400" b="1" i="0" u="none" strike="noStrike" kern="1200" dirty="0" smtClean="0">
                          <a:solidFill>
                            <a:srgbClr val="000000"/>
                          </a:solidFill>
                          <a:effectLst/>
                          <a:latin typeface="Calibri" panose="020F0502020204030204" pitchFamily="34" charset="0"/>
                          <a:ea typeface="+mn-ea"/>
                          <a:cs typeface="+mn-cs"/>
                        </a:rPr>
                        <a:t>Gwen Knight</a:t>
                      </a:r>
                      <a:endParaRPr lang="en-GB"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l" defTabSz="914400" rtl="0" eaLnBrk="1" fontAlgn="b" latinLnBrk="0" hangingPunct="1"/>
                      <a:r>
                        <a:rPr lang="en-GB" sz="1400" b="1" i="0" u="none" strike="noStrike" kern="1200" dirty="0" smtClean="0">
                          <a:solidFill>
                            <a:srgbClr val="000000"/>
                          </a:solidFill>
                          <a:effectLst/>
                          <a:latin typeface="Calibri" panose="020F0502020204030204" pitchFamily="34" charset="0"/>
                          <a:ea typeface="+mn-ea"/>
                          <a:cs typeface="+mn-cs"/>
                        </a:rPr>
                        <a:t>MRC</a:t>
                      </a:r>
                      <a:endParaRPr lang="en-GB"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l" defTabSz="914400" rtl="0" eaLnBrk="1" fontAlgn="b" latinLnBrk="0" hangingPunct="1"/>
                      <a:r>
                        <a:rPr lang="en-GB" sz="1400" b="1" i="0" u="none" strike="noStrike" kern="1200" dirty="0" smtClean="0">
                          <a:solidFill>
                            <a:srgbClr val="000000"/>
                          </a:solidFill>
                          <a:effectLst/>
                          <a:latin typeface="Calibri" panose="020F0502020204030204" pitchFamily="34" charset="0"/>
                          <a:ea typeface="+mn-ea"/>
                          <a:cs typeface="+mn-cs"/>
                        </a:rPr>
                        <a:t>Skills Development Fellowship</a:t>
                      </a:r>
                      <a:endParaRPr lang="en-GB"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marL="0" algn="ctr" defTabSz="914400" rtl="0" eaLnBrk="1" fontAlgn="b" latinLnBrk="0" hangingPunct="1"/>
                      <a:r>
                        <a:rPr lang="en-GB" sz="1400" b="1" i="0" u="none" strike="noStrike" kern="1200" dirty="0" smtClean="0">
                          <a:solidFill>
                            <a:srgbClr val="000000"/>
                          </a:solidFill>
                          <a:effectLst/>
                          <a:latin typeface="Calibri" panose="020F0502020204030204" pitchFamily="34" charset="0"/>
                          <a:ea typeface="+mn-ea"/>
                          <a:cs typeface="+mn-cs"/>
                        </a:rPr>
                        <a:t>£325K</a:t>
                      </a:r>
                      <a:endParaRPr lang="en-GB" sz="1400" b="1" i="0" u="none" strike="noStrike" kern="1200" dirty="0">
                        <a:solidFill>
                          <a:srgbClr val="000000"/>
                        </a:solidFill>
                        <a:effectLst/>
                        <a:latin typeface="Calibri" panose="020F0502020204030204" pitchFamily="34" charset="0"/>
                        <a:ea typeface="+mn-ea"/>
                        <a:cs typeface="+mn-cs"/>
                      </a:endParaRPr>
                    </a:p>
                  </a:txBody>
                  <a:tcPr marL="9525" marR="9525" marT="9525" marB="0" anchor="ctr"/>
                </a:tc>
              </a:tr>
              <a:tr h="364554">
                <a:tc>
                  <a:txBody>
                    <a:bodyPr/>
                    <a:lstStyle/>
                    <a:p>
                      <a:pPr algn="l" fontAlgn="b"/>
                      <a:r>
                        <a:rPr lang="en-GB" sz="1400" b="1" i="0" u="none" strike="noStrike" dirty="0" smtClean="0">
                          <a:solidFill>
                            <a:srgbClr val="000000"/>
                          </a:solidFill>
                          <a:effectLst/>
                          <a:latin typeface="Calibri" panose="020F0502020204030204" pitchFamily="34" charset="0"/>
                        </a:rPr>
                        <a:t>Paul Langford</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BBSRC</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Highlight notice in novel tools and technologies for </a:t>
                      </a:r>
                      <a:r>
                        <a:rPr lang="en-GB" sz="1400" b="1" i="0" u="none" strike="noStrike" dirty="0" err="1" smtClean="0">
                          <a:solidFill>
                            <a:srgbClr val="000000"/>
                          </a:solidFill>
                          <a:effectLst/>
                          <a:latin typeface="Calibri" panose="020F0502020204030204" pitchFamily="34" charset="0"/>
                        </a:rPr>
                        <a:t>vaccinology</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i="0" u="none" strike="noStrike" dirty="0" smtClean="0">
                          <a:solidFill>
                            <a:srgbClr val="000000"/>
                          </a:solidFill>
                          <a:effectLst/>
                          <a:latin typeface="Calibri" panose="020F0502020204030204" pitchFamily="34" charset="0"/>
                        </a:rPr>
                        <a:t>£400K</a:t>
                      </a:r>
                      <a:endParaRPr lang="en-GB" sz="1400" b="1" i="0" u="none" strike="noStrike" dirty="0">
                        <a:solidFill>
                          <a:srgbClr val="000000"/>
                        </a:solidFill>
                        <a:effectLst/>
                        <a:latin typeface="Calibri" panose="020F0502020204030204" pitchFamily="34" charset="0"/>
                      </a:endParaRPr>
                    </a:p>
                  </a:txBody>
                  <a:tcPr marL="9525" marR="9525" marT="9525" marB="0" anchor="ctr"/>
                </a:tc>
              </a:tr>
              <a:tr h="364554">
                <a:tc>
                  <a:txBody>
                    <a:bodyPr/>
                    <a:lstStyle/>
                    <a:p>
                      <a:pPr algn="l" fontAlgn="b"/>
                      <a:r>
                        <a:rPr lang="en-GB" sz="1400" b="1" i="0" u="none" strike="noStrike" dirty="0" smtClean="0">
                          <a:solidFill>
                            <a:srgbClr val="000000"/>
                          </a:solidFill>
                          <a:effectLst/>
                          <a:latin typeface="Calibri" panose="020F0502020204030204" pitchFamily="34" charset="0"/>
                        </a:rPr>
                        <a:t>Kath Maitland</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University of Oxford</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KEMRI-Wellcome Trust Research Programme</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i="0" u="none" strike="noStrike" dirty="0" smtClean="0">
                          <a:solidFill>
                            <a:srgbClr val="000000"/>
                          </a:solidFill>
                          <a:effectLst/>
                          <a:latin typeface="Calibri" panose="020F0502020204030204" pitchFamily="34" charset="0"/>
                        </a:rPr>
                        <a:t>£1.5m</a:t>
                      </a:r>
                    </a:p>
                  </a:txBody>
                  <a:tcPr marL="9525" marR="9525" marT="9525" marB="0" anchor="ctr"/>
                </a:tc>
              </a:tr>
              <a:tr h="364554">
                <a:tc>
                  <a:txBody>
                    <a:bodyPr/>
                    <a:lstStyle/>
                    <a:p>
                      <a:pPr algn="l" fontAlgn="b"/>
                      <a:r>
                        <a:rPr lang="en-GB" sz="1400" b="1" i="0" u="none" strike="noStrike" dirty="0" smtClean="0">
                          <a:solidFill>
                            <a:srgbClr val="000000"/>
                          </a:solidFill>
                          <a:effectLst/>
                          <a:latin typeface="Calibri" panose="020F0502020204030204" pitchFamily="34" charset="0"/>
                        </a:rPr>
                        <a:t>Avinash Shenoy</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MRC</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New Investigator Research</a:t>
                      </a:r>
                      <a:r>
                        <a:rPr lang="en-GB" sz="1400" b="1" i="0" u="none" strike="noStrike" baseline="0" dirty="0" smtClean="0">
                          <a:solidFill>
                            <a:srgbClr val="000000"/>
                          </a:solidFill>
                          <a:effectLst/>
                          <a:latin typeface="Calibri" panose="020F0502020204030204" pitchFamily="34" charset="0"/>
                        </a:rPr>
                        <a:t> Grant</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i="0" u="none" strike="noStrike" dirty="0" smtClean="0">
                          <a:solidFill>
                            <a:srgbClr val="000000"/>
                          </a:solidFill>
                          <a:effectLst/>
                          <a:latin typeface="Calibri" panose="020F0502020204030204" pitchFamily="34" charset="0"/>
                        </a:rPr>
                        <a:t>£480K</a:t>
                      </a:r>
                      <a:endParaRPr lang="en-GB" sz="1400" b="1" i="0" u="none" strike="noStrike" dirty="0">
                        <a:solidFill>
                          <a:srgbClr val="000000"/>
                        </a:solidFill>
                        <a:effectLst/>
                        <a:latin typeface="Calibri" panose="020F0502020204030204" pitchFamily="34" charset="0"/>
                      </a:endParaRPr>
                    </a:p>
                  </a:txBody>
                  <a:tcPr marL="9525" marR="9525" marT="9525" marB="0" anchor="ctr"/>
                </a:tc>
              </a:tr>
              <a:tr h="364554">
                <a:tc>
                  <a:txBody>
                    <a:bodyPr/>
                    <a:lstStyle/>
                    <a:p>
                      <a:pPr algn="l" fontAlgn="b"/>
                      <a:r>
                        <a:rPr lang="en-GB" sz="1400" b="1" i="0" u="none" strike="noStrike" dirty="0" smtClean="0">
                          <a:solidFill>
                            <a:srgbClr val="000000"/>
                          </a:solidFill>
                          <a:effectLst/>
                          <a:latin typeface="Calibri" panose="020F0502020204030204" pitchFamily="34" charset="0"/>
                        </a:rPr>
                        <a:t>Tom Williams</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Wellcome Trust</a:t>
                      </a:r>
                      <a:endParaRPr lang="en-GB"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1" i="0" u="none" strike="noStrike" dirty="0" smtClean="0">
                          <a:solidFill>
                            <a:srgbClr val="000000"/>
                          </a:solidFill>
                          <a:effectLst/>
                          <a:latin typeface="Calibri" panose="020F0502020204030204" pitchFamily="34" charset="0"/>
                        </a:rPr>
                        <a:t>Senior Research Fellowship in Clinical Science</a:t>
                      </a:r>
                    </a:p>
                  </a:txBody>
                  <a:tcPr marL="9525" marR="9525" marT="9525" marB="0" anchor="ctr"/>
                </a:tc>
                <a:tc>
                  <a:txBody>
                    <a:bodyPr/>
                    <a:lstStyle/>
                    <a:p>
                      <a:pPr algn="ctr" fontAlgn="b"/>
                      <a:r>
                        <a:rPr lang="en-GB" sz="1400" b="1" i="0" u="none" strike="noStrike" dirty="0" smtClean="0">
                          <a:solidFill>
                            <a:srgbClr val="000000"/>
                          </a:solidFill>
                          <a:effectLst/>
                          <a:latin typeface="Calibri" panose="020F0502020204030204" pitchFamily="34" charset="0"/>
                        </a:rPr>
                        <a:t>£2m</a:t>
                      </a:r>
                      <a:endParaRPr lang="en-GB" sz="1400" b="1"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Tree>
    <p:extLst>
      <p:ext uri="{BB962C8B-B14F-4D97-AF65-F5344CB8AC3E}">
        <p14:creationId xmlns:p14="http://schemas.microsoft.com/office/powerpoint/2010/main" val="1858484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18300" y="1"/>
            <a:ext cx="9149700" cy="692695"/>
          </a:xfrm>
          <a:prstGeom prst="rect">
            <a:avLst/>
          </a:prstGeom>
          <a:solidFill>
            <a:schemeClr val="tx2">
              <a:lumMod val="75000"/>
            </a:schemeClr>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3200" b="1" dirty="0">
                <a:solidFill>
                  <a:schemeClr val="bg1"/>
                </a:solidFill>
                <a:latin typeface="Calibri"/>
                <a:ea typeface="Calibri"/>
                <a:cs typeface="Times New Roman"/>
              </a:rPr>
              <a:t>DIVISION OF INFECTIOUS DISEASES</a:t>
            </a:r>
            <a:endParaRPr lang="en-GB" sz="1600" dirty="0">
              <a:solidFill>
                <a:schemeClr val="bg1"/>
              </a:solidFill>
              <a:latin typeface="Calibri"/>
              <a:ea typeface="Calibri"/>
              <a:cs typeface="Times New Roman"/>
            </a:endParaRPr>
          </a:p>
        </p:txBody>
      </p:sp>
      <p:sp>
        <p:nvSpPr>
          <p:cNvPr id="3" name="Text Box 2"/>
          <p:cNvSpPr txBox="1">
            <a:spLocks noChangeArrowheads="1"/>
          </p:cNvSpPr>
          <p:nvPr/>
        </p:nvSpPr>
        <p:spPr bwMode="auto">
          <a:xfrm>
            <a:off x="1518300" y="764704"/>
            <a:ext cx="9149700" cy="469350"/>
          </a:xfrm>
          <a:prstGeom prst="rect">
            <a:avLst/>
          </a:prstGeom>
          <a:solidFill>
            <a:srgbClr val="5BDBDB"/>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latin typeface="Calibri"/>
                <a:ea typeface="Calibri"/>
                <a:cs typeface="Times New Roman"/>
              </a:rPr>
              <a:t>Open access publishing</a:t>
            </a:r>
          </a:p>
        </p:txBody>
      </p:sp>
      <p:sp>
        <p:nvSpPr>
          <p:cNvPr id="4" name="TextBox 3"/>
          <p:cNvSpPr txBox="1"/>
          <p:nvPr/>
        </p:nvSpPr>
        <p:spPr>
          <a:xfrm>
            <a:off x="1919536" y="1844825"/>
            <a:ext cx="8568952" cy="4524315"/>
          </a:xfrm>
          <a:prstGeom prst="rect">
            <a:avLst/>
          </a:prstGeom>
          <a:noFill/>
        </p:spPr>
        <p:txBody>
          <a:bodyPr wrap="square" rtlCol="0">
            <a:spAutoFit/>
          </a:bodyPr>
          <a:lstStyle/>
          <a:p>
            <a:r>
              <a:rPr lang="en-GB" dirty="0">
                <a:solidFill>
                  <a:srgbClr val="E4E7E9">
                    <a:lumMod val="10000"/>
                  </a:srgbClr>
                </a:solidFill>
              </a:rPr>
              <a:t>Outputs should be </a:t>
            </a:r>
            <a:r>
              <a:rPr lang="en-GB" i="1" dirty="0">
                <a:solidFill>
                  <a:srgbClr val="E4E7E9">
                    <a:lumMod val="10000"/>
                  </a:srgbClr>
                </a:solidFill>
              </a:rPr>
              <a:t>discoverable</a:t>
            </a:r>
            <a:r>
              <a:rPr lang="en-GB" dirty="0">
                <a:solidFill>
                  <a:srgbClr val="E4E7E9">
                    <a:lumMod val="10000"/>
                  </a:srgbClr>
                </a:solidFill>
              </a:rPr>
              <a:t> and </a:t>
            </a:r>
            <a:r>
              <a:rPr lang="en-GB" i="1" dirty="0">
                <a:solidFill>
                  <a:srgbClr val="E4E7E9">
                    <a:lumMod val="10000"/>
                  </a:srgbClr>
                </a:solidFill>
              </a:rPr>
              <a:t>accessible</a:t>
            </a:r>
            <a:r>
              <a:rPr lang="en-GB" dirty="0">
                <a:solidFill>
                  <a:srgbClr val="E4E7E9">
                    <a:lumMod val="10000"/>
                  </a:srgbClr>
                </a:solidFill>
              </a:rPr>
              <a:t>.</a:t>
            </a:r>
          </a:p>
          <a:p>
            <a:endParaRPr lang="en-GB" dirty="0">
              <a:solidFill>
                <a:srgbClr val="E4E7E9">
                  <a:lumMod val="10000"/>
                </a:srgbClr>
              </a:solidFill>
            </a:endParaRPr>
          </a:p>
          <a:p>
            <a:r>
              <a:rPr lang="en-GB" dirty="0">
                <a:solidFill>
                  <a:srgbClr val="E4E7E9">
                    <a:lumMod val="10000"/>
                  </a:srgbClr>
                </a:solidFill>
              </a:rPr>
              <a:t>Journal articles and conference proceedings: the peer-reviewed version must be deposited in Spiral (Imperial’s REF-compliant repository) within 3 months of acceptance.</a:t>
            </a:r>
          </a:p>
          <a:p>
            <a:endParaRPr lang="en-GB" b="1" dirty="0">
              <a:solidFill>
                <a:srgbClr val="FF0000"/>
              </a:solidFill>
            </a:endParaRPr>
          </a:p>
          <a:p>
            <a:r>
              <a:rPr lang="en-GB" b="1" dirty="0">
                <a:solidFill>
                  <a:srgbClr val="FF0000"/>
                </a:solidFill>
              </a:rPr>
              <a:t>It is the PI’s responsibility to ensure that they comply with this policy.</a:t>
            </a:r>
          </a:p>
          <a:p>
            <a:r>
              <a:rPr lang="en-GB" b="1" dirty="0">
                <a:solidFill>
                  <a:srgbClr val="FF0000"/>
                </a:solidFill>
              </a:rPr>
              <a:t>The College strongly advises you to deposit as soon as accepted.</a:t>
            </a:r>
          </a:p>
          <a:p>
            <a:endParaRPr lang="en-GB" b="1" dirty="0">
              <a:solidFill>
                <a:srgbClr val="FF0000"/>
              </a:solidFill>
            </a:endParaRPr>
          </a:p>
          <a:p>
            <a:r>
              <a:rPr lang="en-GB" b="1" dirty="0"/>
              <a:t>Need help?</a:t>
            </a:r>
          </a:p>
          <a:p>
            <a:endParaRPr lang="en-GB" b="1" dirty="0"/>
          </a:p>
          <a:p>
            <a:r>
              <a:rPr lang="en-GB" dirty="0"/>
              <a:t>Tubah Sarwar (Divisional Operations Assistant) </a:t>
            </a:r>
            <a:r>
              <a:rPr lang="en-GB" b="1" dirty="0">
                <a:solidFill>
                  <a:srgbClr val="FF0000"/>
                </a:solidFill>
                <a:hlinkClick r:id="rId2"/>
              </a:rPr>
              <a:t>t.sarwar@imperial.ac.uk</a:t>
            </a:r>
            <a:endParaRPr lang="en-GB" b="1" dirty="0">
              <a:solidFill>
                <a:srgbClr val="0070C0"/>
              </a:solidFill>
            </a:endParaRPr>
          </a:p>
          <a:p>
            <a:r>
              <a:rPr lang="en-GB" dirty="0"/>
              <a:t>Sam O’Connell (Department Open Access Champion) </a:t>
            </a:r>
            <a:r>
              <a:rPr lang="en-GB" b="1" dirty="0">
                <a:solidFill>
                  <a:srgbClr val="FF0000"/>
                </a:solidFill>
                <a:hlinkClick r:id="rId3"/>
              </a:rPr>
              <a:t>s.oconnell@imperial.ac.uk</a:t>
            </a:r>
            <a:endParaRPr lang="en-GB" b="1" dirty="0">
              <a:solidFill>
                <a:srgbClr val="0070C0"/>
              </a:solidFill>
            </a:endParaRPr>
          </a:p>
          <a:p>
            <a:r>
              <a:rPr lang="en-GB" dirty="0"/>
              <a:t>Library Open Access Team </a:t>
            </a:r>
            <a:r>
              <a:rPr lang="en-GB" b="1" dirty="0">
                <a:solidFill>
                  <a:srgbClr val="FF0000"/>
                </a:solidFill>
                <a:hlinkClick r:id="rId4"/>
              </a:rPr>
              <a:t>openaccess@imperial.ac.uk</a:t>
            </a:r>
            <a:endParaRPr lang="en-GB" b="1" dirty="0">
              <a:solidFill>
                <a:srgbClr val="0070C0"/>
              </a:solidFill>
            </a:endParaRPr>
          </a:p>
          <a:p>
            <a:endParaRPr lang="en-GB" dirty="0"/>
          </a:p>
          <a:p>
            <a:r>
              <a:rPr lang="en-GB" dirty="0"/>
              <a:t>Research Data Management : </a:t>
            </a:r>
            <a:r>
              <a:rPr lang="en-GB" b="1" dirty="0">
                <a:hlinkClick r:id="rId5"/>
              </a:rPr>
              <a:t>www.imperial.ac.uk/research-data-management</a:t>
            </a:r>
            <a:r>
              <a:rPr lang="en-GB" b="1" dirty="0"/>
              <a:t> </a:t>
            </a:r>
          </a:p>
          <a:p>
            <a:r>
              <a:rPr lang="en-GB" dirty="0"/>
              <a:t>The RDM team are happy to deal with any queries: </a:t>
            </a:r>
            <a:r>
              <a:rPr lang="en-GB" b="1" u="sng" dirty="0">
                <a:hlinkClick r:id="rId6"/>
              </a:rPr>
              <a:t>rdm-enquiries@imperial.ac.uk</a:t>
            </a:r>
            <a:endParaRPr lang="en-GB" b="1" dirty="0"/>
          </a:p>
        </p:txBody>
      </p:sp>
      <p:sp>
        <p:nvSpPr>
          <p:cNvPr id="5" name="TextBox 4"/>
          <p:cNvSpPr txBox="1"/>
          <p:nvPr/>
        </p:nvSpPr>
        <p:spPr>
          <a:xfrm>
            <a:off x="1919536" y="1412776"/>
            <a:ext cx="4392488" cy="369332"/>
          </a:xfrm>
          <a:prstGeom prst="rect">
            <a:avLst/>
          </a:prstGeom>
          <a:noFill/>
        </p:spPr>
        <p:txBody>
          <a:bodyPr wrap="square" rtlCol="0">
            <a:spAutoFit/>
          </a:bodyPr>
          <a:lstStyle/>
          <a:p>
            <a:r>
              <a:rPr lang="en-GB" b="1" dirty="0">
                <a:ea typeface="Calibri"/>
                <a:cs typeface="Times New Roman"/>
              </a:rPr>
              <a:t>HEFCE Open Access policy for the next REF</a:t>
            </a:r>
            <a:r>
              <a:rPr lang="en-US" dirty="0"/>
              <a:t>:</a:t>
            </a:r>
            <a:endParaRPr lang="en-GB" dirty="0">
              <a:ea typeface="Calibri"/>
              <a:cs typeface="Times New Roman"/>
            </a:endParaRPr>
          </a:p>
        </p:txBody>
      </p:sp>
    </p:spTree>
    <p:extLst>
      <p:ext uri="{BB962C8B-B14F-4D97-AF65-F5344CB8AC3E}">
        <p14:creationId xmlns:p14="http://schemas.microsoft.com/office/powerpoint/2010/main" val="1042609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18300" y="1"/>
            <a:ext cx="9149700" cy="692695"/>
          </a:xfrm>
          <a:prstGeom prst="rect">
            <a:avLst/>
          </a:prstGeom>
          <a:solidFill>
            <a:schemeClr val="tx2">
              <a:lumMod val="75000"/>
            </a:schemeClr>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3200" b="1" dirty="0">
                <a:solidFill>
                  <a:schemeClr val="bg1"/>
                </a:solidFill>
                <a:latin typeface="Calibri"/>
                <a:ea typeface="Calibri"/>
                <a:cs typeface="Times New Roman"/>
              </a:rPr>
              <a:t>DIVISION OF INFECTIOUS DISEASES</a:t>
            </a:r>
            <a:endParaRPr lang="en-GB" sz="1600" dirty="0">
              <a:solidFill>
                <a:schemeClr val="bg1"/>
              </a:solidFill>
              <a:latin typeface="Calibri"/>
              <a:ea typeface="Calibri"/>
              <a:cs typeface="Times New Roman"/>
            </a:endParaRPr>
          </a:p>
        </p:txBody>
      </p:sp>
      <p:sp>
        <p:nvSpPr>
          <p:cNvPr id="3" name="Text Box 2"/>
          <p:cNvSpPr txBox="1">
            <a:spLocks noChangeArrowheads="1"/>
          </p:cNvSpPr>
          <p:nvPr/>
        </p:nvSpPr>
        <p:spPr bwMode="auto">
          <a:xfrm>
            <a:off x="1518300" y="764704"/>
            <a:ext cx="9149700" cy="469350"/>
          </a:xfrm>
          <a:prstGeom prst="rect">
            <a:avLst/>
          </a:prstGeom>
          <a:solidFill>
            <a:srgbClr val="5BDBDB"/>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latin typeface="Calibri"/>
                <a:ea typeface="Calibri"/>
                <a:cs typeface="Times New Roman"/>
              </a:rPr>
              <a:t>Research Data Management (RDM)</a:t>
            </a:r>
            <a:endParaRPr lang="en-GB" dirty="0">
              <a:latin typeface="Calibri"/>
              <a:ea typeface="Calibri"/>
              <a:cs typeface="Times New Roman"/>
            </a:endParaRPr>
          </a:p>
        </p:txBody>
      </p:sp>
      <p:sp>
        <p:nvSpPr>
          <p:cNvPr id="4" name="TextBox 3"/>
          <p:cNvSpPr txBox="1"/>
          <p:nvPr/>
        </p:nvSpPr>
        <p:spPr>
          <a:xfrm>
            <a:off x="2087833" y="1700808"/>
            <a:ext cx="8010635" cy="4862870"/>
          </a:xfrm>
          <a:prstGeom prst="rect">
            <a:avLst/>
          </a:prstGeom>
          <a:noFill/>
        </p:spPr>
        <p:txBody>
          <a:bodyPr wrap="square" rtlCol="0">
            <a:spAutoFit/>
          </a:bodyPr>
          <a:lstStyle/>
          <a:p>
            <a:r>
              <a:rPr lang="en-GB" b="1" dirty="0"/>
              <a:t>What is Research Data Management (RDM)?</a:t>
            </a:r>
          </a:p>
          <a:p>
            <a:endParaRPr lang="en-GB" dirty="0"/>
          </a:p>
          <a:p>
            <a:r>
              <a:rPr lang="en-GB" dirty="0"/>
              <a:t>RDM is the planning, organization and preservation of the evidence that underpins all research conclusions. Good data management ensures data are safely stored, findable and can be used to reproduce findings.</a:t>
            </a:r>
          </a:p>
          <a:p>
            <a:endParaRPr lang="en-GB" dirty="0"/>
          </a:p>
          <a:p>
            <a:r>
              <a:rPr lang="en-GB" b="1" dirty="0"/>
              <a:t>Why is it important?</a:t>
            </a:r>
          </a:p>
          <a:p>
            <a:endParaRPr lang="en-GB" b="1" dirty="0"/>
          </a:p>
          <a:p>
            <a:pPr algn="ctr"/>
            <a:r>
              <a:rPr lang="en-GB" dirty="0"/>
              <a:t>The College requires all research staff to have a plan for the storage and deposit of ‘live’ research data.</a:t>
            </a:r>
          </a:p>
          <a:p>
            <a:pPr algn="ctr"/>
            <a:endParaRPr lang="en-GB" sz="1000" dirty="0"/>
          </a:p>
          <a:p>
            <a:pPr marL="854075" indent="-263525">
              <a:buFont typeface="Arial" panose="020B0604020202020204" pitchFamily="34" charset="0"/>
              <a:buChar char="•"/>
            </a:pPr>
            <a:r>
              <a:rPr lang="en-GB" dirty="0"/>
              <a:t>Reduces the risk of data loss.</a:t>
            </a:r>
          </a:p>
          <a:p>
            <a:pPr marL="854075" indent="-263525">
              <a:buFont typeface="Arial" panose="020B0604020202020204" pitchFamily="34" charset="0"/>
              <a:buChar char="•"/>
            </a:pPr>
            <a:r>
              <a:rPr lang="en-GB" dirty="0"/>
              <a:t>Ensures research findings are transparent and can be verified.</a:t>
            </a:r>
          </a:p>
          <a:p>
            <a:pPr marL="854075" indent="-263525">
              <a:buFont typeface="Arial" panose="020B0604020202020204" pitchFamily="34" charset="0"/>
              <a:buChar char="•"/>
            </a:pPr>
            <a:r>
              <a:rPr lang="en-GB" dirty="0"/>
              <a:t>Ensures that data can be reused.</a:t>
            </a:r>
          </a:p>
          <a:p>
            <a:pPr marL="854075" indent="-263525">
              <a:buFont typeface="Arial" panose="020B0604020202020204" pitchFamily="34" charset="0"/>
              <a:buChar char="•"/>
            </a:pPr>
            <a:r>
              <a:rPr lang="en-GB" dirty="0"/>
              <a:t>Many funders require it.</a:t>
            </a:r>
          </a:p>
          <a:p>
            <a:endParaRPr lang="en-GB" sz="1200" i="1" dirty="0"/>
          </a:p>
          <a:p>
            <a:r>
              <a:rPr lang="en-GB" sz="1200" i="1" dirty="0"/>
              <a:t>Imperial College London Research Data Management Guide</a:t>
            </a:r>
          </a:p>
          <a:p>
            <a:endParaRPr lang="en-GB" sz="1600" dirty="0"/>
          </a:p>
        </p:txBody>
      </p:sp>
    </p:spTree>
    <p:extLst>
      <p:ext uri="{BB962C8B-B14F-4D97-AF65-F5344CB8AC3E}">
        <p14:creationId xmlns:p14="http://schemas.microsoft.com/office/powerpoint/2010/main" val="33296682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518300" y="1"/>
            <a:ext cx="9149700" cy="692695"/>
          </a:xfrm>
          <a:prstGeom prst="rect">
            <a:avLst/>
          </a:prstGeom>
          <a:solidFill>
            <a:schemeClr val="tx2">
              <a:lumMod val="75000"/>
            </a:schemeClr>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3200" b="1" dirty="0">
                <a:solidFill>
                  <a:schemeClr val="bg1"/>
                </a:solidFill>
                <a:latin typeface="Calibri"/>
                <a:ea typeface="Calibri"/>
                <a:cs typeface="Times New Roman"/>
              </a:rPr>
              <a:t>DIVISION OF INFECTIOUS DISEASES</a:t>
            </a:r>
            <a:endParaRPr lang="en-GB" sz="1600" dirty="0">
              <a:solidFill>
                <a:schemeClr val="bg1"/>
              </a:solidFill>
              <a:latin typeface="Calibri"/>
              <a:ea typeface="Calibri"/>
              <a:cs typeface="Times New Roman"/>
            </a:endParaRPr>
          </a:p>
        </p:txBody>
      </p:sp>
      <p:sp>
        <p:nvSpPr>
          <p:cNvPr id="3" name="Text Box 2"/>
          <p:cNvSpPr txBox="1">
            <a:spLocks noChangeArrowheads="1"/>
          </p:cNvSpPr>
          <p:nvPr/>
        </p:nvSpPr>
        <p:spPr bwMode="auto">
          <a:xfrm>
            <a:off x="1518300" y="707210"/>
            <a:ext cx="9149700" cy="469350"/>
          </a:xfrm>
          <a:prstGeom prst="rect">
            <a:avLst/>
          </a:prstGeom>
          <a:solidFill>
            <a:srgbClr val="5BDBDB"/>
          </a:solid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000" b="1" dirty="0">
                <a:latin typeface="Calibri"/>
                <a:ea typeface="Calibri"/>
                <a:cs typeface="Times New Roman"/>
              </a:rPr>
              <a:t>PROGRAMME</a:t>
            </a:r>
            <a:endParaRPr lang="en-GB" dirty="0">
              <a:latin typeface="Calibri"/>
              <a:ea typeface="Calibri"/>
              <a:cs typeface="Times New Roman"/>
            </a:endParaRPr>
          </a:p>
        </p:txBody>
      </p:sp>
      <p:graphicFrame>
        <p:nvGraphicFramePr>
          <p:cNvPr id="4" name="Table 3"/>
          <p:cNvGraphicFramePr>
            <a:graphicFrameLocks noGrp="1"/>
          </p:cNvGraphicFramePr>
          <p:nvPr>
            <p:extLst>
              <p:ext uri="{D42A27DB-BD31-4B8C-83A1-F6EECF244321}">
                <p14:modId xmlns:p14="http://schemas.microsoft.com/office/powerpoint/2010/main" val="2761071711"/>
              </p:ext>
            </p:extLst>
          </p:nvPr>
        </p:nvGraphicFramePr>
        <p:xfrm>
          <a:off x="1581494" y="1176560"/>
          <a:ext cx="9036496" cy="5678505"/>
        </p:xfrm>
        <a:graphic>
          <a:graphicData uri="http://schemas.openxmlformats.org/drawingml/2006/table">
            <a:tbl>
              <a:tblPr bandRow="1">
                <a:tableStyleId>{5C22544A-7EE6-4342-B048-85BDC9FD1C3A}</a:tableStyleId>
              </a:tblPr>
              <a:tblGrid>
                <a:gridCol w="4518248"/>
                <a:gridCol w="4518248"/>
              </a:tblGrid>
              <a:tr h="515722">
                <a:tc>
                  <a:txBody>
                    <a:bodyPr/>
                    <a:lstStyle/>
                    <a:p>
                      <a:pPr algn="l"/>
                      <a:r>
                        <a:rPr lang="en-GB" sz="1600" b="0" dirty="0" smtClean="0"/>
                        <a:t>09:00</a:t>
                      </a:r>
                      <a:r>
                        <a:rPr lang="en-GB" sz="1600" b="0" smtClean="0"/>
                        <a:t>: INTRODUCTION:</a:t>
                      </a:r>
                      <a:r>
                        <a:rPr lang="en-GB" sz="1600" b="0" baseline="0" smtClean="0"/>
                        <a:t>   </a:t>
                      </a:r>
                      <a:r>
                        <a:rPr lang="en-GB" sz="1600" b="0" baseline="0" dirty="0" smtClean="0"/>
                        <a:t>Professor Charles Bangham</a:t>
                      </a:r>
                      <a:endParaRPr lang="en-GB" sz="1600" b="0" dirty="0"/>
                    </a:p>
                  </a:txBody>
                  <a:tcPr anchor="ctr"/>
                </a:tc>
                <a:tc>
                  <a:txBody>
                    <a:bodyPr/>
                    <a:lstStyle/>
                    <a:p>
                      <a:r>
                        <a:rPr lang="en-GB" sz="1600" b="0" smtClean="0"/>
                        <a:t>13:30: </a:t>
                      </a:r>
                      <a:r>
                        <a:rPr lang="en-GB" sz="1600" b="1" smtClean="0"/>
                        <a:t>PAEDIATRICS</a:t>
                      </a:r>
                      <a:r>
                        <a:rPr lang="en-GB" sz="1600" b="0" smtClean="0"/>
                        <a:t> – </a:t>
                      </a:r>
                    </a:p>
                    <a:p>
                      <a:r>
                        <a:rPr lang="en-GB" sz="1600" b="0" smtClean="0"/>
                        <a:t>            Chair:</a:t>
                      </a:r>
                      <a:r>
                        <a:rPr lang="en-GB" sz="1600" b="0" baseline="0" smtClean="0"/>
                        <a:t> </a:t>
                      </a:r>
                      <a:r>
                        <a:rPr lang="en-GB" sz="1600" b="0" smtClean="0"/>
                        <a:t>Professor</a:t>
                      </a:r>
                      <a:r>
                        <a:rPr lang="en-GB" sz="1600" b="0" baseline="0" smtClean="0"/>
                        <a:t> Andrew Bush </a:t>
                      </a:r>
                      <a:endParaRPr lang="en-GB" sz="1600"/>
                    </a:p>
                  </a:txBody>
                  <a:tcPr anchor="ctr"/>
                </a:tc>
              </a:tr>
              <a:tr h="5157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0" smtClean="0"/>
                        <a:t>09:15</a:t>
                      </a:r>
                      <a:r>
                        <a:rPr lang="en-GB" sz="1600" b="0" baseline="0" smtClean="0"/>
                        <a:t> </a:t>
                      </a:r>
                      <a:r>
                        <a:rPr lang="en-GB" sz="1600" b="0" baseline="0" dirty="0" smtClean="0"/>
                        <a:t>– </a:t>
                      </a:r>
                      <a:r>
                        <a:rPr lang="en-GB" sz="1600" b="1" baseline="0" dirty="0" smtClean="0"/>
                        <a:t>IMMUNOLOGY; MUCOSAL INFECTION AND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600" b="1" baseline="0" dirty="0" smtClean="0"/>
                        <a:t>IMMUNITY </a:t>
                      </a:r>
                      <a:endParaRPr lang="en-GB" sz="1600" b="1" dirty="0"/>
                    </a:p>
                    <a:p>
                      <a:pPr algn="ctr"/>
                      <a:r>
                        <a:rPr lang="en-GB" sz="1600" b="0" baseline="0" dirty="0" smtClean="0"/>
                        <a:t>Anurag Kulkarni, Michi Miura and Paul Kellam</a:t>
                      </a:r>
                      <a:endParaRPr lang="en-GB" sz="1600" b="0" dirty="0"/>
                    </a:p>
                  </a:txBody>
                  <a:tcPr anchor="ctr"/>
                </a:tc>
                <a:tc>
                  <a:txBody>
                    <a:bodyPr/>
                    <a:lstStyle/>
                    <a:p>
                      <a:r>
                        <a:rPr lang="en-GB" sz="1600" b="0" dirty="0" smtClean="0"/>
                        <a:t>13:35 – Paul Turner and Alex Shaw</a:t>
                      </a:r>
                      <a:endParaRPr lang="en-GB" sz="1600" b="0" dirty="0"/>
                    </a:p>
                  </a:txBody>
                  <a:tcPr anchor="ctr"/>
                </a:tc>
              </a:tr>
              <a:tr h="460275">
                <a:tc>
                  <a:txBody>
                    <a:bodyPr/>
                    <a:lstStyle/>
                    <a:p>
                      <a:r>
                        <a:rPr lang="en-GB" sz="1600" b="0" dirty="0" smtClean="0"/>
                        <a:t>10:25: </a:t>
                      </a:r>
                      <a:r>
                        <a:rPr lang="en-GB" sz="1600" b="1" dirty="0" smtClean="0"/>
                        <a:t>GU MEDICINE </a:t>
                      </a:r>
                      <a:r>
                        <a:rPr lang="en-GB" sz="1600" b="0" smtClean="0"/>
                        <a:t>– </a:t>
                      </a:r>
                    </a:p>
                    <a:p>
                      <a:r>
                        <a:rPr lang="en-GB" sz="1600" b="0" smtClean="0"/>
                        <a:t>            Chair</a:t>
                      </a:r>
                      <a:r>
                        <a:rPr lang="en-GB" sz="1600" b="0" dirty="0" smtClean="0"/>
                        <a:t>:</a:t>
                      </a:r>
                      <a:r>
                        <a:rPr lang="en-GB" sz="1600" b="0" baseline="0" dirty="0" smtClean="0"/>
                        <a:t> </a:t>
                      </a:r>
                      <a:r>
                        <a:rPr lang="en-GB" sz="1600" b="0" dirty="0" smtClean="0"/>
                        <a:t>Professor</a:t>
                      </a:r>
                      <a:r>
                        <a:rPr lang="en-GB" sz="1600" b="0" baseline="0" dirty="0" smtClean="0"/>
                        <a:t> Myra McClure</a:t>
                      </a:r>
                      <a:endParaRPr lang="en-GB" sz="1600" b="0" dirty="0"/>
                    </a:p>
                  </a:txBody>
                  <a:tcPr anchor="ctr"/>
                </a:tc>
                <a:tc>
                  <a:txBody>
                    <a:bodyPr/>
                    <a:lstStyle/>
                    <a:p>
                      <a:r>
                        <a:rPr lang="en-GB" sz="1600" b="0" dirty="0" smtClean="0"/>
                        <a:t>14:15: </a:t>
                      </a:r>
                      <a:r>
                        <a:rPr lang="en-GB" sz="1600" b="1" dirty="0" smtClean="0"/>
                        <a:t>INFECTIOUS</a:t>
                      </a:r>
                      <a:r>
                        <a:rPr lang="en-GB" sz="1600" b="1" baseline="0" dirty="0" smtClean="0"/>
                        <a:t> DISEASES AND IMMUNITY </a:t>
                      </a:r>
                      <a:r>
                        <a:rPr lang="en-GB" sz="1600" b="0" baseline="0" smtClean="0"/>
                        <a:t>– </a:t>
                      </a:r>
                    </a:p>
                    <a:p>
                      <a:r>
                        <a:rPr lang="en-GB" sz="1600" b="0" baseline="0" smtClean="0"/>
                        <a:t>             Chair</a:t>
                      </a:r>
                      <a:r>
                        <a:rPr lang="en-GB" sz="1600" b="0" baseline="0" dirty="0" smtClean="0"/>
                        <a:t>: Professor Jon Friedland </a:t>
                      </a:r>
                      <a:endParaRPr lang="en-GB" sz="1600" b="0" dirty="0"/>
                    </a:p>
                  </a:txBody>
                  <a:tcPr anchor="ctr"/>
                </a:tc>
              </a:tr>
              <a:tr h="460275">
                <a:tc>
                  <a:txBody>
                    <a:bodyPr/>
                    <a:lstStyle/>
                    <a:p>
                      <a:r>
                        <a:rPr lang="en-GB" sz="1600" b="0" dirty="0" smtClean="0"/>
                        <a:t>10:30 – Katrina Pollock</a:t>
                      </a:r>
                      <a:r>
                        <a:rPr lang="en-GB" sz="1600" b="0" baseline="0" dirty="0" smtClean="0"/>
                        <a:t> </a:t>
                      </a:r>
                      <a:r>
                        <a:rPr lang="en-GB" sz="1600" b="0" dirty="0" smtClean="0"/>
                        <a:t>and</a:t>
                      </a:r>
                      <a:r>
                        <a:rPr lang="en-GB" sz="1600" b="0" baseline="0" dirty="0" smtClean="0"/>
                        <a:t> Sarah Fidler</a:t>
                      </a:r>
                      <a:endParaRPr lang="en-GB" sz="1600" b="0" dirty="0"/>
                    </a:p>
                  </a:txBody>
                  <a:tcPr anchor="ctr"/>
                </a:tc>
                <a:tc>
                  <a:txBody>
                    <a:bodyPr/>
                    <a:lstStyle/>
                    <a:p>
                      <a:r>
                        <a:rPr lang="en-GB" sz="1600" b="0" dirty="0" smtClean="0"/>
                        <a:t>14:20 – Angela Brueggemann and Nicki Lynskey</a:t>
                      </a:r>
                      <a:endParaRPr lang="en-GB" sz="1600" b="0" dirty="0"/>
                    </a:p>
                  </a:txBody>
                  <a:tcPr anchor="ctr"/>
                </a:tc>
              </a:tr>
              <a:tr h="515722">
                <a:tc>
                  <a:txBody>
                    <a:bodyPr/>
                    <a:lstStyle/>
                    <a:p>
                      <a:r>
                        <a:rPr lang="en-GB" sz="1600" b="0" dirty="0" smtClean="0"/>
                        <a:t>11:10: Hayley Kendall-Berry and Professor</a:t>
                      </a:r>
                      <a:r>
                        <a:rPr lang="en-GB" sz="1600" b="0" baseline="0" dirty="0" smtClean="0"/>
                        <a:t> </a:t>
                      </a:r>
                      <a:r>
                        <a:rPr lang="en-GB" sz="1600" b="0" baseline="0" smtClean="0"/>
                        <a:t>Kevin </a:t>
                      </a:r>
                    </a:p>
                    <a:p>
                      <a:r>
                        <a:rPr lang="en-GB" sz="1600" b="0" baseline="0" smtClean="0"/>
                        <a:t>            Murphy </a:t>
                      </a:r>
                      <a:r>
                        <a:rPr lang="en-GB" sz="1600" b="0" baseline="0" dirty="0" smtClean="0"/>
                        <a:t>(</a:t>
                      </a:r>
                      <a:r>
                        <a:rPr lang="en-GB" sz="1600" b="0" baseline="0" smtClean="0"/>
                        <a:t>PhD supervision)</a:t>
                      </a:r>
                      <a:endParaRPr lang="en-GB" sz="1600" b="0" dirty="0"/>
                    </a:p>
                  </a:txBody>
                  <a:tcPr anchor="ctr"/>
                </a:tc>
                <a:tc>
                  <a:txBody>
                    <a:bodyPr/>
                    <a:lstStyle/>
                    <a:p>
                      <a:pPr algn="ctr"/>
                      <a:r>
                        <a:rPr lang="en-GB" sz="1600" b="0" dirty="0" smtClean="0"/>
                        <a:t>15:10: COFFEE</a:t>
                      </a:r>
                      <a:r>
                        <a:rPr lang="en-GB" sz="1600" b="0" baseline="0" dirty="0" smtClean="0"/>
                        <a:t> BREAK </a:t>
                      </a:r>
                      <a:endParaRPr lang="en-GB" sz="1600" b="0" dirty="0"/>
                    </a:p>
                  </a:txBody>
                  <a:tcPr anchor="ctr"/>
                </a:tc>
              </a:tr>
              <a:tr h="460275">
                <a:tc>
                  <a:txBody>
                    <a:bodyPr/>
                    <a:lstStyle/>
                    <a:p>
                      <a:pPr algn="ctr"/>
                      <a:r>
                        <a:rPr lang="en-GB" sz="1600" b="0" smtClean="0"/>
                        <a:t>11:20</a:t>
                      </a:r>
                      <a:r>
                        <a:rPr lang="en-GB" sz="1600" b="0" dirty="0" smtClean="0"/>
                        <a:t>:</a:t>
                      </a:r>
                      <a:r>
                        <a:rPr lang="en-GB" sz="1600" b="0" baseline="0" dirty="0" smtClean="0"/>
                        <a:t> </a:t>
                      </a:r>
                      <a:r>
                        <a:rPr lang="en-GB" sz="1600" b="0" dirty="0" smtClean="0"/>
                        <a:t>COFFEE BREAK </a:t>
                      </a:r>
                      <a:endParaRPr lang="en-GB" sz="1600" b="0" dirty="0"/>
                    </a:p>
                  </a:txBody>
                  <a:tcPr anchor="ctr"/>
                </a:tc>
                <a:tc>
                  <a:txBody>
                    <a:bodyPr/>
                    <a:lstStyle/>
                    <a:p>
                      <a:r>
                        <a:rPr lang="en-GB" sz="1600" b="0" dirty="0" smtClean="0"/>
                        <a:t>15:25: </a:t>
                      </a:r>
                      <a:r>
                        <a:rPr lang="en-GB" sz="1600" b="1" dirty="0" smtClean="0"/>
                        <a:t>MICROBIOLOGY</a:t>
                      </a:r>
                      <a:r>
                        <a:rPr lang="en-GB" sz="1600" b="0" dirty="0" smtClean="0"/>
                        <a:t> </a:t>
                      </a:r>
                      <a:r>
                        <a:rPr lang="en-GB" sz="1600" b="0" smtClean="0"/>
                        <a:t>– </a:t>
                      </a:r>
                    </a:p>
                    <a:p>
                      <a:r>
                        <a:rPr lang="en-GB" sz="1600" b="0" smtClean="0"/>
                        <a:t>             Chair</a:t>
                      </a:r>
                      <a:r>
                        <a:rPr lang="en-GB" sz="1600" b="0" dirty="0" smtClean="0"/>
                        <a:t>: </a:t>
                      </a:r>
                      <a:r>
                        <a:rPr lang="en-GB" sz="1600" b="0" smtClean="0"/>
                        <a:t>Professor</a:t>
                      </a:r>
                      <a:r>
                        <a:rPr lang="en-GB" sz="1600" b="0" baseline="0" smtClean="0"/>
                        <a:t> Ramesh Wigneshweraraj</a:t>
                      </a:r>
                      <a:endParaRPr lang="en-GB" sz="1600" b="0" dirty="0"/>
                    </a:p>
                  </a:txBody>
                  <a:tcPr anchor="ctr"/>
                </a:tc>
              </a:tr>
              <a:tr h="460275">
                <a:tc>
                  <a:txBody>
                    <a:bodyPr/>
                    <a:lstStyle/>
                    <a:p>
                      <a:r>
                        <a:rPr lang="en-GB" sz="1600" b="0" dirty="0" smtClean="0"/>
                        <a:t>11:45: </a:t>
                      </a:r>
                      <a:r>
                        <a:rPr lang="en-GB" sz="1600" b="1" dirty="0" smtClean="0"/>
                        <a:t>MOLECULAR VIROLOGY </a:t>
                      </a:r>
                      <a:r>
                        <a:rPr lang="en-GB" sz="1600" b="0" smtClean="0"/>
                        <a:t>– </a:t>
                      </a:r>
                    </a:p>
                    <a:p>
                      <a:r>
                        <a:rPr lang="en-GB" sz="1600" b="0" smtClean="0"/>
                        <a:t>            Chair</a:t>
                      </a:r>
                      <a:r>
                        <a:rPr lang="en-GB" sz="1600" b="0" dirty="0" smtClean="0"/>
                        <a:t>: Professor</a:t>
                      </a:r>
                      <a:r>
                        <a:rPr lang="en-GB" sz="1600" b="0" baseline="0" dirty="0" smtClean="0"/>
                        <a:t> Paul Farrell</a:t>
                      </a:r>
                      <a:endParaRPr lang="en-GB" sz="1600" b="0" dirty="0"/>
                    </a:p>
                  </a:txBody>
                  <a:tcPr anchor="ctr"/>
                </a:tc>
                <a:tc>
                  <a:txBody>
                    <a:bodyPr/>
                    <a:lstStyle/>
                    <a:p>
                      <a:r>
                        <a:rPr lang="en-GB" sz="1600" b="0" dirty="0" smtClean="0"/>
                        <a:t>15:30</a:t>
                      </a:r>
                      <a:r>
                        <a:rPr lang="en-GB" sz="1600" b="0" baseline="0" dirty="0" smtClean="0"/>
                        <a:t> </a:t>
                      </a:r>
                      <a:r>
                        <a:rPr lang="en-GB" sz="1600" b="0" dirty="0" smtClean="0"/>
                        <a:t>– Sophie</a:t>
                      </a:r>
                      <a:r>
                        <a:rPr lang="en-GB" sz="1600" b="0" baseline="0" dirty="0" smtClean="0"/>
                        <a:t> Helaine and Alex Willis </a:t>
                      </a:r>
                      <a:endParaRPr lang="en-GB" sz="1600" b="0" dirty="0"/>
                    </a:p>
                  </a:txBody>
                  <a:tcPr anchor="ctr"/>
                </a:tc>
              </a:tr>
              <a:tr h="515722">
                <a:tc>
                  <a:txBody>
                    <a:bodyPr/>
                    <a:lstStyle/>
                    <a:p>
                      <a:r>
                        <a:rPr lang="en-GB" sz="1600" b="0" dirty="0" smtClean="0"/>
                        <a:t>11:50 –</a:t>
                      </a:r>
                      <a:r>
                        <a:rPr lang="en-GB" sz="1600" b="0" baseline="0" dirty="0" smtClean="0"/>
                        <a:t> Grzegorz Sarek and Adam Cawte </a:t>
                      </a:r>
                      <a:endParaRPr lang="en-GB" sz="1600" b="0" dirty="0"/>
                    </a:p>
                  </a:txBody>
                  <a:tcPr anchor="ctr"/>
                </a:tc>
                <a:tc>
                  <a:txBody>
                    <a:bodyPr/>
                    <a:lstStyle/>
                    <a:p>
                      <a:r>
                        <a:rPr lang="en-GB" sz="1600" b="0" dirty="0" smtClean="0"/>
                        <a:t>16:10: </a:t>
                      </a:r>
                      <a:r>
                        <a:rPr lang="en-GB" sz="1600" b="1" smtClean="0"/>
                        <a:t>KEYNOTE LECTURE </a:t>
                      </a:r>
                      <a:r>
                        <a:rPr lang="en-GB" sz="1600" b="0" smtClean="0"/>
                        <a:t>– </a:t>
                      </a:r>
                      <a:r>
                        <a:rPr lang="en-GB" sz="1600" b="0" dirty="0" smtClean="0"/>
                        <a:t>Professor Luca </a:t>
                      </a:r>
                      <a:r>
                        <a:rPr lang="en-GB" sz="1600" b="0" smtClean="0"/>
                        <a:t>Guidotti </a:t>
                      </a:r>
                    </a:p>
                    <a:p>
                      <a:r>
                        <a:rPr lang="en-GB" sz="1600" b="0" baseline="0" smtClean="0"/>
                        <a:t>                       </a:t>
                      </a:r>
                      <a:r>
                        <a:rPr lang="en-GB" sz="1600" b="0" smtClean="0"/>
                        <a:t>San </a:t>
                      </a:r>
                      <a:r>
                        <a:rPr lang="en-GB" sz="1600" b="0" dirty="0" smtClean="0"/>
                        <a:t>Raffaele </a:t>
                      </a:r>
                      <a:r>
                        <a:rPr lang="en-GB" sz="1600" b="0" smtClean="0"/>
                        <a:t>Scientific Institute</a:t>
                      </a:r>
                      <a:endParaRPr lang="en-GB" sz="1600" b="0" dirty="0"/>
                    </a:p>
                  </a:txBody>
                  <a:tcPr anchor="ctr"/>
                </a:tc>
              </a:tr>
              <a:tr h="460275">
                <a:tc>
                  <a:txBody>
                    <a:bodyPr/>
                    <a:lstStyle/>
                    <a:p>
                      <a:pPr algn="ctr"/>
                      <a:r>
                        <a:rPr lang="en-GB" sz="1600" b="0" dirty="0" smtClean="0"/>
                        <a:t>12:30: LUNCH </a:t>
                      </a:r>
                      <a:endParaRPr lang="en-GB" sz="1600" b="0" dirty="0"/>
                    </a:p>
                  </a:txBody>
                  <a:tcPr anchor="ctr">
                    <a:lnB w="12700" cap="flat" cmpd="sng" algn="ctr">
                      <a:solidFill>
                        <a:schemeClr val="tx1"/>
                      </a:solidFill>
                      <a:prstDash val="solid"/>
                      <a:round/>
                      <a:headEnd type="none" w="med" len="med"/>
                      <a:tailEnd type="none" w="med" len="med"/>
                    </a:lnB>
                  </a:tcPr>
                </a:tc>
                <a:tc>
                  <a:txBody>
                    <a:bodyPr/>
                    <a:lstStyle/>
                    <a:p>
                      <a:r>
                        <a:rPr lang="en-GB" sz="1600" smtClean="0"/>
                        <a:t>17:00: Closing remarks</a:t>
                      </a:r>
                      <a:endParaRPr lang="en-GB" sz="1600"/>
                    </a:p>
                  </a:txBody>
                  <a:tcPr anchor="ctr">
                    <a:lnB w="12700" cap="flat" cmpd="sng" algn="ctr">
                      <a:solidFill>
                        <a:schemeClr val="tx1"/>
                      </a:solidFill>
                      <a:prstDash val="solid"/>
                      <a:round/>
                      <a:headEnd type="none" w="med" len="med"/>
                      <a:tailEnd type="none" w="med" len="med"/>
                    </a:lnB>
                  </a:tcPr>
                </a:tc>
              </a:tr>
              <a:tr h="460275">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0" smtClean="0"/>
                        <a:t>17:05-18:00: </a:t>
                      </a:r>
                      <a:r>
                        <a:rPr lang="en-GB" sz="1600" b="1" smtClean="0"/>
                        <a:t>RECEPTION</a:t>
                      </a:r>
                      <a:r>
                        <a:rPr lang="en-GB" sz="1600" b="1" baseline="0" smtClean="0"/>
                        <a:t> </a:t>
                      </a:r>
                      <a:endParaRPr lang="en-GB" sz="1600" b="1" smtClean="0"/>
                    </a:p>
                  </a:txBody>
                  <a:tcPr anchor="ctr">
                    <a:lnT w="12700" cap="flat" cmpd="sng" algn="ctr">
                      <a:solidFill>
                        <a:schemeClr val="tx1"/>
                      </a:solidFill>
                      <a:prstDash val="solid"/>
                      <a:round/>
                      <a:headEnd type="none" w="med" len="med"/>
                      <a:tailEnd type="none" w="med" len="med"/>
                    </a:lnT>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400" b="1" smtClean="0"/>
                    </a:p>
                  </a:txBody>
                  <a:tcPr anchor="ctr"/>
                </a:tc>
              </a:tr>
            </a:tbl>
          </a:graphicData>
        </a:graphic>
      </p:graphicFrame>
    </p:spTree>
    <p:extLst>
      <p:ext uri="{BB962C8B-B14F-4D97-AF65-F5344CB8AC3E}">
        <p14:creationId xmlns:p14="http://schemas.microsoft.com/office/powerpoint/2010/main" val="39228127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1138</TotalTime>
  <Words>906</Words>
  <Application>Microsoft Office PowerPoint</Application>
  <PresentationFormat>Custom</PresentationFormat>
  <Paragraphs>220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Imperial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Sarwar, Tubah B</dc:creator>
  <cp:lastModifiedBy>Bangham, Charles R M</cp:lastModifiedBy>
  <cp:revision>86</cp:revision>
  <dcterms:created xsi:type="dcterms:W3CDTF">2017-02-27T17:09:36Z</dcterms:created>
  <dcterms:modified xsi:type="dcterms:W3CDTF">2017-03-27T11:29:12Z</dcterms:modified>
</cp:coreProperties>
</file>