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66" r:id="rId3"/>
    <p:sldId id="268" r:id="rId4"/>
    <p:sldId id="312" r:id="rId5"/>
    <p:sldId id="296" r:id="rId6"/>
    <p:sldId id="294" r:id="rId7"/>
    <p:sldId id="297" r:id="rId8"/>
    <p:sldId id="273" r:id="rId9"/>
    <p:sldId id="316" r:id="rId10"/>
    <p:sldId id="275" r:id="rId11"/>
    <p:sldId id="276" r:id="rId12"/>
    <p:sldId id="277" r:id="rId13"/>
    <p:sldId id="282" r:id="rId14"/>
    <p:sldId id="283" r:id="rId15"/>
    <p:sldId id="285" r:id="rId16"/>
    <p:sldId id="310" r:id="rId17"/>
    <p:sldId id="309" r:id="rId18"/>
    <p:sldId id="313" r:id="rId19"/>
    <p:sldId id="270" r:id="rId20"/>
    <p:sldId id="271" r:id="rId21"/>
    <p:sldId id="280" r:id="rId22"/>
    <p:sldId id="293" r:id="rId23"/>
    <p:sldId id="298" r:id="rId24"/>
    <p:sldId id="295" r:id="rId25"/>
    <p:sldId id="314" r:id="rId26"/>
    <p:sldId id="299" r:id="rId27"/>
    <p:sldId id="308" r:id="rId28"/>
    <p:sldId id="300" r:id="rId29"/>
    <p:sldId id="291" r:id="rId30"/>
    <p:sldId id="302" r:id="rId31"/>
    <p:sldId id="303" r:id="rId32"/>
    <p:sldId id="304" r:id="rId33"/>
    <p:sldId id="305" r:id="rId34"/>
    <p:sldId id="315" r:id="rId35"/>
  </p:sldIdLst>
  <p:sldSz cx="9144000" cy="6858000" type="screen4x3"/>
  <p:notesSz cx="6669088"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141"/>
    <a:srgbClr val="939393"/>
    <a:srgbClr val="1A9D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5" autoAdjust="0"/>
    <p:restoredTop sz="83483" autoAdjust="0"/>
  </p:normalViewPr>
  <p:slideViewPr>
    <p:cSldViewPr>
      <p:cViewPr varScale="1">
        <p:scale>
          <a:sx n="97" d="100"/>
          <a:sy n="97" d="100"/>
        </p:scale>
        <p:origin x="2130"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7" d="100"/>
          <a:sy n="67" d="100"/>
        </p:scale>
        <p:origin x="-3276" y="-9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89"/>
      <c:rotY val="20"/>
      <c:depthPercent val="100"/>
      <c:rAngAx val="1"/>
    </c:view3D>
    <c:floor>
      <c:thickness val="0"/>
      <c:spPr>
        <a:noFill/>
        <a:ln w="12700">
          <a:solidFill>
            <a:srgbClr val="808080"/>
          </a:solidFill>
          <a:prstDash val="solid"/>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Current</c:v>
                </c:pt>
              </c:strCache>
            </c:strRef>
          </c:tx>
          <c:spPr>
            <a:gradFill rotWithShape="0">
              <a:gsLst>
                <a:gs pos="0">
                  <a:srgbClr xmlns:mc="http://schemas.openxmlformats.org/markup-compatibility/2006" xmlns:a14="http://schemas.microsoft.com/office/drawing/2010/main" val="00FF00" mc:Ignorable="a14" a14:legacySpreadsheetColorIndex="11"/>
                </a:gs>
                <a:gs pos="100000">
                  <a:srgbClr xmlns:mc="http://schemas.openxmlformats.org/markup-compatibility/2006" xmlns:a14="http://schemas.microsoft.com/office/drawing/2010/main" val="000000" mc:Ignorable="a14" a14:legacySpreadsheetColorIndex="11">
                    <a:gamma/>
                    <a:shade val="46275"/>
                    <a:invGamma/>
                  </a:srgbClr>
                </a:gs>
              </a:gsLst>
              <a:lin ang="2700000" scaled="1"/>
            </a:gradFill>
            <a:ln w="17734">
              <a:noFill/>
            </a:ln>
          </c:spPr>
          <c:invertIfNegative val="0"/>
          <c:dPt>
            <c:idx val="1"/>
            <c:invertIfNegative val="0"/>
            <c:bubble3D val="0"/>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2700000" scaled="1"/>
              </a:gradFill>
              <a:ln w="17734">
                <a:noFill/>
              </a:ln>
            </c:spPr>
          </c:dPt>
          <c:dLbls>
            <c:dLbl>
              <c:idx val="0"/>
              <c:layout>
                <c:manualLayout>
                  <c:x val="-3.7291896035119503E-2"/>
                  <c:y val="0.23375112629347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Mode val="edge"/>
                  <c:yMode val="edge"/>
                  <c:x val="0.29090909090909089"/>
                  <c:y val="2.6315789473684209E-2"/>
                </c:manualLayout>
              </c:layout>
              <c:showLegendKey val="0"/>
              <c:showVal val="1"/>
              <c:showCatName val="0"/>
              <c:showSerName val="0"/>
              <c:showPercent val="0"/>
              <c:showBubbleSize val="0"/>
              <c:extLst>
                <c:ext xmlns:c15="http://schemas.microsoft.com/office/drawing/2012/chart" uri="{CE6537A1-D6FC-4f65-9D91-7224C49458BB}"/>
              </c:extLst>
            </c:dLbl>
            <c:spPr>
              <a:noFill/>
              <a:ln w="17734">
                <a:noFill/>
              </a:ln>
            </c:spPr>
            <c:txPr>
              <a:bodyPr/>
              <a:lstStyle/>
              <a:p>
                <a:pPr>
                  <a:defRPr sz="11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Today  2035</c:v>
                </c:pt>
              </c:strCache>
            </c:strRef>
          </c:cat>
          <c:val>
            <c:numRef>
              <c:f>Sheet1!$B$2</c:f>
              <c:numCache>
                <c:formatCode>0</c:formatCode>
                <c:ptCount val="1"/>
                <c:pt idx="0">
                  <c:v>344</c:v>
                </c:pt>
              </c:numCache>
            </c:numRef>
          </c:val>
        </c:ser>
        <c:ser>
          <c:idx val="1"/>
          <c:order val="1"/>
          <c:tx>
            <c:strRef>
              <c:f>Sheet1!$C$1</c:f>
              <c:strCache>
                <c:ptCount val="1"/>
                <c:pt idx="0">
                  <c:v>2035</c:v>
                </c:pt>
              </c:strCache>
            </c:strRef>
          </c:tx>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2700000" scaled="1"/>
            </a:gradFill>
            <a:ln w="17734">
              <a:noFill/>
            </a:ln>
          </c:spPr>
          <c:invertIfNegative val="0"/>
          <c:dLbls>
            <c:dLbl>
              <c:idx val="0"/>
              <c:layout>
                <c:manualLayout>
                  <c:x val="8.3020885462527175E-3"/>
                  <c:y val="0.1654135338345864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17734">
                <a:noFill/>
              </a:ln>
            </c:spPr>
            <c:txPr>
              <a:bodyPr/>
              <a:lstStyle/>
              <a:p>
                <a:pPr>
                  <a:defRPr sz="11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Today  2035</c:v>
                </c:pt>
              </c:strCache>
            </c:strRef>
          </c:cat>
          <c:val>
            <c:numRef>
              <c:f>Sheet1!$C$2</c:f>
              <c:numCache>
                <c:formatCode>0</c:formatCode>
                <c:ptCount val="1"/>
                <c:pt idx="0">
                  <c:v>552</c:v>
                </c:pt>
              </c:numCache>
            </c:numRef>
          </c:val>
        </c:ser>
        <c:dLbls>
          <c:showLegendKey val="0"/>
          <c:showVal val="1"/>
          <c:showCatName val="0"/>
          <c:showSerName val="0"/>
          <c:showPercent val="0"/>
          <c:showBubbleSize val="0"/>
        </c:dLbls>
        <c:gapWidth val="100"/>
        <c:gapDepth val="40"/>
        <c:shape val="box"/>
        <c:axId val="212274784"/>
        <c:axId val="10355392"/>
        <c:axId val="0"/>
      </c:bar3DChart>
      <c:catAx>
        <c:axId val="212274784"/>
        <c:scaling>
          <c:orientation val="minMax"/>
        </c:scaling>
        <c:delete val="0"/>
        <c:axPos val="b"/>
        <c:numFmt formatCode="General" sourceLinked="1"/>
        <c:majorTickMark val="none"/>
        <c:minorTickMark val="none"/>
        <c:tickLblPos val="low"/>
        <c:spPr>
          <a:ln w="8867">
            <a:solidFill>
              <a:srgbClr val="808080"/>
            </a:solidFill>
            <a:prstDash val="solid"/>
          </a:ln>
        </c:spPr>
        <c:txPr>
          <a:bodyPr rot="0" vert="horz"/>
          <a:lstStyle/>
          <a:p>
            <a:pPr>
              <a:defRPr sz="1414" b="1" i="0" u="none" strike="noStrike" baseline="0">
                <a:solidFill>
                  <a:srgbClr val="333333"/>
                </a:solidFill>
                <a:latin typeface="Arial"/>
                <a:ea typeface="Arial"/>
                <a:cs typeface="Arial"/>
              </a:defRPr>
            </a:pPr>
            <a:endParaRPr lang="en-US"/>
          </a:p>
        </c:txPr>
        <c:crossAx val="10355392"/>
        <c:crosses val="autoZero"/>
        <c:auto val="1"/>
        <c:lblAlgn val="ctr"/>
        <c:lblOffset val="100"/>
        <c:tickLblSkip val="1"/>
        <c:tickMarkSkip val="1"/>
        <c:noMultiLvlLbl val="0"/>
      </c:catAx>
      <c:valAx>
        <c:axId val="10355392"/>
        <c:scaling>
          <c:orientation val="minMax"/>
        </c:scaling>
        <c:delete val="1"/>
        <c:axPos val="l"/>
        <c:numFmt formatCode="0" sourceLinked="1"/>
        <c:majorTickMark val="out"/>
        <c:minorTickMark val="none"/>
        <c:tickLblPos val="nextTo"/>
        <c:crossAx val="212274784"/>
        <c:crosses val="autoZero"/>
        <c:crossBetween val="between"/>
      </c:valAx>
      <c:spPr>
        <a:noFill/>
        <a:ln w="17734">
          <a:noFill/>
        </a:ln>
      </c:spPr>
    </c:plotArea>
    <c:plotVisOnly val="1"/>
    <c:dispBlanksAs val="gap"/>
    <c:showDLblsOverMax val="0"/>
  </c:chart>
  <c:spPr>
    <a:noFill/>
    <a:ln>
      <a:noFill/>
    </a:ln>
  </c:spPr>
  <c:txPr>
    <a:bodyPr/>
    <a:lstStyle/>
    <a:p>
      <a:pPr>
        <a:defRPr sz="436" b="1"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96"/>
      <c:rotY val="20"/>
      <c:depthPercent val="100"/>
      <c:rAngAx val="1"/>
    </c:view3D>
    <c:floor>
      <c:thickness val="0"/>
      <c:spPr>
        <a:noFill/>
        <a:ln w="12700">
          <a:solidFill>
            <a:srgbClr val="80808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3.614457831325301E-2"/>
          <c:y val="2.1212737223867326E-2"/>
          <c:w val="0.92369477911646591"/>
          <c:h val="0.74447734679581878"/>
        </c:manualLayout>
      </c:layout>
      <c:bar3DChart>
        <c:barDir val="col"/>
        <c:grouping val="clustered"/>
        <c:varyColors val="0"/>
        <c:ser>
          <c:idx val="0"/>
          <c:order val="0"/>
          <c:tx>
            <c:strRef>
              <c:f>Sheet1!$B$1</c:f>
              <c:strCache>
                <c:ptCount val="1"/>
                <c:pt idx="0">
                  <c:v>Current</c:v>
                </c:pt>
              </c:strCache>
            </c:strRef>
          </c:tx>
          <c:spPr>
            <a:gradFill rotWithShape="0">
              <a:gsLst>
                <a:gs pos="0">
                  <a:srgbClr xmlns:mc="http://schemas.openxmlformats.org/markup-compatibility/2006" xmlns:a14="http://schemas.microsoft.com/office/drawing/2010/main" val="00FF00" mc:Ignorable="a14" a14:legacySpreadsheetColorIndex="11"/>
                </a:gs>
                <a:gs pos="100000">
                  <a:srgbClr xmlns:mc="http://schemas.openxmlformats.org/markup-compatibility/2006" xmlns:a14="http://schemas.microsoft.com/office/drawing/2010/main" val="000000" mc:Ignorable="a14" a14:legacySpreadsheetColorIndex="11">
                    <a:gamma/>
                    <a:shade val="46275"/>
                    <a:invGamma/>
                  </a:srgbClr>
                </a:gs>
              </a:gsLst>
              <a:lin ang="2700000" scaled="1"/>
            </a:gradFill>
            <a:ln w="17630">
              <a:noFill/>
            </a:ln>
          </c:spPr>
          <c:invertIfNegative val="0"/>
          <c:dPt>
            <c:idx val="1"/>
            <c:invertIfNegative val="0"/>
            <c:bubble3D val="0"/>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2700000" scaled="1"/>
              </a:gradFill>
              <a:ln w="17630">
                <a:noFill/>
              </a:ln>
            </c:spPr>
          </c:dPt>
          <c:dLbls>
            <c:dLbl>
              <c:idx val="0"/>
              <c:layout>
                <c:manualLayout>
                  <c:x val="3.7415205131282929E-2"/>
                  <c:y val="6.719388899510654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Mode val="edge"/>
                  <c:yMode val="edge"/>
                  <c:x val="0.32128514056224899"/>
                  <c:y val="2.9288702928870293E-2"/>
                </c:manualLayout>
              </c:layout>
              <c:showLegendKey val="0"/>
              <c:showVal val="1"/>
              <c:showCatName val="0"/>
              <c:showSerName val="0"/>
              <c:showPercent val="0"/>
              <c:showBubbleSize val="0"/>
              <c:extLst>
                <c:ext xmlns:c15="http://schemas.microsoft.com/office/drawing/2012/chart" uri="{CE6537A1-D6FC-4f65-9D91-7224C49458BB}"/>
              </c:extLst>
            </c:dLbl>
            <c:spPr>
              <a:noFill/>
              <a:ln w="17630">
                <a:noFill/>
              </a:ln>
            </c:spPr>
            <c:txPr>
              <a:bodyPr/>
              <a:lstStyle/>
              <a:p>
                <a:pPr>
                  <a:defRPr sz="10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India</c:v>
                </c:pt>
              </c:strCache>
            </c:strRef>
          </c:cat>
          <c:val>
            <c:numRef>
              <c:f>Sheet1!$B$2:$B$2</c:f>
              <c:numCache>
                <c:formatCode>0</c:formatCode>
                <c:ptCount val="1"/>
                <c:pt idx="0">
                  <c:v>6</c:v>
                </c:pt>
              </c:numCache>
            </c:numRef>
          </c:val>
        </c:ser>
        <c:ser>
          <c:idx val="1"/>
          <c:order val="1"/>
          <c:tx>
            <c:strRef>
              <c:f>Sheet1!$C$1</c:f>
              <c:strCache>
                <c:ptCount val="1"/>
                <c:pt idx="0">
                  <c:v>2035</c:v>
                </c:pt>
              </c:strCache>
            </c:strRef>
          </c:tx>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2700000" scaled="1"/>
            </a:gradFill>
            <a:ln w="17630">
              <a:noFill/>
            </a:ln>
          </c:spPr>
          <c:invertIfNegative val="0"/>
          <c:dLbls>
            <c:dLbl>
              <c:idx val="0"/>
              <c:layout>
                <c:manualLayout>
                  <c:x val="3.4994823760393728E-2"/>
                  <c:y val="0.1449698568796022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17630">
                <a:noFill/>
              </a:ln>
            </c:spPr>
            <c:txPr>
              <a:bodyPr/>
              <a:lstStyle/>
              <a:p>
                <a:pPr>
                  <a:defRPr sz="10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India</c:v>
                </c:pt>
              </c:strCache>
            </c:strRef>
          </c:cat>
          <c:val>
            <c:numRef>
              <c:f>Sheet1!$C$2:$C$2</c:f>
              <c:numCache>
                <c:formatCode>0</c:formatCode>
                <c:ptCount val="1"/>
                <c:pt idx="0">
                  <c:v>21</c:v>
                </c:pt>
              </c:numCache>
            </c:numRef>
          </c:val>
        </c:ser>
        <c:dLbls>
          <c:showLegendKey val="0"/>
          <c:showVal val="1"/>
          <c:showCatName val="0"/>
          <c:showSerName val="0"/>
          <c:showPercent val="0"/>
          <c:showBubbleSize val="0"/>
        </c:dLbls>
        <c:gapWidth val="100"/>
        <c:gapDepth val="40"/>
        <c:shape val="box"/>
        <c:axId val="213095960"/>
        <c:axId val="213096352"/>
        <c:axId val="0"/>
      </c:bar3DChart>
      <c:catAx>
        <c:axId val="213095960"/>
        <c:scaling>
          <c:orientation val="minMax"/>
        </c:scaling>
        <c:delete val="0"/>
        <c:axPos val="b"/>
        <c:numFmt formatCode="General" sourceLinked="1"/>
        <c:majorTickMark val="none"/>
        <c:minorTickMark val="none"/>
        <c:tickLblPos val="low"/>
        <c:spPr>
          <a:ln w="8815">
            <a:solidFill>
              <a:srgbClr val="808080"/>
            </a:solidFill>
            <a:prstDash val="solid"/>
          </a:ln>
        </c:spPr>
        <c:txPr>
          <a:bodyPr rot="0" vert="horz"/>
          <a:lstStyle/>
          <a:p>
            <a:pPr>
              <a:defRPr sz="1267" b="1" i="0" u="none" strike="noStrike" baseline="0">
                <a:solidFill>
                  <a:srgbClr val="333333"/>
                </a:solidFill>
                <a:latin typeface="Arial"/>
                <a:ea typeface="Arial"/>
                <a:cs typeface="Arial"/>
              </a:defRPr>
            </a:pPr>
            <a:endParaRPr lang="en-US"/>
          </a:p>
        </c:txPr>
        <c:crossAx val="213096352"/>
        <c:crosses val="autoZero"/>
        <c:auto val="1"/>
        <c:lblAlgn val="ctr"/>
        <c:lblOffset val="100"/>
        <c:tickLblSkip val="1"/>
        <c:tickMarkSkip val="1"/>
        <c:noMultiLvlLbl val="0"/>
      </c:catAx>
      <c:valAx>
        <c:axId val="213096352"/>
        <c:scaling>
          <c:orientation val="minMax"/>
          <c:max val="140"/>
        </c:scaling>
        <c:delete val="1"/>
        <c:axPos val="l"/>
        <c:numFmt formatCode="0" sourceLinked="1"/>
        <c:majorTickMark val="out"/>
        <c:minorTickMark val="none"/>
        <c:tickLblPos val="nextTo"/>
        <c:crossAx val="213095960"/>
        <c:crosses val="autoZero"/>
        <c:crossBetween val="between"/>
        <c:majorUnit val="20"/>
      </c:valAx>
      <c:spPr>
        <a:noFill/>
        <a:ln w="17630">
          <a:noFill/>
        </a:ln>
      </c:spPr>
    </c:plotArea>
    <c:plotVisOnly val="1"/>
    <c:dispBlanksAs val="gap"/>
    <c:showDLblsOverMax val="0"/>
  </c:chart>
  <c:spPr>
    <a:noFill/>
    <a:ln>
      <a:noFill/>
    </a:ln>
  </c:spPr>
  <c:txPr>
    <a:bodyPr/>
    <a:lstStyle/>
    <a:p>
      <a:pPr>
        <a:defRPr sz="382" b="1"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96"/>
      <c:rotY val="20"/>
      <c:depthPercent val="100"/>
      <c:rAngAx val="1"/>
    </c:view3D>
    <c:floor>
      <c:thickness val="0"/>
      <c:spPr>
        <a:noFill/>
        <a:ln w="12700">
          <a:solidFill>
            <a:srgbClr val="80808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3.6290322580645164E-2"/>
          <c:y val="3.7656903765690378E-2"/>
          <c:w val="0.92338709677419351"/>
          <c:h val="0.59832635983263593"/>
        </c:manualLayout>
      </c:layout>
      <c:bar3DChart>
        <c:barDir val="col"/>
        <c:grouping val="clustered"/>
        <c:varyColors val="0"/>
        <c:ser>
          <c:idx val="0"/>
          <c:order val="0"/>
          <c:tx>
            <c:strRef>
              <c:f>Sheet1!$B$1</c:f>
              <c:strCache>
                <c:ptCount val="1"/>
                <c:pt idx="0">
                  <c:v>Current</c:v>
                </c:pt>
              </c:strCache>
            </c:strRef>
          </c:tx>
          <c:spPr>
            <a:gradFill rotWithShape="0">
              <a:gsLst>
                <a:gs pos="0">
                  <a:srgbClr xmlns:mc="http://schemas.openxmlformats.org/markup-compatibility/2006" xmlns:a14="http://schemas.microsoft.com/office/drawing/2010/main" val="00FF00" mc:Ignorable="a14" a14:legacySpreadsheetColorIndex="11"/>
                </a:gs>
                <a:gs pos="100000">
                  <a:srgbClr xmlns:mc="http://schemas.openxmlformats.org/markup-compatibility/2006" xmlns:a14="http://schemas.microsoft.com/office/drawing/2010/main" val="000000" mc:Ignorable="a14" a14:legacySpreadsheetColorIndex="11">
                    <a:gamma/>
                    <a:shade val="46275"/>
                    <a:invGamma/>
                  </a:srgbClr>
                </a:gs>
              </a:gsLst>
              <a:lin ang="2700000" scaled="1"/>
            </a:gradFill>
            <a:ln w="17630">
              <a:noFill/>
            </a:ln>
          </c:spPr>
          <c:invertIfNegative val="0"/>
          <c:dPt>
            <c:idx val="1"/>
            <c:invertIfNegative val="0"/>
            <c:bubble3D val="0"/>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2700000" scaled="1"/>
              </a:gradFill>
              <a:ln w="17630">
                <a:noFill/>
              </a:ln>
            </c:spPr>
          </c:dPt>
          <c:dLbls>
            <c:dLbl>
              <c:idx val="0"/>
              <c:layout>
                <c:manualLayout>
                  <c:x val="3.7187011662278315E-2"/>
                  <c:y val="6.644305024934381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Mode val="edge"/>
                  <c:yMode val="edge"/>
                  <c:x val="0.32258064516129031"/>
                  <c:y val="2.9288702928870293E-2"/>
                </c:manualLayout>
              </c:layout>
              <c:showLegendKey val="0"/>
              <c:showVal val="1"/>
              <c:showCatName val="0"/>
              <c:showSerName val="0"/>
              <c:showPercent val="0"/>
              <c:showBubbleSize val="0"/>
              <c:extLst>
                <c:ext xmlns:c15="http://schemas.microsoft.com/office/drawing/2012/chart" uri="{CE6537A1-D6FC-4f65-9D91-7224C49458BB}"/>
              </c:extLst>
            </c:dLbl>
            <c:spPr>
              <a:noFill/>
              <a:ln w="17630">
                <a:noFill/>
              </a:ln>
            </c:spPr>
            <c:txPr>
              <a:bodyPr/>
              <a:lstStyle/>
              <a:p>
                <a:pPr>
                  <a:defRPr sz="10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USA</c:v>
                </c:pt>
              </c:strCache>
            </c:strRef>
          </c:cat>
          <c:val>
            <c:numRef>
              <c:f>Sheet1!$B$2</c:f>
              <c:numCache>
                <c:formatCode>0</c:formatCode>
                <c:ptCount val="1"/>
                <c:pt idx="0">
                  <c:v>98</c:v>
                </c:pt>
              </c:numCache>
            </c:numRef>
          </c:val>
        </c:ser>
        <c:ser>
          <c:idx val="1"/>
          <c:order val="1"/>
          <c:tx>
            <c:strRef>
              <c:f>Sheet1!$C$1</c:f>
              <c:strCache>
                <c:ptCount val="1"/>
                <c:pt idx="0">
                  <c:v>2035</c:v>
                </c:pt>
              </c:strCache>
            </c:strRef>
          </c:tx>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2700000" scaled="1"/>
            </a:gradFill>
            <a:ln w="17630">
              <a:noFill/>
            </a:ln>
          </c:spPr>
          <c:invertIfNegative val="0"/>
          <c:dLbls>
            <c:dLbl>
              <c:idx val="0"/>
              <c:layout>
                <c:manualLayout>
                  <c:x val="2.4416658360143579E-2"/>
                  <c:y val="8.887026005649095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17630">
                <a:noFill/>
              </a:ln>
            </c:spPr>
            <c:txPr>
              <a:bodyPr/>
              <a:lstStyle/>
              <a:p>
                <a:pPr>
                  <a:defRPr sz="10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USA</c:v>
                </c:pt>
              </c:strCache>
            </c:strRef>
          </c:cat>
          <c:val>
            <c:numRef>
              <c:f>Sheet1!$C$2</c:f>
              <c:numCache>
                <c:formatCode>0</c:formatCode>
                <c:ptCount val="1"/>
                <c:pt idx="0">
                  <c:v>106</c:v>
                </c:pt>
              </c:numCache>
            </c:numRef>
          </c:val>
        </c:ser>
        <c:dLbls>
          <c:showLegendKey val="0"/>
          <c:showVal val="1"/>
          <c:showCatName val="0"/>
          <c:showSerName val="0"/>
          <c:showPercent val="0"/>
          <c:showBubbleSize val="0"/>
        </c:dLbls>
        <c:gapWidth val="100"/>
        <c:gapDepth val="40"/>
        <c:shape val="box"/>
        <c:axId val="213097136"/>
        <c:axId val="213097528"/>
        <c:axId val="0"/>
      </c:bar3DChart>
      <c:catAx>
        <c:axId val="213097136"/>
        <c:scaling>
          <c:orientation val="minMax"/>
        </c:scaling>
        <c:delete val="0"/>
        <c:axPos val="b"/>
        <c:numFmt formatCode="General" sourceLinked="1"/>
        <c:majorTickMark val="none"/>
        <c:minorTickMark val="none"/>
        <c:tickLblPos val="low"/>
        <c:spPr>
          <a:ln w="8815">
            <a:solidFill>
              <a:srgbClr val="808080"/>
            </a:solidFill>
            <a:prstDash val="solid"/>
          </a:ln>
        </c:spPr>
        <c:txPr>
          <a:bodyPr rot="0" vert="horz"/>
          <a:lstStyle/>
          <a:p>
            <a:pPr>
              <a:defRPr sz="1249" b="1" i="0" u="none" strike="noStrike" baseline="0">
                <a:solidFill>
                  <a:srgbClr val="333333"/>
                </a:solidFill>
                <a:latin typeface="Arial"/>
                <a:ea typeface="Arial"/>
                <a:cs typeface="Arial"/>
              </a:defRPr>
            </a:pPr>
            <a:endParaRPr lang="en-US"/>
          </a:p>
        </c:txPr>
        <c:crossAx val="213097528"/>
        <c:crosses val="autoZero"/>
        <c:auto val="1"/>
        <c:lblAlgn val="ctr"/>
        <c:lblOffset val="100"/>
        <c:tickLblSkip val="1"/>
        <c:tickMarkSkip val="1"/>
        <c:noMultiLvlLbl val="0"/>
      </c:catAx>
      <c:valAx>
        <c:axId val="213097528"/>
        <c:scaling>
          <c:orientation val="minMax"/>
          <c:max val="140"/>
        </c:scaling>
        <c:delete val="1"/>
        <c:axPos val="l"/>
        <c:numFmt formatCode="0" sourceLinked="1"/>
        <c:majorTickMark val="out"/>
        <c:minorTickMark val="none"/>
        <c:tickLblPos val="nextTo"/>
        <c:crossAx val="213097136"/>
        <c:crosses val="autoZero"/>
        <c:crossBetween val="between"/>
        <c:majorUnit val="20"/>
      </c:valAx>
      <c:spPr>
        <a:noFill/>
        <a:ln w="17630">
          <a:noFill/>
        </a:ln>
      </c:spPr>
    </c:plotArea>
    <c:plotVisOnly val="1"/>
    <c:dispBlanksAs val="gap"/>
    <c:showDLblsOverMax val="0"/>
  </c:chart>
  <c:spPr>
    <a:noFill/>
    <a:ln>
      <a:noFill/>
    </a:ln>
  </c:spPr>
  <c:txPr>
    <a:bodyPr/>
    <a:lstStyle/>
    <a:p>
      <a:pPr>
        <a:defRPr sz="382" b="1"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96"/>
      <c:rotY val="20"/>
      <c:depthPercent val="100"/>
      <c:rAngAx val="1"/>
    </c:view3D>
    <c:floor>
      <c:thickness val="0"/>
      <c:spPr>
        <a:noFill/>
        <a:ln w="12700">
          <a:solidFill>
            <a:srgbClr val="80808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3.6290322580645164E-2"/>
          <c:y val="3.7815126050420166E-2"/>
          <c:w val="0.92338709677419351"/>
          <c:h val="0.72689075630252098"/>
        </c:manualLayout>
      </c:layout>
      <c:bar3DChart>
        <c:barDir val="col"/>
        <c:grouping val="clustered"/>
        <c:varyColors val="0"/>
        <c:ser>
          <c:idx val="0"/>
          <c:order val="0"/>
          <c:tx>
            <c:strRef>
              <c:f>Sheet1!$B$1</c:f>
              <c:strCache>
                <c:ptCount val="1"/>
                <c:pt idx="0">
                  <c:v>Current</c:v>
                </c:pt>
              </c:strCache>
            </c:strRef>
          </c:tx>
          <c:spPr>
            <a:gradFill rotWithShape="0">
              <a:gsLst>
                <a:gs pos="0">
                  <a:srgbClr xmlns:mc="http://schemas.openxmlformats.org/markup-compatibility/2006" xmlns:a14="http://schemas.microsoft.com/office/drawing/2010/main" val="00FF00" mc:Ignorable="a14" a14:legacySpreadsheetColorIndex="11"/>
                </a:gs>
                <a:gs pos="100000">
                  <a:srgbClr xmlns:mc="http://schemas.openxmlformats.org/markup-compatibility/2006" xmlns:a14="http://schemas.microsoft.com/office/drawing/2010/main" val="000000" mc:Ignorable="a14" a14:legacySpreadsheetColorIndex="11">
                    <a:gamma/>
                    <a:shade val="46275"/>
                    <a:invGamma/>
                  </a:srgbClr>
                </a:gs>
              </a:gsLst>
              <a:lin ang="2700000" scaled="1"/>
            </a:gradFill>
            <a:ln w="17701">
              <a:noFill/>
            </a:ln>
          </c:spPr>
          <c:invertIfNegative val="0"/>
          <c:dPt>
            <c:idx val="1"/>
            <c:invertIfNegative val="0"/>
            <c:bubble3D val="0"/>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2700000" scaled="1"/>
              </a:gradFill>
              <a:ln w="17701">
                <a:noFill/>
              </a:ln>
            </c:spPr>
          </c:dPt>
          <c:dLbls>
            <c:dLbl>
              <c:idx val="0"/>
              <c:layout>
                <c:manualLayout>
                  <c:x val="4.5624971772151551E-2"/>
                  <c:y val="0.1049007445947309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Mode val="edge"/>
                  <c:yMode val="edge"/>
                  <c:x val="0.32258064516129031"/>
                  <c:y val="2.9411764705882353E-2"/>
                </c:manualLayout>
              </c:layout>
              <c:showLegendKey val="0"/>
              <c:showVal val="1"/>
              <c:showCatName val="0"/>
              <c:showSerName val="0"/>
              <c:showPercent val="0"/>
              <c:showBubbleSize val="0"/>
              <c:extLst>
                <c:ext xmlns:c15="http://schemas.microsoft.com/office/drawing/2012/chart" uri="{CE6537A1-D6FC-4f65-9D91-7224C49458BB}"/>
              </c:extLst>
            </c:dLbl>
            <c:spPr>
              <a:noFill/>
              <a:ln w="17701">
                <a:noFill/>
              </a:ln>
            </c:spPr>
            <c:txPr>
              <a:bodyPr/>
              <a:lstStyle/>
              <a:p>
                <a:pPr>
                  <a:defRPr sz="10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Canada</c:v>
                </c:pt>
              </c:strCache>
            </c:strRef>
          </c:cat>
          <c:val>
            <c:numRef>
              <c:f>Sheet1!$B$2</c:f>
              <c:numCache>
                <c:formatCode>0</c:formatCode>
                <c:ptCount val="1"/>
                <c:pt idx="0">
                  <c:v>14</c:v>
                </c:pt>
              </c:numCache>
            </c:numRef>
          </c:val>
        </c:ser>
        <c:ser>
          <c:idx val="1"/>
          <c:order val="1"/>
          <c:tx>
            <c:strRef>
              <c:f>Sheet1!$C$1</c:f>
              <c:strCache>
                <c:ptCount val="1"/>
                <c:pt idx="0">
                  <c:v>2035</c:v>
                </c:pt>
              </c:strCache>
            </c:strRef>
          </c:tx>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2700000" scaled="1"/>
            </a:gradFill>
            <a:ln w="17701">
              <a:noFill/>
            </a:ln>
          </c:spPr>
          <c:invertIfNegative val="0"/>
          <c:dLbls>
            <c:dLbl>
              <c:idx val="0"/>
              <c:layout>
                <c:manualLayout>
                  <c:x val="3.2610632345446734E-2"/>
                  <c:y val="9.695953529164826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17701">
                <a:noFill/>
              </a:ln>
            </c:spPr>
            <c:txPr>
              <a:bodyPr/>
              <a:lstStyle/>
              <a:p>
                <a:pPr>
                  <a:defRPr sz="10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Canada</c:v>
                </c:pt>
              </c:strCache>
            </c:strRef>
          </c:cat>
          <c:val>
            <c:numRef>
              <c:f>Sheet1!$C$2</c:f>
              <c:numCache>
                <c:formatCode>0</c:formatCode>
                <c:ptCount val="1"/>
                <c:pt idx="0">
                  <c:v>13</c:v>
                </c:pt>
              </c:numCache>
            </c:numRef>
          </c:val>
        </c:ser>
        <c:dLbls>
          <c:showLegendKey val="0"/>
          <c:showVal val="1"/>
          <c:showCatName val="0"/>
          <c:showSerName val="0"/>
          <c:showPercent val="0"/>
          <c:showBubbleSize val="0"/>
        </c:dLbls>
        <c:gapWidth val="100"/>
        <c:gapDepth val="40"/>
        <c:shape val="box"/>
        <c:axId val="212269712"/>
        <c:axId val="212262136"/>
        <c:axId val="0"/>
      </c:bar3DChart>
      <c:catAx>
        <c:axId val="212269712"/>
        <c:scaling>
          <c:orientation val="minMax"/>
        </c:scaling>
        <c:delete val="0"/>
        <c:axPos val="b"/>
        <c:numFmt formatCode="General" sourceLinked="1"/>
        <c:majorTickMark val="none"/>
        <c:minorTickMark val="none"/>
        <c:tickLblPos val="low"/>
        <c:spPr>
          <a:ln w="8851">
            <a:solidFill>
              <a:srgbClr val="808080"/>
            </a:solidFill>
            <a:prstDash val="solid"/>
          </a:ln>
        </c:spPr>
        <c:txPr>
          <a:bodyPr rot="0" vert="horz"/>
          <a:lstStyle/>
          <a:p>
            <a:pPr>
              <a:defRPr sz="1254" b="1" i="0" u="none" strike="noStrike" baseline="0">
                <a:solidFill>
                  <a:srgbClr val="333333"/>
                </a:solidFill>
                <a:latin typeface="Arial"/>
                <a:ea typeface="Arial"/>
                <a:cs typeface="Arial"/>
              </a:defRPr>
            </a:pPr>
            <a:endParaRPr lang="en-US"/>
          </a:p>
        </c:txPr>
        <c:crossAx val="212262136"/>
        <c:crosses val="autoZero"/>
        <c:auto val="1"/>
        <c:lblAlgn val="ctr"/>
        <c:lblOffset val="100"/>
        <c:tickLblSkip val="1"/>
        <c:tickMarkSkip val="1"/>
        <c:noMultiLvlLbl val="0"/>
      </c:catAx>
      <c:valAx>
        <c:axId val="212262136"/>
        <c:scaling>
          <c:orientation val="minMax"/>
          <c:max val="140"/>
          <c:min val="0"/>
        </c:scaling>
        <c:delete val="1"/>
        <c:axPos val="l"/>
        <c:numFmt formatCode="0" sourceLinked="1"/>
        <c:majorTickMark val="out"/>
        <c:minorTickMark val="none"/>
        <c:tickLblPos val="nextTo"/>
        <c:crossAx val="212269712"/>
        <c:crosses val="autoZero"/>
        <c:crossBetween val="between"/>
        <c:majorUnit val="20"/>
      </c:valAx>
      <c:spPr>
        <a:noFill/>
        <a:ln w="17701">
          <a:noFill/>
        </a:ln>
      </c:spPr>
    </c:plotArea>
    <c:plotVisOnly val="1"/>
    <c:dispBlanksAs val="gap"/>
    <c:showDLblsOverMax val="0"/>
  </c:chart>
  <c:spPr>
    <a:noFill/>
    <a:ln>
      <a:noFill/>
    </a:ln>
  </c:spPr>
  <c:txPr>
    <a:bodyPr/>
    <a:lstStyle/>
    <a:p>
      <a:pPr>
        <a:defRPr sz="383" b="1"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96"/>
      <c:rotY val="20"/>
      <c:depthPercent val="100"/>
      <c:rAngAx val="1"/>
    </c:view3D>
    <c:floor>
      <c:thickness val="0"/>
      <c:spPr>
        <a:noFill/>
        <a:ln w="12700">
          <a:solidFill>
            <a:srgbClr val="80808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3.6290322580645164E-2"/>
          <c:y val="3.7656903765690378E-2"/>
          <c:w val="0.92338709677419351"/>
          <c:h val="0.59832635983263593"/>
        </c:manualLayout>
      </c:layout>
      <c:bar3DChart>
        <c:barDir val="col"/>
        <c:grouping val="clustered"/>
        <c:varyColors val="0"/>
        <c:ser>
          <c:idx val="0"/>
          <c:order val="0"/>
          <c:tx>
            <c:strRef>
              <c:f>Sheet1!$B$1</c:f>
              <c:strCache>
                <c:ptCount val="1"/>
                <c:pt idx="0">
                  <c:v>Current</c:v>
                </c:pt>
              </c:strCache>
            </c:strRef>
          </c:tx>
          <c:spPr>
            <a:gradFill rotWithShape="0">
              <a:gsLst>
                <a:gs pos="0">
                  <a:srgbClr xmlns:mc="http://schemas.openxmlformats.org/markup-compatibility/2006" xmlns:a14="http://schemas.microsoft.com/office/drawing/2010/main" val="00FF00" mc:Ignorable="a14" a14:legacySpreadsheetColorIndex="11"/>
                </a:gs>
                <a:gs pos="100000">
                  <a:srgbClr xmlns:mc="http://schemas.openxmlformats.org/markup-compatibility/2006" xmlns:a14="http://schemas.microsoft.com/office/drawing/2010/main" val="000000" mc:Ignorable="a14" a14:legacySpreadsheetColorIndex="11">
                    <a:gamma/>
                    <a:shade val="46275"/>
                    <a:invGamma/>
                  </a:srgbClr>
                </a:gs>
              </a:gsLst>
              <a:lin ang="2700000" scaled="1"/>
            </a:gradFill>
            <a:ln w="17630">
              <a:noFill/>
            </a:ln>
          </c:spPr>
          <c:invertIfNegative val="0"/>
          <c:dPt>
            <c:idx val="1"/>
            <c:invertIfNegative val="0"/>
            <c:bubble3D val="0"/>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2700000" scaled="1"/>
              </a:gradFill>
              <a:ln w="17630">
                <a:noFill/>
              </a:ln>
            </c:spPr>
          </c:dPt>
          <c:dLbls>
            <c:dLbl>
              <c:idx val="0"/>
              <c:layout>
                <c:manualLayout>
                  <c:x val="3.7187011662278315E-2"/>
                  <c:y val="6.644305024934381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Mode val="edge"/>
                  <c:yMode val="edge"/>
                  <c:x val="0.32258064516129031"/>
                  <c:y val="2.9288702928870293E-2"/>
                </c:manualLayout>
              </c:layout>
              <c:showLegendKey val="0"/>
              <c:showVal val="1"/>
              <c:showCatName val="0"/>
              <c:showSerName val="0"/>
              <c:showPercent val="0"/>
              <c:showBubbleSize val="0"/>
              <c:extLst>
                <c:ext xmlns:c15="http://schemas.microsoft.com/office/drawing/2012/chart" uri="{CE6537A1-D6FC-4f65-9D91-7224C49458BB}"/>
              </c:extLst>
            </c:dLbl>
            <c:spPr>
              <a:noFill/>
              <a:ln w="17630">
                <a:noFill/>
              </a:ln>
            </c:spPr>
            <c:txPr>
              <a:bodyPr/>
              <a:lstStyle/>
              <a:p>
                <a:pPr>
                  <a:defRPr sz="10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Latin America</c:v>
                </c:pt>
              </c:strCache>
            </c:strRef>
          </c:cat>
          <c:val>
            <c:numRef>
              <c:f>Sheet1!$B$2</c:f>
              <c:numCache>
                <c:formatCode>0</c:formatCode>
                <c:ptCount val="1"/>
                <c:pt idx="0">
                  <c:v>5</c:v>
                </c:pt>
              </c:numCache>
            </c:numRef>
          </c:val>
        </c:ser>
        <c:ser>
          <c:idx val="1"/>
          <c:order val="1"/>
          <c:tx>
            <c:strRef>
              <c:f>Sheet1!$C$1</c:f>
              <c:strCache>
                <c:ptCount val="1"/>
                <c:pt idx="0">
                  <c:v>2035</c:v>
                </c:pt>
              </c:strCache>
            </c:strRef>
          </c:tx>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2700000" scaled="1"/>
            </a:gradFill>
            <a:ln w="17630">
              <a:noFill/>
            </a:ln>
          </c:spPr>
          <c:invertIfNegative val="0"/>
          <c:dLbls>
            <c:dLbl>
              <c:idx val="0"/>
              <c:layout>
                <c:manualLayout>
                  <c:x val="2.4416658360143579E-2"/>
                  <c:y val="8.887026005649095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17630">
                <a:noFill/>
              </a:ln>
            </c:spPr>
            <c:txPr>
              <a:bodyPr/>
              <a:lstStyle/>
              <a:p>
                <a:pPr>
                  <a:defRPr sz="10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Latin America</c:v>
                </c:pt>
              </c:strCache>
            </c:strRef>
          </c:cat>
          <c:val>
            <c:numRef>
              <c:f>Sheet1!$C$2</c:f>
              <c:numCache>
                <c:formatCode>0</c:formatCode>
                <c:ptCount val="1"/>
                <c:pt idx="0">
                  <c:v>10</c:v>
                </c:pt>
              </c:numCache>
            </c:numRef>
          </c:val>
        </c:ser>
        <c:dLbls>
          <c:showLegendKey val="0"/>
          <c:showVal val="1"/>
          <c:showCatName val="0"/>
          <c:showSerName val="0"/>
          <c:showPercent val="0"/>
          <c:showBubbleSize val="0"/>
        </c:dLbls>
        <c:gapWidth val="100"/>
        <c:gapDepth val="40"/>
        <c:shape val="box"/>
        <c:axId val="212095448"/>
        <c:axId val="211963672"/>
        <c:axId val="0"/>
      </c:bar3DChart>
      <c:catAx>
        <c:axId val="212095448"/>
        <c:scaling>
          <c:orientation val="minMax"/>
        </c:scaling>
        <c:delete val="0"/>
        <c:axPos val="b"/>
        <c:numFmt formatCode="General" sourceLinked="1"/>
        <c:majorTickMark val="none"/>
        <c:minorTickMark val="none"/>
        <c:tickLblPos val="low"/>
        <c:spPr>
          <a:ln w="8815">
            <a:solidFill>
              <a:srgbClr val="808080"/>
            </a:solidFill>
            <a:prstDash val="solid"/>
          </a:ln>
        </c:spPr>
        <c:txPr>
          <a:bodyPr rot="0" vert="horz"/>
          <a:lstStyle/>
          <a:p>
            <a:pPr>
              <a:defRPr sz="1249" b="1" i="0" u="none" strike="noStrike" baseline="0">
                <a:solidFill>
                  <a:srgbClr val="333333"/>
                </a:solidFill>
                <a:latin typeface="Arial"/>
                <a:ea typeface="Arial"/>
                <a:cs typeface="Arial"/>
              </a:defRPr>
            </a:pPr>
            <a:endParaRPr lang="en-US"/>
          </a:p>
        </c:txPr>
        <c:crossAx val="211963672"/>
        <c:crosses val="autoZero"/>
        <c:auto val="1"/>
        <c:lblAlgn val="ctr"/>
        <c:lblOffset val="100"/>
        <c:tickLblSkip val="1"/>
        <c:tickMarkSkip val="1"/>
        <c:noMultiLvlLbl val="0"/>
      </c:catAx>
      <c:valAx>
        <c:axId val="211963672"/>
        <c:scaling>
          <c:orientation val="minMax"/>
          <c:max val="140"/>
        </c:scaling>
        <c:delete val="1"/>
        <c:axPos val="l"/>
        <c:numFmt formatCode="0" sourceLinked="1"/>
        <c:majorTickMark val="out"/>
        <c:minorTickMark val="none"/>
        <c:tickLblPos val="nextTo"/>
        <c:crossAx val="212095448"/>
        <c:crosses val="autoZero"/>
        <c:crossBetween val="between"/>
        <c:majorUnit val="20"/>
      </c:valAx>
      <c:spPr>
        <a:noFill/>
        <a:ln w="17630">
          <a:noFill/>
        </a:ln>
      </c:spPr>
    </c:plotArea>
    <c:plotVisOnly val="1"/>
    <c:dispBlanksAs val="gap"/>
    <c:showDLblsOverMax val="0"/>
  </c:chart>
  <c:spPr>
    <a:noFill/>
    <a:ln>
      <a:noFill/>
    </a:ln>
  </c:spPr>
  <c:txPr>
    <a:bodyPr/>
    <a:lstStyle/>
    <a:p>
      <a:pPr>
        <a:defRPr sz="382" b="1"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96"/>
      <c:rotY val="20"/>
      <c:depthPercent val="100"/>
      <c:rAngAx val="1"/>
    </c:view3D>
    <c:floor>
      <c:thickness val="0"/>
      <c:spPr>
        <a:noFill/>
        <a:ln w="12700">
          <a:solidFill>
            <a:srgbClr val="80808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3.6290322580645164E-2"/>
          <c:y val="3.7656903765690378E-2"/>
          <c:w val="0.92338709677419351"/>
          <c:h val="0.72803347280334729"/>
        </c:manualLayout>
      </c:layout>
      <c:bar3DChart>
        <c:barDir val="col"/>
        <c:grouping val="clustered"/>
        <c:varyColors val="0"/>
        <c:ser>
          <c:idx val="0"/>
          <c:order val="0"/>
          <c:tx>
            <c:strRef>
              <c:f>Sheet1!$B$1</c:f>
              <c:strCache>
                <c:ptCount val="1"/>
                <c:pt idx="0">
                  <c:v>Current</c:v>
                </c:pt>
              </c:strCache>
            </c:strRef>
          </c:tx>
          <c:spPr>
            <a:gradFill rotWithShape="0">
              <a:gsLst>
                <a:gs pos="0">
                  <a:srgbClr xmlns:mc="http://schemas.openxmlformats.org/markup-compatibility/2006" xmlns:a14="http://schemas.microsoft.com/office/drawing/2010/main" val="00FF00" mc:Ignorable="a14" a14:legacySpreadsheetColorIndex="11"/>
                </a:gs>
                <a:gs pos="100000">
                  <a:srgbClr xmlns:mc="http://schemas.openxmlformats.org/markup-compatibility/2006" xmlns:a14="http://schemas.microsoft.com/office/drawing/2010/main" val="000000" mc:Ignorable="a14" a14:legacySpreadsheetColorIndex="11">
                    <a:gamma/>
                    <a:shade val="46275"/>
                    <a:invGamma/>
                  </a:srgbClr>
                </a:gs>
              </a:gsLst>
              <a:lin ang="2700000" scaled="1"/>
            </a:gradFill>
            <a:ln w="17630">
              <a:noFill/>
            </a:ln>
          </c:spPr>
          <c:invertIfNegative val="0"/>
          <c:dPt>
            <c:idx val="1"/>
            <c:invertIfNegative val="0"/>
            <c:bubble3D val="0"/>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2700000" scaled="1"/>
              </a:gradFill>
              <a:ln w="17630">
                <a:noFill/>
              </a:ln>
            </c:spPr>
          </c:dPt>
          <c:dLbls>
            <c:dLbl>
              <c:idx val="0"/>
              <c:layout>
                <c:manualLayout>
                  <c:x val="-1.0838881486813137E-2"/>
                  <c:y val="0.1548117154811715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Mode val="edge"/>
                  <c:yMode val="edge"/>
                  <c:x val="0.32258064516129031"/>
                  <c:y val="2.9288702928870293E-2"/>
                </c:manualLayout>
              </c:layout>
              <c:showLegendKey val="0"/>
              <c:showVal val="1"/>
              <c:showCatName val="0"/>
              <c:showSerName val="0"/>
              <c:showPercent val="0"/>
              <c:showBubbleSize val="0"/>
              <c:extLst>
                <c:ext xmlns:c15="http://schemas.microsoft.com/office/drawing/2012/chart" uri="{CE6537A1-D6FC-4f65-9D91-7224C49458BB}"/>
              </c:extLst>
            </c:dLbl>
            <c:spPr>
              <a:noFill/>
              <a:ln w="17630">
                <a:noFill/>
              </a:ln>
            </c:spPr>
            <c:txPr>
              <a:bodyPr/>
              <a:lstStyle/>
              <a:p>
                <a:pPr>
                  <a:defRPr sz="10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W Europe</c:v>
                </c:pt>
              </c:strCache>
            </c:strRef>
          </c:cat>
          <c:val>
            <c:numRef>
              <c:f>Sheet1!$B$2</c:f>
              <c:numCache>
                <c:formatCode>0</c:formatCode>
                <c:ptCount val="1"/>
                <c:pt idx="0">
                  <c:v>125</c:v>
                </c:pt>
              </c:numCache>
            </c:numRef>
          </c:val>
        </c:ser>
        <c:ser>
          <c:idx val="1"/>
          <c:order val="1"/>
          <c:tx>
            <c:strRef>
              <c:f>Sheet1!$C$1</c:f>
              <c:strCache>
                <c:ptCount val="1"/>
                <c:pt idx="0">
                  <c:v>2035</c:v>
                </c:pt>
              </c:strCache>
            </c:strRef>
          </c:tx>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2700000" scaled="1"/>
            </a:gradFill>
            <a:ln w="17630">
              <a:noFill/>
            </a:ln>
          </c:spPr>
          <c:invertIfNegative val="0"/>
          <c:dLbls>
            <c:dLbl>
              <c:idx val="0"/>
              <c:layout>
                <c:manualLayout>
                  <c:x val="3.1725059004675142E-2"/>
                  <c:y val="0.1752936126740457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17630">
                <a:noFill/>
              </a:ln>
            </c:spPr>
            <c:txPr>
              <a:bodyPr/>
              <a:lstStyle/>
              <a:p>
                <a:pPr>
                  <a:defRPr sz="10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W Europe</c:v>
                </c:pt>
              </c:strCache>
            </c:strRef>
          </c:cat>
          <c:val>
            <c:numRef>
              <c:f>Sheet1!$C$2</c:f>
              <c:numCache>
                <c:formatCode>0</c:formatCode>
                <c:ptCount val="1"/>
                <c:pt idx="0">
                  <c:v>89</c:v>
                </c:pt>
              </c:numCache>
            </c:numRef>
          </c:val>
        </c:ser>
        <c:dLbls>
          <c:showLegendKey val="0"/>
          <c:showVal val="1"/>
          <c:showCatName val="0"/>
          <c:showSerName val="0"/>
          <c:showPercent val="0"/>
          <c:showBubbleSize val="0"/>
        </c:dLbls>
        <c:gapWidth val="100"/>
        <c:gapDepth val="40"/>
        <c:shape val="box"/>
        <c:axId val="212186480"/>
        <c:axId val="212190960"/>
        <c:axId val="0"/>
      </c:bar3DChart>
      <c:catAx>
        <c:axId val="212186480"/>
        <c:scaling>
          <c:orientation val="minMax"/>
        </c:scaling>
        <c:delete val="0"/>
        <c:axPos val="b"/>
        <c:numFmt formatCode="General" sourceLinked="1"/>
        <c:majorTickMark val="none"/>
        <c:minorTickMark val="none"/>
        <c:tickLblPos val="low"/>
        <c:spPr>
          <a:ln w="8815">
            <a:solidFill>
              <a:srgbClr val="808080"/>
            </a:solidFill>
            <a:prstDash val="solid"/>
          </a:ln>
        </c:spPr>
        <c:txPr>
          <a:bodyPr rot="0" vert="horz"/>
          <a:lstStyle/>
          <a:p>
            <a:pPr>
              <a:defRPr sz="1249" b="1" i="0" u="none" strike="noStrike" baseline="0">
                <a:solidFill>
                  <a:srgbClr val="333333"/>
                </a:solidFill>
                <a:latin typeface="Arial"/>
                <a:ea typeface="Arial"/>
                <a:cs typeface="Arial"/>
              </a:defRPr>
            </a:pPr>
            <a:endParaRPr lang="en-US"/>
          </a:p>
        </c:txPr>
        <c:crossAx val="212190960"/>
        <c:crossesAt val="0"/>
        <c:auto val="1"/>
        <c:lblAlgn val="ctr"/>
        <c:lblOffset val="100"/>
        <c:tickLblSkip val="1"/>
        <c:tickMarkSkip val="1"/>
        <c:noMultiLvlLbl val="0"/>
      </c:catAx>
      <c:valAx>
        <c:axId val="212190960"/>
        <c:scaling>
          <c:orientation val="minMax"/>
          <c:max val="140"/>
          <c:min val="0"/>
        </c:scaling>
        <c:delete val="1"/>
        <c:axPos val="l"/>
        <c:numFmt formatCode="0" sourceLinked="1"/>
        <c:majorTickMark val="out"/>
        <c:minorTickMark val="none"/>
        <c:tickLblPos val="nextTo"/>
        <c:crossAx val="212186480"/>
        <c:crosses val="autoZero"/>
        <c:crossBetween val="between"/>
        <c:majorUnit val="20"/>
      </c:valAx>
      <c:spPr>
        <a:noFill/>
        <a:ln w="17630">
          <a:noFill/>
        </a:ln>
      </c:spPr>
    </c:plotArea>
    <c:plotVisOnly val="1"/>
    <c:dispBlanksAs val="gap"/>
    <c:showDLblsOverMax val="0"/>
  </c:chart>
  <c:spPr>
    <a:noFill/>
    <a:ln>
      <a:noFill/>
    </a:ln>
  </c:spPr>
  <c:txPr>
    <a:bodyPr/>
    <a:lstStyle/>
    <a:p>
      <a:pPr>
        <a:defRPr sz="382" b="1"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96"/>
      <c:rotY val="20"/>
      <c:depthPercent val="100"/>
      <c:rAngAx val="1"/>
    </c:view3D>
    <c:floor>
      <c:thickness val="0"/>
      <c:spPr>
        <a:noFill/>
        <a:ln w="12700">
          <a:solidFill>
            <a:srgbClr val="80808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2.0380894338964565E-2"/>
          <c:y val="3.7656719567950546E-2"/>
          <c:w val="0.92369477911646591"/>
          <c:h val="0.72803347280334729"/>
        </c:manualLayout>
      </c:layout>
      <c:bar3DChart>
        <c:barDir val="col"/>
        <c:grouping val="clustered"/>
        <c:varyColors val="0"/>
        <c:ser>
          <c:idx val="0"/>
          <c:order val="0"/>
          <c:tx>
            <c:strRef>
              <c:f>Sheet1!$B$1</c:f>
              <c:strCache>
                <c:ptCount val="1"/>
                <c:pt idx="0">
                  <c:v>Current</c:v>
                </c:pt>
              </c:strCache>
            </c:strRef>
          </c:tx>
          <c:spPr>
            <a:gradFill rotWithShape="0">
              <a:gsLst>
                <a:gs pos="0">
                  <a:srgbClr xmlns:mc="http://schemas.openxmlformats.org/markup-compatibility/2006" xmlns:a14="http://schemas.microsoft.com/office/drawing/2010/main" val="00FF00" mc:Ignorable="a14" a14:legacySpreadsheetColorIndex="11"/>
                </a:gs>
                <a:gs pos="100000">
                  <a:srgbClr xmlns:mc="http://schemas.openxmlformats.org/markup-compatibility/2006" xmlns:a14="http://schemas.microsoft.com/office/drawing/2010/main" val="000000" mc:Ignorable="a14" a14:legacySpreadsheetColorIndex="11">
                    <a:gamma/>
                    <a:shade val="46275"/>
                    <a:invGamma/>
                  </a:srgbClr>
                </a:gs>
              </a:gsLst>
              <a:lin ang="2700000" scaled="1"/>
            </a:gradFill>
            <a:ln w="17630">
              <a:noFill/>
            </a:ln>
          </c:spPr>
          <c:invertIfNegative val="0"/>
          <c:dPt>
            <c:idx val="1"/>
            <c:invertIfNegative val="0"/>
            <c:bubble3D val="0"/>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2700000" scaled="1"/>
              </a:gradFill>
              <a:ln w="17630">
                <a:noFill/>
              </a:ln>
            </c:spPr>
          </c:dPt>
          <c:dLbls>
            <c:dLbl>
              <c:idx val="0"/>
              <c:layout>
                <c:manualLayout>
                  <c:x val="5.3479462159395356E-2"/>
                  <c:y val="4.60176120885639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Mode val="edge"/>
                  <c:yMode val="edge"/>
                  <c:x val="0.32128514056224899"/>
                  <c:y val="2.9288702928870293E-2"/>
                </c:manualLayout>
              </c:layout>
              <c:showLegendKey val="0"/>
              <c:showVal val="1"/>
              <c:showCatName val="0"/>
              <c:showSerName val="0"/>
              <c:showPercent val="0"/>
              <c:showBubbleSize val="0"/>
              <c:extLst>
                <c:ext xmlns:c15="http://schemas.microsoft.com/office/drawing/2012/chart" uri="{CE6537A1-D6FC-4f65-9D91-7224C49458BB}"/>
              </c:extLst>
            </c:dLbl>
            <c:spPr>
              <a:noFill/>
              <a:ln w="17630">
                <a:noFill/>
              </a:ln>
            </c:spPr>
            <c:txPr>
              <a:bodyPr/>
              <a:lstStyle/>
              <a:p>
                <a:pPr>
                  <a:defRPr sz="10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Other</c:v>
                </c:pt>
              </c:strCache>
            </c:strRef>
          </c:cat>
          <c:val>
            <c:numRef>
              <c:f>Sheet1!$B$2</c:f>
              <c:numCache>
                <c:formatCode>0</c:formatCode>
                <c:ptCount val="1"/>
                <c:pt idx="0">
                  <c:v>3</c:v>
                </c:pt>
              </c:numCache>
            </c:numRef>
          </c:val>
        </c:ser>
        <c:ser>
          <c:idx val="1"/>
          <c:order val="1"/>
          <c:tx>
            <c:strRef>
              <c:f>Sheet1!$C$1</c:f>
              <c:strCache>
                <c:ptCount val="1"/>
                <c:pt idx="0">
                  <c:v>2035</c:v>
                </c:pt>
              </c:strCache>
            </c:strRef>
          </c:tx>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2700000" scaled="1"/>
            </a:gradFill>
            <a:ln w="17630">
              <a:noFill/>
            </a:ln>
          </c:spPr>
          <c:invertIfNegative val="0"/>
          <c:dLbls>
            <c:dLbl>
              <c:idx val="0"/>
              <c:layout>
                <c:manualLayout>
                  <c:x val="5.5075145045534318E-2"/>
                  <c:y val="8.571941956843433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17630">
                <a:noFill/>
              </a:ln>
            </c:spPr>
            <c:txPr>
              <a:bodyPr/>
              <a:lstStyle/>
              <a:p>
                <a:pPr>
                  <a:defRPr sz="10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Other</c:v>
                </c:pt>
              </c:strCache>
            </c:strRef>
          </c:cat>
          <c:val>
            <c:numRef>
              <c:f>Sheet1!$C$2</c:f>
              <c:numCache>
                <c:formatCode>0</c:formatCode>
                <c:ptCount val="1"/>
                <c:pt idx="0">
                  <c:v>25</c:v>
                </c:pt>
              </c:numCache>
            </c:numRef>
          </c:val>
        </c:ser>
        <c:dLbls>
          <c:showLegendKey val="0"/>
          <c:showVal val="1"/>
          <c:showCatName val="0"/>
          <c:showSerName val="0"/>
          <c:showPercent val="0"/>
          <c:showBubbleSize val="0"/>
        </c:dLbls>
        <c:gapWidth val="100"/>
        <c:gapDepth val="40"/>
        <c:shape val="box"/>
        <c:axId val="212568944"/>
        <c:axId val="212688232"/>
        <c:axId val="0"/>
      </c:bar3DChart>
      <c:catAx>
        <c:axId val="212568944"/>
        <c:scaling>
          <c:orientation val="minMax"/>
        </c:scaling>
        <c:delete val="0"/>
        <c:axPos val="b"/>
        <c:numFmt formatCode="General" sourceLinked="1"/>
        <c:majorTickMark val="none"/>
        <c:minorTickMark val="none"/>
        <c:tickLblPos val="low"/>
        <c:spPr>
          <a:ln w="8815">
            <a:solidFill>
              <a:srgbClr val="808080"/>
            </a:solidFill>
            <a:prstDash val="solid"/>
          </a:ln>
        </c:spPr>
        <c:txPr>
          <a:bodyPr rot="0" vert="horz"/>
          <a:lstStyle/>
          <a:p>
            <a:pPr>
              <a:defRPr sz="1267" b="1" i="0" u="none" strike="noStrike" baseline="0">
                <a:solidFill>
                  <a:srgbClr val="333333"/>
                </a:solidFill>
                <a:latin typeface="Arial"/>
                <a:ea typeface="Arial"/>
                <a:cs typeface="Arial"/>
              </a:defRPr>
            </a:pPr>
            <a:endParaRPr lang="en-US"/>
          </a:p>
        </c:txPr>
        <c:crossAx val="212688232"/>
        <c:crosses val="autoZero"/>
        <c:auto val="1"/>
        <c:lblAlgn val="ctr"/>
        <c:lblOffset val="100"/>
        <c:tickLblSkip val="1"/>
        <c:tickMarkSkip val="1"/>
        <c:noMultiLvlLbl val="0"/>
      </c:catAx>
      <c:valAx>
        <c:axId val="212688232"/>
        <c:scaling>
          <c:orientation val="minMax"/>
          <c:max val="140"/>
        </c:scaling>
        <c:delete val="1"/>
        <c:axPos val="l"/>
        <c:numFmt formatCode="0" sourceLinked="1"/>
        <c:majorTickMark val="out"/>
        <c:minorTickMark val="none"/>
        <c:tickLblPos val="nextTo"/>
        <c:crossAx val="212568944"/>
        <c:crosses val="autoZero"/>
        <c:crossBetween val="between"/>
        <c:majorUnit val="20"/>
      </c:valAx>
      <c:spPr>
        <a:noFill/>
        <a:ln w="17630">
          <a:noFill/>
        </a:ln>
      </c:spPr>
    </c:plotArea>
    <c:plotVisOnly val="1"/>
    <c:dispBlanksAs val="gap"/>
    <c:showDLblsOverMax val="0"/>
  </c:chart>
  <c:spPr>
    <a:noFill/>
    <a:ln>
      <a:noFill/>
    </a:ln>
  </c:spPr>
  <c:txPr>
    <a:bodyPr/>
    <a:lstStyle/>
    <a:p>
      <a:pPr>
        <a:defRPr sz="382" b="1"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96"/>
      <c:rotY val="20"/>
      <c:depthPercent val="100"/>
      <c:rAngAx val="1"/>
    </c:view3D>
    <c:floor>
      <c:thickness val="0"/>
      <c:spPr>
        <a:noFill/>
        <a:ln w="12700">
          <a:solidFill>
            <a:srgbClr val="80808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3.6290322580645164E-2"/>
          <c:y val="0"/>
          <c:w val="0.92338709677419351"/>
          <c:h val="0.77597024298343076"/>
        </c:manualLayout>
      </c:layout>
      <c:bar3DChart>
        <c:barDir val="col"/>
        <c:grouping val="clustered"/>
        <c:varyColors val="0"/>
        <c:ser>
          <c:idx val="0"/>
          <c:order val="0"/>
          <c:tx>
            <c:strRef>
              <c:f>Sheet1!$B$1</c:f>
              <c:strCache>
                <c:ptCount val="1"/>
                <c:pt idx="0">
                  <c:v>Current</c:v>
                </c:pt>
              </c:strCache>
            </c:strRef>
          </c:tx>
          <c:spPr>
            <a:gradFill rotWithShape="0">
              <a:gsLst>
                <a:gs pos="0">
                  <a:srgbClr xmlns:mc="http://schemas.openxmlformats.org/markup-compatibility/2006" xmlns:a14="http://schemas.microsoft.com/office/drawing/2010/main" val="00FF00" mc:Ignorable="a14" a14:legacySpreadsheetColorIndex="11"/>
                </a:gs>
                <a:gs pos="100000">
                  <a:srgbClr xmlns:mc="http://schemas.openxmlformats.org/markup-compatibility/2006" xmlns:a14="http://schemas.microsoft.com/office/drawing/2010/main" val="000000" mc:Ignorable="a14" a14:legacySpreadsheetColorIndex="11">
                    <a:gamma/>
                    <a:shade val="46275"/>
                    <a:invGamma/>
                  </a:srgbClr>
                </a:gs>
              </a:gsLst>
              <a:lin ang="2700000" scaled="1"/>
            </a:gradFill>
            <a:ln w="17770">
              <a:noFill/>
            </a:ln>
          </c:spPr>
          <c:invertIfNegative val="0"/>
          <c:dPt>
            <c:idx val="1"/>
            <c:invertIfNegative val="0"/>
            <c:bubble3D val="0"/>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2700000" scaled="1"/>
              </a:gradFill>
              <a:ln w="17770">
                <a:noFill/>
              </a:ln>
            </c:spPr>
          </c:dPt>
          <c:dLbls>
            <c:dLbl>
              <c:idx val="0"/>
              <c:layout>
                <c:manualLayout>
                  <c:x val="2.1496745143259541E-2"/>
                  <c:y val="0.10450239551885676"/>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Mode val="edge"/>
                  <c:yMode val="edge"/>
                  <c:x val="0.32258064516129031"/>
                  <c:y val="2.9411764705882353E-2"/>
                </c:manualLayout>
              </c:layout>
              <c:showLegendKey val="0"/>
              <c:showVal val="1"/>
              <c:showCatName val="0"/>
              <c:showSerName val="0"/>
              <c:showPercent val="0"/>
              <c:showBubbleSize val="0"/>
              <c:extLst>
                <c:ext xmlns:c15="http://schemas.microsoft.com/office/drawing/2012/chart" uri="{CE6537A1-D6FC-4f65-9D91-7224C49458BB}"/>
              </c:extLst>
            </c:dLbl>
            <c:spPr>
              <a:noFill/>
              <a:ln w="17770">
                <a:noFill/>
              </a:ln>
            </c:spPr>
            <c:txPr>
              <a:bodyPr/>
              <a:lstStyle/>
              <a:p>
                <a:pPr>
                  <a:defRPr sz="10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E Europe</c:v>
                </c:pt>
              </c:strCache>
            </c:strRef>
          </c:cat>
          <c:val>
            <c:numRef>
              <c:f>Sheet1!$B$2:$B$2</c:f>
              <c:numCache>
                <c:formatCode>0</c:formatCode>
                <c:ptCount val="1"/>
                <c:pt idx="0">
                  <c:v>13</c:v>
                </c:pt>
              </c:numCache>
            </c:numRef>
          </c:val>
        </c:ser>
        <c:ser>
          <c:idx val="1"/>
          <c:order val="1"/>
          <c:tx>
            <c:strRef>
              <c:f>Sheet1!$C$1</c:f>
              <c:strCache>
                <c:ptCount val="1"/>
                <c:pt idx="0">
                  <c:v>2035</c:v>
                </c:pt>
              </c:strCache>
            </c:strRef>
          </c:tx>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2700000" scaled="1"/>
            </a:gradFill>
            <a:ln w="17770">
              <a:noFill/>
            </a:ln>
          </c:spPr>
          <c:invertIfNegative val="0"/>
          <c:dLbls>
            <c:dLbl>
              <c:idx val="0"/>
              <c:layout>
                <c:manualLayout>
                  <c:x val="3.23981910811066E-2"/>
                  <c:y val="0.1187292782916750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17770">
                <a:noFill/>
              </a:ln>
            </c:spPr>
            <c:txPr>
              <a:bodyPr/>
              <a:lstStyle/>
              <a:p>
                <a:pPr>
                  <a:defRPr sz="10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c:f>
              <c:strCache>
                <c:ptCount val="1"/>
                <c:pt idx="0">
                  <c:v>E Europe</c:v>
                </c:pt>
              </c:strCache>
            </c:strRef>
          </c:cat>
          <c:val>
            <c:numRef>
              <c:f>Sheet1!$C$2:$C$2</c:f>
              <c:numCache>
                <c:formatCode>0</c:formatCode>
                <c:ptCount val="1"/>
                <c:pt idx="0">
                  <c:v>18</c:v>
                </c:pt>
              </c:numCache>
            </c:numRef>
          </c:val>
        </c:ser>
        <c:dLbls>
          <c:showLegendKey val="0"/>
          <c:showVal val="1"/>
          <c:showCatName val="0"/>
          <c:showSerName val="0"/>
          <c:showPercent val="0"/>
          <c:showBubbleSize val="0"/>
        </c:dLbls>
        <c:gapWidth val="100"/>
        <c:gapDepth val="40"/>
        <c:shape val="box"/>
        <c:axId val="187559072"/>
        <c:axId val="187559464"/>
        <c:axId val="0"/>
      </c:bar3DChart>
      <c:catAx>
        <c:axId val="187559072"/>
        <c:scaling>
          <c:orientation val="minMax"/>
        </c:scaling>
        <c:delete val="0"/>
        <c:axPos val="b"/>
        <c:numFmt formatCode="General" sourceLinked="1"/>
        <c:majorTickMark val="none"/>
        <c:minorTickMark val="none"/>
        <c:tickLblPos val="low"/>
        <c:spPr>
          <a:ln w="8885">
            <a:solidFill>
              <a:srgbClr val="808080"/>
            </a:solidFill>
            <a:prstDash val="solid"/>
          </a:ln>
        </c:spPr>
        <c:txPr>
          <a:bodyPr rot="0" vert="horz"/>
          <a:lstStyle/>
          <a:p>
            <a:pPr>
              <a:defRPr sz="1259" b="1" i="0" u="none" strike="noStrike" baseline="0">
                <a:solidFill>
                  <a:srgbClr val="333333"/>
                </a:solidFill>
                <a:latin typeface="Arial"/>
                <a:ea typeface="Arial"/>
                <a:cs typeface="Arial"/>
              </a:defRPr>
            </a:pPr>
            <a:endParaRPr lang="en-US"/>
          </a:p>
        </c:txPr>
        <c:crossAx val="187559464"/>
        <c:crosses val="autoZero"/>
        <c:auto val="1"/>
        <c:lblAlgn val="ctr"/>
        <c:lblOffset val="100"/>
        <c:tickLblSkip val="1"/>
        <c:tickMarkSkip val="1"/>
        <c:noMultiLvlLbl val="0"/>
      </c:catAx>
      <c:valAx>
        <c:axId val="187559464"/>
        <c:scaling>
          <c:orientation val="minMax"/>
          <c:max val="140"/>
        </c:scaling>
        <c:delete val="1"/>
        <c:axPos val="l"/>
        <c:numFmt formatCode="0" sourceLinked="1"/>
        <c:majorTickMark val="out"/>
        <c:minorTickMark val="none"/>
        <c:tickLblPos val="nextTo"/>
        <c:crossAx val="187559072"/>
        <c:crosses val="autoZero"/>
        <c:crossBetween val="between"/>
        <c:majorUnit val="20"/>
      </c:valAx>
      <c:spPr>
        <a:noFill/>
        <a:ln w="17770">
          <a:noFill/>
        </a:ln>
      </c:spPr>
    </c:plotArea>
    <c:plotVisOnly val="1"/>
    <c:dispBlanksAs val="gap"/>
    <c:showDLblsOverMax val="0"/>
  </c:chart>
  <c:spPr>
    <a:noFill/>
    <a:ln>
      <a:noFill/>
    </a:ln>
  </c:spPr>
  <c:txPr>
    <a:bodyPr/>
    <a:lstStyle/>
    <a:p>
      <a:pPr>
        <a:defRPr sz="385" b="1"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95"/>
      <c:rotY val="20"/>
      <c:depthPercent val="100"/>
      <c:rAngAx val="1"/>
    </c:view3D>
    <c:floor>
      <c:thickness val="0"/>
      <c:spPr>
        <a:noFill/>
        <a:ln w="12700">
          <a:solidFill>
            <a:srgbClr val="80808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3.6290322580645164E-2"/>
          <c:y val="3.8135593220338986E-2"/>
          <c:w val="0.92338709677419351"/>
          <c:h val="0.72457627118644063"/>
        </c:manualLayout>
      </c:layout>
      <c:bar3DChart>
        <c:barDir val="col"/>
        <c:grouping val="clustered"/>
        <c:varyColors val="0"/>
        <c:ser>
          <c:idx val="0"/>
          <c:order val="0"/>
          <c:tx>
            <c:strRef>
              <c:f>Sheet1!$B$1</c:f>
              <c:strCache>
                <c:ptCount val="1"/>
                <c:pt idx="0">
                  <c:v>Current</c:v>
                </c:pt>
              </c:strCache>
            </c:strRef>
          </c:tx>
          <c:spPr>
            <a:gradFill rotWithShape="0">
              <a:gsLst>
                <a:gs pos="0">
                  <a:srgbClr xmlns:mc="http://schemas.openxmlformats.org/markup-compatibility/2006" xmlns:a14="http://schemas.microsoft.com/office/drawing/2010/main" val="00FF00" mc:Ignorable="a14" a14:legacySpreadsheetColorIndex="11"/>
                </a:gs>
                <a:gs pos="100000">
                  <a:srgbClr xmlns:mc="http://schemas.openxmlformats.org/markup-compatibility/2006" xmlns:a14="http://schemas.microsoft.com/office/drawing/2010/main" val="000000" mc:Ignorable="a14" a14:legacySpreadsheetColorIndex="11">
                    <a:gamma/>
                    <a:shade val="46275"/>
                    <a:invGamma/>
                  </a:srgbClr>
                </a:gs>
              </a:gsLst>
              <a:lin ang="2700000" scaled="1"/>
            </a:gradFill>
            <a:ln w="17706">
              <a:noFill/>
            </a:ln>
          </c:spPr>
          <c:invertIfNegative val="0"/>
          <c:dPt>
            <c:idx val="1"/>
            <c:invertIfNegative val="0"/>
            <c:bubble3D val="0"/>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2700000" scaled="1"/>
              </a:gradFill>
              <a:ln w="17706">
                <a:noFill/>
              </a:ln>
            </c:spPr>
          </c:dPt>
          <c:dLbls>
            <c:dLbl>
              <c:idx val="0"/>
              <c:layout>
                <c:manualLayout>
                  <c:x val="3.0503193230313322E-2"/>
                  <c:y val="0.11795457827716546"/>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Mode val="edge"/>
                  <c:yMode val="edge"/>
                  <c:x val="0.32258064516129031"/>
                  <c:y val="2.9661016949152543E-2"/>
                </c:manualLayout>
              </c:layout>
              <c:showLegendKey val="0"/>
              <c:showVal val="1"/>
              <c:showCatName val="0"/>
              <c:showSerName val="0"/>
              <c:showPercent val="0"/>
              <c:showBubbleSize val="0"/>
              <c:extLst>
                <c:ext xmlns:c15="http://schemas.microsoft.com/office/drawing/2012/chart" uri="{CE6537A1-D6FC-4f65-9D91-7224C49458BB}"/>
              </c:extLst>
            </c:dLbl>
            <c:spPr>
              <a:noFill/>
              <a:ln w="17706">
                <a:noFill/>
              </a:ln>
            </c:spPr>
            <c:txPr>
              <a:bodyPr/>
              <a:lstStyle/>
              <a:p>
                <a:pPr>
                  <a:defRPr sz="10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Russia</c:v>
                </c:pt>
              </c:strCache>
            </c:strRef>
          </c:cat>
          <c:val>
            <c:numRef>
              <c:f>Sheet1!$B$2</c:f>
              <c:numCache>
                <c:formatCode>0</c:formatCode>
                <c:ptCount val="1"/>
                <c:pt idx="0">
                  <c:v>25</c:v>
                </c:pt>
              </c:numCache>
            </c:numRef>
          </c:val>
        </c:ser>
        <c:ser>
          <c:idx val="1"/>
          <c:order val="1"/>
          <c:tx>
            <c:strRef>
              <c:f>Sheet1!$C$1</c:f>
              <c:strCache>
                <c:ptCount val="1"/>
                <c:pt idx="0">
                  <c:v>2035</c:v>
                </c:pt>
              </c:strCache>
            </c:strRef>
          </c:tx>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2700000" scaled="1"/>
            </a:gradFill>
            <a:ln w="17706">
              <a:noFill/>
            </a:ln>
          </c:spPr>
          <c:invertIfNegative val="0"/>
          <c:dLbls>
            <c:dLbl>
              <c:idx val="0"/>
              <c:layout>
                <c:manualLayout>
                  <c:x val="3.2214061104122831E-2"/>
                  <c:y val="0.1207466599216079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17706">
                <a:noFill/>
              </a:ln>
            </c:spPr>
            <c:txPr>
              <a:bodyPr/>
              <a:lstStyle/>
              <a:p>
                <a:pPr>
                  <a:defRPr sz="10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Russia</c:v>
                </c:pt>
              </c:strCache>
            </c:strRef>
          </c:cat>
          <c:val>
            <c:numRef>
              <c:f>Sheet1!$C$2</c:f>
              <c:numCache>
                <c:formatCode>0</c:formatCode>
                <c:ptCount val="1"/>
                <c:pt idx="0">
                  <c:v>35</c:v>
                </c:pt>
              </c:numCache>
            </c:numRef>
          </c:val>
        </c:ser>
        <c:dLbls>
          <c:showLegendKey val="0"/>
          <c:showVal val="1"/>
          <c:showCatName val="0"/>
          <c:showSerName val="0"/>
          <c:showPercent val="0"/>
          <c:showBubbleSize val="0"/>
        </c:dLbls>
        <c:gapWidth val="100"/>
        <c:gapDepth val="40"/>
        <c:shape val="box"/>
        <c:axId val="187560248"/>
        <c:axId val="187560640"/>
        <c:axId val="0"/>
      </c:bar3DChart>
      <c:catAx>
        <c:axId val="187560248"/>
        <c:scaling>
          <c:orientation val="minMax"/>
        </c:scaling>
        <c:delete val="0"/>
        <c:axPos val="b"/>
        <c:numFmt formatCode="General" sourceLinked="1"/>
        <c:majorTickMark val="none"/>
        <c:minorTickMark val="none"/>
        <c:tickLblPos val="low"/>
        <c:spPr>
          <a:ln w="8853">
            <a:solidFill>
              <a:srgbClr val="808080"/>
            </a:solidFill>
            <a:prstDash val="solid"/>
          </a:ln>
        </c:spPr>
        <c:txPr>
          <a:bodyPr rot="0" vert="horz"/>
          <a:lstStyle/>
          <a:p>
            <a:pPr>
              <a:defRPr sz="1255" b="1" i="0" u="none" strike="noStrike" baseline="0">
                <a:solidFill>
                  <a:srgbClr val="333333"/>
                </a:solidFill>
                <a:latin typeface="Arial"/>
                <a:ea typeface="Arial"/>
                <a:cs typeface="Arial"/>
              </a:defRPr>
            </a:pPr>
            <a:endParaRPr lang="en-US"/>
          </a:p>
        </c:txPr>
        <c:crossAx val="187560640"/>
        <c:crosses val="autoZero"/>
        <c:auto val="1"/>
        <c:lblAlgn val="ctr"/>
        <c:lblOffset val="100"/>
        <c:tickLblSkip val="1"/>
        <c:tickMarkSkip val="1"/>
        <c:noMultiLvlLbl val="0"/>
      </c:catAx>
      <c:valAx>
        <c:axId val="187560640"/>
        <c:scaling>
          <c:orientation val="minMax"/>
          <c:max val="140"/>
        </c:scaling>
        <c:delete val="1"/>
        <c:axPos val="l"/>
        <c:numFmt formatCode="0" sourceLinked="1"/>
        <c:majorTickMark val="out"/>
        <c:minorTickMark val="none"/>
        <c:tickLblPos val="nextTo"/>
        <c:crossAx val="187560248"/>
        <c:crosses val="autoZero"/>
        <c:crossBetween val="between"/>
        <c:majorUnit val="20"/>
      </c:valAx>
      <c:spPr>
        <a:noFill/>
        <a:ln w="17706">
          <a:noFill/>
        </a:ln>
      </c:spPr>
    </c:plotArea>
    <c:plotVisOnly val="1"/>
    <c:dispBlanksAs val="gap"/>
    <c:showDLblsOverMax val="0"/>
  </c:chart>
  <c:spPr>
    <a:noFill/>
    <a:ln>
      <a:noFill/>
    </a:ln>
  </c:spPr>
  <c:txPr>
    <a:bodyPr/>
    <a:lstStyle/>
    <a:p>
      <a:pPr>
        <a:defRPr sz="383" b="1"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96"/>
      <c:rotY val="20"/>
      <c:depthPercent val="100"/>
      <c:rAngAx val="1"/>
    </c:view3D>
    <c:floor>
      <c:thickness val="0"/>
      <c:spPr>
        <a:noFill/>
        <a:ln w="12700">
          <a:solidFill>
            <a:srgbClr val="80808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3.643724696356275E-2"/>
          <c:y val="3.7656903765690378E-2"/>
          <c:w val="0.92307692307692313"/>
          <c:h val="0.72803347280334729"/>
        </c:manualLayout>
      </c:layout>
      <c:bar3DChart>
        <c:barDir val="col"/>
        <c:grouping val="clustered"/>
        <c:varyColors val="0"/>
        <c:ser>
          <c:idx val="0"/>
          <c:order val="0"/>
          <c:tx>
            <c:strRef>
              <c:f>Sheet1!$B$1</c:f>
              <c:strCache>
                <c:ptCount val="1"/>
                <c:pt idx="0">
                  <c:v>Current</c:v>
                </c:pt>
              </c:strCache>
            </c:strRef>
          </c:tx>
          <c:spPr>
            <a:gradFill rotWithShape="0">
              <a:gsLst>
                <a:gs pos="0">
                  <a:srgbClr xmlns:mc="http://schemas.openxmlformats.org/markup-compatibility/2006" xmlns:a14="http://schemas.microsoft.com/office/drawing/2010/main" val="00FF00" mc:Ignorable="a14" a14:legacySpreadsheetColorIndex="11"/>
                </a:gs>
                <a:gs pos="100000">
                  <a:srgbClr xmlns:mc="http://schemas.openxmlformats.org/markup-compatibility/2006" xmlns:a14="http://schemas.microsoft.com/office/drawing/2010/main" val="000000" mc:Ignorable="a14" a14:legacySpreadsheetColorIndex="11">
                    <a:gamma/>
                    <a:shade val="46275"/>
                    <a:invGamma/>
                  </a:srgbClr>
                </a:gs>
              </a:gsLst>
              <a:lin ang="2700000" scaled="1"/>
            </a:gradFill>
            <a:ln w="17630">
              <a:noFill/>
            </a:ln>
          </c:spPr>
          <c:invertIfNegative val="0"/>
          <c:dPt>
            <c:idx val="1"/>
            <c:invertIfNegative val="0"/>
            <c:bubble3D val="0"/>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2700000" scaled="1"/>
              </a:gradFill>
              <a:ln w="17630">
                <a:noFill/>
              </a:ln>
            </c:spPr>
          </c:dPt>
          <c:dLbls>
            <c:dLbl>
              <c:idx val="0"/>
              <c:layout>
                <c:manualLayout>
                  <c:x val="4.6926001388804657E-2"/>
                  <c:y val="7.93029779828278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Mode val="edge"/>
                  <c:yMode val="edge"/>
                  <c:x val="0.32388663967611336"/>
                  <c:y val="2.9288702928870293E-2"/>
                </c:manualLayout>
              </c:layout>
              <c:showLegendKey val="0"/>
              <c:showVal val="1"/>
              <c:showCatName val="0"/>
              <c:showSerName val="0"/>
              <c:showPercent val="0"/>
              <c:showBubbleSize val="0"/>
              <c:extLst>
                <c:ext xmlns:c15="http://schemas.microsoft.com/office/drawing/2012/chart" uri="{CE6537A1-D6FC-4f65-9D91-7224C49458BB}"/>
              </c:extLst>
            </c:dLbl>
            <c:spPr>
              <a:noFill/>
              <a:ln w="17630">
                <a:noFill/>
              </a:ln>
            </c:spPr>
            <c:txPr>
              <a:bodyPr/>
              <a:lstStyle/>
              <a:p>
                <a:pPr>
                  <a:defRPr sz="10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China</c:v>
                </c:pt>
              </c:strCache>
            </c:strRef>
          </c:cat>
          <c:val>
            <c:numRef>
              <c:f>Sheet1!$B$2</c:f>
              <c:numCache>
                <c:formatCode>0</c:formatCode>
                <c:ptCount val="1"/>
                <c:pt idx="0">
                  <c:v>25</c:v>
                </c:pt>
              </c:numCache>
            </c:numRef>
          </c:val>
        </c:ser>
        <c:ser>
          <c:idx val="1"/>
          <c:order val="1"/>
          <c:tx>
            <c:strRef>
              <c:f>Sheet1!$C$1</c:f>
              <c:strCache>
                <c:ptCount val="1"/>
                <c:pt idx="0">
                  <c:v>2035</c:v>
                </c:pt>
              </c:strCache>
            </c:strRef>
          </c:tx>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2700000" scaled="1"/>
            </a:gradFill>
            <a:ln w="17630">
              <a:noFill/>
            </a:ln>
          </c:spPr>
          <c:invertIfNegative val="0"/>
          <c:dLbls>
            <c:dLbl>
              <c:idx val="0"/>
              <c:layout>
                <c:manualLayout>
                  <c:x val="1.0081662926510344E-2"/>
                  <c:y val="0.1087866108786610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17630">
                <a:noFill/>
              </a:ln>
            </c:spPr>
            <c:txPr>
              <a:bodyPr/>
              <a:lstStyle/>
              <a:p>
                <a:pPr>
                  <a:defRPr sz="10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China</c:v>
                </c:pt>
              </c:strCache>
            </c:strRef>
          </c:cat>
          <c:val>
            <c:numRef>
              <c:f>Sheet1!$C$2</c:f>
              <c:numCache>
                <c:formatCode>0</c:formatCode>
                <c:ptCount val="1"/>
                <c:pt idx="0">
                  <c:v>156</c:v>
                </c:pt>
              </c:numCache>
            </c:numRef>
          </c:val>
        </c:ser>
        <c:dLbls>
          <c:showLegendKey val="0"/>
          <c:showVal val="1"/>
          <c:showCatName val="0"/>
          <c:showSerName val="0"/>
          <c:showPercent val="0"/>
          <c:showBubbleSize val="0"/>
        </c:dLbls>
        <c:gapWidth val="100"/>
        <c:gapDepth val="40"/>
        <c:shape val="box"/>
        <c:axId val="123605032"/>
        <c:axId val="213094000"/>
        <c:axId val="0"/>
      </c:bar3DChart>
      <c:catAx>
        <c:axId val="123605032"/>
        <c:scaling>
          <c:orientation val="minMax"/>
        </c:scaling>
        <c:delete val="0"/>
        <c:axPos val="b"/>
        <c:numFmt formatCode="General" sourceLinked="1"/>
        <c:majorTickMark val="none"/>
        <c:minorTickMark val="none"/>
        <c:tickLblPos val="low"/>
        <c:spPr>
          <a:ln w="8815">
            <a:solidFill>
              <a:srgbClr val="808080"/>
            </a:solidFill>
            <a:prstDash val="solid"/>
          </a:ln>
        </c:spPr>
        <c:txPr>
          <a:bodyPr rot="0" vert="horz"/>
          <a:lstStyle/>
          <a:p>
            <a:pPr>
              <a:defRPr sz="1249" b="1" i="0" u="none" strike="noStrike" baseline="0">
                <a:solidFill>
                  <a:srgbClr val="333333"/>
                </a:solidFill>
                <a:latin typeface="Arial"/>
                <a:ea typeface="Arial"/>
                <a:cs typeface="Arial"/>
              </a:defRPr>
            </a:pPr>
            <a:endParaRPr lang="en-US"/>
          </a:p>
        </c:txPr>
        <c:crossAx val="213094000"/>
        <c:crosses val="autoZero"/>
        <c:auto val="1"/>
        <c:lblAlgn val="ctr"/>
        <c:lblOffset val="100"/>
        <c:tickLblSkip val="1"/>
        <c:tickMarkSkip val="1"/>
        <c:noMultiLvlLbl val="0"/>
      </c:catAx>
      <c:valAx>
        <c:axId val="213094000"/>
        <c:scaling>
          <c:orientation val="minMax"/>
          <c:max val="140"/>
        </c:scaling>
        <c:delete val="1"/>
        <c:axPos val="l"/>
        <c:numFmt formatCode="0" sourceLinked="1"/>
        <c:majorTickMark val="out"/>
        <c:minorTickMark val="none"/>
        <c:tickLblPos val="nextTo"/>
        <c:crossAx val="123605032"/>
        <c:crosses val="autoZero"/>
        <c:crossBetween val="between"/>
      </c:valAx>
      <c:spPr>
        <a:noFill/>
        <a:ln w="17630">
          <a:noFill/>
        </a:ln>
      </c:spPr>
    </c:plotArea>
    <c:plotVisOnly val="1"/>
    <c:dispBlanksAs val="gap"/>
    <c:showDLblsOverMax val="0"/>
  </c:chart>
  <c:spPr>
    <a:noFill/>
    <a:ln>
      <a:noFill/>
    </a:ln>
  </c:spPr>
  <c:txPr>
    <a:bodyPr/>
    <a:lstStyle/>
    <a:p>
      <a:pPr>
        <a:defRPr sz="382" b="1"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96"/>
      <c:rotY val="20"/>
      <c:depthPercent val="100"/>
      <c:rAngAx val="1"/>
    </c:view3D>
    <c:floor>
      <c:thickness val="0"/>
      <c:spPr>
        <a:noFill/>
        <a:ln w="12700">
          <a:solidFill>
            <a:srgbClr val="808080"/>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1.279205219594207E-2"/>
          <c:y val="4.768754879784131E-3"/>
          <c:w val="0.92307692307692313"/>
          <c:h val="0.72803347280334729"/>
        </c:manualLayout>
      </c:layout>
      <c:bar3DChart>
        <c:barDir val="col"/>
        <c:grouping val="clustered"/>
        <c:varyColors val="0"/>
        <c:ser>
          <c:idx val="0"/>
          <c:order val="0"/>
          <c:tx>
            <c:strRef>
              <c:f>Sheet1!$B$1</c:f>
              <c:strCache>
                <c:ptCount val="1"/>
                <c:pt idx="0">
                  <c:v>Current</c:v>
                </c:pt>
              </c:strCache>
            </c:strRef>
          </c:tx>
          <c:spPr>
            <a:gradFill rotWithShape="0">
              <a:gsLst>
                <a:gs pos="0">
                  <a:srgbClr xmlns:mc="http://schemas.openxmlformats.org/markup-compatibility/2006" xmlns:a14="http://schemas.microsoft.com/office/drawing/2010/main" val="00FF00" mc:Ignorable="a14" a14:legacySpreadsheetColorIndex="11"/>
                </a:gs>
                <a:gs pos="100000">
                  <a:srgbClr xmlns:mc="http://schemas.openxmlformats.org/markup-compatibility/2006" xmlns:a14="http://schemas.microsoft.com/office/drawing/2010/main" val="000000" mc:Ignorable="a14" a14:legacySpreadsheetColorIndex="11">
                    <a:gamma/>
                    <a:shade val="46275"/>
                    <a:invGamma/>
                  </a:srgbClr>
                </a:gs>
              </a:gsLst>
              <a:lin ang="2700000" scaled="1"/>
            </a:gradFill>
            <a:ln w="17630">
              <a:noFill/>
            </a:ln>
          </c:spPr>
          <c:invertIfNegative val="0"/>
          <c:dPt>
            <c:idx val="1"/>
            <c:invertIfNegative val="0"/>
            <c:bubble3D val="0"/>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2700000" scaled="1"/>
              </a:gradFill>
              <a:ln w="17630">
                <a:noFill/>
              </a:ln>
            </c:spPr>
          </c:dPt>
          <c:dLbls>
            <c:dLbl>
              <c:idx val="0"/>
              <c:layout>
                <c:manualLayout>
                  <c:x val="2.6682637682225528E-2"/>
                  <c:y val="0.1187173746863904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Mode val="edge"/>
                  <c:yMode val="edge"/>
                  <c:x val="0.32388663967611336"/>
                  <c:y val="2.9288702928870293E-2"/>
                </c:manualLayout>
              </c:layout>
              <c:showLegendKey val="0"/>
              <c:showVal val="1"/>
              <c:showCatName val="0"/>
              <c:showSerName val="0"/>
              <c:showPercent val="0"/>
              <c:showBubbleSize val="0"/>
              <c:extLst>
                <c:ext xmlns:c15="http://schemas.microsoft.com/office/drawing/2012/chart" uri="{CE6537A1-D6FC-4f65-9D91-7224C49458BB}"/>
              </c:extLst>
            </c:dLbl>
            <c:spPr>
              <a:noFill/>
              <a:ln w="17630">
                <a:noFill/>
              </a:ln>
            </c:spPr>
            <c:txPr>
              <a:bodyPr/>
              <a:lstStyle/>
              <a:p>
                <a:pPr>
                  <a:defRPr sz="10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Asia</c:v>
                </c:pt>
              </c:strCache>
            </c:strRef>
          </c:cat>
          <c:val>
            <c:numRef>
              <c:f>Sheet1!$B$2</c:f>
              <c:numCache>
                <c:formatCode>0</c:formatCode>
                <c:ptCount val="1"/>
                <c:pt idx="0">
                  <c:v>29</c:v>
                </c:pt>
              </c:numCache>
            </c:numRef>
          </c:val>
        </c:ser>
        <c:ser>
          <c:idx val="1"/>
          <c:order val="1"/>
          <c:tx>
            <c:strRef>
              <c:f>Sheet1!$C$1</c:f>
              <c:strCache>
                <c:ptCount val="1"/>
                <c:pt idx="0">
                  <c:v>2035</c:v>
                </c:pt>
              </c:strCache>
            </c:strRef>
          </c:tx>
          <c:spPr>
            <a:gradFill rotWithShape="0">
              <a:gsLst>
                <a:gs pos="0">
                  <a:srgbClr xmlns:mc="http://schemas.openxmlformats.org/markup-compatibility/2006" xmlns:a14="http://schemas.microsoft.com/office/drawing/2010/main" val="FF6600" mc:Ignorable="a14" a14:legacySpreadsheetColorIndex="53"/>
                </a:gs>
                <a:gs pos="100000">
                  <a:srgbClr xmlns:mc="http://schemas.openxmlformats.org/markup-compatibility/2006" xmlns:a14="http://schemas.microsoft.com/office/drawing/2010/main" val="000000" mc:Ignorable="a14" a14:legacySpreadsheetColorIndex="53">
                    <a:gamma/>
                    <a:shade val="46275"/>
                    <a:invGamma/>
                  </a:srgbClr>
                </a:gs>
              </a:gsLst>
              <a:lin ang="2700000" scaled="1"/>
            </a:gradFill>
            <a:ln w="17630">
              <a:noFill/>
            </a:ln>
          </c:spPr>
          <c:invertIfNegative val="0"/>
          <c:dLbls>
            <c:dLbl>
              <c:idx val="0"/>
              <c:layout>
                <c:manualLayout>
                  <c:x val="7.3618213100538907E-3"/>
                  <c:y val="0.2259414225941422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w="17630">
                <a:noFill/>
              </a:ln>
            </c:spPr>
            <c:txPr>
              <a:bodyPr/>
              <a:lstStyle/>
              <a:p>
                <a:pPr>
                  <a:defRPr sz="1000" b="1" i="0" u="none" strike="noStrike" baseline="0">
                    <a:solidFill>
                      <a:schemeClr val="bg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Asia</c:v>
                </c:pt>
              </c:strCache>
            </c:strRef>
          </c:cat>
          <c:val>
            <c:numRef>
              <c:f>Sheet1!$C$2</c:f>
              <c:numCache>
                <c:formatCode>0</c:formatCode>
                <c:ptCount val="1"/>
                <c:pt idx="0">
                  <c:v>80</c:v>
                </c:pt>
              </c:numCache>
            </c:numRef>
          </c:val>
        </c:ser>
        <c:dLbls>
          <c:showLegendKey val="0"/>
          <c:showVal val="1"/>
          <c:showCatName val="0"/>
          <c:showSerName val="0"/>
          <c:showPercent val="0"/>
          <c:showBubbleSize val="0"/>
        </c:dLbls>
        <c:gapWidth val="100"/>
        <c:gapDepth val="40"/>
        <c:shape val="box"/>
        <c:axId val="213094784"/>
        <c:axId val="213095176"/>
        <c:axId val="0"/>
      </c:bar3DChart>
      <c:catAx>
        <c:axId val="213094784"/>
        <c:scaling>
          <c:orientation val="minMax"/>
        </c:scaling>
        <c:delete val="0"/>
        <c:axPos val="b"/>
        <c:numFmt formatCode="General" sourceLinked="1"/>
        <c:majorTickMark val="none"/>
        <c:minorTickMark val="none"/>
        <c:tickLblPos val="low"/>
        <c:spPr>
          <a:ln w="8815">
            <a:solidFill>
              <a:srgbClr val="808080"/>
            </a:solidFill>
            <a:prstDash val="solid"/>
          </a:ln>
        </c:spPr>
        <c:txPr>
          <a:bodyPr rot="0" vert="horz"/>
          <a:lstStyle/>
          <a:p>
            <a:pPr>
              <a:defRPr sz="1249" b="1" i="0" u="none" strike="noStrike" baseline="0">
                <a:solidFill>
                  <a:srgbClr val="333333"/>
                </a:solidFill>
                <a:latin typeface="Arial"/>
                <a:ea typeface="Arial"/>
                <a:cs typeface="Arial"/>
              </a:defRPr>
            </a:pPr>
            <a:endParaRPr lang="en-US"/>
          </a:p>
        </c:txPr>
        <c:crossAx val="213095176"/>
        <c:crosses val="autoZero"/>
        <c:auto val="1"/>
        <c:lblAlgn val="ctr"/>
        <c:lblOffset val="100"/>
        <c:tickLblSkip val="1"/>
        <c:tickMarkSkip val="1"/>
        <c:noMultiLvlLbl val="0"/>
      </c:catAx>
      <c:valAx>
        <c:axId val="213095176"/>
        <c:scaling>
          <c:orientation val="minMax"/>
          <c:max val="140"/>
        </c:scaling>
        <c:delete val="1"/>
        <c:axPos val="l"/>
        <c:numFmt formatCode="0" sourceLinked="1"/>
        <c:majorTickMark val="out"/>
        <c:minorTickMark val="none"/>
        <c:tickLblPos val="nextTo"/>
        <c:crossAx val="213094784"/>
        <c:crosses val="autoZero"/>
        <c:crossBetween val="between"/>
      </c:valAx>
      <c:spPr>
        <a:noFill/>
        <a:ln w="17630">
          <a:noFill/>
        </a:ln>
      </c:spPr>
    </c:plotArea>
    <c:plotVisOnly val="1"/>
    <c:dispBlanksAs val="gap"/>
    <c:showDLblsOverMax val="0"/>
  </c:chart>
  <c:spPr>
    <a:noFill/>
    <a:ln>
      <a:noFill/>
    </a:ln>
  </c:spPr>
  <c:txPr>
    <a:bodyPr/>
    <a:lstStyle/>
    <a:p>
      <a:pPr>
        <a:defRPr sz="382" b="1" i="0" u="none" strike="noStrike" baseline="0">
          <a:solidFill>
            <a:srgbClr val="000000"/>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7B87FE42-6CE7-4C2D-8B6C-066293FEB377}" type="datetimeFigureOut">
              <a:rPr lang="en-GB" smtClean="0"/>
              <a:t>12/10/2016</a:t>
            </a:fld>
            <a:endParaRPr lang="en-GB"/>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D774481A-D7CB-4FFE-9D18-3B9D3F35203E}" type="slidenum">
              <a:rPr lang="en-GB" smtClean="0"/>
              <a:t>‹#›</a:t>
            </a:fld>
            <a:endParaRPr lang="en-GB"/>
          </a:p>
        </p:txBody>
      </p:sp>
    </p:spTree>
    <p:extLst>
      <p:ext uri="{BB962C8B-B14F-4D97-AF65-F5344CB8AC3E}">
        <p14:creationId xmlns:p14="http://schemas.microsoft.com/office/powerpoint/2010/main" val="244222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17157E6C-E64E-4EB1-9A47-641DA1115C16}" type="datetimeFigureOut">
              <a:rPr lang="en-GB" smtClean="0"/>
              <a:t>12/10/2016</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1964E966-78FE-4BF6-8987-9AE6FCB9B822}" type="slidenum">
              <a:rPr lang="en-GB" smtClean="0"/>
              <a:t>‹#›</a:t>
            </a:fld>
            <a:endParaRPr lang="en-GB"/>
          </a:p>
        </p:txBody>
      </p:sp>
    </p:spTree>
    <p:extLst>
      <p:ext uri="{BB962C8B-B14F-4D97-AF65-F5344CB8AC3E}">
        <p14:creationId xmlns:p14="http://schemas.microsoft.com/office/powerpoint/2010/main" val="3751682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Where nuclear energy is today, where it’s headed and where it needs to go</a:t>
            </a:r>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1</a:t>
            </a:fld>
            <a:endParaRPr lang="en-GB"/>
          </a:p>
        </p:txBody>
      </p:sp>
    </p:spTree>
    <p:extLst>
      <p:ext uri="{BB962C8B-B14F-4D97-AF65-F5344CB8AC3E}">
        <p14:creationId xmlns:p14="http://schemas.microsoft.com/office/powerpoint/2010/main" val="3773580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France: not necessarily shut downs</a:t>
            </a:r>
          </a:p>
          <a:p>
            <a:r>
              <a:rPr lang="en-GB" dirty="0" err="1" smtClean="0"/>
              <a:t>Areva</a:t>
            </a:r>
            <a:r>
              <a:rPr lang="en-GB" dirty="0" smtClean="0"/>
              <a:t> now more</a:t>
            </a:r>
            <a:r>
              <a:rPr lang="en-GB" baseline="0" dirty="0" smtClean="0"/>
              <a:t> like </a:t>
            </a:r>
            <a:r>
              <a:rPr lang="en-GB" baseline="0" dirty="0" err="1" smtClean="0"/>
              <a:t>Cogema</a:t>
            </a:r>
            <a:endParaRPr lang="en-GB" baseline="0" dirty="0" smtClean="0"/>
          </a:p>
          <a:p>
            <a:r>
              <a:rPr lang="en-GB" baseline="0" dirty="0" smtClean="0"/>
              <a:t>Germany – rip and ship, not delay and decay</a:t>
            </a:r>
          </a:p>
          <a:p>
            <a:r>
              <a:rPr lang="en-GB" baseline="0" dirty="0" smtClean="0"/>
              <a:t>Hungary with Russia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India, liability arrangements, lots or reactors little </a:t>
            </a:r>
            <a:r>
              <a:rPr lang="en-GB" baseline="0" dirty="0" err="1" smtClean="0"/>
              <a:t>capacit</a:t>
            </a:r>
            <a:endParaRPr lang="en-GB" baseline="0" dirty="0" smtClean="0"/>
          </a:p>
          <a:p>
            <a:r>
              <a:rPr lang="en-GB" baseline="0" dirty="0" smtClean="0"/>
              <a:t>Iran:  has mentioned as many as 8 projects</a:t>
            </a:r>
          </a:p>
          <a:p>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10</a:t>
            </a:fld>
            <a:endParaRPr lang="en-GB"/>
          </a:p>
        </p:txBody>
      </p:sp>
    </p:spTree>
    <p:extLst>
      <p:ext uri="{BB962C8B-B14F-4D97-AF65-F5344CB8AC3E}">
        <p14:creationId xmlns:p14="http://schemas.microsoft.com/office/powerpoint/2010/main" val="784078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Apologise for not much on fuel cycle</a:t>
            </a:r>
          </a:p>
          <a:p>
            <a:r>
              <a:rPr lang="en-GB" dirty="0" smtClean="0"/>
              <a:t>Kazakhstan</a:t>
            </a:r>
            <a:r>
              <a:rPr lang="en-GB" baseline="0" dirty="0" smtClean="0"/>
              <a:t> is biggest U supplier</a:t>
            </a:r>
            <a:endParaRPr lang="en-GB" dirty="0" smtClean="0"/>
          </a:p>
          <a:p>
            <a:r>
              <a:rPr lang="en-GB" dirty="0" smtClean="0"/>
              <a:t>Russia – export and tech leader. Current political atmosphere</a:t>
            </a:r>
            <a:r>
              <a:rPr lang="en-GB" baseline="0" dirty="0" smtClean="0"/>
              <a:t> very unfortunate</a:t>
            </a:r>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11</a:t>
            </a:fld>
            <a:endParaRPr lang="en-GB"/>
          </a:p>
        </p:txBody>
      </p:sp>
    </p:spTree>
    <p:extLst>
      <p:ext uri="{BB962C8B-B14F-4D97-AF65-F5344CB8AC3E}">
        <p14:creationId xmlns:p14="http://schemas.microsoft.com/office/powerpoint/2010/main" val="3703588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South Korea: Industry</a:t>
            </a:r>
            <a:r>
              <a:rPr lang="en-GB" baseline="0" dirty="0" smtClean="0"/>
              <a:t> prospects improving. Nuclear very competitive there</a:t>
            </a:r>
            <a:endParaRPr lang="en-GB" dirty="0" smtClean="0"/>
          </a:p>
          <a:p>
            <a:r>
              <a:rPr lang="en-GB" dirty="0" smtClean="0"/>
              <a:t>Sweden: big problems</a:t>
            </a:r>
          </a:p>
          <a:p>
            <a:r>
              <a:rPr lang="en-GB" dirty="0" smtClean="0"/>
              <a:t>USA needs to fix markets to avoid closures </a:t>
            </a:r>
          </a:p>
          <a:p>
            <a:r>
              <a:rPr lang="en-GB" dirty="0" smtClean="0"/>
              <a:t>EU also needs to fix broken markets</a:t>
            </a:r>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12</a:t>
            </a:fld>
            <a:endParaRPr lang="en-GB"/>
          </a:p>
        </p:txBody>
      </p:sp>
    </p:spTree>
    <p:extLst>
      <p:ext uri="{BB962C8B-B14F-4D97-AF65-F5344CB8AC3E}">
        <p14:creationId xmlns:p14="http://schemas.microsoft.com/office/powerpoint/2010/main" val="3262463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Good</a:t>
            </a:r>
            <a:r>
              <a:rPr lang="en-GB" baseline="0" dirty="0" smtClean="0"/>
              <a:t> news restarts have happened (2015)</a:t>
            </a:r>
          </a:p>
          <a:p>
            <a:r>
              <a:rPr lang="en-GB" baseline="0" dirty="0" smtClean="0"/>
              <a:t>Replacement fuel bill in excess of FD clean up costs</a:t>
            </a:r>
          </a:p>
          <a:p>
            <a:r>
              <a:rPr lang="en-GB" baseline="0" dirty="0" smtClean="0"/>
              <a:t>Bad news – pace is glacial</a:t>
            </a:r>
          </a:p>
          <a:p>
            <a:r>
              <a:rPr lang="en-GB" baseline="0" dirty="0" smtClean="0"/>
              <a:t>Currently operating Sendia 1 and 2, </a:t>
            </a:r>
            <a:r>
              <a:rPr lang="en-GB" baseline="0" dirty="0" err="1" smtClean="0"/>
              <a:t>Ikata</a:t>
            </a:r>
            <a:endParaRPr lang="en-GB" baseline="0" dirty="0" smtClean="0"/>
          </a:p>
          <a:p>
            <a:r>
              <a:rPr lang="en-GB" baseline="0" dirty="0" err="1" smtClean="0"/>
              <a:t>Takahama</a:t>
            </a:r>
            <a:r>
              <a:rPr lang="en-GB" baseline="0" dirty="0" smtClean="0"/>
              <a:t> 3 and 4 restarted earlier this year. Taken offline due to a trip + court injunction </a:t>
            </a:r>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13</a:t>
            </a:fld>
            <a:endParaRPr lang="en-GB"/>
          </a:p>
        </p:txBody>
      </p:sp>
    </p:spTree>
    <p:extLst>
      <p:ext uri="{BB962C8B-B14F-4D97-AF65-F5344CB8AC3E}">
        <p14:creationId xmlns:p14="http://schemas.microsoft.com/office/powerpoint/2010/main" val="1070459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12 recommendations delivered 2016</a:t>
            </a:r>
          </a:p>
          <a:p>
            <a:r>
              <a:rPr lang="en-GB" dirty="0" smtClean="0"/>
              <a:t>Nuclear energy recognised for benefits – but would require correct</a:t>
            </a:r>
            <a:r>
              <a:rPr lang="en-GB" baseline="0" dirty="0" smtClean="0"/>
              <a:t> market structure</a:t>
            </a:r>
          </a:p>
          <a:p>
            <a:r>
              <a:rPr lang="en-GB" baseline="0" dirty="0" smtClean="0"/>
              <a:t>Exciting multi-national waste! Citizens jury to try and build social license</a:t>
            </a:r>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14</a:t>
            </a:fld>
            <a:endParaRPr lang="en-GB"/>
          </a:p>
        </p:txBody>
      </p:sp>
    </p:spTree>
    <p:extLst>
      <p:ext uri="{BB962C8B-B14F-4D97-AF65-F5344CB8AC3E}">
        <p14:creationId xmlns:p14="http://schemas.microsoft.com/office/powerpoint/2010/main" val="1374721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Hualong</a:t>
            </a:r>
            <a:r>
              <a:rPr lang="en-GB" dirty="0" smtClean="0"/>
              <a:t> 1 Indigenous – under construction 2015. JV joint venture in March 2016</a:t>
            </a:r>
          </a:p>
          <a:p>
            <a:r>
              <a:rPr lang="en-GB" dirty="0" smtClean="0"/>
              <a:t>Also to develop</a:t>
            </a:r>
            <a:r>
              <a:rPr lang="en-GB" baseline="0" dirty="0" smtClean="0"/>
              <a:t> AFCR with SNC </a:t>
            </a:r>
            <a:r>
              <a:rPr lang="en-GB" baseline="0" dirty="0" err="1" smtClean="0"/>
              <a:t>Lavalin</a:t>
            </a: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Not just reactors - forgings</a:t>
            </a:r>
            <a:r>
              <a:rPr lang="en-GB" baseline="0" dirty="0" smtClean="0"/>
              <a:t> </a:t>
            </a:r>
            <a:endParaRPr lang="en-GB" dirty="0" smtClean="0"/>
          </a:p>
          <a:p>
            <a:r>
              <a:rPr lang="en-GB" dirty="0" smtClean="0"/>
              <a:t>Can they do what they</a:t>
            </a:r>
            <a:r>
              <a:rPr lang="en-GB" baseline="0" dirty="0" smtClean="0"/>
              <a:t> have for other large infrastructure projects (rail and hydro)?</a:t>
            </a:r>
          </a:p>
          <a:p>
            <a:r>
              <a:rPr lang="en-GB" sz="1200" dirty="0" smtClean="0"/>
              <a:t>Export countries: Pakistan, Argentina, Romania)</a:t>
            </a:r>
          </a:p>
          <a:p>
            <a:r>
              <a:rPr lang="en-GB" sz="1200" dirty="0" smtClean="0"/>
              <a:t>Others:</a:t>
            </a:r>
            <a:r>
              <a:rPr lang="en-GB" sz="1200" baseline="0" dirty="0" smtClean="0"/>
              <a:t> South Africa? Saudi? UK?</a:t>
            </a:r>
          </a:p>
        </p:txBody>
      </p:sp>
      <p:sp>
        <p:nvSpPr>
          <p:cNvPr id="4" name="Slide Number Placeholder 3"/>
          <p:cNvSpPr>
            <a:spLocks noGrp="1"/>
          </p:cNvSpPr>
          <p:nvPr>
            <p:ph type="sldNum" sz="quarter" idx="10"/>
          </p:nvPr>
        </p:nvSpPr>
        <p:spPr/>
        <p:txBody>
          <a:bodyPr/>
          <a:lstStyle/>
          <a:p>
            <a:fld id="{1964E966-78FE-4BF6-8987-9AE6FCB9B822}" type="slidenum">
              <a:rPr lang="en-GB" smtClean="0"/>
              <a:t>15</a:t>
            </a:fld>
            <a:endParaRPr lang="en-GB"/>
          </a:p>
        </p:txBody>
      </p:sp>
    </p:spTree>
    <p:extLst>
      <p:ext uri="{BB962C8B-B14F-4D97-AF65-F5344CB8AC3E}">
        <p14:creationId xmlns:p14="http://schemas.microsoft.com/office/powerpoint/2010/main" val="673396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International project – Announced at our conference</a:t>
            </a:r>
          </a:p>
          <a:p>
            <a:r>
              <a:rPr lang="en-GB" baseline="0" dirty="0" smtClean="0"/>
              <a:t>Taken the blows for other UK projects.  Paves the way</a:t>
            </a:r>
          </a:p>
          <a:p>
            <a:r>
              <a:rPr lang="en-GB" baseline="0" dirty="0" smtClean="0"/>
              <a:t>Opens up new build in Europe</a:t>
            </a:r>
          </a:p>
          <a:p>
            <a:r>
              <a:rPr lang="en-GB" baseline="0" dirty="0" smtClean="0"/>
              <a:t>I’m happy to discuss why I think HPC is good idea</a:t>
            </a:r>
          </a:p>
          <a:p>
            <a:r>
              <a:rPr lang="en-GB" baseline="0" dirty="0" smtClean="0"/>
              <a:t>Strategic (other options not ready or as good), it’s ready now, safety and security, international partnership, regional growth</a:t>
            </a:r>
          </a:p>
          <a:p>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16</a:t>
            </a:fld>
            <a:endParaRPr lang="en-GB"/>
          </a:p>
        </p:txBody>
      </p:sp>
    </p:spTree>
    <p:extLst>
      <p:ext uri="{BB962C8B-B14F-4D97-AF65-F5344CB8AC3E}">
        <p14:creationId xmlns:p14="http://schemas.microsoft.com/office/powerpoint/2010/main" val="2469395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SMRs are happening</a:t>
            </a:r>
          </a:p>
          <a:p>
            <a:r>
              <a:rPr lang="en-GB" dirty="0" smtClean="0"/>
              <a:t>Comment - but likely to fill niche</a:t>
            </a:r>
            <a:r>
              <a:rPr lang="en-GB" baseline="0" dirty="0" smtClean="0"/>
              <a:t> markets</a:t>
            </a:r>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17</a:t>
            </a:fld>
            <a:endParaRPr lang="en-GB"/>
          </a:p>
        </p:txBody>
      </p:sp>
    </p:spTree>
    <p:extLst>
      <p:ext uri="{BB962C8B-B14F-4D97-AF65-F5344CB8AC3E}">
        <p14:creationId xmlns:p14="http://schemas.microsoft.com/office/powerpoint/2010/main" val="939458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Recap on exciting developments</a:t>
            </a:r>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18</a:t>
            </a:fld>
            <a:endParaRPr lang="en-GB"/>
          </a:p>
        </p:txBody>
      </p:sp>
    </p:spTree>
    <p:extLst>
      <p:ext uri="{BB962C8B-B14F-4D97-AF65-F5344CB8AC3E}">
        <p14:creationId xmlns:p14="http://schemas.microsoft.com/office/powerpoint/2010/main" val="2953870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64E966-78FE-4BF6-8987-9AE6FCB9B822}" type="slidenum">
              <a:rPr lang="en-GB" smtClean="0"/>
              <a:t>19</a:t>
            </a:fld>
            <a:endParaRPr lang="en-GB"/>
          </a:p>
        </p:txBody>
      </p:sp>
    </p:spTree>
    <p:extLst>
      <p:ext uri="{BB962C8B-B14F-4D97-AF65-F5344CB8AC3E}">
        <p14:creationId xmlns:p14="http://schemas.microsoft.com/office/powerpoint/2010/main" val="344353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International</a:t>
            </a:r>
          </a:p>
          <a:p>
            <a:r>
              <a:rPr lang="en-GB" dirty="0" smtClean="0"/>
              <a:t>Represent industry</a:t>
            </a:r>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2</a:t>
            </a:fld>
            <a:endParaRPr lang="en-GB"/>
          </a:p>
        </p:txBody>
      </p:sp>
    </p:spTree>
    <p:extLst>
      <p:ext uri="{BB962C8B-B14F-4D97-AF65-F5344CB8AC3E}">
        <p14:creationId xmlns:p14="http://schemas.microsoft.com/office/powerpoint/2010/main" val="12754070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0" dirty="0" smtClean="0">
                <a:solidFill>
                  <a:srgbClr val="4D4D4D"/>
                </a:solidFill>
              </a:rPr>
              <a:t>We have published reports since our foundation in 1975</a:t>
            </a:r>
          </a:p>
          <a:p>
            <a:r>
              <a:rPr lang="en-GB" dirty="0" smtClean="0"/>
              <a:t>In real terms –growing In</a:t>
            </a:r>
            <a:r>
              <a:rPr lang="en-GB" baseline="0" dirty="0" smtClean="0"/>
              <a:t> relative terms shrinking</a:t>
            </a:r>
          </a:p>
          <a:p>
            <a:r>
              <a:rPr lang="en-GB" baseline="0" dirty="0" smtClean="0"/>
              <a:t>Difference between two: Mostly about delays rather than </a:t>
            </a:r>
            <a:r>
              <a:rPr lang="en-GB" baseline="0" dirty="0" err="1" smtClean="0"/>
              <a:t>cancellatioon</a:t>
            </a:r>
            <a:r>
              <a:rPr lang="en-GB" baseline="0" dirty="0" smtClean="0"/>
              <a:t>’</a:t>
            </a:r>
            <a:endParaRPr lang="en-GB" dirty="0" smtClean="0"/>
          </a:p>
        </p:txBody>
      </p:sp>
      <p:sp>
        <p:nvSpPr>
          <p:cNvPr id="4" name="Slide Number Placeholder 3"/>
          <p:cNvSpPr>
            <a:spLocks noGrp="1"/>
          </p:cNvSpPr>
          <p:nvPr>
            <p:ph type="sldNum" sz="quarter" idx="10"/>
          </p:nvPr>
        </p:nvSpPr>
        <p:spPr/>
        <p:txBody>
          <a:bodyPr/>
          <a:lstStyle/>
          <a:p>
            <a:fld id="{1964E966-78FE-4BF6-8987-9AE6FCB9B822}" type="slidenum">
              <a:rPr lang="en-GB" smtClean="0"/>
              <a:t>20</a:t>
            </a:fld>
            <a:endParaRPr lang="en-GB"/>
          </a:p>
        </p:txBody>
      </p:sp>
    </p:spTree>
    <p:extLst>
      <p:ext uri="{BB962C8B-B14F-4D97-AF65-F5344CB8AC3E}">
        <p14:creationId xmlns:p14="http://schemas.microsoft.com/office/powerpoint/2010/main" val="872071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778862" y="9430831"/>
            <a:ext cx="2890227" cy="497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8" tIns="46574" rIns="93148" bIns="46574" anchor="b"/>
          <a:lstStyle>
            <a:lvl1pPr defTabSz="949325" eaLnBrk="0" hangingPunct="0">
              <a:defRPr sz="2400">
                <a:solidFill>
                  <a:schemeClr val="tx1"/>
                </a:solidFill>
                <a:latin typeface="Times New Roman" pitchFamily="18" charset="0"/>
              </a:defRPr>
            </a:lvl1pPr>
            <a:lvl2pPr marL="742950" indent="-285750" defTabSz="949325" eaLnBrk="0" hangingPunct="0">
              <a:defRPr sz="2400">
                <a:solidFill>
                  <a:schemeClr val="tx1"/>
                </a:solidFill>
                <a:latin typeface="Times New Roman" pitchFamily="18" charset="0"/>
              </a:defRPr>
            </a:lvl2pPr>
            <a:lvl3pPr marL="1143000" indent="-228600" defTabSz="949325" eaLnBrk="0" hangingPunct="0">
              <a:defRPr sz="2400">
                <a:solidFill>
                  <a:schemeClr val="tx1"/>
                </a:solidFill>
                <a:latin typeface="Times New Roman" pitchFamily="18" charset="0"/>
              </a:defRPr>
            </a:lvl3pPr>
            <a:lvl4pPr marL="1600200" indent="-228600" defTabSz="949325" eaLnBrk="0" hangingPunct="0">
              <a:defRPr sz="2400">
                <a:solidFill>
                  <a:schemeClr val="tx1"/>
                </a:solidFill>
                <a:latin typeface="Times New Roman" pitchFamily="18" charset="0"/>
              </a:defRPr>
            </a:lvl4pPr>
            <a:lvl5pPr marL="2057400" indent="-228600" defTabSz="949325" eaLnBrk="0" hangingPunct="0">
              <a:defRPr sz="2400">
                <a:solidFill>
                  <a:schemeClr val="tx1"/>
                </a:solidFill>
                <a:latin typeface="Times New Roman" pitchFamily="18" charset="0"/>
              </a:defRPr>
            </a:lvl5pPr>
            <a:lvl6pPr marL="2514600" indent="-228600" defTabSz="949325" eaLnBrk="0" fontAlgn="base" hangingPunct="0">
              <a:spcBef>
                <a:spcPct val="0"/>
              </a:spcBef>
              <a:spcAft>
                <a:spcPct val="0"/>
              </a:spcAft>
              <a:defRPr sz="2400">
                <a:solidFill>
                  <a:schemeClr val="tx1"/>
                </a:solidFill>
                <a:latin typeface="Times New Roman" pitchFamily="18" charset="0"/>
              </a:defRPr>
            </a:lvl6pPr>
            <a:lvl7pPr marL="2971800" indent="-228600" defTabSz="949325" eaLnBrk="0" fontAlgn="base" hangingPunct="0">
              <a:spcBef>
                <a:spcPct val="0"/>
              </a:spcBef>
              <a:spcAft>
                <a:spcPct val="0"/>
              </a:spcAft>
              <a:defRPr sz="2400">
                <a:solidFill>
                  <a:schemeClr val="tx1"/>
                </a:solidFill>
                <a:latin typeface="Times New Roman" pitchFamily="18" charset="0"/>
              </a:defRPr>
            </a:lvl7pPr>
            <a:lvl8pPr marL="3429000" indent="-228600" defTabSz="949325" eaLnBrk="0" fontAlgn="base" hangingPunct="0">
              <a:spcBef>
                <a:spcPct val="0"/>
              </a:spcBef>
              <a:spcAft>
                <a:spcPct val="0"/>
              </a:spcAft>
              <a:defRPr sz="2400">
                <a:solidFill>
                  <a:schemeClr val="tx1"/>
                </a:solidFill>
                <a:latin typeface="Times New Roman" pitchFamily="18" charset="0"/>
              </a:defRPr>
            </a:lvl8pPr>
            <a:lvl9pPr marL="3886200" indent="-228600" defTabSz="949325" eaLnBrk="0" fontAlgn="base" hangingPunct="0">
              <a:spcBef>
                <a:spcPct val="0"/>
              </a:spcBef>
              <a:spcAft>
                <a:spcPct val="0"/>
              </a:spcAft>
              <a:defRPr sz="2400">
                <a:solidFill>
                  <a:schemeClr val="tx1"/>
                </a:solidFill>
                <a:latin typeface="Times New Roman" pitchFamily="18" charset="0"/>
              </a:defRPr>
            </a:lvl9pPr>
          </a:lstStyle>
          <a:p>
            <a:pPr algn="r"/>
            <a:fld id="{9A013B7E-6D55-4918-B1BB-342116745B8E}" type="slidenum">
              <a:rPr lang="en-US" altLang="en-US" sz="1100">
                <a:latin typeface="Times" pitchFamily="18" charset="0"/>
              </a:rPr>
              <a:pPr algn="r"/>
              <a:t>21</a:t>
            </a:fld>
            <a:endParaRPr lang="en-US" altLang="en-US" sz="1100">
              <a:latin typeface="Times" pitchFamily="18" charset="0"/>
            </a:endParaRPr>
          </a:p>
        </p:txBody>
      </p:sp>
      <p:sp>
        <p:nvSpPr>
          <p:cNvPr id="33795" name="Rectangle 3"/>
          <p:cNvSpPr>
            <a:spLocks noGrp="1" noRot="1" noChangeAspect="1" noChangeArrowheads="1" noTextEdit="1"/>
          </p:cNvSpPr>
          <p:nvPr>
            <p:ph type="sldImg"/>
          </p:nvPr>
        </p:nvSpPr>
        <p:spPr>
          <a:xfrm>
            <a:off x="1146175" y="742950"/>
            <a:ext cx="4376738" cy="3284538"/>
          </a:xfrm>
          <a:ln/>
        </p:spPr>
      </p:sp>
      <p:sp>
        <p:nvSpPr>
          <p:cNvPr id="2" name="Notes Placeholder 1"/>
          <p:cNvSpPr>
            <a:spLocks noGrp="1"/>
          </p:cNvSpPr>
          <p:nvPr>
            <p:ph type="body" sz="quarter" idx="10"/>
          </p:nvPr>
        </p:nvSpPr>
        <p:spPr/>
        <p:txBody>
          <a:bodyPr/>
          <a:lstStyle/>
          <a:p>
            <a:r>
              <a:rPr lang="en-GB" dirty="0" smtClean="0"/>
              <a:t>China especially dominates projections</a:t>
            </a:r>
          </a:p>
          <a:p>
            <a:r>
              <a:rPr lang="en-GB" dirty="0" smtClean="0"/>
              <a:t>Important for industrialisation</a:t>
            </a:r>
            <a:endParaRPr lang="en-GB" dirty="0"/>
          </a:p>
        </p:txBody>
      </p:sp>
    </p:spTree>
    <p:extLst>
      <p:ext uri="{BB962C8B-B14F-4D97-AF65-F5344CB8AC3E}">
        <p14:creationId xmlns:p14="http://schemas.microsoft.com/office/powerpoint/2010/main" val="3187302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Similar to old</a:t>
            </a:r>
            <a:r>
              <a:rPr lang="en-GB" baseline="0" dirty="0" smtClean="0"/>
              <a:t> scenario – Even more of a contraction</a:t>
            </a:r>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22</a:t>
            </a:fld>
            <a:endParaRPr lang="en-GB"/>
          </a:p>
        </p:txBody>
      </p:sp>
    </p:spTree>
    <p:extLst>
      <p:ext uri="{BB962C8B-B14F-4D97-AF65-F5344CB8AC3E}">
        <p14:creationId xmlns:p14="http://schemas.microsoft.com/office/powerpoint/2010/main" val="4176513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23</a:t>
            </a:fld>
            <a:endParaRPr lang="en-GB"/>
          </a:p>
        </p:txBody>
      </p:sp>
    </p:spTree>
    <p:extLst>
      <p:ext uri="{BB962C8B-B14F-4D97-AF65-F5344CB8AC3E}">
        <p14:creationId xmlns:p14="http://schemas.microsoft.com/office/powerpoint/2010/main" val="2640352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xfrm>
            <a:off x="854075" y="744538"/>
            <a:ext cx="4960938" cy="3722687"/>
          </a:xfrm>
          <a:ln/>
        </p:spPr>
      </p:sp>
      <p:sp>
        <p:nvSpPr>
          <p:cNvPr id="1290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ea typeface="ＭＳ Ｐゴシック" pitchFamily="34" charset="-128"/>
                <a:cs typeface="Arial" pitchFamily="34" charset="0"/>
              </a:rPr>
              <a:t>That is a remarkable growth!</a:t>
            </a:r>
          </a:p>
          <a:p>
            <a:r>
              <a:rPr lang="en-US" altLang="en-US" dirty="0" smtClean="0">
                <a:latin typeface="Arial" pitchFamily="34" charset="0"/>
                <a:ea typeface="ＭＳ Ｐゴシック" pitchFamily="34" charset="-128"/>
                <a:cs typeface="Arial" pitchFamily="34" charset="0"/>
              </a:rPr>
              <a:t>I call this  upwardly</a:t>
            </a:r>
            <a:r>
              <a:rPr lang="en-US" altLang="en-US" baseline="0" dirty="0" smtClean="0">
                <a:latin typeface="Arial" pitchFamily="34" charset="0"/>
                <a:ea typeface="ＭＳ Ｐゴシック" pitchFamily="34" charset="-128"/>
                <a:cs typeface="Arial" pitchFamily="34" charset="0"/>
              </a:rPr>
              <a:t> </a:t>
            </a:r>
            <a:r>
              <a:rPr lang="en-US" altLang="en-US" baseline="0" dirty="0" err="1" smtClean="0">
                <a:latin typeface="Arial" pitchFamily="34" charset="0"/>
                <a:ea typeface="ＭＳ Ｐゴシック" pitchFamily="34" charset="-128"/>
                <a:cs typeface="Arial" pitchFamily="34" charset="0"/>
              </a:rPr>
              <a:t>slanty</a:t>
            </a:r>
            <a:r>
              <a:rPr lang="en-US" altLang="en-US" baseline="0" dirty="0" smtClean="0">
                <a:latin typeface="Arial" pitchFamily="34" charset="0"/>
                <a:ea typeface="ＭＳ Ｐゴシック" pitchFamily="34" charset="-128"/>
                <a:cs typeface="Arial" pitchFamily="34" charset="0"/>
              </a:rPr>
              <a:t> graph part of presentation</a:t>
            </a:r>
            <a:endParaRPr lang="en-US" altLang="en-US" dirty="0" smtClean="0">
              <a:latin typeface="Arial" pitchFamily="34" charset="0"/>
              <a:ea typeface="ＭＳ Ｐゴシック" pitchFamily="34" charset="-128"/>
              <a:cs typeface="Arial" pitchFamily="34" charset="0"/>
            </a:endParaRPr>
          </a:p>
        </p:txBody>
      </p:sp>
      <p:sp>
        <p:nvSpPr>
          <p:cNvPr id="1290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cs typeface="Arial" pitchFamily="34" charset="0"/>
              </a:defRPr>
            </a:lvl1pPr>
            <a:lvl2pPr marL="742865" indent="-285717" eaLnBrk="0" hangingPunct="0">
              <a:spcBef>
                <a:spcPct val="30000"/>
              </a:spcBef>
              <a:defRPr sz="1200">
                <a:solidFill>
                  <a:schemeClr val="tx1"/>
                </a:solidFill>
                <a:latin typeface="Arial" pitchFamily="34" charset="0"/>
                <a:cs typeface="Arial" pitchFamily="34" charset="0"/>
              </a:defRPr>
            </a:lvl2pPr>
            <a:lvl3pPr marL="1142870" indent="-228574" eaLnBrk="0" hangingPunct="0">
              <a:spcBef>
                <a:spcPct val="30000"/>
              </a:spcBef>
              <a:defRPr sz="1200">
                <a:solidFill>
                  <a:schemeClr val="tx1"/>
                </a:solidFill>
                <a:latin typeface="Arial" pitchFamily="34" charset="0"/>
                <a:cs typeface="Arial" pitchFamily="34" charset="0"/>
              </a:defRPr>
            </a:lvl3pPr>
            <a:lvl4pPr marL="1600018" indent="-228574" eaLnBrk="0" hangingPunct="0">
              <a:spcBef>
                <a:spcPct val="30000"/>
              </a:spcBef>
              <a:defRPr sz="1200">
                <a:solidFill>
                  <a:schemeClr val="tx1"/>
                </a:solidFill>
                <a:latin typeface="Arial" pitchFamily="34" charset="0"/>
                <a:cs typeface="Arial" pitchFamily="34" charset="0"/>
              </a:defRPr>
            </a:lvl4pPr>
            <a:lvl5pPr marL="2057165" indent="-228574" eaLnBrk="0" hangingPunct="0">
              <a:spcBef>
                <a:spcPct val="30000"/>
              </a:spcBef>
              <a:defRPr sz="1200">
                <a:solidFill>
                  <a:schemeClr val="tx1"/>
                </a:solidFill>
                <a:latin typeface="Arial" pitchFamily="34" charset="0"/>
                <a:cs typeface="Arial" pitchFamily="34" charset="0"/>
              </a:defRPr>
            </a:lvl5pPr>
            <a:lvl6pPr marL="2514313" indent="-228574" eaLnBrk="0" fontAlgn="base" hangingPunct="0">
              <a:spcBef>
                <a:spcPct val="30000"/>
              </a:spcBef>
              <a:spcAft>
                <a:spcPct val="0"/>
              </a:spcAft>
              <a:defRPr sz="1200">
                <a:solidFill>
                  <a:schemeClr val="tx1"/>
                </a:solidFill>
                <a:latin typeface="Arial" pitchFamily="34" charset="0"/>
                <a:cs typeface="Arial" pitchFamily="34" charset="0"/>
              </a:defRPr>
            </a:lvl6pPr>
            <a:lvl7pPr marL="2971461" indent="-228574" eaLnBrk="0" fontAlgn="base" hangingPunct="0">
              <a:spcBef>
                <a:spcPct val="30000"/>
              </a:spcBef>
              <a:spcAft>
                <a:spcPct val="0"/>
              </a:spcAft>
              <a:defRPr sz="1200">
                <a:solidFill>
                  <a:schemeClr val="tx1"/>
                </a:solidFill>
                <a:latin typeface="Arial" pitchFamily="34" charset="0"/>
                <a:cs typeface="Arial" pitchFamily="34" charset="0"/>
              </a:defRPr>
            </a:lvl7pPr>
            <a:lvl8pPr marL="3428609" indent="-228574" eaLnBrk="0" fontAlgn="base" hangingPunct="0">
              <a:spcBef>
                <a:spcPct val="30000"/>
              </a:spcBef>
              <a:spcAft>
                <a:spcPct val="0"/>
              </a:spcAft>
              <a:defRPr sz="1200">
                <a:solidFill>
                  <a:schemeClr val="tx1"/>
                </a:solidFill>
                <a:latin typeface="Arial" pitchFamily="34" charset="0"/>
                <a:cs typeface="Arial" pitchFamily="34" charset="0"/>
              </a:defRPr>
            </a:lvl8pPr>
            <a:lvl9pPr marL="3885756" indent="-228574"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C93640BB-3722-4803-B3AE-F47F07D11CFF}" type="slidenum">
              <a:rPr lang="en-US" altLang="en-US" smtClean="0">
                <a:ea typeface="ＭＳ Ｐゴシック" pitchFamily="34" charset="-128"/>
              </a:rPr>
              <a:pPr eaLnBrk="1" hangingPunct="1">
                <a:spcBef>
                  <a:spcPct val="0"/>
                </a:spcBef>
              </a:pPr>
              <a:t>24</a:t>
            </a:fld>
            <a:endParaRPr lang="en-US" altLang="en-US" smtClean="0">
              <a:ea typeface="ＭＳ Ｐゴシック" pitchFamily="34" charset="-128"/>
            </a:endParaRPr>
          </a:p>
        </p:txBody>
      </p:sp>
    </p:spTree>
    <p:extLst>
      <p:ext uri="{BB962C8B-B14F-4D97-AF65-F5344CB8AC3E}">
        <p14:creationId xmlns:p14="http://schemas.microsoft.com/office/powerpoint/2010/main" val="3709544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Accelerating?</a:t>
            </a:r>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25</a:t>
            </a:fld>
            <a:endParaRPr lang="en-GB"/>
          </a:p>
        </p:txBody>
      </p:sp>
    </p:spTree>
    <p:extLst>
      <p:ext uri="{BB962C8B-B14F-4D97-AF65-F5344CB8AC3E}">
        <p14:creationId xmlns:p14="http://schemas.microsoft.com/office/powerpoint/2010/main" val="1704446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guys probably don’t need this but…</a:t>
            </a:r>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26</a:t>
            </a:fld>
            <a:endParaRPr lang="en-GB"/>
          </a:p>
        </p:txBody>
      </p:sp>
    </p:spTree>
    <p:extLst>
      <p:ext uri="{BB962C8B-B14F-4D97-AF65-F5344CB8AC3E}">
        <p14:creationId xmlns:p14="http://schemas.microsoft.com/office/powerpoint/2010/main" val="29686581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27</a:t>
            </a:fld>
            <a:endParaRPr lang="en-GB"/>
          </a:p>
        </p:txBody>
      </p:sp>
    </p:spTree>
    <p:extLst>
      <p:ext uri="{BB962C8B-B14F-4D97-AF65-F5344CB8AC3E}">
        <p14:creationId xmlns:p14="http://schemas.microsoft.com/office/powerpoint/2010/main" val="389643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1825" y="817563"/>
            <a:ext cx="5437188" cy="4079875"/>
          </a:xfrm>
        </p:spPr>
      </p:sp>
      <p:sp>
        <p:nvSpPr>
          <p:cNvPr id="3" name="Notes Placeholder 2"/>
          <p:cNvSpPr>
            <a:spLocks noGrp="1"/>
          </p:cNvSpPr>
          <p:nvPr>
            <p:ph type="body" idx="1"/>
          </p:nvPr>
        </p:nvSpPr>
        <p:spPr/>
        <p:txBody>
          <a:bodyPr/>
          <a:lstStyle/>
          <a:p>
            <a:r>
              <a:rPr lang="en-GB" dirty="0" smtClean="0"/>
              <a:t>Nuclear has the biggest</a:t>
            </a:r>
            <a:r>
              <a:rPr lang="en-GB" baseline="0" dirty="0" smtClean="0"/>
              <a:t> role to play 17%</a:t>
            </a:r>
          </a:p>
          <a:p>
            <a:r>
              <a:rPr lang="en-GB" baseline="0" dirty="0" smtClean="0"/>
              <a:t>But has very interesting assumptions for other tech</a:t>
            </a:r>
            <a:endParaRPr lang="en-GB" dirty="0"/>
          </a:p>
        </p:txBody>
      </p:sp>
      <p:sp>
        <p:nvSpPr>
          <p:cNvPr id="4" name="Slide Number Placeholder 3"/>
          <p:cNvSpPr>
            <a:spLocks noGrp="1"/>
          </p:cNvSpPr>
          <p:nvPr>
            <p:ph type="sldNum" sz="quarter" idx="10"/>
          </p:nvPr>
        </p:nvSpPr>
        <p:spPr/>
        <p:txBody>
          <a:bodyPr/>
          <a:lstStyle/>
          <a:p>
            <a:pPr>
              <a:defRPr/>
            </a:pPr>
            <a:fld id="{583E85A1-00DF-4A90-8410-9346589DFF44}" type="slidenum">
              <a:rPr lang="en-ZW" smtClean="0"/>
              <a:pPr>
                <a:defRPr/>
              </a:pPr>
              <a:t>28</a:t>
            </a:fld>
            <a:endParaRPr lang="en-ZW" dirty="0"/>
          </a:p>
        </p:txBody>
      </p:sp>
    </p:spTree>
    <p:extLst>
      <p:ext uri="{BB962C8B-B14F-4D97-AF65-F5344CB8AC3E}">
        <p14:creationId xmlns:p14="http://schemas.microsoft.com/office/powerpoint/2010/main" val="3438465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Targets</a:t>
            </a:r>
          </a:p>
          <a:p>
            <a:r>
              <a:rPr lang="en-GB" dirty="0" smtClean="0"/>
              <a:t>Explain difference</a:t>
            </a:r>
          </a:p>
          <a:p>
            <a:r>
              <a:rPr lang="en-GB" dirty="0" smtClean="0"/>
              <a:t>Promote</a:t>
            </a:r>
            <a:r>
              <a:rPr lang="en-GB" baseline="0" dirty="0" smtClean="0"/>
              <a:t> people. Protect the planet</a:t>
            </a:r>
          </a:p>
          <a:p>
            <a:r>
              <a:rPr lang="en-GB" baseline="0" dirty="0" smtClean="0"/>
              <a:t>We will concentrate on…</a:t>
            </a:r>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29</a:t>
            </a:fld>
            <a:endParaRPr lang="en-GB"/>
          </a:p>
        </p:txBody>
      </p:sp>
    </p:spTree>
    <p:extLst>
      <p:ext uri="{BB962C8B-B14F-4D97-AF65-F5344CB8AC3E}">
        <p14:creationId xmlns:p14="http://schemas.microsoft.com/office/powerpoint/2010/main" val="311651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missions – 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We actively promote nuclear energy</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Mention areas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 I have worked in all 3</a:t>
            </a:r>
            <a:r>
              <a:rPr lang="en-GB" baseline="0" dirty="0" smtClean="0"/>
              <a:t> – making me unique at WNA</a:t>
            </a:r>
          </a:p>
          <a:p>
            <a:r>
              <a:rPr lang="en-GB" dirty="0" smtClean="0"/>
              <a:t>Mention WNU</a:t>
            </a:r>
          </a:p>
          <a:p>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3</a:t>
            </a:fld>
            <a:endParaRPr lang="en-GB"/>
          </a:p>
        </p:txBody>
      </p:sp>
    </p:spTree>
    <p:extLst>
      <p:ext uri="{BB962C8B-B14F-4D97-AF65-F5344CB8AC3E}">
        <p14:creationId xmlns:p14="http://schemas.microsoft.com/office/powerpoint/2010/main" val="3141477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Over tripling in size. Ambitious,</a:t>
            </a:r>
            <a:r>
              <a:rPr lang="en-GB" baseline="0" dirty="0" smtClean="0"/>
              <a:t> but doable</a:t>
            </a:r>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30</a:t>
            </a:fld>
            <a:endParaRPr lang="en-GB"/>
          </a:p>
        </p:txBody>
      </p:sp>
    </p:spTree>
    <p:extLst>
      <p:ext uri="{BB962C8B-B14F-4D97-AF65-F5344CB8AC3E}">
        <p14:creationId xmlns:p14="http://schemas.microsoft.com/office/powerpoint/2010/main" val="7862172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64E966-78FE-4BF6-8987-9AE6FCB9B822}" type="slidenum">
              <a:rPr lang="en-GB" smtClean="0"/>
              <a:t>31</a:t>
            </a:fld>
            <a:endParaRPr lang="en-GB"/>
          </a:p>
        </p:txBody>
      </p:sp>
    </p:spTree>
    <p:extLst>
      <p:ext uri="{BB962C8B-B14F-4D97-AF65-F5344CB8AC3E}">
        <p14:creationId xmlns:p14="http://schemas.microsoft.com/office/powerpoint/2010/main" val="1503323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64E966-78FE-4BF6-8987-9AE6FCB9B822}" type="slidenum">
              <a:rPr lang="en-GB" smtClean="0"/>
              <a:t>32</a:t>
            </a:fld>
            <a:endParaRPr lang="en-GB"/>
          </a:p>
        </p:txBody>
      </p:sp>
    </p:spTree>
    <p:extLst>
      <p:ext uri="{BB962C8B-B14F-4D97-AF65-F5344CB8AC3E}">
        <p14:creationId xmlns:p14="http://schemas.microsoft.com/office/powerpoint/2010/main" val="4108585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we reacted to CC same as energy crises, job would be done for nuclear</a:t>
            </a:r>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33</a:t>
            </a:fld>
            <a:endParaRPr lang="en-GB"/>
          </a:p>
        </p:txBody>
      </p:sp>
    </p:spTree>
    <p:extLst>
      <p:ext uri="{BB962C8B-B14F-4D97-AF65-F5344CB8AC3E}">
        <p14:creationId xmlns:p14="http://schemas.microsoft.com/office/powerpoint/2010/main" val="1355928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Why Harmony</a:t>
            </a:r>
          </a:p>
          <a:p>
            <a:r>
              <a:rPr lang="en-GB" sz="1200" b="0" i="0" u="none" strike="noStrike" kern="1200" dirty="0" smtClean="0">
                <a:solidFill>
                  <a:schemeClr val="tx1"/>
                </a:solidFill>
                <a:effectLst/>
                <a:latin typeface="+mn-lt"/>
                <a:ea typeface="+mn-ea"/>
                <a:cs typeface="+mn-cs"/>
              </a:rPr>
              <a:t>3 basic ways to produce</a:t>
            </a:r>
            <a:r>
              <a:rPr lang="en-GB" sz="1200" b="0" i="0" u="none" strike="noStrike" kern="1200" baseline="0" dirty="0" smtClean="0">
                <a:solidFill>
                  <a:schemeClr val="tx1"/>
                </a:solidFill>
                <a:effectLst/>
                <a:latin typeface="+mn-lt"/>
                <a:ea typeface="+mn-ea"/>
                <a:cs typeface="+mn-cs"/>
              </a:rPr>
              <a:t> energy – </a:t>
            </a:r>
          </a:p>
          <a:p>
            <a:r>
              <a:rPr lang="en-GB" sz="1200" b="0" i="0" u="none" strike="noStrike" kern="1200" baseline="0" dirty="0" smtClean="0">
                <a:solidFill>
                  <a:schemeClr val="tx1"/>
                </a:solidFill>
                <a:effectLst/>
                <a:latin typeface="+mn-lt"/>
                <a:ea typeface="+mn-ea"/>
                <a:cs typeface="+mn-cs"/>
              </a:rPr>
              <a:t>trapped chemical. Renewable (kinetic or solar energy) Nuclear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Diversity</a:t>
            </a:r>
            <a:r>
              <a:rPr lang="en-GB" sz="1200" b="0" i="0" u="none" strike="noStrike" kern="1200" baseline="0" dirty="0" smtClean="0">
                <a:solidFill>
                  <a:schemeClr val="tx1"/>
                </a:solidFill>
                <a:effectLst/>
                <a:latin typeface="+mn-lt"/>
                <a:ea typeface="+mn-ea"/>
                <a:cs typeface="+mn-cs"/>
              </a:rPr>
              <a:t> – energy security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effectLst/>
                <a:latin typeface="+mn-lt"/>
                <a:ea typeface="+mn-ea"/>
                <a:cs typeface="+mn-cs"/>
              </a:rPr>
              <a:t>Balance – supply demand, competing factors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effectLst/>
                <a:latin typeface="+mn-lt"/>
                <a:ea typeface="+mn-ea"/>
                <a:cs typeface="+mn-cs"/>
              </a:rPr>
              <a:t> concord – industry working towards common goal </a:t>
            </a:r>
            <a:endParaRPr lang="en-GB" sz="1200" b="0" i="0" u="none" strike="noStrike" kern="120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Balanced diet, investment – want</a:t>
            </a:r>
            <a:r>
              <a:rPr lang="en-GB" sz="1200" b="0" i="0" u="none" strike="noStrike" kern="1200" baseline="0" dirty="0" smtClean="0">
                <a:solidFill>
                  <a:schemeClr val="tx1"/>
                </a:solidFill>
                <a:effectLst/>
                <a:latin typeface="+mn-lt"/>
                <a:ea typeface="+mn-ea"/>
                <a:cs typeface="+mn-cs"/>
              </a:rPr>
              <a:t> that in energy</a:t>
            </a:r>
            <a:endParaRPr lang="en-GB" sz="1200" b="0" i="0" u="none" strike="noStrike" kern="1200" dirty="0" smtClean="0">
              <a:solidFill>
                <a:schemeClr val="tx1"/>
              </a:solidFill>
              <a:effectLst/>
              <a:latin typeface="+mn-lt"/>
              <a:ea typeface="+mn-ea"/>
              <a:cs typeface="+mn-cs"/>
            </a:endParaRPr>
          </a:p>
          <a:p>
            <a:endParaRPr lang="en-GB" sz="1200" b="1" i="0" u="none" strike="noStrike"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34</a:t>
            </a:fld>
            <a:endParaRPr lang="en-GB"/>
          </a:p>
        </p:txBody>
      </p:sp>
    </p:spTree>
    <p:extLst>
      <p:ext uri="{BB962C8B-B14F-4D97-AF65-F5344CB8AC3E}">
        <p14:creationId xmlns:p14="http://schemas.microsoft.com/office/powerpoint/2010/main" val="108797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64E966-78FE-4BF6-8987-9AE6FCB9B822}" type="slidenum">
              <a:rPr lang="en-GB" smtClean="0"/>
              <a:t>4</a:t>
            </a:fld>
            <a:endParaRPr lang="en-GB"/>
          </a:p>
        </p:txBody>
      </p:sp>
    </p:spTree>
    <p:extLst>
      <p:ext uri="{BB962C8B-B14F-4D97-AF65-F5344CB8AC3E}">
        <p14:creationId xmlns:p14="http://schemas.microsoft.com/office/powerpoint/2010/main" val="2476044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a:t>
            </a:r>
            <a:r>
              <a:rPr lang="en-GB" baseline="0" dirty="0" smtClean="0"/>
              <a:t> paras</a:t>
            </a:r>
          </a:p>
          <a:p>
            <a:r>
              <a:rPr lang="en-GB" baseline="0" dirty="0" smtClean="0"/>
              <a:t>We are growing but also </a:t>
            </a:r>
            <a:r>
              <a:rPr lang="en-GB" baseline="0" dirty="0" err="1" smtClean="0"/>
              <a:t>ecovering</a:t>
            </a:r>
            <a:endParaRPr lang="en-GB" baseline="0" dirty="0" smtClean="0"/>
          </a:p>
          <a:p>
            <a:r>
              <a:rPr lang="en-GB" baseline="0" dirty="0" smtClean="0"/>
              <a:t>Not just new build CF, uprates improved</a:t>
            </a:r>
            <a:endParaRPr lang="en-GB" dirty="0" smtClean="0"/>
          </a:p>
          <a:p>
            <a:r>
              <a:rPr lang="en-GB" dirty="0" smtClean="0"/>
              <a:t>Note FD</a:t>
            </a:r>
            <a:r>
              <a:rPr lang="en-GB" baseline="0" dirty="0" smtClean="0"/>
              <a:t> accident – </a:t>
            </a:r>
          </a:p>
          <a:p>
            <a:r>
              <a:rPr lang="en-GB" baseline="0" dirty="0" smtClean="0"/>
              <a:t>But compensated by reactors under construction</a:t>
            </a:r>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5</a:t>
            </a:fld>
            <a:endParaRPr lang="en-GB"/>
          </a:p>
        </p:txBody>
      </p:sp>
    </p:spTree>
    <p:extLst>
      <p:ext uri="{BB962C8B-B14F-4D97-AF65-F5344CB8AC3E}">
        <p14:creationId xmlns:p14="http://schemas.microsoft.com/office/powerpoint/2010/main" val="1225062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all bad!</a:t>
            </a:r>
          </a:p>
          <a:p>
            <a:r>
              <a:rPr lang="en-GB" dirty="0" smtClean="0"/>
              <a:t>A</a:t>
            </a:r>
            <a:r>
              <a:rPr lang="en-GB" baseline="0" dirty="0" smtClean="0"/>
              <a:t> little while ago it was 60 reactors under construction</a:t>
            </a:r>
          </a:p>
          <a:p>
            <a:r>
              <a:rPr lang="en-GB" baseline="0" dirty="0" smtClean="0"/>
              <a:t>but China keeps connecting the things! </a:t>
            </a:r>
          </a:p>
          <a:p>
            <a:r>
              <a:rPr lang="en-GB" baseline="0" dirty="0" smtClean="0"/>
              <a:t>Importance of China- China help = awesome</a:t>
            </a:r>
          </a:p>
          <a:p>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6</a:t>
            </a:fld>
            <a:endParaRPr lang="en-GB"/>
          </a:p>
        </p:txBody>
      </p:sp>
    </p:spTree>
    <p:extLst>
      <p:ext uri="{BB962C8B-B14F-4D97-AF65-F5344CB8AC3E}">
        <p14:creationId xmlns:p14="http://schemas.microsoft.com/office/powerpoint/2010/main" val="2781387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 lot of stuff going on in industry – uprates – life extension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~75% of world’s population live in countries</a:t>
            </a:r>
            <a:r>
              <a:rPr lang="en-GB" baseline="0" dirty="0" smtClean="0"/>
              <a:t> with nuclear or planning nuclear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Click Nuclear industry is dynamic - exciting in many countries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smtClean="0"/>
              <a:t>Overall story is nuanced</a:t>
            </a:r>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7</a:t>
            </a:fld>
            <a:endParaRPr lang="en-GB"/>
          </a:p>
        </p:txBody>
      </p:sp>
    </p:spTree>
    <p:extLst>
      <p:ext uri="{BB962C8B-B14F-4D97-AF65-F5344CB8AC3E}">
        <p14:creationId xmlns:p14="http://schemas.microsoft.com/office/powerpoint/2010/main" val="1145407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Presentation gets a bit read-</a:t>
            </a:r>
            <a:r>
              <a:rPr lang="en-GB" dirty="0" err="1" smtClean="0"/>
              <a:t>ey</a:t>
            </a:r>
            <a:r>
              <a:rPr lang="en-GB" dirty="0" smtClean="0"/>
              <a:t> for a bit</a:t>
            </a:r>
          </a:p>
          <a:p>
            <a:r>
              <a:rPr lang="en-GB" dirty="0" smtClean="0"/>
              <a:t>Argentina – note Siemen winning BOP</a:t>
            </a:r>
          </a:p>
          <a:p>
            <a:r>
              <a:rPr lang="en-GB" dirty="0" smtClean="0"/>
              <a:t>Mention Brazil hydro drought emergency </a:t>
            </a:r>
          </a:p>
          <a:p>
            <a:r>
              <a:rPr lang="en-GB" dirty="0" smtClean="0"/>
              <a:t>Belgium policy technical has a phase out</a:t>
            </a:r>
            <a:endParaRPr lang="en-GB" baseline="0" dirty="0" smtClean="0"/>
          </a:p>
          <a:p>
            <a:r>
              <a:rPr lang="en-GB" baseline="0" dirty="0" smtClean="0"/>
              <a:t>Problems with RPV highlighted need for nuclear</a:t>
            </a:r>
          </a:p>
        </p:txBody>
      </p:sp>
      <p:sp>
        <p:nvSpPr>
          <p:cNvPr id="4" name="Slide Number Placeholder 3"/>
          <p:cNvSpPr>
            <a:spLocks noGrp="1"/>
          </p:cNvSpPr>
          <p:nvPr>
            <p:ph type="sldNum" sz="quarter" idx="10"/>
          </p:nvPr>
        </p:nvSpPr>
        <p:spPr/>
        <p:txBody>
          <a:bodyPr/>
          <a:lstStyle/>
          <a:p>
            <a:fld id="{1964E966-78FE-4BF6-8987-9AE6FCB9B822}" type="slidenum">
              <a:rPr lang="en-GB" smtClean="0"/>
              <a:t>8</a:t>
            </a:fld>
            <a:endParaRPr lang="en-GB"/>
          </a:p>
        </p:txBody>
      </p:sp>
    </p:spTree>
    <p:extLst>
      <p:ext uri="{BB962C8B-B14F-4D97-AF65-F5344CB8AC3E}">
        <p14:creationId xmlns:p14="http://schemas.microsoft.com/office/powerpoint/2010/main" val="1922250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Bruce and Darlington reactors</a:t>
            </a:r>
          </a:p>
          <a:p>
            <a:r>
              <a:rPr lang="en-GB" dirty="0" smtClean="0"/>
              <a:t>China</a:t>
            </a:r>
            <a:r>
              <a:rPr lang="en-GB" baseline="0" dirty="0" smtClean="0"/>
              <a:t> – size and diversity of programme</a:t>
            </a:r>
          </a:p>
          <a:p>
            <a:r>
              <a:rPr lang="en-GB" baseline="0" dirty="0" smtClean="0"/>
              <a:t>Czechs – long term increase in nuclear</a:t>
            </a:r>
            <a:endParaRPr lang="en-GB" dirty="0"/>
          </a:p>
        </p:txBody>
      </p:sp>
      <p:sp>
        <p:nvSpPr>
          <p:cNvPr id="4" name="Slide Number Placeholder 3"/>
          <p:cNvSpPr>
            <a:spLocks noGrp="1"/>
          </p:cNvSpPr>
          <p:nvPr>
            <p:ph type="sldNum" sz="quarter" idx="10"/>
          </p:nvPr>
        </p:nvSpPr>
        <p:spPr/>
        <p:txBody>
          <a:bodyPr/>
          <a:lstStyle/>
          <a:p>
            <a:fld id="{1964E966-78FE-4BF6-8987-9AE6FCB9B822}" type="slidenum">
              <a:rPr lang="en-GB" smtClean="0"/>
              <a:t>9</a:t>
            </a:fld>
            <a:endParaRPr lang="en-GB"/>
          </a:p>
        </p:txBody>
      </p:sp>
    </p:spTree>
    <p:extLst>
      <p:ext uri="{BB962C8B-B14F-4D97-AF65-F5344CB8AC3E}">
        <p14:creationId xmlns:p14="http://schemas.microsoft.com/office/powerpoint/2010/main" val="2196898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42000" y="1026000"/>
            <a:ext cx="6606264" cy="1368000"/>
          </a:xfrm>
        </p:spPr>
        <p:txBody>
          <a:bodyPr lIns="0" tIns="0" rIns="0" bIns="0" anchor="b" anchorCtr="0">
            <a:normAutofit/>
          </a:bodyPr>
          <a:lstStyle>
            <a:lvl1pPr algn="l">
              <a:defRPr sz="3800">
                <a:solidFill>
                  <a:srgbClr val="414141"/>
                </a:solidFill>
                <a:latin typeface="Arial" panose="020B0604020202020204" pitchFamily="34" charset="0"/>
                <a:cs typeface="Arial" panose="020B0604020202020204" pitchFamily="34" charset="0"/>
              </a:defRPr>
            </a:lvl1pPr>
          </a:lstStyle>
          <a:p>
            <a:r>
              <a:rPr lang="en-US" smtClean="0"/>
              <a:t>Click to edit Master title style</a:t>
            </a:r>
            <a:endParaRPr lang="en-GB"/>
          </a:p>
        </p:txBody>
      </p:sp>
      <p:sp>
        <p:nvSpPr>
          <p:cNvPr id="9" name="Text Placeholder 10"/>
          <p:cNvSpPr>
            <a:spLocks noGrp="1"/>
          </p:cNvSpPr>
          <p:nvPr>
            <p:ph type="body" sz="quarter" idx="10" hasCustomPrompt="1"/>
          </p:nvPr>
        </p:nvSpPr>
        <p:spPr>
          <a:xfrm>
            <a:off x="342000" y="5661248"/>
            <a:ext cx="5022088" cy="1196752"/>
          </a:xfrm>
        </p:spPr>
        <p:txBody>
          <a:bodyPr anchor="ctr" anchorCtr="0">
            <a:normAutofit/>
          </a:bodyPr>
          <a:lstStyle>
            <a:lvl1pPr marL="0" indent="0">
              <a:lnSpc>
                <a:spcPts val="2400"/>
              </a:lnSpc>
              <a:spcBef>
                <a:spcPts val="0"/>
              </a:spcBef>
              <a:buNone/>
              <a:defRPr sz="1800" baseline="0">
                <a:solidFill>
                  <a:srgbClr val="414141"/>
                </a:solidFill>
                <a:latin typeface="Arial" panose="020B0604020202020204" pitchFamily="34" charset="0"/>
                <a:cs typeface="Arial" panose="020B0604020202020204" pitchFamily="34" charset="0"/>
              </a:defRPr>
            </a:lvl1pPr>
          </a:lstStyle>
          <a:p>
            <a:pPr lvl="0"/>
            <a:r>
              <a:rPr lang="en-US" smtClean="0"/>
              <a:t>Name, Job Title</a:t>
            </a:r>
          </a:p>
        </p:txBody>
      </p:sp>
      <p:sp>
        <p:nvSpPr>
          <p:cNvPr id="5" name="Text Placeholder 10"/>
          <p:cNvSpPr>
            <a:spLocks noGrp="1"/>
          </p:cNvSpPr>
          <p:nvPr>
            <p:ph type="body" sz="quarter" idx="11" hasCustomPrompt="1"/>
          </p:nvPr>
        </p:nvSpPr>
        <p:spPr>
          <a:xfrm>
            <a:off x="5796136" y="5661248"/>
            <a:ext cx="3005728" cy="1196752"/>
          </a:xfrm>
        </p:spPr>
        <p:txBody>
          <a:bodyPr anchor="ctr" anchorCtr="0">
            <a:normAutofit/>
          </a:bodyPr>
          <a:lstStyle>
            <a:lvl1pPr marL="0" indent="0" algn="r">
              <a:lnSpc>
                <a:spcPts val="2400"/>
              </a:lnSpc>
              <a:spcBef>
                <a:spcPts val="0"/>
              </a:spcBef>
              <a:buNone/>
              <a:defRPr sz="1800" baseline="0">
                <a:solidFill>
                  <a:srgbClr val="414141"/>
                </a:solidFill>
                <a:latin typeface="Arial" panose="020B0604020202020204" pitchFamily="34" charset="0"/>
                <a:cs typeface="Arial" panose="020B0604020202020204" pitchFamily="34" charset="0"/>
              </a:defRPr>
            </a:lvl1pPr>
          </a:lstStyle>
          <a:p>
            <a:pPr lvl="0"/>
            <a:r>
              <a:rPr lang="en-US" smtClean="0"/>
              <a:t>Date, Conference</a:t>
            </a:r>
            <a:endParaRPr lang="en-GB" dirty="0"/>
          </a:p>
        </p:txBody>
      </p:sp>
    </p:spTree>
    <p:extLst>
      <p:ext uri="{BB962C8B-B14F-4D97-AF65-F5344CB8AC3E}">
        <p14:creationId xmlns:p14="http://schemas.microsoft.com/office/powerpoint/2010/main" val="8569780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60000" y="6138000"/>
            <a:ext cx="7200000" cy="360000"/>
          </a:xfrm>
          <a:prstGeom prst="rect">
            <a:avLst/>
          </a:prstGeom>
        </p:spPr>
        <p:txBody>
          <a:bodyPr/>
          <a:lstStyle/>
          <a:p>
            <a:r>
              <a:rPr lang="en-GB" smtClean="0"/>
              <a:t>Title Name</a:t>
            </a:r>
            <a:endParaRPr lang="en-GB"/>
          </a:p>
        </p:txBody>
      </p:sp>
      <p:sp>
        <p:nvSpPr>
          <p:cNvPr id="6" name="Slide Number Placeholder 5"/>
          <p:cNvSpPr>
            <a:spLocks noGrp="1"/>
          </p:cNvSpPr>
          <p:nvPr>
            <p:ph type="sldNum" sz="quarter" idx="12"/>
          </p:nvPr>
        </p:nvSpPr>
        <p:spPr>
          <a:xfrm>
            <a:off x="8424000" y="6138000"/>
            <a:ext cx="360000" cy="360000"/>
          </a:xfrm>
          <a:prstGeom prst="rect">
            <a:avLst/>
          </a:prstGeom>
        </p:spPr>
        <p:txBody>
          <a:bodyPr/>
          <a:lstStyle/>
          <a:p>
            <a:fld id="{CE176639-0DDA-4D58-888C-AB0F1EEA7DE2}" type="slidenum">
              <a:rPr lang="en-GB" smtClean="0"/>
              <a:t>‹#›</a:t>
            </a:fld>
            <a:endParaRPr lang="en-GB"/>
          </a:p>
        </p:txBody>
      </p:sp>
    </p:spTree>
    <p:extLst>
      <p:ext uri="{BB962C8B-B14F-4D97-AF65-F5344CB8AC3E}">
        <p14:creationId xmlns:p14="http://schemas.microsoft.com/office/powerpoint/2010/main" val="2856871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60000" y="6138000"/>
            <a:ext cx="7200000" cy="360000"/>
          </a:xfrm>
          <a:prstGeom prst="rect">
            <a:avLst/>
          </a:prstGeom>
        </p:spPr>
        <p:txBody>
          <a:bodyPr/>
          <a:lstStyle/>
          <a:p>
            <a:r>
              <a:rPr lang="en-GB" smtClean="0"/>
              <a:t>Title Name</a:t>
            </a:r>
            <a:endParaRPr lang="en-GB"/>
          </a:p>
        </p:txBody>
      </p:sp>
      <p:sp>
        <p:nvSpPr>
          <p:cNvPr id="6" name="Slide Number Placeholder 5"/>
          <p:cNvSpPr>
            <a:spLocks noGrp="1"/>
          </p:cNvSpPr>
          <p:nvPr>
            <p:ph type="sldNum" sz="quarter" idx="12"/>
          </p:nvPr>
        </p:nvSpPr>
        <p:spPr>
          <a:xfrm>
            <a:off x="8424000" y="6138000"/>
            <a:ext cx="360000" cy="360000"/>
          </a:xfrm>
          <a:prstGeom prst="rect">
            <a:avLst/>
          </a:prstGeom>
        </p:spPr>
        <p:txBody>
          <a:bodyPr/>
          <a:lstStyle/>
          <a:p>
            <a:fld id="{CE176639-0DDA-4D58-888C-AB0F1EEA7DE2}" type="slidenum">
              <a:rPr lang="en-GB" smtClean="0"/>
              <a:t>‹#›</a:t>
            </a:fld>
            <a:endParaRPr lang="en-GB"/>
          </a:p>
        </p:txBody>
      </p:sp>
    </p:spTree>
    <p:extLst>
      <p:ext uri="{BB962C8B-B14F-4D97-AF65-F5344CB8AC3E}">
        <p14:creationId xmlns:p14="http://schemas.microsoft.com/office/powerpoint/2010/main" val="3820325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838200"/>
            <a:ext cx="8229600" cy="762000"/>
          </a:xfrm>
        </p:spPr>
        <p:txBody>
          <a:bodyPr/>
          <a:lstStyle>
            <a:lvl1pPr>
              <a:defRPr sz="2800"/>
            </a:lvl1pPr>
          </a:lstStyle>
          <a:p>
            <a:r>
              <a:rPr lang="en-US" smtClean="0"/>
              <a:t>Click to edit Master title style</a:t>
            </a:r>
            <a:endParaRPr lang="en-GB" dirty="0"/>
          </a:p>
        </p:txBody>
      </p:sp>
      <p:sp>
        <p:nvSpPr>
          <p:cNvPr id="6" name="Content Placeholder 2"/>
          <p:cNvSpPr>
            <a:spLocks noGrp="1"/>
          </p:cNvSpPr>
          <p:nvPr>
            <p:ph idx="1"/>
          </p:nvPr>
        </p:nvSpPr>
        <p:spPr>
          <a:xfrm>
            <a:off x="457200" y="1752600"/>
            <a:ext cx="8229600" cy="4724400"/>
          </a:xfrm>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3"/>
          <p:cNvSpPr txBox="1">
            <a:spLocks/>
          </p:cNvSpPr>
          <p:nvPr userDrawn="1"/>
        </p:nvSpPr>
        <p:spPr bwMode="auto">
          <a:xfrm>
            <a:off x="8677275" y="6616700"/>
            <a:ext cx="4667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2400">
                <a:solidFill>
                  <a:schemeClr val="tx1"/>
                </a:solidFill>
                <a:latin typeface="Arial" pitchFamily="34" charset="0"/>
                <a:cs typeface="Arial" pitchFamily="34" charset="0"/>
              </a:defRPr>
            </a:lvl1pPr>
            <a:lvl2pPr marL="742950" indent="-285750" eaLnBrk="0" hangingPunct="0">
              <a:spcBef>
                <a:spcPct val="200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cs typeface="Arial" pitchFamily="34" charset="0"/>
              </a:defRPr>
            </a:lvl3pPr>
            <a:lvl4pPr marL="16002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pitchFamily="34" charset="0"/>
                <a:cs typeface="Arial" pitchFamily="34" charset="0"/>
              </a:defRPr>
            </a:lvl9pPr>
          </a:lstStyle>
          <a:p>
            <a:pPr algn="ctr" eaLnBrk="1" hangingPunct="1">
              <a:spcBef>
                <a:spcPct val="0"/>
              </a:spcBef>
              <a:buFontTx/>
              <a:buNone/>
              <a:defRPr/>
            </a:pPr>
            <a:fld id="{184BD750-9EB0-4E33-B476-8BD74A1FE02B}" type="slidenum">
              <a:rPr lang="en-GB" altLang="fr-FR" sz="1000" smtClean="0">
                <a:solidFill>
                  <a:srgbClr val="FFFFFF"/>
                </a:solidFill>
              </a:rPr>
              <a:pPr algn="ctr" eaLnBrk="1" hangingPunct="1">
                <a:spcBef>
                  <a:spcPct val="0"/>
                </a:spcBef>
                <a:buFontTx/>
                <a:buNone/>
                <a:defRPr/>
              </a:pPr>
              <a:t>‹#›</a:t>
            </a:fld>
            <a:endParaRPr lang="en-GB" altLang="fr-FR" sz="1000" dirty="0" smtClean="0">
              <a:solidFill>
                <a:srgbClr val="FFFFFF"/>
              </a:solidFill>
            </a:endParaRPr>
          </a:p>
        </p:txBody>
      </p:sp>
    </p:spTree>
    <p:extLst>
      <p:ext uri="{BB962C8B-B14F-4D97-AF65-F5344CB8AC3E}">
        <p14:creationId xmlns:p14="http://schemas.microsoft.com/office/powerpoint/2010/main" val="275492583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3306711-67F4-4460-A1A8-6C00163B6A32}" type="datetimeFigureOut">
              <a:rPr lang="en-GB" smtClean="0"/>
              <a:t>12/10/2016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A8AF3D1D-8838-4515-9568-CB0C83DB9B22}" type="slidenum">
              <a:rPr lang="en-GB" smtClean="0"/>
              <a:t>‹#›</a:t>
            </a:fld>
            <a:endParaRPr lang="en-GB"/>
          </a:p>
        </p:txBody>
      </p:sp>
    </p:spTree>
    <p:extLst>
      <p:ext uri="{BB962C8B-B14F-4D97-AF65-F5344CB8AC3E}">
        <p14:creationId xmlns:p14="http://schemas.microsoft.com/office/powerpoint/2010/main" val="415139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Slide Number Placeholder 7"/>
          <p:cNvSpPr>
            <a:spLocks noGrp="1"/>
          </p:cNvSpPr>
          <p:nvPr>
            <p:ph type="sldNum" sz="quarter" idx="11"/>
          </p:nvPr>
        </p:nvSpPr>
        <p:spPr>
          <a:xfrm>
            <a:off x="8424000" y="6138000"/>
            <a:ext cx="360000" cy="360000"/>
          </a:xfrm>
          <a:prstGeom prst="rect">
            <a:avLst/>
          </a:prstGeom>
        </p:spPr>
        <p:txBody>
          <a:bodyPr lIns="0" tIns="0" rIns="0" bIns="0" anchor="b" anchorCtr="0"/>
          <a:lstStyle>
            <a:lvl1pPr algn="r">
              <a:defRPr sz="900">
                <a:solidFill>
                  <a:srgbClr val="939393"/>
                </a:solidFill>
                <a:latin typeface="Arial" panose="020B0604020202020204" pitchFamily="34" charset="0"/>
                <a:cs typeface="Arial" panose="020B0604020202020204" pitchFamily="34" charset="0"/>
              </a:defRPr>
            </a:lvl1pPr>
          </a:lstStyle>
          <a:p>
            <a:fld id="{CE176639-0DDA-4D58-888C-AB0F1EEA7DE2}" type="slidenum">
              <a:rPr lang="en-GB" smtClean="0"/>
              <a:pPr/>
              <a:t>‹#›</a:t>
            </a:fld>
            <a:endParaRPr lang="en-GB"/>
          </a:p>
        </p:txBody>
      </p:sp>
    </p:spTree>
    <p:extLst>
      <p:ext uri="{BB962C8B-B14F-4D97-AF65-F5344CB8AC3E}">
        <p14:creationId xmlns:p14="http://schemas.microsoft.com/office/powerpoint/2010/main" val="17917820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60000" y="6138000"/>
            <a:ext cx="7200000" cy="360000"/>
          </a:xfrm>
          <a:prstGeom prst="rect">
            <a:avLst/>
          </a:prstGeom>
        </p:spPr>
        <p:txBody>
          <a:bodyPr/>
          <a:lstStyle/>
          <a:p>
            <a:r>
              <a:rPr lang="en-GB" smtClean="0"/>
              <a:t>Title Name</a:t>
            </a:r>
            <a:endParaRPr lang="en-GB"/>
          </a:p>
        </p:txBody>
      </p:sp>
      <p:sp>
        <p:nvSpPr>
          <p:cNvPr id="6" name="Slide Number Placeholder 5"/>
          <p:cNvSpPr>
            <a:spLocks noGrp="1"/>
          </p:cNvSpPr>
          <p:nvPr>
            <p:ph type="sldNum" sz="quarter" idx="12"/>
          </p:nvPr>
        </p:nvSpPr>
        <p:spPr>
          <a:xfrm>
            <a:off x="8424000" y="6138000"/>
            <a:ext cx="360000" cy="360000"/>
          </a:xfrm>
          <a:prstGeom prst="rect">
            <a:avLst/>
          </a:prstGeom>
        </p:spPr>
        <p:txBody>
          <a:bodyPr/>
          <a:lstStyle/>
          <a:p>
            <a:fld id="{CE176639-0DDA-4D58-888C-AB0F1EEA7DE2}" type="slidenum">
              <a:rPr lang="en-GB" smtClean="0"/>
              <a:t>‹#›</a:t>
            </a:fld>
            <a:endParaRPr lang="en-GB"/>
          </a:p>
        </p:txBody>
      </p:sp>
    </p:spTree>
    <p:extLst>
      <p:ext uri="{BB962C8B-B14F-4D97-AF65-F5344CB8AC3E}">
        <p14:creationId xmlns:p14="http://schemas.microsoft.com/office/powerpoint/2010/main" val="8819744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60000" y="6138000"/>
            <a:ext cx="7200000" cy="360000"/>
          </a:xfrm>
          <a:prstGeom prst="rect">
            <a:avLst/>
          </a:prstGeom>
        </p:spPr>
        <p:txBody>
          <a:bodyPr/>
          <a:lstStyle/>
          <a:p>
            <a:r>
              <a:rPr lang="en-GB" smtClean="0"/>
              <a:t>Title Name</a:t>
            </a:r>
            <a:endParaRPr lang="en-GB"/>
          </a:p>
        </p:txBody>
      </p:sp>
      <p:sp>
        <p:nvSpPr>
          <p:cNvPr id="7" name="Slide Number Placeholder 6"/>
          <p:cNvSpPr>
            <a:spLocks noGrp="1"/>
          </p:cNvSpPr>
          <p:nvPr>
            <p:ph type="sldNum" sz="quarter" idx="12"/>
          </p:nvPr>
        </p:nvSpPr>
        <p:spPr>
          <a:xfrm>
            <a:off x="8424000" y="6138000"/>
            <a:ext cx="360000" cy="360000"/>
          </a:xfrm>
          <a:prstGeom prst="rect">
            <a:avLst/>
          </a:prstGeom>
        </p:spPr>
        <p:txBody>
          <a:bodyPr/>
          <a:lstStyle/>
          <a:p>
            <a:fld id="{CE176639-0DDA-4D58-888C-AB0F1EEA7DE2}" type="slidenum">
              <a:rPr lang="en-GB" smtClean="0"/>
              <a:t>‹#›</a:t>
            </a:fld>
            <a:endParaRPr lang="en-GB"/>
          </a:p>
        </p:txBody>
      </p:sp>
    </p:spTree>
    <p:extLst>
      <p:ext uri="{BB962C8B-B14F-4D97-AF65-F5344CB8AC3E}">
        <p14:creationId xmlns:p14="http://schemas.microsoft.com/office/powerpoint/2010/main" val="2888612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GB"/>
          </a:p>
        </p:txBody>
      </p:sp>
      <p:sp>
        <p:nvSpPr>
          <p:cNvPr id="8" name="Footer Placeholder 7"/>
          <p:cNvSpPr>
            <a:spLocks noGrp="1"/>
          </p:cNvSpPr>
          <p:nvPr>
            <p:ph type="ftr" sz="quarter" idx="11"/>
          </p:nvPr>
        </p:nvSpPr>
        <p:spPr>
          <a:xfrm>
            <a:off x="360000" y="6138000"/>
            <a:ext cx="7200000" cy="360000"/>
          </a:xfrm>
          <a:prstGeom prst="rect">
            <a:avLst/>
          </a:prstGeom>
        </p:spPr>
        <p:txBody>
          <a:bodyPr/>
          <a:lstStyle/>
          <a:p>
            <a:r>
              <a:rPr lang="en-GB" smtClean="0"/>
              <a:t>Title Name</a:t>
            </a:r>
            <a:endParaRPr lang="en-GB"/>
          </a:p>
        </p:txBody>
      </p:sp>
      <p:sp>
        <p:nvSpPr>
          <p:cNvPr id="9" name="Slide Number Placeholder 8"/>
          <p:cNvSpPr>
            <a:spLocks noGrp="1"/>
          </p:cNvSpPr>
          <p:nvPr>
            <p:ph type="sldNum" sz="quarter" idx="12"/>
          </p:nvPr>
        </p:nvSpPr>
        <p:spPr>
          <a:xfrm>
            <a:off x="8424000" y="6138000"/>
            <a:ext cx="360000" cy="360000"/>
          </a:xfrm>
          <a:prstGeom prst="rect">
            <a:avLst/>
          </a:prstGeom>
        </p:spPr>
        <p:txBody>
          <a:bodyPr/>
          <a:lstStyle/>
          <a:p>
            <a:fld id="{CE176639-0DDA-4D58-888C-AB0F1EEA7DE2}" type="slidenum">
              <a:rPr lang="en-GB" smtClean="0"/>
              <a:t>‹#›</a:t>
            </a:fld>
            <a:endParaRPr lang="en-GB"/>
          </a:p>
        </p:txBody>
      </p:sp>
    </p:spTree>
    <p:extLst>
      <p:ext uri="{BB962C8B-B14F-4D97-AF65-F5344CB8AC3E}">
        <p14:creationId xmlns:p14="http://schemas.microsoft.com/office/powerpoint/2010/main" val="320491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a:p>
        </p:txBody>
      </p:sp>
      <p:sp>
        <p:nvSpPr>
          <p:cNvPr id="4" name="Footer Placeholder 3"/>
          <p:cNvSpPr>
            <a:spLocks noGrp="1"/>
          </p:cNvSpPr>
          <p:nvPr>
            <p:ph type="ftr" sz="quarter" idx="11"/>
          </p:nvPr>
        </p:nvSpPr>
        <p:spPr>
          <a:xfrm>
            <a:off x="360000" y="6138000"/>
            <a:ext cx="7200000" cy="360000"/>
          </a:xfrm>
          <a:prstGeom prst="rect">
            <a:avLst/>
          </a:prstGeom>
        </p:spPr>
        <p:txBody>
          <a:bodyPr/>
          <a:lstStyle/>
          <a:p>
            <a:r>
              <a:rPr lang="en-GB" smtClean="0"/>
              <a:t>Title Name</a:t>
            </a:r>
            <a:endParaRPr lang="en-GB"/>
          </a:p>
        </p:txBody>
      </p:sp>
      <p:sp>
        <p:nvSpPr>
          <p:cNvPr id="5" name="Slide Number Placeholder 4"/>
          <p:cNvSpPr>
            <a:spLocks noGrp="1"/>
          </p:cNvSpPr>
          <p:nvPr>
            <p:ph type="sldNum" sz="quarter" idx="12"/>
          </p:nvPr>
        </p:nvSpPr>
        <p:spPr>
          <a:xfrm>
            <a:off x="8424000" y="6138000"/>
            <a:ext cx="360000" cy="360000"/>
          </a:xfrm>
          <a:prstGeom prst="rect">
            <a:avLst/>
          </a:prstGeom>
        </p:spPr>
        <p:txBody>
          <a:bodyPr/>
          <a:lstStyle/>
          <a:p>
            <a:fld id="{CE176639-0DDA-4D58-888C-AB0F1EEA7DE2}" type="slidenum">
              <a:rPr lang="en-GB" smtClean="0"/>
              <a:t>‹#›</a:t>
            </a:fld>
            <a:endParaRPr lang="en-GB"/>
          </a:p>
        </p:txBody>
      </p:sp>
    </p:spTree>
    <p:extLst>
      <p:ext uri="{BB962C8B-B14F-4D97-AF65-F5344CB8AC3E}">
        <p14:creationId xmlns:p14="http://schemas.microsoft.com/office/powerpoint/2010/main" val="370780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GB"/>
          </a:p>
        </p:txBody>
      </p:sp>
      <p:sp>
        <p:nvSpPr>
          <p:cNvPr id="3" name="Footer Placeholder 2"/>
          <p:cNvSpPr>
            <a:spLocks noGrp="1"/>
          </p:cNvSpPr>
          <p:nvPr>
            <p:ph type="ftr" sz="quarter" idx="11"/>
          </p:nvPr>
        </p:nvSpPr>
        <p:spPr>
          <a:xfrm>
            <a:off x="360000" y="6138000"/>
            <a:ext cx="7200000" cy="360000"/>
          </a:xfrm>
          <a:prstGeom prst="rect">
            <a:avLst/>
          </a:prstGeom>
        </p:spPr>
        <p:txBody>
          <a:bodyPr/>
          <a:lstStyle/>
          <a:p>
            <a:r>
              <a:rPr lang="en-GB" smtClean="0"/>
              <a:t>Title Name</a:t>
            </a:r>
            <a:endParaRPr lang="en-GB"/>
          </a:p>
        </p:txBody>
      </p:sp>
      <p:sp>
        <p:nvSpPr>
          <p:cNvPr id="4" name="Slide Number Placeholder 3"/>
          <p:cNvSpPr>
            <a:spLocks noGrp="1"/>
          </p:cNvSpPr>
          <p:nvPr>
            <p:ph type="sldNum" sz="quarter" idx="12"/>
          </p:nvPr>
        </p:nvSpPr>
        <p:spPr>
          <a:xfrm>
            <a:off x="8424000" y="6138000"/>
            <a:ext cx="360000" cy="360000"/>
          </a:xfrm>
          <a:prstGeom prst="rect">
            <a:avLst/>
          </a:prstGeom>
        </p:spPr>
        <p:txBody>
          <a:bodyPr/>
          <a:lstStyle/>
          <a:p>
            <a:fld id="{CE176639-0DDA-4D58-888C-AB0F1EEA7DE2}" type="slidenum">
              <a:rPr lang="en-GB" smtClean="0"/>
              <a:t>‹#›</a:t>
            </a:fld>
            <a:endParaRPr lang="en-GB"/>
          </a:p>
        </p:txBody>
      </p:sp>
    </p:spTree>
    <p:extLst>
      <p:ext uri="{BB962C8B-B14F-4D97-AF65-F5344CB8AC3E}">
        <p14:creationId xmlns:p14="http://schemas.microsoft.com/office/powerpoint/2010/main" val="1836926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60000" y="6138000"/>
            <a:ext cx="7200000" cy="360000"/>
          </a:xfrm>
          <a:prstGeom prst="rect">
            <a:avLst/>
          </a:prstGeom>
        </p:spPr>
        <p:txBody>
          <a:bodyPr/>
          <a:lstStyle/>
          <a:p>
            <a:r>
              <a:rPr lang="en-GB" smtClean="0"/>
              <a:t>Title Name</a:t>
            </a:r>
            <a:endParaRPr lang="en-GB"/>
          </a:p>
        </p:txBody>
      </p:sp>
      <p:sp>
        <p:nvSpPr>
          <p:cNvPr id="7" name="Slide Number Placeholder 6"/>
          <p:cNvSpPr>
            <a:spLocks noGrp="1"/>
          </p:cNvSpPr>
          <p:nvPr>
            <p:ph type="sldNum" sz="quarter" idx="12"/>
          </p:nvPr>
        </p:nvSpPr>
        <p:spPr>
          <a:xfrm>
            <a:off x="8424000" y="6138000"/>
            <a:ext cx="360000" cy="360000"/>
          </a:xfrm>
          <a:prstGeom prst="rect">
            <a:avLst/>
          </a:prstGeom>
        </p:spPr>
        <p:txBody>
          <a:bodyPr/>
          <a:lstStyle/>
          <a:p>
            <a:fld id="{CE176639-0DDA-4D58-888C-AB0F1EEA7DE2}" type="slidenum">
              <a:rPr lang="en-GB" smtClean="0"/>
              <a:t>‹#›</a:t>
            </a:fld>
            <a:endParaRPr lang="en-GB"/>
          </a:p>
        </p:txBody>
      </p:sp>
    </p:spTree>
    <p:extLst>
      <p:ext uri="{BB962C8B-B14F-4D97-AF65-F5344CB8AC3E}">
        <p14:creationId xmlns:p14="http://schemas.microsoft.com/office/powerpoint/2010/main" val="2684192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60000" y="6138000"/>
            <a:ext cx="7200000" cy="360000"/>
          </a:xfrm>
          <a:prstGeom prst="rect">
            <a:avLst/>
          </a:prstGeom>
        </p:spPr>
        <p:txBody>
          <a:bodyPr/>
          <a:lstStyle/>
          <a:p>
            <a:r>
              <a:rPr lang="en-GB" smtClean="0"/>
              <a:t>Title Name</a:t>
            </a:r>
            <a:endParaRPr lang="en-GB"/>
          </a:p>
        </p:txBody>
      </p:sp>
      <p:sp>
        <p:nvSpPr>
          <p:cNvPr id="7" name="Slide Number Placeholder 6"/>
          <p:cNvSpPr>
            <a:spLocks noGrp="1"/>
          </p:cNvSpPr>
          <p:nvPr>
            <p:ph type="sldNum" sz="quarter" idx="12"/>
          </p:nvPr>
        </p:nvSpPr>
        <p:spPr>
          <a:xfrm>
            <a:off x="8424000" y="6138000"/>
            <a:ext cx="360000" cy="360000"/>
          </a:xfrm>
          <a:prstGeom prst="rect">
            <a:avLst/>
          </a:prstGeom>
        </p:spPr>
        <p:txBody>
          <a:bodyPr/>
          <a:lstStyle/>
          <a:p>
            <a:fld id="{CE176639-0DDA-4D58-888C-AB0F1EEA7DE2}" type="slidenum">
              <a:rPr lang="en-GB" smtClean="0"/>
              <a:t>‹#›</a:t>
            </a:fld>
            <a:endParaRPr lang="en-GB"/>
          </a:p>
        </p:txBody>
      </p:sp>
    </p:spTree>
    <p:extLst>
      <p:ext uri="{BB962C8B-B14F-4D97-AF65-F5344CB8AC3E}">
        <p14:creationId xmlns:p14="http://schemas.microsoft.com/office/powerpoint/2010/main" val="563493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0" y="234000"/>
            <a:ext cx="6624000" cy="1476000"/>
          </a:xfrm>
          <a:prstGeom prst="rect">
            <a:avLst/>
          </a:prstGeom>
        </p:spPr>
        <p:txBody>
          <a:bodyPr vert="horz" lIns="0" tIns="0" rIns="0" bIns="0" rtlCol="0" anchor="t">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720000" y="1188000"/>
            <a:ext cx="7704000" cy="4824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26"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0000" y="360000"/>
            <a:ext cx="1260000" cy="414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7"/>
          <p:cNvSpPr>
            <a:spLocks noGrp="1"/>
          </p:cNvSpPr>
          <p:nvPr>
            <p:ph type="sldNum" sz="quarter" idx="4"/>
          </p:nvPr>
        </p:nvSpPr>
        <p:spPr>
          <a:xfrm>
            <a:off x="8424000" y="6138000"/>
            <a:ext cx="360000" cy="360000"/>
          </a:xfrm>
          <a:prstGeom prst="rect">
            <a:avLst/>
          </a:prstGeom>
        </p:spPr>
        <p:txBody>
          <a:bodyPr lIns="0" tIns="0" rIns="0" bIns="0" anchor="b" anchorCtr="0"/>
          <a:lstStyle>
            <a:lvl1pPr algn="r">
              <a:defRPr sz="900">
                <a:solidFill>
                  <a:srgbClr val="939393"/>
                </a:solidFill>
                <a:latin typeface="Arial" panose="020B0604020202020204" pitchFamily="34" charset="0"/>
                <a:cs typeface="Arial" panose="020B0604020202020204" pitchFamily="34" charset="0"/>
              </a:defRPr>
            </a:lvl1pPr>
          </a:lstStyle>
          <a:p>
            <a:fld id="{CE176639-0DDA-4D58-888C-AB0F1EEA7DE2}" type="slidenum">
              <a:rPr lang="en-GB" smtClean="0"/>
              <a:pPr/>
              <a:t>‹#›</a:t>
            </a:fld>
            <a:endParaRPr lang="en-GB"/>
          </a:p>
        </p:txBody>
      </p:sp>
      <p:sp>
        <p:nvSpPr>
          <p:cNvPr id="4" name="TextBox 3"/>
          <p:cNvSpPr txBox="1"/>
          <p:nvPr/>
        </p:nvSpPr>
        <p:spPr>
          <a:xfrm>
            <a:off x="360000" y="6138000"/>
            <a:ext cx="7200000" cy="360000"/>
          </a:xfrm>
          <a:prstGeom prst="rect">
            <a:avLst/>
          </a:prstGeom>
          <a:noFill/>
        </p:spPr>
        <p:txBody>
          <a:bodyPr wrap="square" lIns="0" tIns="0" rIns="0" bIns="0" rtlCol="0" anchor="b" anchorCtr="0">
            <a:noAutofit/>
          </a:bodyPr>
          <a:lstStyle/>
          <a:p>
            <a:r>
              <a:rPr lang="en-GB" sz="900" dirty="0" smtClean="0">
                <a:solidFill>
                  <a:srgbClr val="939393"/>
                </a:solidFill>
                <a:latin typeface="Arial" panose="020B0604020202020204" pitchFamily="34" charset="0"/>
                <a:cs typeface="Arial" panose="020B0604020202020204" pitchFamily="34" charset="0"/>
              </a:rPr>
              <a:t>Developments in Global Nuclear Markets</a:t>
            </a:r>
          </a:p>
          <a:p>
            <a:r>
              <a:rPr lang="en-GB" sz="900" dirty="0" smtClean="0">
                <a:solidFill>
                  <a:srgbClr val="939393"/>
                </a:solidFill>
                <a:latin typeface="Arial" panose="020B0604020202020204" pitchFamily="34" charset="0"/>
                <a:cs typeface="Arial" panose="020B0604020202020204" pitchFamily="34" charset="0"/>
              </a:rPr>
              <a:t>David Hess,</a:t>
            </a:r>
            <a:r>
              <a:rPr lang="en-GB" sz="900" baseline="0" dirty="0" smtClean="0">
                <a:solidFill>
                  <a:srgbClr val="939393"/>
                </a:solidFill>
                <a:latin typeface="Arial" panose="020B0604020202020204" pitchFamily="34" charset="0"/>
                <a:cs typeface="Arial" panose="020B0604020202020204" pitchFamily="34" charset="0"/>
              </a:rPr>
              <a:t> World Nuclear Association, Communication Manager </a:t>
            </a:r>
            <a:endParaRPr lang="en-GB" sz="900" dirty="0">
              <a:solidFill>
                <a:srgbClr val="93939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1790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dt="0"/>
  <p:txStyles>
    <p:titleStyle>
      <a:lvl1pPr algn="l" defTabSz="914400" rtl="0" eaLnBrk="1" latinLnBrk="0" hangingPunct="1">
        <a:spcBef>
          <a:spcPct val="0"/>
        </a:spcBef>
        <a:buNone/>
        <a:defRPr sz="3800" kern="1200">
          <a:solidFill>
            <a:srgbClr val="1A9DD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Tx/>
        <a:buNone/>
        <a:defRPr sz="2400" kern="1200">
          <a:solidFill>
            <a:srgbClr val="414141"/>
          </a:solidFill>
          <a:latin typeface="Arial" panose="020B0604020202020204" pitchFamily="34" charset="0"/>
          <a:ea typeface="+mn-ea"/>
          <a:cs typeface="Arial" panose="020B0604020202020204" pitchFamily="34" charset="0"/>
        </a:defRPr>
      </a:lvl1pPr>
      <a:lvl2pPr marL="457200" indent="0" algn="l" defTabSz="914400" rtl="0" eaLnBrk="1" latinLnBrk="0" hangingPunct="1">
        <a:spcBef>
          <a:spcPct val="20000"/>
        </a:spcBef>
        <a:buFontTx/>
        <a:buNone/>
        <a:defRPr sz="2400" kern="1200">
          <a:solidFill>
            <a:srgbClr val="414141"/>
          </a:solidFill>
          <a:latin typeface="Arial" panose="020B0604020202020204" pitchFamily="34" charset="0"/>
          <a:ea typeface="+mn-ea"/>
          <a:cs typeface="Arial" panose="020B0604020202020204" pitchFamily="34" charset="0"/>
        </a:defRPr>
      </a:lvl2pPr>
      <a:lvl3pPr marL="914400" indent="0" algn="l" defTabSz="914400" rtl="0" eaLnBrk="1" latinLnBrk="0" hangingPunct="1">
        <a:spcBef>
          <a:spcPct val="20000"/>
        </a:spcBef>
        <a:buFontTx/>
        <a:buNone/>
        <a:defRPr sz="2400" kern="1200">
          <a:solidFill>
            <a:srgbClr val="414141"/>
          </a:solidFill>
          <a:latin typeface="Arial" panose="020B0604020202020204" pitchFamily="34" charset="0"/>
          <a:ea typeface="+mn-ea"/>
          <a:cs typeface="Arial" panose="020B0604020202020204" pitchFamily="34" charset="0"/>
        </a:defRPr>
      </a:lvl3pPr>
      <a:lvl4pPr marL="1371600" indent="0" algn="l" defTabSz="914400" rtl="0" eaLnBrk="1" latinLnBrk="0" hangingPunct="1">
        <a:spcBef>
          <a:spcPct val="20000"/>
        </a:spcBef>
        <a:buFontTx/>
        <a:buNone/>
        <a:defRPr sz="2400" kern="1200">
          <a:solidFill>
            <a:srgbClr val="414141"/>
          </a:solidFill>
          <a:latin typeface="Arial" panose="020B0604020202020204" pitchFamily="34" charset="0"/>
          <a:ea typeface="+mn-ea"/>
          <a:cs typeface="Arial" panose="020B0604020202020204" pitchFamily="34" charset="0"/>
        </a:defRPr>
      </a:lvl4pPr>
      <a:lvl5pPr marL="1828800" indent="0" algn="l" defTabSz="914400" rtl="0" eaLnBrk="1" latinLnBrk="0" hangingPunct="1">
        <a:spcBef>
          <a:spcPct val="20000"/>
        </a:spcBef>
        <a:buFontTx/>
        <a:buNone/>
        <a:defRPr sz="2400" kern="1200">
          <a:solidFill>
            <a:srgbClr val="41414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world-nuclear-news.org/NN-Second-Kudankulam-unit-connected-to-grid-3008164.html" TargetMode="External"/><Relationship Id="rId3" Type="http://schemas.openxmlformats.org/officeDocument/2006/relationships/hyperlink" Target="http://www.world-nuclear-news.org/NP-French-energy-transition-bill-adopted-2307155.html" TargetMode="External"/><Relationship Id="rId7" Type="http://schemas.openxmlformats.org/officeDocument/2006/relationships/hyperlink" Target="http://www.world-nuclear-news.org/NN-Paks-II-project-gets-environmental-licence-30091602.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world-nuclear-news.org/WR-Proposal-for-financing-German-nuclear-phase-out-2804164.html" TargetMode="External"/><Relationship Id="rId5" Type="http://schemas.openxmlformats.org/officeDocument/2006/relationships/hyperlink" Target="http://www.world-nuclear-news.org/RS-Steam-generators-the-subject-of-ASN-attention-2609161.html" TargetMode="External"/><Relationship Id="rId10" Type="http://schemas.openxmlformats.org/officeDocument/2006/relationships/hyperlink" Target="http://www.world-nuclear-news.org/NN-Iran-and-Russia-celebrate-start-of-Bushehr-II-12091601.html" TargetMode="External"/><Relationship Id="rId4" Type="http://schemas.openxmlformats.org/officeDocument/2006/relationships/hyperlink" Target="http://www.world-nuclear-news.org/C-Areva-outlines-restructuring-plan-1506164.html" TargetMode="External"/><Relationship Id="rId9" Type="http://schemas.openxmlformats.org/officeDocument/2006/relationships/hyperlink" Target="http://www.world-nuclear-news.org/NP-US-India-reiterate-support-for-new-build-0109168.html"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www.world-nuclear-news.org/NN-Russia-connects-BN800-fast-reactor-to-grid-11121501.html" TargetMode="External"/><Relationship Id="rId3" Type="http://schemas.openxmlformats.org/officeDocument/2006/relationships/hyperlink" Target="http://www.world-nuclear-news.org/UF-China-and-Kazakhstan-cement-fuel-pellet-deal-05091601.html" TargetMode="External"/><Relationship Id="rId7" Type="http://schemas.openxmlformats.org/officeDocument/2006/relationships/hyperlink" Target="http://www.world-nuclear-news.org/NN-Russian-notes-progress-with-fast-reactor-technology-23081601.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www.world-nuclear-news.org/NP-Russia-suspends-plutonium-agreement-with-USA-04101601.html" TargetMode="External"/><Relationship Id="rId5" Type="http://schemas.openxmlformats.org/officeDocument/2006/relationships/hyperlink" Target="http://www.world-nuclear-news.org/NN-Romania-and-China-seal-Cernavoda-agreement-10111501.html" TargetMode="External"/><Relationship Id="rId4" Type="http://schemas.openxmlformats.org/officeDocument/2006/relationships/hyperlink" Target="http://www.world-nuclear-news.org/NN-Pakistan-breaks-ground-for-new-Karachi-units-21081501.html" TargetMode="External"/><Relationship Id="rId9" Type="http://schemas.openxmlformats.org/officeDocument/2006/relationships/hyperlink" Target="http://world-nuclear-news.org/NN-Spotlight-on-localization-as-South-Africa-prepares-for-RFP-1209167.html"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www.world-nuclear-news.org/NN-Grid-connection-for-Watts-Bar-2-0606167.html" TargetMode="External"/><Relationship Id="rId3" Type="http://schemas.openxmlformats.org/officeDocument/2006/relationships/hyperlink" Target="http://www.world-nuclear-news.org/NN-Grid-connection-for-first-Korean-APR-1400-1901164.html" TargetMode="External"/><Relationship Id="rId7" Type="http://schemas.openxmlformats.org/officeDocument/2006/relationships/hyperlink" Target="http://www.world-nuclear-news.org/NN-Steam-generators-installed-at-third-Barakah-unit-1708164.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world-nuclear-news.org/NP-Sweden-abolishes-nuclear-tax-1006169.html" TargetMode="External"/><Relationship Id="rId5" Type="http://schemas.openxmlformats.org/officeDocument/2006/relationships/hyperlink" Target="http://www.world-nuclear-news.org/C-Oskarshamn-1-to-shut-next-year-1702164.html" TargetMode="External"/><Relationship Id="rId4" Type="http://schemas.openxmlformats.org/officeDocument/2006/relationships/hyperlink" Target="http://www.world-nuclear-news.org/NN-Construction-permits-for-two-more-Shin-Kori-units-2306164.html" TargetMode="External"/><Relationship Id="rId9" Type="http://schemas.openxmlformats.org/officeDocument/2006/relationships/hyperlink" Target="http://www.world-nuclear.org/information-library/country-profiles/countries-t-z/usa-nuclear-power.aspx"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chart" Target="../charts/chart6.xml"/><Relationship Id="rId13" Type="http://schemas.openxmlformats.org/officeDocument/2006/relationships/chart" Target="../charts/chart11.xml"/><Relationship Id="rId3" Type="http://schemas.openxmlformats.org/officeDocument/2006/relationships/chart" Target="../charts/chart1.xml"/><Relationship Id="rId7" Type="http://schemas.openxmlformats.org/officeDocument/2006/relationships/chart" Target="../charts/chart5.xml"/><Relationship Id="rId12"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chart" Target="../charts/chart4.xml"/><Relationship Id="rId11" Type="http://schemas.openxmlformats.org/officeDocument/2006/relationships/chart" Target="../charts/chart9.xml"/><Relationship Id="rId5" Type="http://schemas.openxmlformats.org/officeDocument/2006/relationships/chart" Target="../charts/chart3.xml"/><Relationship Id="rId10" Type="http://schemas.openxmlformats.org/officeDocument/2006/relationships/chart" Target="../charts/chart8.xml"/><Relationship Id="rId4" Type="http://schemas.openxmlformats.org/officeDocument/2006/relationships/chart" Target="../charts/chart2.xml"/><Relationship Id="rId9"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hyperlink" Target="http://www.nuclearfootprints.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world-nuclear-news.org/C-Eletronuclear-drawn-into-Brazil-corruption-probe-2907151.html" TargetMode="External"/><Relationship Id="rId3" Type="http://schemas.openxmlformats.org/officeDocument/2006/relationships/hyperlink" Target="http://www.world-nuclear-news.org/NN-Contract-for-Contract-for-prototype-CAREM-balance-of-plant-0609164.html" TargetMode="External"/><Relationship Id="rId7" Type="http://schemas.openxmlformats.org/officeDocument/2006/relationships/hyperlink" Target="http://www.world-nuclear-news.org/EE-Belgium-needs-nuclear-and-renewables-report-finds-10101610.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world-nuclear-news.org/RS-Two-oldest-Doel-units-cleared-for-restart-2312155.html" TargetMode="External"/><Relationship Id="rId5" Type="http://schemas.openxmlformats.org/officeDocument/2006/relationships/hyperlink" Target="http://www.world-nuclear-news.org/NP-Argentina-Russia-sign-nuclear-reactor-and-fuel-deals-23041501.html" TargetMode="External"/><Relationship Id="rId4" Type="http://schemas.openxmlformats.org/officeDocument/2006/relationships/hyperlink" Target="http://www.world-nuclear-news.org/NN-China-and-Argentina-reaffirm-reactor-agreement-0107164.html"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ww.world-nuclear-news.org/NN-Operating-licence-application-submitted-for-Finnish-EPR-1404164.html" TargetMode="External"/><Relationship Id="rId3" Type="http://schemas.openxmlformats.org/officeDocument/2006/relationships/hyperlink" Target="http://www.world-nuclear-news.org/C-Framework-for-Candu-reactor-refurbishment-0710161.html" TargetMode="External"/><Relationship Id="rId7" Type="http://schemas.openxmlformats.org/officeDocument/2006/relationships/hyperlink" Target="http://www.world-nuclear-news.org/NN-CEZ-requests-EIA-for-new-Dukovany-units-2107166.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world-nuclear-news.org/WR-Reprocessing-plant-siting-work-halted-in-Lianyungang-1008165.html" TargetMode="External"/><Relationship Id="rId5" Type="http://schemas.openxmlformats.org/officeDocument/2006/relationships/hyperlink" Target="https://www.iaea.org/PRIS/home.aspx" TargetMode="External"/><Relationship Id="rId4" Type="http://schemas.openxmlformats.org/officeDocument/2006/relationships/hyperlink" Target="http://www.world-nuclear-news.org/C-Bruce-Power-all-set-to-invest-in-plant-upgrades-3121502.html" TargetMode="External"/><Relationship Id="rId9" Type="http://schemas.openxmlformats.org/officeDocument/2006/relationships/hyperlink" Target="http://www.world-nuclear-news.org/NN-Finlands-Hanhikivi-excavation-work-starts-21011601.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000" dirty="0" smtClean="0"/>
              <a:t>Developments in Global Nuclear Markets</a:t>
            </a:r>
            <a:endParaRPr lang="en-GB" sz="3000" dirty="0"/>
          </a:p>
        </p:txBody>
      </p:sp>
      <p:sp>
        <p:nvSpPr>
          <p:cNvPr id="3" name="Text Placeholder 2"/>
          <p:cNvSpPr>
            <a:spLocks noGrp="1"/>
          </p:cNvSpPr>
          <p:nvPr>
            <p:ph type="body" sz="quarter" idx="10"/>
          </p:nvPr>
        </p:nvSpPr>
        <p:spPr/>
        <p:txBody>
          <a:bodyPr/>
          <a:lstStyle/>
          <a:p>
            <a:r>
              <a:rPr lang="en-GB" dirty="0" smtClean="0"/>
              <a:t>David Hess</a:t>
            </a:r>
          </a:p>
          <a:p>
            <a:r>
              <a:rPr lang="en-GB" dirty="0" smtClean="0"/>
              <a:t>Communication Manager </a:t>
            </a:r>
            <a:endParaRPr lang="en-GB" dirty="0"/>
          </a:p>
        </p:txBody>
      </p:sp>
      <p:sp>
        <p:nvSpPr>
          <p:cNvPr id="4" name="Text Placeholder 3"/>
          <p:cNvSpPr>
            <a:spLocks noGrp="1"/>
          </p:cNvSpPr>
          <p:nvPr>
            <p:ph type="body" sz="quarter" idx="11"/>
          </p:nvPr>
        </p:nvSpPr>
        <p:spPr/>
        <p:txBody>
          <a:bodyPr/>
          <a:lstStyle/>
          <a:p>
            <a:r>
              <a:rPr lang="en-GB" dirty="0" smtClean="0"/>
              <a:t>12 October 2016</a:t>
            </a:r>
          </a:p>
          <a:p>
            <a:r>
              <a:rPr lang="en-GB" dirty="0" smtClean="0"/>
              <a:t>Imperial College Nuclear Engineering Seminar Series</a:t>
            </a:r>
            <a:endParaRPr lang="en-GB" dirty="0"/>
          </a:p>
        </p:txBody>
      </p:sp>
    </p:spTree>
    <p:extLst>
      <p:ext uri="{BB962C8B-B14F-4D97-AF65-F5344CB8AC3E}">
        <p14:creationId xmlns:p14="http://schemas.microsoft.com/office/powerpoint/2010/main" val="2584694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Updates of interest </a:t>
            </a:r>
            <a:r>
              <a:rPr lang="en-GB" dirty="0" smtClean="0"/>
              <a:t>3</a:t>
            </a:r>
            <a:r>
              <a:rPr lang="en-GB" dirty="0"/>
              <a:t/>
            </a:r>
            <a:br>
              <a:rPr lang="en-GB" dirty="0"/>
            </a:br>
            <a:endParaRPr lang="en-GB" dirty="0"/>
          </a:p>
        </p:txBody>
      </p:sp>
      <p:sp>
        <p:nvSpPr>
          <p:cNvPr id="3" name="Content Placeholder 2"/>
          <p:cNvSpPr>
            <a:spLocks noGrp="1"/>
          </p:cNvSpPr>
          <p:nvPr>
            <p:ph idx="1"/>
          </p:nvPr>
        </p:nvSpPr>
        <p:spPr/>
        <p:txBody>
          <a:bodyPr>
            <a:normAutofit fontScale="92500" lnSpcReduction="10000"/>
          </a:bodyPr>
          <a:lstStyle/>
          <a:p>
            <a:pPr fontAlgn="ctr"/>
            <a:r>
              <a:rPr lang="en-GB" sz="2000" b="1" dirty="0"/>
              <a:t>France:  58 operational, 1 under </a:t>
            </a:r>
            <a:r>
              <a:rPr lang="en-GB" sz="2000" b="1" dirty="0" smtClean="0"/>
              <a:t>construction</a:t>
            </a:r>
          </a:p>
          <a:p>
            <a:pPr marL="342900" indent="-342900" fontAlgn="ctr">
              <a:buFont typeface="Arial" panose="020B0604020202020204" pitchFamily="34" charset="0"/>
              <a:buChar char="•"/>
            </a:pPr>
            <a:r>
              <a:rPr lang="en-GB" sz="2000" dirty="0" smtClean="0"/>
              <a:t>New (2015) energy policy will see </a:t>
            </a:r>
            <a:r>
              <a:rPr lang="en-GB" sz="2000" dirty="0"/>
              <a:t>nuclear </a:t>
            </a:r>
            <a:r>
              <a:rPr lang="en-GB" sz="2000" dirty="0" smtClean="0"/>
              <a:t>reduced </a:t>
            </a:r>
            <a:r>
              <a:rPr lang="en-GB" sz="2000" dirty="0"/>
              <a:t>to 50% of power generation by </a:t>
            </a:r>
            <a:r>
              <a:rPr lang="en-GB" sz="2000" dirty="0" smtClean="0"/>
              <a:t>2025 </a:t>
            </a:r>
            <a:r>
              <a:rPr lang="en-GB" sz="2000" dirty="0" smtClean="0">
                <a:hlinkClick r:id="rId3"/>
              </a:rPr>
              <a:t>Link</a:t>
            </a:r>
            <a:r>
              <a:rPr lang="en-GB" sz="2000" dirty="0" smtClean="0"/>
              <a:t>. Some doubts over if this will happen</a:t>
            </a:r>
          </a:p>
          <a:p>
            <a:pPr marL="342900" indent="-342900" fontAlgn="ctr">
              <a:buFont typeface="Arial" panose="020B0604020202020204" pitchFamily="34" charset="0"/>
              <a:buChar char="•"/>
            </a:pPr>
            <a:r>
              <a:rPr lang="en-GB" sz="2000" dirty="0" smtClean="0"/>
              <a:t>EDF has agreed to take over </a:t>
            </a:r>
            <a:r>
              <a:rPr lang="en-GB" sz="2000" dirty="0" err="1" smtClean="0"/>
              <a:t>Areva</a:t>
            </a:r>
            <a:r>
              <a:rPr lang="en-GB" sz="2000" dirty="0" smtClean="0"/>
              <a:t> reactor division </a:t>
            </a:r>
            <a:r>
              <a:rPr lang="en-GB" sz="2000" dirty="0" smtClean="0">
                <a:hlinkClick r:id="rId4"/>
              </a:rPr>
              <a:t>link</a:t>
            </a:r>
            <a:endParaRPr lang="en-GB" sz="2000" dirty="0" smtClean="0"/>
          </a:p>
          <a:p>
            <a:pPr marL="342900" indent="-342900" fontAlgn="ctr">
              <a:buFont typeface="Arial" panose="020B0604020202020204" pitchFamily="34" charset="0"/>
              <a:buChar char="•"/>
            </a:pPr>
            <a:r>
              <a:rPr lang="en-GB" sz="2000" dirty="0" smtClean="0"/>
              <a:t>Regulator continues to investigate QA issues with forgings </a:t>
            </a:r>
            <a:r>
              <a:rPr lang="en-GB" sz="2000" dirty="0" smtClean="0">
                <a:hlinkClick r:id="rId5"/>
              </a:rPr>
              <a:t>link</a:t>
            </a:r>
            <a:endParaRPr lang="en-GB" sz="2000" dirty="0"/>
          </a:p>
          <a:p>
            <a:pPr marL="0" indent="0">
              <a:buNone/>
            </a:pPr>
            <a:r>
              <a:rPr lang="en-GB" sz="2000" b="1" dirty="0" smtClean="0"/>
              <a:t>Germany: 8 operational, hard phase-out policy</a:t>
            </a:r>
          </a:p>
          <a:p>
            <a:pPr marL="342900" indent="-342900">
              <a:buFont typeface="Arial" panose="020B0604020202020204" pitchFamily="34" charset="0"/>
              <a:buChar char="•"/>
            </a:pPr>
            <a:r>
              <a:rPr lang="en-GB" sz="2000" dirty="0" err="1" smtClean="0"/>
              <a:t>Gov</a:t>
            </a:r>
            <a:r>
              <a:rPr lang="en-GB" sz="2000" dirty="0" smtClean="0"/>
              <a:t> threaten utilities with 35% ‘risk premium’ for waste liabilities </a:t>
            </a:r>
            <a:r>
              <a:rPr lang="en-GB" sz="2000" dirty="0" smtClean="0">
                <a:hlinkClick r:id="rId6"/>
              </a:rPr>
              <a:t>link</a:t>
            </a:r>
            <a:endParaRPr lang="en-GB" sz="2000" dirty="0" smtClean="0"/>
          </a:p>
          <a:p>
            <a:pPr marL="0" indent="0">
              <a:buNone/>
            </a:pPr>
            <a:r>
              <a:rPr lang="en-GB" sz="2000" b="1" dirty="0" smtClean="0"/>
              <a:t>Hungary: 4 operational</a:t>
            </a:r>
          </a:p>
          <a:p>
            <a:pPr marL="342900" indent="-342900">
              <a:buFont typeface="Arial" panose="020B0604020202020204" pitchFamily="34" charset="0"/>
              <a:buChar char="•"/>
            </a:pPr>
            <a:r>
              <a:rPr lang="en-GB" sz="2000" dirty="0" smtClean="0"/>
              <a:t>Environmental approval received for 2 reactor </a:t>
            </a:r>
            <a:r>
              <a:rPr lang="en-GB" sz="2000" dirty="0" err="1" smtClean="0"/>
              <a:t>Paks</a:t>
            </a:r>
            <a:r>
              <a:rPr lang="en-GB" sz="2000" dirty="0" smtClean="0"/>
              <a:t> II project </a:t>
            </a:r>
            <a:r>
              <a:rPr lang="en-GB" sz="2000" dirty="0" smtClean="0">
                <a:hlinkClick r:id="rId7"/>
              </a:rPr>
              <a:t>link</a:t>
            </a:r>
            <a:endParaRPr lang="en-GB" sz="2000" dirty="0" smtClean="0"/>
          </a:p>
          <a:p>
            <a:pPr marL="0" indent="0">
              <a:buNone/>
            </a:pPr>
            <a:r>
              <a:rPr lang="en-GB" sz="2000" b="1" dirty="0" smtClean="0"/>
              <a:t>India: 22 operational (6GWe), 5 under construction</a:t>
            </a:r>
          </a:p>
          <a:p>
            <a:pPr marL="342900" indent="-342900">
              <a:buFont typeface="Arial" panose="020B0604020202020204" pitchFamily="34" charset="0"/>
              <a:buChar char="•"/>
            </a:pPr>
            <a:r>
              <a:rPr lang="en-GB" sz="2000" dirty="0" smtClean="0"/>
              <a:t>Second </a:t>
            </a:r>
            <a:r>
              <a:rPr lang="en-GB" sz="2000" dirty="0" err="1" smtClean="0"/>
              <a:t>Kudankulam</a:t>
            </a:r>
            <a:r>
              <a:rPr lang="en-GB" sz="2000" dirty="0" smtClean="0"/>
              <a:t> reactor (VVER) connected this year (2016) </a:t>
            </a:r>
            <a:r>
              <a:rPr lang="en-GB" sz="2000" dirty="0" smtClean="0">
                <a:hlinkClick r:id="rId8"/>
              </a:rPr>
              <a:t>link</a:t>
            </a:r>
            <a:endParaRPr lang="en-GB" sz="2000" dirty="0" smtClean="0"/>
          </a:p>
          <a:p>
            <a:pPr marL="342900" indent="-342900">
              <a:buFont typeface="Arial" panose="020B0604020202020204" pitchFamily="34" charset="0"/>
              <a:buChar char="•"/>
            </a:pPr>
            <a:r>
              <a:rPr lang="en-GB" sz="2000" dirty="0" smtClean="0"/>
              <a:t>Joint statement with USA makes US AP1000s more likely </a:t>
            </a:r>
            <a:r>
              <a:rPr lang="en-GB" sz="2000" dirty="0" smtClean="0">
                <a:hlinkClick r:id="rId9"/>
              </a:rPr>
              <a:t>link</a:t>
            </a:r>
            <a:endParaRPr lang="en-GB" sz="2000" dirty="0" smtClean="0"/>
          </a:p>
          <a:p>
            <a:pPr marL="0" indent="0">
              <a:buNone/>
            </a:pPr>
            <a:r>
              <a:rPr lang="en-GB" sz="2000" b="1" dirty="0" smtClean="0"/>
              <a:t>Iran: 1 operational.</a:t>
            </a:r>
          </a:p>
          <a:p>
            <a:pPr marL="342900" indent="-342900">
              <a:buFont typeface="Arial" panose="020B0604020202020204" pitchFamily="34" charset="0"/>
              <a:buChar char="•"/>
            </a:pPr>
            <a:r>
              <a:rPr lang="en-GB" sz="2000" dirty="0" smtClean="0"/>
              <a:t>Ceremony (Sep 2016) marks start of Bushehr II project (2 VVERs) </a:t>
            </a:r>
            <a:r>
              <a:rPr lang="en-GB" sz="2000" dirty="0" smtClean="0">
                <a:hlinkClick r:id="rId10"/>
              </a:rPr>
              <a:t>link</a:t>
            </a:r>
            <a:endParaRPr lang="en-GB" sz="2000" dirty="0" smtClean="0"/>
          </a:p>
          <a:p>
            <a:pPr marL="0" indent="0" fontAlgn="ctr">
              <a:buNone/>
            </a:pPr>
            <a:endParaRPr lang="en-GB" sz="2000" dirty="0"/>
          </a:p>
        </p:txBody>
      </p:sp>
    </p:spTree>
    <p:extLst>
      <p:ext uri="{BB962C8B-B14F-4D97-AF65-F5344CB8AC3E}">
        <p14:creationId xmlns:p14="http://schemas.microsoft.com/office/powerpoint/2010/main" val="2208334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Updates of </a:t>
            </a:r>
            <a:r>
              <a:rPr lang="en-GB" dirty="0" smtClean="0"/>
              <a:t>interest 4 </a:t>
            </a:r>
            <a:r>
              <a:rPr lang="en-GB" dirty="0"/>
              <a:t/>
            </a:r>
            <a:br>
              <a:rPr lang="en-GB" dirty="0"/>
            </a:br>
            <a:endParaRPr lang="en-GB" dirty="0"/>
          </a:p>
        </p:txBody>
      </p:sp>
      <p:sp>
        <p:nvSpPr>
          <p:cNvPr id="3" name="Content Placeholder 2"/>
          <p:cNvSpPr>
            <a:spLocks noGrp="1"/>
          </p:cNvSpPr>
          <p:nvPr>
            <p:ph idx="1"/>
          </p:nvPr>
        </p:nvSpPr>
        <p:spPr/>
        <p:txBody>
          <a:bodyPr>
            <a:normAutofit/>
          </a:bodyPr>
          <a:lstStyle/>
          <a:p>
            <a:pPr fontAlgn="ctr"/>
            <a:r>
              <a:rPr lang="en-GB" sz="2000" b="1" dirty="0" smtClean="0"/>
              <a:t>Kazakhstan: 1 decommissioned, world’s biggest uranium miner</a:t>
            </a:r>
          </a:p>
          <a:p>
            <a:pPr marL="342900" indent="-342900" fontAlgn="ctr">
              <a:buFont typeface="Arial" panose="020B0604020202020204" pitchFamily="34" charset="0"/>
              <a:buChar char="•"/>
            </a:pPr>
            <a:r>
              <a:rPr lang="en-GB" sz="2000" dirty="0" smtClean="0"/>
              <a:t>Country moving to supply fuel pellets in addition to uranium </a:t>
            </a:r>
            <a:r>
              <a:rPr lang="en-GB" sz="2000" dirty="0" smtClean="0">
                <a:hlinkClick r:id="rId3"/>
              </a:rPr>
              <a:t>link</a:t>
            </a:r>
            <a:endParaRPr lang="en-GB" sz="2000" dirty="0" smtClean="0"/>
          </a:p>
          <a:p>
            <a:pPr fontAlgn="ctr"/>
            <a:r>
              <a:rPr lang="en-GB" sz="2000" b="1" dirty="0" smtClean="0"/>
              <a:t>Pakistan: 3 under construction, 3 operational</a:t>
            </a:r>
          </a:p>
          <a:p>
            <a:pPr marL="342900" indent="-342900" fontAlgn="ctr">
              <a:buFont typeface="Arial" panose="020B0604020202020204" pitchFamily="34" charset="0"/>
              <a:buChar char="•"/>
            </a:pPr>
            <a:r>
              <a:rPr lang="en-GB" sz="2000" dirty="0" smtClean="0"/>
              <a:t>Ground broken (2015) on a Chinese </a:t>
            </a:r>
            <a:r>
              <a:rPr lang="en-GB" sz="2000" dirty="0" err="1" smtClean="0"/>
              <a:t>Hualong</a:t>
            </a:r>
            <a:r>
              <a:rPr lang="en-GB" sz="2000" dirty="0" smtClean="0"/>
              <a:t> One reactor l</a:t>
            </a:r>
            <a:r>
              <a:rPr lang="en-GB" sz="2000" dirty="0" smtClean="0">
                <a:hlinkClick r:id="rId4"/>
              </a:rPr>
              <a:t>ink</a:t>
            </a:r>
            <a:r>
              <a:rPr lang="en-GB" sz="2000" dirty="0" smtClean="0"/>
              <a:t> </a:t>
            </a:r>
          </a:p>
          <a:p>
            <a:pPr marL="0" indent="0" fontAlgn="ctr">
              <a:buNone/>
            </a:pPr>
            <a:r>
              <a:rPr lang="en-GB" sz="2000" b="1" dirty="0" smtClean="0"/>
              <a:t>Romania</a:t>
            </a:r>
            <a:r>
              <a:rPr lang="en-GB" sz="2000" dirty="0" smtClean="0"/>
              <a:t>: </a:t>
            </a:r>
            <a:r>
              <a:rPr lang="en-GB" sz="2000" b="1" dirty="0" smtClean="0"/>
              <a:t>2 operational</a:t>
            </a:r>
          </a:p>
          <a:p>
            <a:pPr marL="342900" indent="-342900" fontAlgn="ctr">
              <a:buFont typeface="Arial" panose="020B0604020202020204" pitchFamily="34" charset="0"/>
              <a:buChar char="•"/>
            </a:pPr>
            <a:r>
              <a:rPr lang="en-GB" sz="2000" dirty="0" smtClean="0"/>
              <a:t>Agreement signed with China in Nov 2015 for 2 additional PHWRs at </a:t>
            </a:r>
            <a:r>
              <a:rPr lang="en-GB" sz="2000" dirty="0" err="1" smtClean="0"/>
              <a:t>Cernavoda</a:t>
            </a:r>
            <a:r>
              <a:rPr lang="en-GB" sz="2000" dirty="0" smtClean="0"/>
              <a:t> </a:t>
            </a:r>
            <a:r>
              <a:rPr lang="en-GB" sz="2000" dirty="0" smtClean="0">
                <a:hlinkClick r:id="rId5"/>
              </a:rPr>
              <a:t>link</a:t>
            </a:r>
            <a:endParaRPr lang="en-GB" sz="2000" dirty="0" smtClean="0"/>
          </a:p>
          <a:p>
            <a:pPr marL="0" indent="0" fontAlgn="ctr">
              <a:buNone/>
            </a:pPr>
            <a:r>
              <a:rPr lang="en-GB" sz="2000" b="1" dirty="0" smtClean="0"/>
              <a:t>Russia: 36 operational, 7 under construction</a:t>
            </a:r>
          </a:p>
          <a:p>
            <a:pPr marL="342900" indent="-342900" fontAlgn="ctr">
              <a:buFont typeface="Arial" panose="020B0604020202020204" pitchFamily="34" charset="0"/>
              <a:buChar char="•"/>
            </a:pPr>
            <a:r>
              <a:rPr lang="en-GB" sz="2000" dirty="0" smtClean="0"/>
              <a:t>Suspended nuclear cooperation and Pu agreement with USA </a:t>
            </a:r>
            <a:r>
              <a:rPr lang="en-GB" sz="2000" dirty="0" smtClean="0">
                <a:hlinkClick r:id="rId6"/>
              </a:rPr>
              <a:t>link</a:t>
            </a:r>
            <a:endParaRPr lang="en-GB" sz="2000" dirty="0" smtClean="0"/>
          </a:p>
          <a:p>
            <a:pPr marL="342900" indent="-342900" fontAlgn="ctr">
              <a:buFont typeface="Arial" panose="020B0604020202020204" pitchFamily="34" charset="0"/>
              <a:buChar char="•"/>
            </a:pPr>
            <a:r>
              <a:rPr lang="en-GB" sz="2000" dirty="0" smtClean="0"/>
              <a:t>making great progress with fast reactors </a:t>
            </a:r>
            <a:r>
              <a:rPr lang="en-GB" sz="2000" dirty="0" smtClean="0">
                <a:hlinkClick r:id="rId7"/>
              </a:rPr>
              <a:t>link</a:t>
            </a:r>
            <a:r>
              <a:rPr lang="en-GB" sz="2000" dirty="0" smtClean="0"/>
              <a:t> </a:t>
            </a:r>
            <a:r>
              <a:rPr lang="en-GB" sz="2000" dirty="0" err="1" smtClean="0">
                <a:hlinkClick r:id="rId8"/>
              </a:rPr>
              <a:t>link</a:t>
            </a:r>
            <a:endParaRPr lang="en-GB" sz="2000" dirty="0" smtClean="0"/>
          </a:p>
          <a:p>
            <a:pPr marL="0" indent="0" fontAlgn="ctr">
              <a:buNone/>
            </a:pPr>
            <a:r>
              <a:rPr lang="en-GB" sz="2000" b="1" dirty="0" smtClean="0"/>
              <a:t>South Africa: 2 operational</a:t>
            </a:r>
          </a:p>
          <a:p>
            <a:pPr marL="342900" indent="-342900" fontAlgn="ctr">
              <a:buFont typeface="Arial" panose="020B0604020202020204" pitchFamily="34" charset="0"/>
              <a:buChar char="•"/>
            </a:pPr>
            <a:r>
              <a:rPr lang="en-GB" sz="2000" dirty="0" smtClean="0"/>
              <a:t>Country will announce tender for 9.6GWe new nuclear programme – any day now. </a:t>
            </a:r>
            <a:r>
              <a:rPr lang="en-GB" sz="2000" dirty="0" smtClean="0">
                <a:hlinkClick r:id="rId9"/>
              </a:rPr>
              <a:t>link</a:t>
            </a:r>
            <a:r>
              <a:rPr lang="en-GB" sz="2000" dirty="0" smtClean="0"/>
              <a:t> </a:t>
            </a:r>
            <a:endParaRPr lang="en-GB" sz="2000" dirty="0"/>
          </a:p>
        </p:txBody>
      </p:sp>
    </p:spTree>
    <p:extLst>
      <p:ext uri="{BB962C8B-B14F-4D97-AF65-F5344CB8AC3E}">
        <p14:creationId xmlns:p14="http://schemas.microsoft.com/office/powerpoint/2010/main" val="1792005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Updates of </a:t>
            </a:r>
            <a:r>
              <a:rPr lang="en-GB" dirty="0" smtClean="0"/>
              <a:t>interest 5</a:t>
            </a:r>
            <a:endParaRPr lang="en-GB" dirty="0"/>
          </a:p>
        </p:txBody>
      </p:sp>
      <p:sp>
        <p:nvSpPr>
          <p:cNvPr id="3" name="Content Placeholder 2"/>
          <p:cNvSpPr>
            <a:spLocks noGrp="1"/>
          </p:cNvSpPr>
          <p:nvPr>
            <p:ph idx="1"/>
          </p:nvPr>
        </p:nvSpPr>
        <p:spPr/>
        <p:txBody>
          <a:bodyPr>
            <a:normAutofit lnSpcReduction="10000"/>
          </a:bodyPr>
          <a:lstStyle/>
          <a:p>
            <a:pPr fontAlgn="ctr"/>
            <a:r>
              <a:rPr lang="en-GB" sz="2000" b="1" dirty="0"/>
              <a:t>South Korea: </a:t>
            </a:r>
            <a:r>
              <a:rPr lang="en-GB" sz="2000" b="1" dirty="0" smtClean="0"/>
              <a:t>25 </a:t>
            </a:r>
            <a:r>
              <a:rPr lang="en-GB" sz="2000" b="1" dirty="0"/>
              <a:t>operational, </a:t>
            </a:r>
            <a:r>
              <a:rPr lang="en-GB" sz="2000" b="1" dirty="0" smtClean="0"/>
              <a:t>3 </a:t>
            </a:r>
            <a:r>
              <a:rPr lang="en-GB" sz="2000" b="1" dirty="0"/>
              <a:t>under </a:t>
            </a:r>
            <a:r>
              <a:rPr lang="en-GB" sz="2000" b="1" dirty="0" smtClean="0"/>
              <a:t>construction</a:t>
            </a:r>
          </a:p>
          <a:p>
            <a:pPr marL="342900" indent="-342900" fontAlgn="ctr">
              <a:buFont typeface="Arial" panose="020B0604020202020204" pitchFamily="34" charset="0"/>
              <a:buChar char="•"/>
            </a:pPr>
            <a:r>
              <a:rPr lang="en-GB" sz="2000" dirty="0" smtClean="0"/>
              <a:t>First APR 1400 grid connected in January 2016 </a:t>
            </a:r>
            <a:r>
              <a:rPr lang="en-GB" sz="2000" dirty="0" smtClean="0">
                <a:hlinkClick r:id="rId3"/>
              </a:rPr>
              <a:t>link</a:t>
            </a:r>
            <a:endParaRPr lang="en-GB" sz="2000" dirty="0" smtClean="0"/>
          </a:p>
          <a:p>
            <a:pPr marL="342900" indent="-342900" fontAlgn="ctr">
              <a:buFont typeface="Arial" panose="020B0604020202020204" pitchFamily="34" charset="0"/>
              <a:buChar char="•"/>
            </a:pPr>
            <a:r>
              <a:rPr lang="en-GB" sz="2000" dirty="0" smtClean="0"/>
              <a:t>Construction permits for two more APR1400s granted in June </a:t>
            </a:r>
            <a:r>
              <a:rPr lang="en-GB" sz="2000" dirty="0" smtClean="0">
                <a:hlinkClick r:id="rId4"/>
              </a:rPr>
              <a:t>link</a:t>
            </a:r>
            <a:r>
              <a:rPr lang="en-GB" sz="2000" dirty="0" smtClean="0"/>
              <a:t> </a:t>
            </a:r>
          </a:p>
          <a:p>
            <a:pPr marL="0" indent="0" fontAlgn="ctr">
              <a:buNone/>
            </a:pPr>
            <a:r>
              <a:rPr lang="en-GB" sz="2000" b="1" dirty="0" smtClean="0"/>
              <a:t>Sweden 9 operational</a:t>
            </a:r>
          </a:p>
          <a:p>
            <a:pPr marL="342900" indent="-342900" fontAlgn="ctr">
              <a:buFont typeface="Arial" panose="020B0604020202020204" pitchFamily="34" charset="0"/>
              <a:buChar char="•"/>
            </a:pPr>
            <a:r>
              <a:rPr lang="en-GB" sz="2000" dirty="0" smtClean="0"/>
              <a:t>Nuclear tax and poor market conditions means country will lose 4 reactors by 2020 </a:t>
            </a:r>
            <a:r>
              <a:rPr lang="en-GB" sz="2000" dirty="0" smtClean="0">
                <a:hlinkClick r:id="rId5"/>
              </a:rPr>
              <a:t>link</a:t>
            </a:r>
            <a:r>
              <a:rPr lang="en-GB" sz="2000" dirty="0" smtClean="0"/>
              <a:t>. Other units considered ‘at risk’</a:t>
            </a:r>
          </a:p>
          <a:p>
            <a:pPr marL="342900" indent="-342900" fontAlgn="ctr">
              <a:buFont typeface="Arial" panose="020B0604020202020204" pitchFamily="34" charset="0"/>
              <a:buChar char="•"/>
            </a:pPr>
            <a:r>
              <a:rPr lang="en-GB" sz="2000" dirty="0" smtClean="0"/>
              <a:t>In some good news, the tax has been repealed (June 2016) </a:t>
            </a:r>
            <a:r>
              <a:rPr lang="en-GB" sz="2000" dirty="0" smtClean="0">
                <a:hlinkClick r:id="rId6"/>
              </a:rPr>
              <a:t>link</a:t>
            </a:r>
            <a:endParaRPr lang="en-GB" sz="2000" dirty="0" smtClean="0"/>
          </a:p>
          <a:p>
            <a:pPr fontAlgn="ctr"/>
            <a:r>
              <a:rPr lang="en-GB" sz="2000" b="1" dirty="0" smtClean="0"/>
              <a:t>UAE</a:t>
            </a:r>
            <a:r>
              <a:rPr lang="en-GB" sz="2000" b="1" dirty="0"/>
              <a:t>: 4 under </a:t>
            </a:r>
            <a:r>
              <a:rPr lang="en-GB" sz="2000" b="1" dirty="0" smtClean="0"/>
              <a:t>construction (nuclear newcomer country)</a:t>
            </a:r>
            <a:endParaRPr lang="en-GB" sz="2000" b="1" dirty="0"/>
          </a:p>
          <a:p>
            <a:pPr marL="342900" indent="-342900" fontAlgn="ctr">
              <a:buFont typeface="Arial" panose="020B0604020202020204" pitchFamily="34" charset="0"/>
              <a:buChar char="•"/>
            </a:pPr>
            <a:r>
              <a:rPr lang="en-GB" sz="2000" dirty="0" smtClean="0"/>
              <a:t>Construction of four APR1400s on time and (presumably) budget. Now 70% complete. First unit should be online 2017 </a:t>
            </a:r>
            <a:r>
              <a:rPr lang="en-GB" sz="2000" dirty="0" smtClean="0">
                <a:hlinkClick r:id="rId7"/>
              </a:rPr>
              <a:t>link</a:t>
            </a:r>
            <a:endParaRPr lang="en-GB" sz="2000" dirty="0"/>
          </a:p>
          <a:p>
            <a:r>
              <a:rPr lang="en-GB" sz="2000" b="1" dirty="0"/>
              <a:t>USA: </a:t>
            </a:r>
            <a:r>
              <a:rPr lang="en-GB" sz="2000" b="1" dirty="0" smtClean="0"/>
              <a:t>100 operational, 4 </a:t>
            </a:r>
            <a:r>
              <a:rPr lang="en-GB" sz="2000" b="1" dirty="0"/>
              <a:t>under </a:t>
            </a:r>
            <a:r>
              <a:rPr lang="en-GB" sz="2000" b="1" dirty="0" smtClean="0"/>
              <a:t>construction</a:t>
            </a:r>
          </a:p>
          <a:p>
            <a:pPr marL="342900" indent="-342900">
              <a:buFont typeface="Arial" panose="020B0604020202020204" pitchFamily="34" charset="0"/>
              <a:buChar char="•"/>
            </a:pPr>
            <a:r>
              <a:rPr lang="en-GB" sz="2000" dirty="0" smtClean="0"/>
              <a:t>First new reactor in 30 years (Watts Bar II) grid connected </a:t>
            </a:r>
            <a:r>
              <a:rPr lang="en-GB" sz="2000" dirty="0" smtClean="0">
                <a:hlinkClick r:id="rId8"/>
              </a:rPr>
              <a:t>link </a:t>
            </a:r>
            <a:endParaRPr lang="en-GB" sz="2000" dirty="0" smtClean="0"/>
          </a:p>
          <a:p>
            <a:pPr marL="342900" indent="-342900">
              <a:buFont typeface="Arial" panose="020B0604020202020204" pitchFamily="34" charset="0"/>
              <a:buChar char="•"/>
            </a:pPr>
            <a:r>
              <a:rPr lang="en-GB" sz="2000" dirty="0" smtClean="0"/>
              <a:t>However 5 reactors have closed since 2013 and at least 10 more are ‘at risk’ </a:t>
            </a:r>
            <a:r>
              <a:rPr lang="en-GB" sz="2000" dirty="0" smtClean="0">
                <a:hlinkClick r:id="rId9"/>
              </a:rPr>
              <a:t>link</a:t>
            </a:r>
            <a:endParaRPr lang="en-GB" sz="2000" dirty="0" smtClean="0"/>
          </a:p>
          <a:p>
            <a:endParaRPr lang="en-GB" sz="2000" b="1" dirty="0" smtClean="0"/>
          </a:p>
          <a:p>
            <a:endParaRPr lang="en-GB" sz="2000" dirty="0"/>
          </a:p>
        </p:txBody>
      </p:sp>
    </p:spTree>
    <p:extLst>
      <p:ext uri="{BB962C8B-B14F-4D97-AF65-F5344CB8AC3E}">
        <p14:creationId xmlns:p14="http://schemas.microsoft.com/office/powerpoint/2010/main" val="196343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Highlight: Japan reactor fleet is slowly restarting  </a:t>
            </a:r>
            <a:endParaRPr lang="en-GB"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484783"/>
            <a:ext cx="9144000" cy="5372299"/>
          </a:xfrm>
        </p:spPr>
      </p:pic>
      <p:sp>
        <p:nvSpPr>
          <p:cNvPr id="4" name="Slide Number Placeholder 3"/>
          <p:cNvSpPr>
            <a:spLocks noGrp="1"/>
          </p:cNvSpPr>
          <p:nvPr>
            <p:ph type="sldNum" sz="quarter" idx="11"/>
          </p:nvPr>
        </p:nvSpPr>
        <p:spPr/>
        <p:txBody>
          <a:bodyPr/>
          <a:lstStyle/>
          <a:p>
            <a:fld id="{CE176639-0DDA-4D58-888C-AB0F1EEA7DE2}" type="slidenum">
              <a:rPr lang="en-GB" smtClean="0"/>
              <a:pPr/>
              <a:t>13</a:t>
            </a:fld>
            <a:endParaRPr lang="en-GB"/>
          </a:p>
        </p:txBody>
      </p:sp>
      <p:sp>
        <p:nvSpPr>
          <p:cNvPr id="3" name="TextBox 2"/>
          <p:cNvSpPr txBox="1"/>
          <p:nvPr/>
        </p:nvSpPr>
        <p:spPr>
          <a:xfrm>
            <a:off x="1064048" y="2729950"/>
            <a:ext cx="7347076" cy="461665"/>
          </a:xfrm>
          <a:prstGeom prst="rect">
            <a:avLst/>
          </a:prstGeom>
          <a:noFill/>
        </p:spPr>
        <p:txBody>
          <a:bodyPr wrap="none" rtlCol="0">
            <a:spAutoFit/>
          </a:bodyPr>
          <a:lstStyle/>
          <a:p>
            <a:r>
              <a:rPr lang="en-GB" sz="2400" dirty="0" smtClean="0"/>
              <a:t>3 out of 42 operable reactors in Japan are now operating </a:t>
            </a:r>
            <a:endParaRPr lang="en-GB" sz="2400" dirty="0"/>
          </a:p>
        </p:txBody>
      </p:sp>
    </p:spTree>
    <p:extLst>
      <p:ext uri="{BB962C8B-B14F-4D97-AF65-F5344CB8AC3E}">
        <p14:creationId xmlns:p14="http://schemas.microsoft.com/office/powerpoint/2010/main" val="173398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Highlight: Australia considers multi-national waste facility</a:t>
            </a:r>
            <a:endParaRPr lang="en-GB" dirty="0"/>
          </a:p>
        </p:txBody>
      </p:sp>
      <p:sp>
        <p:nvSpPr>
          <p:cNvPr id="4" name="Slide Number Placeholder 3"/>
          <p:cNvSpPr>
            <a:spLocks noGrp="1"/>
          </p:cNvSpPr>
          <p:nvPr>
            <p:ph type="sldNum" sz="quarter" idx="11"/>
          </p:nvPr>
        </p:nvSpPr>
        <p:spPr/>
        <p:txBody>
          <a:bodyPr/>
          <a:lstStyle/>
          <a:p>
            <a:fld id="{CE176639-0DDA-4D58-888C-AB0F1EEA7DE2}" type="slidenum">
              <a:rPr lang="en-GB" smtClean="0"/>
              <a:pPr/>
              <a:t>14</a:t>
            </a:fld>
            <a:endParaRPr lang="en-GB"/>
          </a:p>
        </p:txBody>
      </p:sp>
      <p:pic>
        <p:nvPicPr>
          <p:cNvPr id="1026" name="Picture 2" descr="File:Nuclear Fuel Cycle Royal Commission press conference with Kevin Scarce, Adelaide, South Austral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3" y="1748348"/>
            <a:ext cx="9132507" cy="5137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897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Highlight: China starts to increase reactor exports</a:t>
            </a:r>
            <a:endParaRPr lang="en-GB" dirty="0"/>
          </a:p>
        </p:txBody>
      </p:sp>
      <p:sp>
        <p:nvSpPr>
          <p:cNvPr id="4" name="Slide Number Placeholder 3"/>
          <p:cNvSpPr>
            <a:spLocks noGrp="1"/>
          </p:cNvSpPr>
          <p:nvPr>
            <p:ph type="sldNum" sz="quarter" idx="11"/>
          </p:nvPr>
        </p:nvSpPr>
        <p:spPr/>
        <p:txBody>
          <a:bodyPr/>
          <a:lstStyle/>
          <a:p>
            <a:fld id="{CE176639-0DDA-4D58-888C-AB0F1EEA7DE2}" type="slidenum">
              <a:rPr lang="en-GB" smtClean="0"/>
              <a:pPr/>
              <a:t>15</a:t>
            </a:fld>
            <a:endParaRPr lang="en-GB"/>
          </a:p>
        </p:txBody>
      </p:sp>
      <p:pic>
        <p:nvPicPr>
          <p:cNvPr id="4098" name="Picture 2" descr="http://en.people.cn/NMediaFile/2015/0721/FOREIGN2015072108290004387805465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84784"/>
            <a:ext cx="6984777" cy="523858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10377" y="6236390"/>
            <a:ext cx="2339832" cy="523220"/>
          </a:xfrm>
          <a:prstGeom prst="rect">
            <a:avLst/>
          </a:prstGeom>
          <a:noFill/>
        </p:spPr>
        <p:txBody>
          <a:bodyPr wrap="square" rtlCol="0">
            <a:spAutoFit/>
          </a:bodyPr>
          <a:lstStyle/>
          <a:p>
            <a:r>
              <a:rPr lang="en-GB" sz="2800" dirty="0" err="1" smtClean="0"/>
              <a:t>Hualong</a:t>
            </a:r>
            <a:r>
              <a:rPr lang="en-GB" sz="2800" dirty="0" smtClean="0"/>
              <a:t> One</a:t>
            </a:r>
            <a:endParaRPr lang="en-GB" sz="2800" dirty="0"/>
          </a:p>
        </p:txBody>
      </p:sp>
    </p:spTree>
    <p:extLst>
      <p:ext uri="{BB962C8B-B14F-4D97-AF65-F5344CB8AC3E}">
        <p14:creationId xmlns:p14="http://schemas.microsoft.com/office/powerpoint/2010/main" val="1624741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Recent Highlight: </a:t>
            </a:r>
            <a:br>
              <a:rPr lang="en-GB" dirty="0" smtClean="0"/>
            </a:br>
            <a:r>
              <a:rPr lang="en-GB" dirty="0" err="1" smtClean="0"/>
              <a:t>Hinkley</a:t>
            </a:r>
            <a:r>
              <a:rPr lang="en-GB" dirty="0" smtClean="0"/>
              <a:t> Point C approved!</a:t>
            </a:r>
            <a:endParaRPr lang="en-GB" dirty="0"/>
          </a:p>
        </p:txBody>
      </p:sp>
      <p:sp>
        <p:nvSpPr>
          <p:cNvPr id="4" name="Slide Number Placeholder 3"/>
          <p:cNvSpPr>
            <a:spLocks noGrp="1"/>
          </p:cNvSpPr>
          <p:nvPr>
            <p:ph type="sldNum" sz="quarter" idx="11"/>
          </p:nvPr>
        </p:nvSpPr>
        <p:spPr/>
        <p:txBody>
          <a:bodyPr/>
          <a:lstStyle/>
          <a:p>
            <a:fld id="{CE176639-0DDA-4D58-888C-AB0F1EEA7DE2}" type="slidenum">
              <a:rPr lang="en-GB" smtClean="0"/>
              <a:pPr/>
              <a:t>16</a:t>
            </a:fld>
            <a:endParaRPr lang="en-GB"/>
          </a:p>
        </p:txBody>
      </p:sp>
      <p:pic>
        <p:nvPicPr>
          <p:cNvPr id="1026" name="Picture 2" descr="Vincent_de_Rivaz_Sym2016_(WNA)-46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7624" y="1484784"/>
            <a:ext cx="6840760" cy="5100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8772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Highlight: SMRs are happening. </a:t>
            </a:r>
            <a:endParaRPr lang="en-GB" dirty="0"/>
          </a:p>
        </p:txBody>
      </p:sp>
      <p:sp>
        <p:nvSpPr>
          <p:cNvPr id="4" name="Slide Number Placeholder 3"/>
          <p:cNvSpPr>
            <a:spLocks noGrp="1"/>
          </p:cNvSpPr>
          <p:nvPr>
            <p:ph type="sldNum" sz="quarter" idx="11"/>
          </p:nvPr>
        </p:nvSpPr>
        <p:spPr/>
        <p:txBody>
          <a:bodyPr/>
          <a:lstStyle/>
          <a:p>
            <a:fld id="{CE176639-0DDA-4D58-888C-AB0F1EEA7DE2}" type="slidenum">
              <a:rPr lang="en-GB" smtClean="0"/>
              <a:pPr/>
              <a:t>17</a:t>
            </a:fld>
            <a:endParaRPr lang="en-GB"/>
          </a:p>
        </p:txBody>
      </p:sp>
      <p:pic>
        <p:nvPicPr>
          <p:cNvPr id="5" name="Picture 4" descr="FNPP May 20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2" y="1484784"/>
            <a:ext cx="9104232" cy="4104456"/>
          </a:xfrm>
          <a:prstGeom prst="rect">
            <a:avLst/>
          </a:prstGeom>
        </p:spPr>
      </p:pic>
      <p:sp>
        <p:nvSpPr>
          <p:cNvPr id="6" name="TextBox 5"/>
          <p:cNvSpPr txBox="1">
            <a:spLocks noChangeArrowheads="1"/>
          </p:cNvSpPr>
          <p:nvPr/>
        </p:nvSpPr>
        <p:spPr bwMode="auto">
          <a:xfrm>
            <a:off x="152077" y="1690548"/>
            <a:ext cx="863192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t>First Russian floating nuclear power </a:t>
            </a:r>
            <a:r>
              <a:rPr lang="en-US" dirty="0" smtClean="0"/>
              <a:t>plant under construction – picture taken May 2015</a:t>
            </a:r>
            <a:endParaRPr lang="en-US" dirty="0"/>
          </a:p>
        </p:txBody>
      </p:sp>
      <p:sp>
        <p:nvSpPr>
          <p:cNvPr id="7" name="TextBox 6"/>
          <p:cNvSpPr txBox="1">
            <a:spLocks noChangeArrowheads="1"/>
          </p:cNvSpPr>
          <p:nvPr/>
        </p:nvSpPr>
        <p:spPr bwMode="auto">
          <a:xfrm>
            <a:off x="1143004" y="5543550"/>
            <a:ext cx="609329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With 2 x 40 </a:t>
            </a:r>
            <a:r>
              <a:rPr lang="en-US" sz="1800" dirty="0" err="1"/>
              <a:t>MWe</a:t>
            </a:r>
            <a:r>
              <a:rPr lang="en-US" sz="1800" dirty="0"/>
              <a:t> </a:t>
            </a:r>
            <a:r>
              <a:rPr lang="en-US" sz="1800" dirty="0" smtClean="0"/>
              <a:t>reactors. Destined for </a:t>
            </a:r>
            <a:r>
              <a:rPr lang="en-US" sz="1800" dirty="0" err="1"/>
              <a:t>Pevek</a:t>
            </a:r>
            <a:r>
              <a:rPr lang="en-US" sz="1800" dirty="0"/>
              <a:t>, NE Siberia</a:t>
            </a:r>
          </a:p>
        </p:txBody>
      </p:sp>
    </p:spTree>
    <p:extLst>
      <p:ext uri="{BB962C8B-B14F-4D97-AF65-F5344CB8AC3E}">
        <p14:creationId xmlns:p14="http://schemas.microsoft.com/office/powerpoint/2010/main" val="177087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284984"/>
            <a:ext cx="7772400" cy="1362075"/>
          </a:xfrm>
        </p:spPr>
        <p:txBody>
          <a:bodyPr>
            <a:normAutofit/>
          </a:bodyPr>
          <a:lstStyle/>
          <a:p>
            <a:r>
              <a:rPr lang="en-GB" dirty="0" smtClean="0"/>
              <a:t>2. The current nuclear energy outlook</a:t>
            </a:r>
            <a:endParaRPr lang="en-GB" dirty="0"/>
          </a:p>
        </p:txBody>
      </p:sp>
      <p:sp>
        <p:nvSpPr>
          <p:cNvPr id="4" name="Slide Number Placeholder 3"/>
          <p:cNvSpPr>
            <a:spLocks noGrp="1"/>
          </p:cNvSpPr>
          <p:nvPr>
            <p:ph type="sldNum" sz="quarter" idx="12"/>
          </p:nvPr>
        </p:nvSpPr>
        <p:spPr/>
        <p:txBody>
          <a:bodyPr/>
          <a:lstStyle/>
          <a:p>
            <a:fld id="{CE176639-0DDA-4D58-888C-AB0F1EEA7DE2}" type="slidenum">
              <a:rPr lang="en-GB" smtClean="0"/>
              <a:pPr/>
              <a:t>18</a:t>
            </a:fld>
            <a:endParaRPr lang="en-GB"/>
          </a:p>
        </p:txBody>
      </p:sp>
    </p:spTree>
    <p:extLst>
      <p:ext uri="{BB962C8B-B14F-4D97-AF65-F5344CB8AC3E}">
        <p14:creationId xmlns:p14="http://schemas.microsoft.com/office/powerpoint/2010/main" val="2423331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about the future?</a:t>
            </a:r>
            <a:endParaRPr lang="en-GB" dirty="0"/>
          </a:p>
        </p:txBody>
      </p:sp>
      <p:sp>
        <p:nvSpPr>
          <p:cNvPr id="3" name="Content Placeholder 2"/>
          <p:cNvSpPr>
            <a:spLocks noGrp="1"/>
          </p:cNvSpPr>
          <p:nvPr>
            <p:ph idx="1"/>
          </p:nvPr>
        </p:nvSpPr>
        <p:spPr>
          <a:xfrm>
            <a:off x="4536424" y="1314000"/>
            <a:ext cx="3852000" cy="4824000"/>
          </a:xfrm>
        </p:spPr>
        <p:txBody>
          <a:bodyPr>
            <a:normAutofit/>
          </a:bodyPr>
          <a:lstStyle/>
          <a:p>
            <a:pPr marL="342900" lvl="0" indent="-342900" eaLnBrk="0" fontAlgn="base" hangingPunct="0">
              <a:lnSpc>
                <a:spcPct val="90000"/>
              </a:lnSpc>
              <a:spcAft>
                <a:spcPct val="0"/>
              </a:spcAft>
              <a:buFontTx/>
              <a:buChar char="•"/>
            </a:pPr>
            <a:r>
              <a:rPr lang="en-GB" sz="2000" kern="0" dirty="0" smtClean="0">
                <a:solidFill>
                  <a:srgbClr val="4D4D4D"/>
                </a:solidFill>
              </a:rPr>
              <a:t>We have published </a:t>
            </a:r>
            <a:r>
              <a:rPr lang="en-GB" sz="2000" kern="0" dirty="0">
                <a:solidFill>
                  <a:srgbClr val="4D4D4D"/>
                </a:solidFill>
              </a:rPr>
              <a:t>reports on the supply and demand of nuclear fuel since </a:t>
            </a:r>
            <a:r>
              <a:rPr lang="en-GB" sz="2000" kern="0" dirty="0" smtClean="0">
                <a:solidFill>
                  <a:srgbClr val="4D4D4D"/>
                </a:solidFill>
              </a:rPr>
              <a:t>our </a:t>
            </a:r>
            <a:r>
              <a:rPr lang="en-GB" sz="2000" kern="0" dirty="0">
                <a:solidFill>
                  <a:srgbClr val="4D4D4D"/>
                </a:solidFill>
              </a:rPr>
              <a:t>foundation in </a:t>
            </a:r>
            <a:r>
              <a:rPr lang="en-GB" sz="2000" kern="0" dirty="0" smtClean="0">
                <a:solidFill>
                  <a:srgbClr val="4D4D4D"/>
                </a:solidFill>
              </a:rPr>
              <a:t>1975</a:t>
            </a:r>
          </a:p>
          <a:p>
            <a:pPr marL="342900" lvl="0" indent="-342900" eaLnBrk="0" fontAlgn="base" hangingPunct="0">
              <a:lnSpc>
                <a:spcPct val="90000"/>
              </a:lnSpc>
              <a:spcAft>
                <a:spcPct val="0"/>
              </a:spcAft>
              <a:buFontTx/>
              <a:buChar char="•"/>
            </a:pPr>
            <a:endParaRPr lang="en-GB" sz="2000" kern="0" dirty="0">
              <a:solidFill>
                <a:srgbClr val="4D4D4D"/>
              </a:solidFill>
            </a:endParaRPr>
          </a:p>
          <a:p>
            <a:pPr marL="342900" lvl="0" indent="-342900" eaLnBrk="0" fontAlgn="base" hangingPunct="0">
              <a:lnSpc>
                <a:spcPct val="90000"/>
              </a:lnSpc>
              <a:spcAft>
                <a:spcPct val="0"/>
              </a:spcAft>
              <a:buFontTx/>
              <a:buChar char="•"/>
            </a:pPr>
            <a:r>
              <a:rPr lang="en-GB" sz="2000" kern="0" dirty="0">
                <a:solidFill>
                  <a:srgbClr val="4D4D4D"/>
                </a:solidFill>
              </a:rPr>
              <a:t>The </a:t>
            </a:r>
            <a:r>
              <a:rPr lang="en-GB" sz="2000" kern="0" dirty="0" smtClean="0">
                <a:solidFill>
                  <a:srgbClr val="4D4D4D"/>
                </a:solidFill>
              </a:rPr>
              <a:t>2015 </a:t>
            </a:r>
            <a:r>
              <a:rPr lang="en-GB" sz="2000" kern="0" dirty="0">
                <a:solidFill>
                  <a:srgbClr val="4D4D4D"/>
                </a:solidFill>
              </a:rPr>
              <a:t>report is the </a:t>
            </a:r>
            <a:r>
              <a:rPr lang="en-GB" sz="2000" kern="0" dirty="0" smtClean="0">
                <a:solidFill>
                  <a:srgbClr val="4D4D4D"/>
                </a:solidFill>
              </a:rPr>
              <a:t>17</a:t>
            </a:r>
            <a:r>
              <a:rPr lang="en-GB" sz="2000" kern="0" baseline="30000" dirty="0" smtClean="0">
                <a:solidFill>
                  <a:srgbClr val="4D4D4D"/>
                </a:solidFill>
              </a:rPr>
              <a:t>th</a:t>
            </a:r>
            <a:r>
              <a:rPr lang="en-GB" sz="2000" kern="0" dirty="0" smtClean="0">
                <a:solidFill>
                  <a:srgbClr val="4D4D4D"/>
                </a:solidFill>
              </a:rPr>
              <a:t> in </a:t>
            </a:r>
            <a:r>
              <a:rPr lang="en-GB" sz="2000" kern="0" dirty="0">
                <a:solidFill>
                  <a:srgbClr val="4D4D4D"/>
                </a:solidFill>
              </a:rPr>
              <a:t>the </a:t>
            </a:r>
            <a:r>
              <a:rPr lang="en-GB" sz="2000" kern="0" dirty="0" smtClean="0">
                <a:solidFill>
                  <a:srgbClr val="4D4D4D"/>
                </a:solidFill>
              </a:rPr>
              <a:t>series</a:t>
            </a:r>
          </a:p>
          <a:p>
            <a:pPr marL="342900" lvl="0" indent="-342900" eaLnBrk="0" fontAlgn="base" hangingPunct="0">
              <a:lnSpc>
                <a:spcPct val="90000"/>
              </a:lnSpc>
              <a:spcAft>
                <a:spcPct val="0"/>
              </a:spcAft>
              <a:buFontTx/>
              <a:buChar char="•"/>
            </a:pPr>
            <a:endParaRPr lang="en-GB" sz="2000" kern="0" dirty="0">
              <a:solidFill>
                <a:srgbClr val="4D4D4D"/>
              </a:solidFill>
            </a:endParaRPr>
          </a:p>
          <a:p>
            <a:pPr marL="342900" lvl="0" indent="-342900" eaLnBrk="0" fontAlgn="base" hangingPunct="0">
              <a:lnSpc>
                <a:spcPct val="90000"/>
              </a:lnSpc>
              <a:spcAft>
                <a:spcPct val="0"/>
              </a:spcAft>
              <a:buFontTx/>
              <a:buChar char="•"/>
            </a:pPr>
            <a:r>
              <a:rPr lang="en-GB" sz="2000" kern="0" dirty="0" smtClean="0">
                <a:solidFill>
                  <a:srgbClr val="4D4D4D"/>
                </a:solidFill>
              </a:rPr>
              <a:t>It describes </a:t>
            </a:r>
            <a:r>
              <a:rPr lang="en-GB" sz="2000" kern="0" dirty="0">
                <a:solidFill>
                  <a:srgbClr val="4D4D4D"/>
                </a:solidFill>
              </a:rPr>
              <a:t>the supply </a:t>
            </a:r>
            <a:r>
              <a:rPr lang="en-GB" sz="2000" kern="0" dirty="0" smtClean="0">
                <a:solidFill>
                  <a:srgbClr val="4D4D4D"/>
                </a:solidFill>
              </a:rPr>
              <a:t>capacities in </a:t>
            </a:r>
            <a:r>
              <a:rPr lang="en-GB" sz="2000" kern="0" dirty="0">
                <a:solidFill>
                  <a:srgbClr val="4D4D4D"/>
                </a:solidFill>
              </a:rPr>
              <a:t>natural uranium, conversion, enrichment and </a:t>
            </a:r>
            <a:r>
              <a:rPr lang="en-GB" sz="2000" kern="0" dirty="0" smtClean="0">
                <a:solidFill>
                  <a:srgbClr val="4D4D4D"/>
                </a:solidFill>
              </a:rPr>
              <a:t>fabrication services</a:t>
            </a:r>
          </a:p>
          <a:p>
            <a:pPr marL="342900" lvl="0" indent="-342900" eaLnBrk="0" fontAlgn="base" hangingPunct="0">
              <a:lnSpc>
                <a:spcPct val="90000"/>
              </a:lnSpc>
              <a:spcAft>
                <a:spcPct val="0"/>
              </a:spcAft>
              <a:buFontTx/>
              <a:buChar char="•"/>
            </a:pPr>
            <a:endParaRPr lang="en-GB" sz="2000" kern="0" dirty="0" smtClean="0">
              <a:solidFill>
                <a:srgbClr val="4D4D4D"/>
              </a:solidFill>
            </a:endParaRPr>
          </a:p>
          <a:p>
            <a:pPr marL="342900" lvl="0" indent="-342900" eaLnBrk="0" fontAlgn="base" hangingPunct="0">
              <a:lnSpc>
                <a:spcPct val="90000"/>
              </a:lnSpc>
              <a:spcAft>
                <a:spcPct val="0"/>
              </a:spcAft>
              <a:buFontTx/>
              <a:buChar char="•"/>
            </a:pPr>
            <a:r>
              <a:rPr lang="en-GB" sz="2000" b="1" kern="0" dirty="0" smtClean="0">
                <a:solidFill>
                  <a:srgbClr val="4D4D4D"/>
                </a:solidFill>
              </a:rPr>
              <a:t>It provides three scenarios for future reactor development </a:t>
            </a:r>
            <a:endParaRPr lang="en-GB" sz="2000" b="1" kern="0" dirty="0">
              <a:solidFill>
                <a:srgbClr val="4D4D4D"/>
              </a:solidFill>
            </a:endParaRPr>
          </a:p>
        </p:txBody>
      </p:sp>
      <p:sp>
        <p:nvSpPr>
          <p:cNvPr id="4" name="Slide Number Placeholder 3"/>
          <p:cNvSpPr>
            <a:spLocks noGrp="1"/>
          </p:cNvSpPr>
          <p:nvPr>
            <p:ph type="sldNum" sz="quarter" idx="11"/>
          </p:nvPr>
        </p:nvSpPr>
        <p:spPr/>
        <p:txBody>
          <a:bodyPr/>
          <a:lstStyle/>
          <a:p>
            <a:fld id="{CE176639-0DDA-4D58-888C-AB0F1EEA7DE2}" type="slidenum">
              <a:rPr lang="en-GB" smtClean="0"/>
              <a:pPr/>
              <a:t>19</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73" y="975496"/>
            <a:ext cx="3724795" cy="5249008"/>
          </a:xfrm>
          <a:prstGeom prst="rect">
            <a:avLst/>
          </a:prstGeom>
        </p:spPr>
      </p:pic>
    </p:spTree>
    <p:extLst>
      <p:ext uri="{BB962C8B-B14F-4D97-AF65-F5344CB8AC3E}">
        <p14:creationId xmlns:p14="http://schemas.microsoft.com/office/powerpoint/2010/main" val="836495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World Nuclear Association -</a:t>
            </a:r>
            <a:br>
              <a:rPr lang="en-GB" dirty="0" smtClean="0"/>
            </a:br>
            <a:r>
              <a:rPr lang="en-GB" dirty="0" smtClean="0"/>
              <a:t>Our members</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2040" y="1556792"/>
            <a:ext cx="4679960" cy="4679960"/>
          </a:xfrm>
          <a:prstGeom prst="rect">
            <a:avLst/>
          </a:prstGeom>
        </p:spPr>
      </p:pic>
    </p:spTree>
    <p:extLst>
      <p:ext uri="{BB962C8B-B14F-4D97-AF65-F5344CB8AC3E}">
        <p14:creationId xmlns:p14="http://schemas.microsoft.com/office/powerpoint/2010/main" val="34712024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World Nuclear Association Market Report scenarios</a:t>
            </a:r>
            <a:endParaRPr lang="en-GB" dirty="0"/>
          </a:p>
        </p:txBody>
      </p:sp>
      <p:sp>
        <p:nvSpPr>
          <p:cNvPr id="4" name="Slide Number Placeholder 3"/>
          <p:cNvSpPr>
            <a:spLocks noGrp="1"/>
          </p:cNvSpPr>
          <p:nvPr>
            <p:ph type="sldNum" sz="quarter" idx="11"/>
          </p:nvPr>
        </p:nvSpPr>
        <p:spPr/>
        <p:txBody>
          <a:bodyPr/>
          <a:lstStyle/>
          <a:p>
            <a:fld id="{CE176639-0DDA-4D58-888C-AB0F1EEA7DE2}" type="slidenum">
              <a:rPr lang="en-GB" smtClean="0"/>
              <a:pPr/>
              <a:t>20</a:t>
            </a:fld>
            <a:endParaRPr lang="en-GB"/>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88368" y="1371406"/>
            <a:ext cx="7816079" cy="4577874"/>
          </a:xfrm>
          <a:prstGeom prst="rect">
            <a:avLst/>
          </a:prstGeom>
          <a:noFill/>
        </p:spPr>
      </p:pic>
      <p:sp>
        <p:nvSpPr>
          <p:cNvPr id="3" name="TextBox 2"/>
          <p:cNvSpPr txBox="1"/>
          <p:nvPr/>
        </p:nvSpPr>
        <p:spPr>
          <a:xfrm>
            <a:off x="146718" y="1371406"/>
            <a:ext cx="641651" cy="369332"/>
          </a:xfrm>
          <a:prstGeom prst="rect">
            <a:avLst/>
          </a:prstGeom>
          <a:noFill/>
        </p:spPr>
        <p:txBody>
          <a:bodyPr wrap="none" rtlCol="0">
            <a:spAutoFit/>
          </a:bodyPr>
          <a:lstStyle/>
          <a:p>
            <a:r>
              <a:rPr lang="en-GB" dirty="0" err="1" smtClean="0"/>
              <a:t>GWe</a:t>
            </a:r>
            <a:endParaRPr lang="en-GB" dirty="0"/>
          </a:p>
        </p:txBody>
      </p:sp>
    </p:spTree>
    <p:extLst>
      <p:ext uri="{BB962C8B-B14F-4D97-AF65-F5344CB8AC3E}">
        <p14:creationId xmlns:p14="http://schemas.microsoft.com/office/powerpoint/2010/main" val="7356251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83" name="Freeform 3"/>
          <p:cNvSpPr>
            <a:spLocks/>
          </p:cNvSpPr>
          <p:nvPr/>
        </p:nvSpPr>
        <p:spPr bwMode="auto">
          <a:xfrm>
            <a:off x="2924175" y="4133850"/>
            <a:ext cx="34925" cy="9525"/>
          </a:xfrm>
          <a:custGeom>
            <a:avLst/>
            <a:gdLst/>
            <a:ahLst/>
            <a:cxnLst>
              <a:cxn ang="0">
                <a:pos x="0" y="0"/>
              </a:cxn>
              <a:cxn ang="0">
                <a:pos x="3" y="13"/>
              </a:cxn>
              <a:cxn ang="0">
                <a:pos x="44" y="8"/>
              </a:cxn>
              <a:cxn ang="0">
                <a:pos x="0" y="0"/>
              </a:cxn>
            </a:cxnLst>
            <a:rect l="0" t="0" r="r" b="b"/>
            <a:pathLst>
              <a:path w="44" h="13">
                <a:moveTo>
                  <a:pt x="0" y="0"/>
                </a:moveTo>
                <a:lnTo>
                  <a:pt x="3" y="13"/>
                </a:lnTo>
                <a:lnTo>
                  <a:pt x="44" y="8"/>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84" name="Freeform 4"/>
          <p:cNvSpPr>
            <a:spLocks/>
          </p:cNvSpPr>
          <p:nvPr/>
        </p:nvSpPr>
        <p:spPr bwMode="auto">
          <a:xfrm>
            <a:off x="5856288" y="3587750"/>
            <a:ext cx="322262" cy="255588"/>
          </a:xfrm>
          <a:custGeom>
            <a:avLst/>
            <a:gdLst>
              <a:gd name="T0" fmla="*/ 0 w 407"/>
              <a:gd name="T1" fmla="*/ 153 h 320"/>
              <a:gd name="T2" fmla="*/ 4 w 407"/>
              <a:gd name="T3" fmla="*/ 238 h 320"/>
              <a:gd name="T4" fmla="*/ 33 w 407"/>
              <a:gd name="T5" fmla="*/ 262 h 320"/>
              <a:gd name="T6" fmla="*/ 9 w 407"/>
              <a:gd name="T7" fmla="*/ 304 h 320"/>
              <a:gd name="T8" fmla="*/ 55 w 407"/>
              <a:gd name="T9" fmla="*/ 320 h 320"/>
              <a:gd name="T10" fmla="*/ 160 w 407"/>
              <a:gd name="T11" fmla="*/ 304 h 320"/>
              <a:gd name="T12" fmla="*/ 180 w 407"/>
              <a:gd name="T13" fmla="*/ 256 h 320"/>
              <a:gd name="T14" fmla="*/ 253 w 407"/>
              <a:gd name="T15" fmla="*/ 232 h 320"/>
              <a:gd name="T16" fmla="*/ 258 w 407"/>
              <a:gd name="T17" fmla="*/ 190 h 320"/>
              <a:gd name="T18" fmla="*/ 282 w 407"/>
              <a:gd name="T19" fmla="*/ 183 h 320"/>
              <a:gd name="T20" fmla="*/ 272 w 407"/>
              <a:gd name="T21" fmla="*/ 163 h 320"/>
              <a:gd name="T22" fmla="*/ 297 w 407"/>
              <a:gd name="T23" fmla="*/ 160 h 320"/>
              <a:gd name="T24" fmla="*/ 318 w 407"/>
              <a:gd name="T25" fmla="*/ 120 h 320"/>
              <a:gd name="T26" fmla="*/ 308 w 407"/>
              <a:gd name="T27" fmla="*/ 81 h 320"/>
              <a:gd name="T28" fmla="*/ 405 w 407"/>
              <a:gd name="T29" fmla="*/ 50 h 320"/>
              <a:gd name="T30" fmla="*/ 407 w 407"/>
              <a:gd name="T31" fmla="*/ 43 h 320"/>
              <a:gd name="T32" fmla="*/ 373 w 407"/>
              <a:gd name="T33" fmla="*/ 36 h 320"/>
              <a:gd name="T34" fmla="*/ 320 w 407"/>
              <a:gd name="T35" fmla="*/ 62 h 320"/>
              <a:gd name="T36" fmla="*/ 296 w 407"/>
              <a:gd name="T37" fmla="*/ 0 h 320"/>
              <a:gd name="T38" fmla="*/ 253 w 407"/>
              <a:gd name="T39" fmla="*/ 47 h 320"/>
              <a:gd name="T40" fmla="*/ 127 w 407"/>
              <a:gd name="T41" fmla="*/ 43 h 320"/>
              <a:gd name="T42" fmla="*/ 62 w 407"/>
              <a:gd name="T43" fmla="*/ 118 h 320"/>
              <a:gd name="T44" fmla="*/ 19 w 407"/>
              <a:gd name="T45" fmla="*/ 93 h 320"/>
              <a:gd name="T46" fmla="*/ 0 w 407"/>
              <a:gd name="T47" fmla="*/ 153 h 3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7"/>
              <a:gd name="T73" fmla="*/ 0 h 320"/>
              <a:gd name="T74" fmla="*/ 407 w 407"/>
              <a:gd name="T75" fmla="*/ 320 h 3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7" h="320">
                <a:moveTo>
                  <a:pt x="0" y="153"/>
                </a:moveTo>
                <a:lnTo>
                  <a:pt x="4" y="238"/>
                </a:lnTo>
                <a:lnTo>
                  <a:pt x="33" y="262"/>
                </a:lnTo>
                <a:lnTo>
                  <a:pt x="9" y="304"/>
                </a:lnTo>
                <a:lnTo>
                  <a:pt x="55" y="320"/>
                </a:lnTo>
                <a:lnTo>
                  <a:pt x="160" y="304"/>
                </a:lnTo>
                <a:lnTo>
                  <a:pt x="180" y="256"/>
                </a:lnTo>
                <a:lnTo>
                  <a:pt x="253" y="232"/>
                </a:lnTo>
                <a:lnTo>
                  <a:pt x="258" y="190"/>
                </a:lnTo>
                <a:lnTo>
                  <a:pt x="282" y="183"/>
                </a:lnTo>
                <a:lnTo>
                  <a:pt x="272" y="163"/>
                </a:lnTo>
                <a:lnTo>
                  <a:pt x="297" y="160"/>
                </a:lnTo>
                <a:lnTo>
                  <a:pt x="318" y="120"/>
                </a:lnTo>
                <a:lnTo>
                  <a:pt x="308" y="81"/>
                </a:lnTo>
                <a:lnTo>
                  <a:pt x="405" y="50"/>
                </a:lnTo>
                <a:lnTo>
                  <a:pt x="407" y="43"/>
                </a:lnTo>
                <a:lnTo>
                  <a:pt x="373" y="36"/>
                </a:lnTo>
                <a:lnTo>
                  <a:pt x="320" y="62"/>
                </a:lnTo>
                <a:lnTo>
                  <a:pt x="296" y="0"/>
                </a:lnTo>
                <a:lnTo>
                  <a:pt x="253" y="47"/>
                </a:lnTo>
                <a:lnTo>
                  <a:pt x="127" y="43"/>
                </a:lnTo>
                <a:lnTo>
                  <a:pt x="62" y="118"/>
                </a:lnTo>
                <a:lnTo>
                  <a:pt x="19" y="93"/>
                </a:lnTo>
                <a:lnTo>
                  <a:pt x="0" y="15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85" name="Freeform 5"/>
          <p:cNvSpPr>
            <a:spLocks/>
          </p:cNvSpPr>
          <p:nvPr/>
        </p:nvSpPr>
        <p:spPr bwMode="auto">
          <a:xfrm>
            <a:off x="4905375" y="3467100"/>
            <a:ext cx="42863" cy="85725"/>
          </a:xfrm>
          <a:custGeom>
            <a:avLst/>
            <a:gdLst>
              <a:gd name="T0" fmla="*/ 0 w 55"/>
              <a:gd name="T1" fmla="*/ 80 h 107"/>
              <a:gd name="T2" fmla="*/ 4 w 55"/>
              <a:gd name="T3" fmla="*/ 24 h 107"/>
              <a:gd name="T4" fmla="*/ 28 w 55"/>
              <a:gd name="T5" fmla="*/ 0 h 107"/>
              <a:gd name="T6" fmla="*/ 55 w 55"/>
              <a:gd name="T7" fmla="*/ 63 h 107"/>
              <a:gd name="T8" fmla="*/ 29 w 55"/>
              <a:gd name="T9" fmla="*/ 107 h 107"/>
              <a:gd name="T10" fmla="*/ 0 w 55"/>
              <a:gd name="T11" fmla="*/ 80 h 107"/>
              <a:gd name="T12" fmla="*/ 0 60000 65536"/>
              <a:gd name="T13" fmla="*/ 0 60000 65536"/>
              <a:gd name="T14" fmla="*/ 0 60000 65536"/>
              <a:gd name="T15" fmla="*/ 0 60000 65536"/>
              <a:gd name="T16" fmla="*/ 0 60000 65536"/>
              <a:gd name="T17" fmla="*/ 0 60000 65536"/>
              <a:gd name="T18" fmla="*/ 0 w 55"/>
              <a:gd name="T19" fmla="*/ 0 h 107"/>
              <a:gd name="T20" fmla="*/ 55 w 55"/>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55" h="107">
                <a:moveTo>
                  <a:pt x="0" y="80"/>
                </a:moveTo>
                <a:lnTo>
                  <a:pt x="4" y="24"/>
                </a:lnTo>
                <a:lnTo>
                  <a:pt x="28" y="0"/>
                </a:lnTo>
                <a:lnTo>
                  <a:pt x="55" y="63"/>
                </a:lnTo>
                <a:lnTo>
                  <a:pt x="29" y="107"/>
                </a:lnTo>
                <a:lnTo>
                  <a:pt x="0" y="8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86" name="Freeform 6"/>
          <p:cNvSpPr>
            <a:spLocks/>
          </p:cNvSpPr>
          <p:nvPr/>
        </p:nvSpPr>
        <p:spPr bwMode="auto">
          <a:xfrm>
            <a:off x="4268788" y="3630613"/>
            <a:ext cx="463550" cy="487362"/>
          </a:xfrm>
          <a:custGeom>
            <a:avLst/>
            <a:gdLst/>
            <a:ahLst/>
            <a:cxnLst>
              <a:cxn ang="0">
                <a:pos x="0" y="328"/>
              </a:cxn>
              <a:cxn ang="0">
                <a:pos x="4" y="339"/>
              </a:cxn>
              <a:cxn ang="0">
                <a:pos x="109" y="417"/>
              </a:cxn>
              <a:cxn ang="0">
                <a:pos x="342" y="585"/>
              </a:cxn>
              <a:cxn ang="0">
                <a:pos x="344" y="613"/>
              </a:cxn>
              <a:cxn ang="0">
                <a:pos x="367" y="609"/>
              </a:cxn>
              <a:cxn ang="0">
                <a:pos x="411" y="598"/>
              </a:cxn>
              <a:cxn ang="0">
                <a:pos x="586" y="465"/>
              </a:cxn>
              <a:cxn ang="0">
                <a:pos x="520" y="378"/>
              </a:cxn>
              <a:cxn ang="0">
                <a:pos x="521" y="236"/>
              </a:cxn>
              <a:cxn ang="0">
                <a:pos x="512" y="174"/>
              </a:cxn>
              <a:cxn ang="0">
                <a:pos x="463" y="110"/>
              </a:cxn>
              <a:cxn ang="0">
                <a:pos x="490" y="87"/>
              </a:cxn>
              <a:cxn ang="0">
                <a:pos x="500" y="0"/>
              </a:cxn>
              <a:cxn ang="0">
                <a:pos x="294" y="14"/>
              </a:cxn>
              <a:cxn ang="0">
                <a:pos x="186" y="67"/>
              </a:cxn>
              <a:cxn ang="0">
                <a:pos x="212" y="170"/>
              </a:cxn>
              <a:cxn ang="0">
                <a:pos x="167" y="174"/>
              </a:cxn>
              <a:cxn ang="0">
                <a:pos x="142" y="185"/>
              </a:cxn>
              <a:cxn ang="0">
                <a:pos x="147" y="212"/>
              </a:cxn>
              <a:cxn ang="0">
                <a:pos x="14" y="275"/>
              </a:cxn>
              <a:cxn ang="0">
                <a:pos x="0" y="328"/>
              </a:cxn>
            </a:cxnLst>
            <a:rect l="0" t="0" r="r" b="b"/>
            <a:pathLst>
              <a:path w="586" h="613">
                <a:moveTo>
                  <a:pt x="0" y="328"/>
                </a:moveTo>
                <a:lnTo>
                  <a:pt x="4" y="339"/>
                </a:lnTo>
                <a:lnTo>
                  <a:pt x="109" y="417"/>
                </a:lnTo>
                <a:lnTo>
                  <a:pt x="342" y="585"/>
                </a:lnTo>
                <a:lnTo>
                  <a:pt x="344" y="613"/>
                </a:lnTo>
                <a:lnTo>
                  <a:pt x="367" y="609"/>
                </a:lnTo>
                <a:lnTo>
                  <a:pt x="411" y="598"/>
                </a:lnTo>
                <a:lnTo>
                  <a:pt x="586" y="465"/>
                </a:lnTo>
                <a:lnTo>
                  <a:pt x="520" y="378"/>
                </a:lnTo>
                <a:lnTo>
                  <a:pt x="521" y="236"/>
                </a:lnTo>
                <a:lnTo>
                  <a:pt x="512" y="174"/>
                </a:lnTo>
                <a:lnTo>
                  <a:pt x="463" y="110"/>
                </a:lnTo>
                <a:lnTo>
                  <a:pt x="490" y="87"/>
                </a:lnTo>
                <a:lnTo>
                  <a:pt x="500" y="0"/>
                </a:lnTo>
                <a:lnTo>
                  <a:pt x="294" y="14"/>
                </a:lnTo>
                <a:lnTo>
                  <a:pt x="186" y="67"/>
                </a:lnTo>
                <a:lnTo>
                  <a:pt x="212" y="170"/>
                </a:lnTo>
                <a:lnTo>
                  <a:pt x="167" y="174"/>
                </a:lnTo>
                <a:lnTo>
                  <a:pt x="142" y="185"/>
                </a:lnTo>
                <a:lnTo>
                  <a:pt x="147" y="212"/>
                </a:lnTo>
                <a:lnTo>
                  <a:pt x="14" y="275"/>
                </a:lnTo>
                <a:lnTo>
                  <a:pt x="0" y="32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87" name="Freeform 7"/>
          <p:cNvSpPr>
            <a:spLocks/>
          </p:cNvSpPr>
          <p:nvPr/>
        </p:nvSpPr>
        <p:spPr bwMode="auto">
          <a:xfrm>
            <a:off x="2781300" y="5151438"/>
            <a:ext cx="452438" cy="885825"/>
          </a:xfrm>
          <a:custGeom>
            <a:avLst/>
            <a:gdLst/>
            <a:ahLst/>
            <a:cxnLst>
              <a:cxn ang="0">
                <a:pos x="0" y="1033"/>
              </a:cxn>
              <a:cxn ang="0">
                <a:pos x="5" y="1057"/>
              </a:cxn>
              <a:cxn ang="0">
                <a:pos x="30" y="1050"/>
              </a:cxn>
              <a:cxn ang="0">
                <a:pos x="39" y="1105"/>
              </a:cxn>
              <a:cxn ang="0">
                <a:pos x="143" y="1115"/>
              </a:cxn>
              <a:cxn ang="0">
                <a:pos x="116" y="1089"/>
              </a:cxn>
              <a:cxn ang="0">
                <a:pos x="138" y="1013"/>
              </a:cxn>
              <a:cxn ang="0">
                <a:pos x="157" y="1027"/>
              </a:cxn>
              <a:cxn ang="0">
                <a:pos x="224" y="921"/>
              </a:cxn>
              <a:cxn ang="0">
                <a:pos x="172" y="862"/>
              </a:cxn>
              <a:cxn ang="0">
                <a:pos x="230" y="825"/>
              </a:cxn>
              <a:cxn ang="0">
                <a:pos x="236" y="769"/>
              </a:cxn>
              <a:cxn ang="0">
                <a:pos x="263" y="746"/>
              </a:cxn>
              <a:cxn ang="0">
                <a:pos x="240" y="736"/>
              </a:cxn>
              <a:cxn ang="0">
                <a:pos x="283" y="736"/>
              </a:cxn>
              <a:cxn ang="0">
                <a:pos x="278" y="708"/>
              </a:cxn>
              <a:cxn ang="0">
                <a:pos x="260" y="726"/>
              </a:cxn>
              <a:cxn ang="0">
                <a:pos x="240" y="705"/>
              </a:cxn>
              <a:cxn ang="0">
                <a:pos x="239" y="668"/>
              </a:cxn>
              <a:cxn ang="0">
                <a:pos x="317" y="671"/>
              </a:cxn>
              <a:cxn ang="0">
                <a:pos x="322" y="587"/>
              </a:cxn>
              <a:cxn ang="0">
                <a:pos x="446" y="576"/>
              </a:cxn>
              <a:cxn ang="0">
                <a:pos x="482" y="519"/>
              </a:cxn>
              <a:cxn ang="0">
                <a:pos x="432" y="417"/>
              </a:cxn>
              <a:cxn ang="0">
                <a:pos x="458" y="284"/>
              </a:cxn>
              <a:cxn ang="0">
                <a:pos x="570" y="178"/>
              </a:cxn>
              <a:cxn ang="0">
                <a:pos x="565" y="129"/>
              </a:cxn>
              <a:cxn ang="0">
                <a:pos x="544" y="128"/>
              </a:cxn>
              <a:cxn ang="0">
                <a:pos x="512" y="186"/>
              </a:cxn>
              <a:cxn ang="0">
                <a:pos x="436" y="182"/>
              </a:cxn>
              <a:cxn ang="0">
                <a:pos x="453" y="116"/>
              </a:cxn>
              <a:cxn ang="0">
                <a:pos x="314" y="17"/>
              </a:cxn>
              <a:cxn ang="0">
                <a:pos x="267" y="9"/>
              </a:cxn>
              <a:cxn ang="0">
                <a:pos x="262" y="29"/>
              </a:cxn>
              <a:cxn ang="0">
                <a:pos x="210" y="0"/>
              </a:cxn>
              <a:cxn ang="0">
                <a:pos x="178" y="36"/>
              </a:cxn>
              <a:cxn ang="0">
                <a:pos x="173" y="77"/>
              </a:cxn>
              <a:cxn ang="0">
                <a:pos x="143" y="92"/>
              </a:cxn>
              <a:cxn ang="0">
                <a:pos x="143" y="168"/>
              </a:cxn>
              <a:cxn ang="0">
                <a:pos x="111" y="213"/>
              </a:cxn>
              <a:cxn ang="0">
                <a:pos x="83" y="322"/>
              </a:cxn>
              <a:cxn ang="0">
                <a:pos x="104" y="425"/>
              </a:cxn>
              <a:cxn ang="0">
                <a:pos x="67" y="511"/>
              </a:cxn>
              <a:cxn ang="0">
                <a:pos x="39" y="729"/>
              </a:cxn>
              <a:cxn ang="0">
                <a:pos x="59" y="809"/>
              </a:cxn>
              <a:cxn ang="0">
                <a:pos x="40" y="816"/>
              </a:cxn>
              <a:cxn ang="0">
                <a:pos x="51" y="887"/>
              </a:cxn>
              <a:cxn ang="0">
                <a:pos x="0" y="1033"/>
              </a:cxn>
            </a:cxnLst>
            <a:rect l="0" t="0" r="r" b="b"/>
            <a:pathLst>
              <a:path w="570" h="1115">
                <a:moveTo>
                  <a:pt x="0" y="1033"/>
                </a:moveTo>
                <a:lnTo>
                  <a:pt x="5" y="1057"/>
                </a:lnTo>
                <a:lnTo>
                  <a:pt x="30" y="1050"/>
                </a:lnTo>
                <a:lnTo>
                  <a:pt x="39" y="1105"/>
                </a:lnTo>
                <a:lnTo>
                  <a:pt x="143" y="1115"/>
                </a:lnTo>
                <a:lnTo>
                  <a:pt x="116" y="1089"/>
                </a:lnTo>
                <a:lnTo>
                  <a:pt x="138" y="1013"/>
                </a:lnTo>
                <a:lnTo>
                  <a:pt x="157" y="1027"/>
                </a:lnTo>
                <a:lnTo>
                  <a:pt x="224" y="921"/>
                </a:lnTo>
                <a:lnTo>
                  <a:pt x="172" y="862"/>
                </a:lnTo>
                <a:lnTo>
                  <a:pt x="230" y="825"/>
                </a:lnTo>
                <a:lnTo>
                  <a:pt x="236" y="769"/>
                </a:lnTo>
                <a:lnTo>
                  <a:pt x="263" y="746"/>
                </a:lnTo>
                <a:lnTo>
                  <a:pt x="240" y="736"/>
                </a:lnTo>
                <a:lnTo>
                  <a:pt x="283" y="736"/>
                </a:lnTo>
                <a:lnTo>
                  <a:pt x="278" y="708"/>
                </a:lnTo>
                <a:lnTo>
                  <a:pt x="260" y="726"/>
                </a:lnTo>
                <a:lnTo>
                  <a:pt x="240" y="705"/>
                </a:lnTo>
                <a:lnTo>
                  <a:pt x="239" y="668"/>
                </a:lnTo>
                <a:lnTo>
                  <a:pt x="317" y="671"/>
                </a:lnTo>
                <a:lnTo>
                  <a:pt x="322" y="587"/>
                </a:lnTo>
                <a:lnTo>
                  <a:pt x="446" y="576"/>
                </a:lnTo>
                <a:lnTo>
                  <a:pt x="482" y="519"/>
                </a:lnTo>
                <a:lnTo>
                  <a:pt x="432" y="417"/>
                </a:lnTo>
                <a:lnTo>
                  <a:pt x="458" y="284"/>
                </a:lnTo>
                <a:lnTo>
                  <a:pt x="570" y="178"/>
                </a:lnTo>
                <a:lnTo>
                  <a:pt x="565" y="129"/>
                </a:lnTo>
                <a:lnTo>
                  <a:pt x="544" y="128"/>
                </a:lnTo>
                <a:lnTo>
                  <a:pt x="512" y="186"/>
                </a:lnTo>
                <a:lnTo>
                  <a:pt x="436" y="182"/>
                </a:lnTo>
                <a:lnTo>
                  <a:pt x="453" y="116"/>
                </a:lnTo>
                <a:lnTo>
                  <a:pt x="314" y="17"/>
                </a:lnTo>
                <a:lnTo>
                  <a:pt x="267" y="9"/>
                </a:lnTo>
                <a:lnTo>
                  <a:pt x="262" y="29"/>
                </a:lnTo>
                <a:lnTo>
                  <a:pt x="210" y="0"/>
                </a:lnTo>
                <a:lnTo>
                  <a:pt x="178" y="36"/>
                </a:lnTo>
                <a:lnTo>
                  <a:pt x="173" y="77"/>
                </a:lnTo>
                <a:lnTo>
                  <a:pt x="143" y="92"/>
                </a:lnTo>
                <a:lnTo>
                  <a:pt x="143" y="168"/>
                </a:lnTo>
                <a:lnTo>
                  <a:pt x="111" y="213"/>
                </a:lnTo>
                <a:lnTo>
                  <a:pt x="83" y="322"/>
                </a:lnTo>
                <a:lnTo>
                  <a:pt x="104" y="425"/>
                </a:lnTo>
                <a:lnTo>
                  <a:pt x="67" y="511"/>
                </a:lnTo>
                <a:lnTo>
                  <a:pt x="39" y="729"/>
                </a:lnTo>
                <a:lnTo>
                  <a:pt x="59" y="809"/>
                </a:lnTo>
                <a:lnTo>
                  <a:pt x="40" y="816"/>
                </a:lnTo>
                <a:lnTo>
                  <a:pt x="51" y="887"/>
                </a:lnTo>
                <a:lnTo>
                  <a:pt x="0" y="1033"/>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88" name="Freeform 8"/>
          <p:cNvSpPr>
            <a:spLocks/>
          </p:cNvSpPr>
          <p:nvPr/>
        </p:nvSpPr>
        <p:spPr bwMode="auto">
          <a:xfrm>
            <a:off x="2890838" y="6051550"/>
            <a:ext cx="79375" cy="77788"/>
          </a:xfrm>
          <a:custGeom>
            <a:avLst/>
            <a:gdLst/>
            <a:ahLst/>
            <a:cxnLst>
              <a:cxn ang="0">
                <a:pos x="0" y="0"/>
              </a:cxn>
              <a:cxn ang="0">
                <a:pos x="4" y="98"/>
              </a:cxn>
              <a:cxn ang="0">
                <a:pos x="101" y="89"/>
              </a:cxn>
              <a:cxn ang="0">
                <a:pos x="23" y="46"/>
              </a:cxn>
              <a:cxn ang="0">
                <a:pos x="0" y="0"/>
              </a:cxn>
            </a:cxnLst>
            <a:rect l="0" t="0" r="r" b="b"/>
            <a:pathLst>
              <a:path w="101" h="98">
                <a:moveTo>
                  <a:pt x="0" y="0"/>
                </a:moveTo>
                <a:lnTo>
                  <a:pt x="4" y="98"/>
                </a:lnTo>
                <a:lnTo>
                  <a:pt x="101" y="89"/>
                </a:lnTo>
                <a:lnTo>
                  <a:pt x="23" y="46"/>
                </a:lnTo>
                <a:lnTo>
                  <a:pt x="0" y="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89" name="Freeform 9"/>
          <p:cNvSpPr>
            <a:spLocks/>
          </p:cNvSpPr>
          <p:nvPr/>
        </p:nvSpPr>
        <p:spPr bwMode="auto">
          <a:xfrm>
            <a:off x="7059613" y="4867275"/>
            <a:ext cx="927100" cy="762000"/>
          </a:xfrm>
          <a:custGeom>
            <a:avLst/>
            <a:gdLst>
              <a:gd name="T0" fmla="*/ 22 w 1168"/>
              <a:gd name="T1" fmla="*/ 515 h 960"/>
              <a:gd name="T2" fmla="*/ 29 w 1168"/>
              <a:gd name="T3" fmla="*/ 502 h 960"/>
              <a:gd name="T4" fmla="*/ 22 w 1168"/>
              <a:gd name="T5" fmla="*/ 362 h 960"/>
              <a:gd name="T6" fmla="*/ 104 w 1168"/>
              <a:gd name="T7" fmla="*/ 318 h 960"/>
              <a:gd name="T8" fmla="*/ 264 w 1168"/>
              <a:gd name="T9" fmla="*/ 237 h 960"/>
              <a:gd name="T10" fmla="*/ 281 w 1168"/>
              <a:gd name="T11" fmla="*/ 182 h 960"/>
              <a:gd name="T12" fmla="*/ 301 w 1168"/>
              <a:gd name="T13" fmla="*/ 178 h 960"/>
              <a:gd name="T14" fmla="*/ 328 w 1168"/>
              <a:gd name="T15" fmla="*/ 154 h 960"/>
              <a:gd name="T16" fmla="*/ 419 w 1168"/>
              <a:gd name="T17" fmla="*/ 112 h 960"/>
              <a:gd name="T18" fmla="*/ 446 w 1168"/>
              <a:gd name="T19" fmla="*/ 130 h 960"/>
              <a:gd name="T20" fmla="*/ 467 w 1168"/>
              <a:gd name="T21" fmla="*/ 116 h 960"/>
              <a:gd name="T22" fmla="*/ 564 w 1168"/>
              <a:gd name="T23" fmla="*/ 45 h 960"/>
              <a:gd name="T24" fmla="*/ 678 w 1168"/>
              <a:gd name="T25" fmla="*/ 53 h 960"/>
              <a:gd name="T26" fmla="*/ 781 w 1168"/>
              <a:gd name="T27" fmla="*/ 227 h 960"/>
              <a:gd name="T28" fmla="*/ 827 w 1168"/>
              <a:gd name="T29" fmla="*/ 45 h 960"/>
              <a:gd name="T30" fmla="*/ 886 w 1168"/>
              <a:gd name="T31" fmla="*/ 113 h 960"/>
              <a:gd name="T32" fmla="*/ 961 w 1168"/>
              <a:gd name="T33" fmla="*/ 269 h 960"/>
              <a:gd name="T34" fmla="*/ 1057 w 1168"/>
              <a:gd name="T35" fmla="*/ 383 h 960"/>
              <a:gd name="T36" fmla="*/ 1090 w 1168"/>
              <a:gd name="T37" fmla="*/ 418 h 960"/>
              <a:gd name="T38" fmla="*/ 1168 w 1168"/>
              <a:gd name="T39" fmla="*/ 576 h 960"/>
              <a:gd name="T40" fmla="*/ 1104 w 1168"/>
              <a:gd name="T41" fmla="*/ 759 h 960"/>
              <a:gd name="T42" fmla="*/ 1001 w 1168"/>
              <a:gd name="T43" fmla="*/ 918 h 960"/>
              <a:gd name="T44" fmla="*/ 963 w 1168"/>
              <a:gd name="T45" fmla="*/ 960 h 960"/>
              <a:gd name="T46" fmla="*/ 876 w 1168"/>
              <a:gd name="T47" fmla="*/ 946 h 960"/>
              <a:gd name="T48" fmla="*/ 779 w 1168"/>
              <a:gd name="T49" fmla="*/ 898 h 960"/>
              <a:gd name="T50" fmla="*/ 723 w 1168"/>
              <a:gd name="T51" fmla="*/ 833 h 960"/>
              <a:gd name="T52" fmla="*/ 712 w 1168"/>
              <a:gd name="T53" fmla="*/ 816 h 960"/>
              <a:gd name="T54" fmla="*/ 712 w 1168"/>
              <a:gd name="T55" fmla="*/ 722 h 960"/>
              <a:gd name="T56" fmla="*/ 640 w 1168"/>
              <a:gd name="T57" fmla="*/ 793 h 960"/>
              <a:gd name="T58" fmla="*/ 526 w 1168"/>
              <a:gd name="T59" fmla="*/ 685 h 960"/>
              <a:gd name="T60" fmla="*/ 307 w 1168"/>
              <a:gd name="T61" fmla="*/ 767 h 960"/>
              <a:gd name="T62" fmla="*/ 140 w 1168"/>
              <a:gd name="T63" fmla="*/ 814 h 960"/>
              <a:gd name="T64" fmla="*/ 76 w 1168"/>
              <a:gd name="T65" fmla="*/ 691 h 9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68"/>
              <a:gd name="T100" fmla="*/ 0 h 960"/>
              <a:gd name="T101" fmla="*/ 1168 w 1168"/>
              <a:gd name="T102" fmla="*/ 960 h 9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68" h="960">
                <a:moveTo>
                  <a:pt x="0" y="507"/>
                </a:moveTo>
                <a:lnTo>
                  <a:pt x="22" y="515"/>
                </a:lnTo>
                <a:lnTo>
                  <a:pt x="8" y="486"/>
                </a:lnTo>
                <a:lnTo>
                  <a:pt x="29" y="502"/>
                </a:lnTo>
                <a:lnTo>
                  <a:pt x="8" y="447"/>
                </a:lnTo>
                <a:lnTo>
                  <a:pt x="22" y="362"/>
                </a:lnTo>
                <a:lnTo>
                  <a:pt x="29" y="383"/>
                </a:lnTo>
                <a:lnTo>
                  <a:pt x="104" y="318"/>
                </a:lnTo>
                <a:lnTo>
                  <a:pt x="224" y="285"/>
                </a:lnTo>
                <a:lnTo>
                  <a:pt x="264" y="237"/>
                </a:lnTo>
                <a:lnTo>
                  <a:pt x="264" y="206"/>
                </a:lnTo>
                <a:lnTo>
                  <a:pt x="281" y="182"/>
                </a:lnTo>
                <a:lnTo>
                  <a:pt x="301" y="219"/>
                </a:lnTo>
                <a:lnTo>
                  <a:pt x="301" y="178"/>
                </a:lnTo>
                <a:lnTo>
                  <a:pt x="326" y="185"/>
                </a:lnTo>
                <a:lnTo>
                  <a:pt x="328" y="154"/>
                </a:lnTo>
                <a:lnTo>
                  <a:pt x="372" y="108"/>
                </a:lnTo>
                <a:lnTo>
                  <a:pt x="419" y="112"/>
                </a:lnTo>
                <a:lnTo>
                  <a:pt x="429" y="158"/>
                </a:lnTo>
                <a:lnTo>
                  <a:pt x="446" y="130"/>
                </a:lnTo>
                <a:lnTo>
                  <a:pt x="480" y="145"/>
                </a:lnTo>
                <a:lnTo>
                  <a:pt x="467" y="116"/>
                </a:lnTo>
                <a:lnTo>
                  <a:pt x="496" y="64"/>
                </a:lnTo>
                <a:lnTo>
                  <a:pt x="564" y="45"/>
                </a:lnTo>
                <a:lnTo>
                  <a:pt x="546" y="13"/>
                </a:lnTo>
                <a:lnTo>
                  <a:pt x="678" y="53"/>
                </a:lnTo>
                <a:lnTo>
                  <a:pt x="649" y="137"/>
                </a:lnTo>
                <a:lnTo>
                  <a:pt x="781" y="227"/>
                </a:lnTo>
                <a:lnTo>
                  <a:pt x="814" y="192"/>
                </a:lnTo>
                <a:lnTo>
                  <a:pt x="827" y="45"/>
                </a:lnTo>
                <a:lnTo>
                  <a:pt x="860" y="0"/>
                </a:lnTo>
                <a:lnTo>
                  <a:pt x="886" y="113"/>
                </a:lnTo>
                <a:lnTo>
                  <a:pt x="933" y="137"/>
                </a:lnTo>
                <a:lnTo>
                  <a:pt x="961" y="269"/>
                </a:lnTo>
                <a:lnTo>
                  <a:pt x="1033" y="312"/>
                </a:lnTo>
                <a:lnTo>
                  <a:pt x="1057" y="383"/>
                </a:lnTo>
                <a:lnTo>
                  <a:pt x="1085" y="378"/>
                </a:lnTo>
                <a:lnTo>
                  <a:pt x="1090" y="418"/>
                </a:lnTo>
                <a:lnTo>
                  <a:pt x="1150" y="474"/>
                </a:lnTo>
                <a:lnTo>
                  <a:pt x="1168" y="576"/>
                </a:lnTo>
                <a:lnTo>
                  <a:pt x="1156" y="674"/>
                </a:lnTo>
                <a:lnTo>
                  <a:pt x="1104" y="759"/>
                </a:lnTo>
                <a:lnTo>
                  <a:pt x="1066" y="903"/>
                </a:lnTo>
                <a:lnTo>
                  <a:pt x="1001" y="918"/>
                </a:lnTo>
                <a:lnTo>
                  <a:pt x="960" y="944"/>
                </a:lnTo>
                <a:lnTo>
                  <a:pt x="963" y="960"/>
                </a:lnTo>
                <a:lnTo>
                  <a:pt x="920" y="913"/>
                </a:lnTo>
                <a:lnTo>
                  <a:pt x="876" y="946"/>
                </a:lnTo>
                <a:lnTo>
                  <a:pt x="821" y="931"/>
                </a:lnTo>
                <a:lnTo>
                  <a:pt x="779" y="898"/>
                </a:lnTo>
                <a:lnTo>
                  <a:pt x="756" y="824"/>
                </a:lnTo>
                <a:lnTo>
                  <a:pt x="723" y="833"/>
                </a:lnTo>
                <a:lnTo>
                  <a:pt x="722" y="785"/>
                </a:lnTo>
                <a:lnTo>
                  <a:pt x="712" y="816"/>
                </a:lnTo>
                <a:lnTo>
                  <a:pt x="688" y="816"/>
                </a:lnTo>
                <a:lnTo>
                  <a:pt x="712" y="722"/>
                </a:lnTo>
                <a:lnTo>
                  <a:pt x="663" y="812"/>
                </a:lnTo>
                <a:lnTo>
                  <a:pt x="640" y="793"/>
                </a:lnTo>
                <a:lnTo>
                  <a:pt x="613" y="724"/>
                </a:lnTo>
                <a:lnTo>
                  <a:pt x="526" y="685"/>
                </a:lnTo>
                <a:lnTo>
                  <a:pt x="370" y="717"/>
                </a:lnTo>
                <a:lnTo>
                  <a:pt x="307" y="767"/>
                </a:lnTo>
                <a:lnTo>
                  <a:pt x="201" y="771"/>
                </a:lnTo>
                <a:lnTo>
                  <a:pt x="140" y="814"/>
                </a:lnTo>
                <a:lnTo>
                  <a:pt x="57" y="783"/>
                </a:lnTo>
                <a:lnTo>
                  <a:pt x="76" y="691"/>
                </a:lnTo>
                <a:lnTo>
                  <a:pt x="0" y="50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0" name="Freeform 10"/>
          <p:cNvSpPr>
            <a:spLocks/>
          </p:cNvSpPr>
          <p:nvPr/>
        </p:nvSpPr>
        <p:spPr bwMode="auto">
          <a:xfrm>
            <a:off x="7785100" y="5675313"/>
            <a:ext cx="80963" cy="85725"/>
          </a:xfrm>
          <a:custGeom>
            <a:avLst/>
            <a:gdLst>
              <a:gd name="T0" fmla="*/ 0 w 103"/>
              <a:gd name="T1" fmla="*/ 19 h 107"/>
              <a:gd name="T2" fmla="*/ 3 w 103"/>
              <a:gd name="T3" fmla="*/ 0 h 107"/>
              <a:gd name="T4" fmla="*/ 53 w 103"/>
              <a:gd name="T5" fmla="*/ 15 h 107"/>
              <a:gd name="T6" fmla="*/ 93 w 103"/>
              <a:gd name="T7" fmla="*/ 1 h 107"/>
              <a:gd name="T8" fmla="*/ 103 w 103"/>
              <a:gd name="T9" fmla="*/ 28 h 107"/>
              <a:gd name="T10" fmla="*/ 103 w 103"/>
              <a:gd name="T11" fmla="*/ 61 h 107"/>
              <a:gd name="T12" fmla="*/ 66 w 103"/>
              <a:gd name="T13" fmla="*/ 107 h 107"/>
              <a:gd name="T14" fmla="*/ 38 w 103"/>
              <a:gd name="T15" fmla="*/ 105 h 107"/>
              <a:gd name="T16" fmla="*/ 0 w 103"/>
              <a:gd name="T17" fmla="*/ 19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107"/>
              <a:gd name="T29" fmla="*/ 103 w 103"/>
              <a:gd name="T30" fmla="*/ 107 h 1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107">
                <a:moveTo>
                  <a:pt x="0" y="19"/>
                </a:moveTo>
                <a:lnTo>
                  <a:pt x="3" y="0"/>
                </a:lnTo>
                <a:lnTo>
                  <a:pt x="53" y="15"/>
                </a:lnTo>
                <a:lnTo>
                  <a:pt x="93" y="1"/>
                </a:lnTo>
                <a:lnTo>
                  <a:pt x="103" y="28"/>
                </a:lnTo>
                <a:lnTo>
                  <a:pt x="103" y="61"/>
                </a:lnTo>
                <a:lnTo>
                  <a:pt x="66" y="107"/>
                </a:lnTo>
                <a:lnTo>
                  <a:pt x="38" y="105"/>
                </a:lnTo>
                <a:lnTo>
                  <a:pt x="0" y="1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1" name="Freeform 11"/>
          <p:cNvSpPr>
            <a:spLocks/>
          </p:cNvSpPr>
          <p:nvPr/>
        </p:nvSpPr>
        <p:spPr bwMode="auto">
          <a:xfrm>
            <a:off x="4681538" y="3273425"/>
            <a:ext cx="174625" cy="73025"/>
          </a:xfrm>
          <a:custGeom>
            <a:avLst/>
            <a:gdLst/>
            <a:ahLst/>
            <a:cxnLst>
              <a:cxn ang="0">
                <a:pos x="0" y="51"/>
              </a:cxn>
              <a:cxn ang="0">
                <a:pos x="5" y="55"/>
              </a:cxn>
              <a:cxn ang="0">
                <a:pos x="5" y="74"/>
              </a:cxn>
              <a:cxn ang="0">
                <a:pos x="29" y="76"/>
              </a:cxn>
              <a:cxn ang="0">
                <a:pos x="72" y="69"/>
              </a:cxn>
              <a:cxn ang="0">
                <a:pos x="123" y="92"/>
              </a:cxn>
              <a:cxn ang="0">
                <a:pos x="191" y="74"/>
              </a:cxn>
              <a:cxn ang="0">
                <a:pos x="220" y="29"/>
              </a:cxn>
              <a:cxn ang="0">
                <a:pos x="210" y="0"/>
              </a:cxn>
              <a:cxn ang="0">
                <a:pos x="124" y="1"/>
              </a:cxn>
              <a:cxn ang="0">
                <a:pos x="98" y="50"/>
              </a:cxn>
              <a:cxn ang="0">
                <a:pos x="0" y="51"/>
              </a:cxn>
            </a:cxnLst>
            <a:rect l="0" t="0" r="r" b="b"/>
            <a:pathLst>
              <a:path w="220" h="92">
                <a:moveTo>
                  <a:pt x="0" y="51"/>
                </a:moveTo>
                <a:lnTo>
                  <a:pt x="5" y="55"/>
                </a:lnTo>
                <a:lnTo>
                  <a:pt x="5" y="74"/>
                </a:lnTo>
                <a:lnTo>
                  <a:pt x="29" y="76"/>
                </a:lnTo>
                <a:lnTo>
                  <a:pt x="72" y="69"/>
                </a:lnTo>
                <a:lnTo>
                  <a:pt x="123" y="92"/>
                </a:lnTo>
                <a:lnTo>
                  <a:pt x="191" y="74"/>
                </a:lnTo>
                <a:lnTo>
                  <a:pt x="220" y="29"/>
                </a:lnTo>
                <a:lnTo>
                  <a:pt x="210" y="0"/>
                </a:lnTo>
                <a:lnTo>
                  <a:pt x="124" y="1"/>
                </a:lnTo>
                <a:lnTo>
                  <a:pt x="98" y="50"/>
                </a:lnTo>
                <a:lnTo>
                  <a:pt x="0" y="51"/>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2" name="Freeform 12"/>
          <p:cNvSpPr>
            <a:spLocks/>
          </p:cNvSpPr>
          <p:nvPr/>
        </p:nvSpPr>
        <p:spPr bwMode="auto">
          <a:xfrm>
            <a:off x="6480175" y="3921125"/>
            <a:ext cx="109538" cy="147638"/>
          </a:xfrm>
          <a:custGeom>
            <a:avLst/>
            <a:gdLst/>
            <a:ahLst/>
            <a:cxnLst>
              <a:cxn ang="0">
                <a:pos x="0" y="55"/>
              </a:cxn>
              <a:cxn ang="0">
                <a:pos x="19" y="75"/>
              </a:cxn>
              <a:cxn ang="0">
                <a:pos x="29" y="162"/>
              </a:cxn>
              <a:cxn ang="0">
                <a:pos x="64" y="157"/>
              </a:cxn>
              <a:cxn ang="0">
                <a:pos x="82" y="117"/>
              </a:cxn>
              <a:cxn ang="0">
                <a:pos x="109" y="126"/>
              </a:cxn>
              <a:cxn ang="0">
                <a:pos x="126" y="186"/>
              </a:cxn>
              <a:cxn ang="0">
                <a:pos x="138" y="154"/>
              </a:cxn>
              <a:cxn ang="0">
                <a:pos x="123" y="93"/>
              </a:cxn>
              <a:cxn ang="0">
                <a:pos x="109" y="113"/>
              </a:cxn>
              <a:cxn ang="0">
                <a:pos x="90" y="86"/>
              </a:cxn>
              <a:cxn ang="0">
                <a:pos x="126" y="49"/>
              </a:cxn>
              <a:cxn ang="0">
                <a:pos x="59" y="43"/>
              </a:cxn>
              <a:cxn ang="0">
                <a:pos x="18" y="0"/>
              </a:cxn>
              <a:cxn ang="0">
                <a:pos x="5" y="25"/>
              </a:cxn>
              <a:cxn ang="0">
                <a:pos x="19" y="43"/>
              </a:cxn>
              <a:cxn ang="0">
                <a:pos x="0" y="55"/>
              </a:cxn>
            </a:cxnLst>
            <a:rect l="0" t="0" r="r" b="b"/>
            <a:pathLst>
              <a:path w="138" h="186">
                <a:moveTo>
                  <a:pt x="0" y="55"/>
                </a:moveTo>
                <a:lnTo>
                  <a:pt x="19" y="75"/>
                </a:lnTo>
                <a:lnTo>
                  <a:pt x="29" y="162"/>
                </a:lnTo>
                <a:lnTo>
                  <a:pt x="64" y="157"/>
                </a:lnTo>
                <a:lnTo>
                  <a:pt x="82" y="117"/>
                </a:lnTo>
                <a:lnTo>
                  <a:pt x="109" y="126"/>
                </a:lnTo>
                <a:lnTo>
                  <a:pt x="126" y="186"/>
                </a:lnTo>
                <a:lnTo>
                  <a:pt x="138" y="154"/>
                </a:lnTo>
                <a:lnTo>
                  <a:pt x="123" y="93"/>
                </a:lnTo>
                <a:lnTo>
                  <a:pt x="109" y="113"/>
                </a:lnTo>
                <a:lnTo>
                  <a:pt x="90" y="86"/>
                </a:lnTo>
                <a:lnTo>
                  <a:pt x="126" y="49"/>
                </a:lnTo>
                <a:lnTo>
                  <a:pt x="59" y="43"/>
                </a:lnTo>
                <a:lnTo>
                  <a:pt x="18" y="0"/>
                </a:lnTo>
                <a:lnTo>
                  <a:pt x="5" y="25"/>
                </a:lnTo>
                <a:lnTo>
                  <a:pt x="19" y="43"/>
                </a:lnTo>
                <a:lnTo>
                  <a:pt x="0" y="55"/>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3" name="Freeform 13"/>
          <p:cNvSpPr>
            <a:spLocks/>
          </p:cNvSpPr>
          <p:nvPr/>
        </p:nvSpPr>
        <p:spPr bwMode="auto">
          <a:xfrm>
            <a:off x="4530725" y="3187700"/>
            <a:ext cx="73025" cy="58738"/>
          </a:xfrm>
          <a:custGeom>
            <a:avLst/>
            <a:gdLst/>
            <a:ahLst/>
            <a:cxnLst>
              <a:cxn ang="0">
                <a:pos x="0" y="14"/>
              </a:cxn>
              <a:cxn ang="0">
                <a:pos x="22" y="4"/>
              </a:cxn>
              <a:cxn ang="0">
                <a:pos x="64" y="0"/>
              </a:cxn>
              <a:cxn ang="0">
                <a:pos x="93" y="27"/>
              </a:cxn>
              <a:cxn ang="0">
                <a:pos x="94" y="52"/>
              </a:cxn>
              <a:cxn ang="0">
                <a:pos x="84" y="73"/>
              </a:cxn>
              <a:cxn ang="0">
                <a:pos x="0" y="14"/>
              </a:cxn>
            </a:cxnLst>
            <a:rect l="0" t="0" r="r" b="b"/>
            <a:pathLst>
              <a:path w="94" h="73">
                <a:moveTo>
                  <a:pt x="0" y="14"/>
                </a:moveTo>
                <a:lnTo>
                  <a:pt x="22" y="4"/>
                </a:lnTo>
                <a:lnTo>
                  <a:pt x="64" y="0"/>
                </a:lnTo>
                <a:lnTo>
                  <a:pt x="93" y="27"/>
                </a:lnTo>
                <a:lnTo>
                  <a:pt x="94" y="52"/>
                </a:lnTo>
                <a:lnTo>
                  <a:pt x="84" y="73"/>
                </a:lnTo>
                <a:lnTo>
                  <a:pt x="0" y="1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4" name="Freeform 14"/>
          <p:cNvSpPr>
            <a:spLocks/>
          </p:cNvSpPr>
          <p:nvPr/>
        </p:nvSpPr>
        <p:spPr bwMode="auto">
          <a:xfrm>
            <a:off x="6503988" y="3873500"/>
            <a:ext cx="69850" cy="42863"/>
          </a:xfrm>
          <a:custGeom>
            <a:avLst/>
            <a:gdLst>
              <a:gd name="T0" fmla="*/ 0 w 89"/>
              <a:gd name="T1" fmla="*/ 32 h 53"/>
              <a:gd name="T2" fmla="*/ 11 w 89"/>
              <a:gd name="T3" fmla="*/ 53 h 53"/>
              <a:gd name="T4" fmla="*/ 89 w 89"/>
              <a:gd name="T5" fmla="*/ 45 h 53"/>
              <a:gd name="T6" fmla="*/ 83 w 89"/>
              <a:gd name="T7" fmla="*/ 17 h 53"/>
              <a:gd name="T8" fmla="*/ 28 w 89"/>
              <a:gd name="T9" fmla="*/ 0 h 53"/>
              <a:gd name="T10" fmla="*/ 0 w 89"/>
              <a:gd name="T11" fmla="*/ 32 h 53"/>
              <a:gd name="T12" fmla="*/ 0 60000 65536"/>
              <a:gd name="T13" fmla="*/ 0 60000 65536"/>
              <a:gd name="T14" fmla="*/ 0 60000 65536"/>
              <a:gd name="T15" fmla="*/ 0 60000 65536"/>
              <a:gd name="T16" fmla="*/ 0 60000 65536"/>
              <a:gd name="T17" fmla="*/ 0 60000 65536"/>
              <a:gd name="T18" fmla="*/ 0 w 89"/>
              <a:gd name="T19" fmla="*/ 0 h 53"/>
              <a:gd name="T20" fmla="*/ 89 w 89"/>
              <a:gd name="T21" fmla="*/ 53 h 53"/>
            </a:gdLst>
            <a:ahLst/>
            <a:cxnLst>
              <a:cxn ang="T12">
                <a:pos x="T0" y="T1"/>
              </a:cxn>
              <a:cxn ang="T13">
                <a:pos x="T2" y="T3"/>
              </a:cxn>
              <a:cxn ang="T14">
                <a:pos x="T4" y="T5"/>
              </a:cxn>
              <a:cxn ang="T15">
                <a:pos x="T6" y="T7"/>
              </a:cxn>
              <a:cxn ang="T16">
                <a:pos x="T8" y="T9"/>
              </a:cxn>
              <a:cxn ang="T17">
                <a:pos x="T10" y="T11"/>
              </a:cxn>
            </a:cxnLst>
            <a:rect l="T18" t="T19" r="T20" b="T21"/>
            <a:pathLst>
              <a:path w="89" h="53">
                <a:moveTo>
                  <a:pt x="0" y="32"/>
                </a:moveTo>
                <a:lnTo>
                  <a:pt x="11" y="53"/>
                </a:lnTo>
                <a:lnTo>
                  <a:pt x="89" y="45"/>
                </a:lnTo>
                <a:lnTo>
                  <a:pt x="83" y="17"/>
                </a:lnTo>
                <a:lnTo>
                  <a:pt x="28" y="0"/>
                </a:lnTo>
                <a:lnTo>
                  <a:pt x="0" y="3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5" name="Freeform 15"/>
          <p:cNvSpPr>
            <a:spLocks/>
          </p:cNvSpPr>
          <p:nvPr/>
        </p:nvSpPr>
        <p:spPr bwMode="auto">
          <a:xfrm>
            <a:off x="2867025" y="4838700"/>
            <a:ext cx="274638" cy="341313"/>
          </a:xfrm>
          <a:custGeom>
            <a:avLst/>
            <a:gdLst>
              <a:gd name="T0" fmla="*/ 0 w 345"/>
              <a:gd name="T1" fmla="*/ 45 h 431"/>
              <a:gd name="T2" fmla="*/ 25 w 345"/>
              <a:gd name="T3" fmla="*/ 90 h 431"/>
              <a:gd name="T4" fmla="*/ 7 w 345"/>
              <a:gd name="T5" fmla="*/ 187 h 431"/>
              <a:gd name="T6" fmla="*/ 25 w 345"/>
              <a:gd name="T7" fmla="*/ 198 h 431"/>
              <a:gd name="T8" fmla="*/ 17 w 345"/>
              <a:gd name="T9" fmla="*/ 214 h 431"/>
              <a:gd name="T10" fmla="*/ 2 w 345"/>
              <a:gd name="T11" fmla="*/ 255 h 431"/>
              <a:gd name="T12" fmla="*/ 33 w 345"/>
              <a:gd name="T13" fmla="*/ 311 h 431"/>
              <a:gd name="T14" fmla="*/ 48 w 345"/>
              <a:gd name="T15" fmla="*/ 428 h 431"/>
              <a:gd name="T16" fmla="*/ 69 w 345"/>
              <a:gd name="T17" fmla="*/ 431 h 431"/>
              <a:gd name="T18" fmla="*/ 101 w 345"/>
              <a:gd name="T19" fmla="*/ 395 h 431"/>
              <a:gd name="T20" fmla="*/ 153 w 345"/>
              <a:gd name="T21" fmla="*/ 424 h 431"/>
              <a:gd name="T22" fmla="*/ 158 w 345"/>
              <a:gd name="T23" fmla="*/ 404 h 431"/>
              <a:gd name="T24" fmla="*/ 205 w 345"/>
              <a:gd name="T25" fmla="*/ 412 h 431"/>
              <a:gd name="T26" fmla="*/ 222 w 345"/>
              <a:gd name="T27" fmla="*/ 326 h 431"/>
              <a:gd name="T28" fmla="*/ 307 w 345"/>
              <a:gd name="T29" fmla="*/ 311 h 431"/>
              <a:gd name="T30" fmla="*/ 335 w 345"/>
              <a:gd name="T31" fmla="*/ 338 h 431"/>
              <a:gd name="T32" fmla="*/ 345 w 345"/>
              <a:gd name="T33" fmla="*/ 275 h 431"/>
              <a:gd name="T34" fmla="*/ 327 w 345"/>
              <a:gd name="T35" fmla="*/ 219 h 431"/>
              <a:gd name="T36" fmla="*/ 277 w 345"/>
              <a:gd name="T37" fmla="*/ 215 h 431"/>
              <a:gd name="T38" fmla="*/ 256 w 345"/>
              <a:gd name="T39" fmla="*/ 132 h 431"/>
              <a:gd name="T40" fmla="*/ 127 w 345"/>
              <a:gd name="T41" fmla="*/ 74 h 431"/>
              <a:gd name="T42" fmla="*/ 122 w 345"/>
              <a:gd name="T43" fmla="*/ 0 h 431"/>
              <a:gd name="T44" fmla="*/ 34 w 345"/>
              <a:gd name="T45" fmla="*/ 48 h 431"/>
              <a:gd name="T46" fmla="*/ 0 w 345"/>
              <a:gd name="T47" fmla="*/ 45 h 4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5"/>
              <a:gd name="T73" fmla="*/ 0 h 431"/>
              <a:gd name="T74" fmla="*/ 345 w 345"/>
              <a:gd name="T75" fmla="*/ 431 h 4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5" h="431">
                <a:moveTo>
                  <a:pt x="0" y="45"/>
                </a:moveTo>
                <a:lnTo>
                  <a:pt x="25" y="90"/>
                </a:lnTo>
                <a:lnTo>
                  <a:pt x="7" y="187"/>
                </a:lnTo>
                <a:lnTo>
                  <a:pt x="25" y="198"/>
                </a:lnTo>
                <a:lnTo>
                  <a:pt x="17" y="214"/>
                </a:lnTo>
                <a:lnTo>
                  <a:pt x="2" y="255"/>
                </a:lnTo>
                <a:lnTo>
                  <a:pt x="33" y="311"/>
                </a:lnTo>
                <a:lnTo>
                  <a:pt x="48" y="428"/>
                </a:lnTo>
                <a:lnTo>
                  <a:pt x="69" y="431"/>
                </a:lnTo>
                <a:lnTo>
                  <a:pt x="101" y="395"/>
                </a:lnTo>
                <a:lnTo>
                  <a:pt x="153" y="424"/>
                </a:lnTo>
                <a:lnTo>
                  <a:pt x="158" y="404"/>
                </a:lnTo>
                <a:lnTo>
                  <a:pt x="205" y="412"/>
                </a:lnTo>
                <a:lnTo>
                  <a:pt x="222" y="326"/>
                </a:lnTo>
                <a:lnTo>
                  <a:pt x="307" y="311"/>
                </a:lnTo>
                <a:lnTo>
                  <a:pt x="335" y="338"/>
                </a:lnTo>
                <a:lnTo>
                  <a:pt x="345" y="275"/>
                </a:lnTo>
                <a:lnTo>
                  <a:pt x="327" y="219"/>
                </a:lnTo>
                <a:lnTo>
                  <a:pt x="277" y="215"/>
                </a:lnTo>
                <a:lnTo>
                  <a:pt x="256" y="132"/>
                </a:lnTo>
                <a:lnTo>
                  <a:pt x="127" y="74"/>
                </a:lnTo>
                <a:lnTo>
                  <a:pt x="122" y="0"/>
                </a:lnTo>
                <a:lnTo>
                  <a:pt x="34" y="48"/>
                </a:lnTo>
                <a:lnTo>
                  <a:pt x="0" y="4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6" name="Freeform 16"/>
          <p:cNvSpPr>
            <a:spLocks/>
          </p:cNvSpPr>
          <p:nvPr/>
        </p:nvSpPr>
        <p:spPr bwMode="auto">
          <a:xfrm>
            <a:off x="2771775" y="4470400"/>
            <a:ext cx="895350" cy="1004888"/>
          </a:xfrm>
          <a:custGeom>
            <a:avLst/>
            <a:gdLst/>
            <a:ahLst/>
            <a:cxnLst>
              <a:cxn ang="0">
                <a:pos x="26" y="458"/>
              </a:cxn>
              <a:cxn ang="0">
                <a:pos x="96" y="455"/>
              </a:cxn>
              <a:cxn ang="0">
                <a:pos x="122" y="508"/>
              </a:cxn>
              <a:cxn ang="0">
                <a:pos x="244" y="463"/>
              </a:cxn>
              <a:cxn ang="0">
                <a:pos x="378" y="595"/>
              </a:cxn>
              <a:cxn ang="0">
                <a:pos x="449" y="682"/>
              </a:cxn>
              <a:cxn ang="0">
                <a:pos x="457" y="801"/>
              </a:cxn>
              <a:cxn ang="0">
                <a:pos x="521" y="878"/>
              </a:cxn>
              <a:cxn ang="0">
                <a:pos x="562" y="931"/>
              </a:cxn>
              <a:cxn ang="0">
                <a:pos x="578" y="987"/>
              </a:cxn>
              <a:cxn ang="0">
                <a:pos x="471" y="1142"/>
              </a:cxn>
              <a:cxn ang="0">
                <a:pos x="578" y="1204"/>
              </a:cxn>
              <a:cxn ang="0">
                <a:pos x="589" y="1266"/>
              </a:cxn>
              <a:cxn ang="0">
                <a:pos x="734" y="979"/>
              </a:cxn>
              <a:cxn ang="0">
                <a:pos x="917" y="894"/>
              </a:cxn>
              <a:cxn ang="0">
                <a:pos x="1002" y="722"/>
              </a:cxn>
              <a:cxn ang="0">
                <a:pos x="1118" y="446"/>
              </a:cxn>
              <a:cxn ang="0">
                <a:pos x="1110" y="327"/>
              </a:cxn>
              <a:cxn ang="0">
                <a:pos x="991" y="259"/>
              </a:cxn>
              <a:cxn ang="0">
                <a:pos x="840" y="211"/>
              </a:cxn>
              <a:cxn ang="0">
                <a:pos x="747" y="183"/>
              </a:cxn>
              <a:cxn ang="0">
                <a:pos x="708" y="219"/>
              </a:cxn>
              <a:cxn ang="0">
                <a:pos x="675" y="217"/>
              </a:cxn>
              <a:cxn ang="0">
                <a:pos x="694" y="113"/>
              </a:cxn>
              <a:cxn ang="0">
                <a:pos x="605" y="96"/>
              </a:cxn>
              <a:cxn ang="0">
                <a:pos x="502" y="101"/>
              </a:cxn>
              <a:cxn ang="0">
                <a:pos x="404" y="82"/>
              </a:cxn>
              <a:cxn ang="0">
                <a:pos x="383" y="0"/>
              </a:cxn>
              <a:cxn ang="0">
                <a:pos x="263" y="27"/>
              </a:cxn>
              <a:cxn ang="0">
                <a:pos x="306" y="92"/>
              </a:cxn>
              <a:cxn ang="0">
                <a:pos x="203" y="121"/>
              </a:cxn>
              <a:cxn ang="0">
                <a:pos x="119" y="110"/>
              </a:cxn>
              <a:cxn ang="0">
                <a:pos x="112" y="147"/>
              </a:cxn>
              <a:cxn ang="0">
                <a:pos x="115" y="292"/>
              </a:cxn>
              <a:cxn ang="0">
                <a:pos x="0" y="400"/>
              </a:cxn>
            </a:cxnLst>
            <a:rect l="0" t="0" r="r" b="b"/>
            <a:pathLst>
              <a:path w="1129" h="1266">
                <a:moveTo>
                  <a:pt x="0" y="400"/>
                </a:moveTo>
                <a:lnTo>
                  <a:pt x="26" y="458"/>
                </a:lnTo>
                <a:lnTo>
                  <a:pt x="64" y="480"/>
                </a:lnTo>
                <a:lnTo>
                  <a:pt x="96" y="455"/>
                </a:lnTo>
                <a:lnTo>
                  <a:pt x="96" y="508"/>
                </a:lnTo>
                <a:lnTo>
                  <a:pt x="122" y="508"/>
                </a:lnTo>
                <a:lnTo>
                  <a:pt x="156" y="511"/>
                </a:lnTo>
                <a:lnTo>
                  <a:pt x="244" y="463"/>
                </a:lnTo>
                <a:lnTo>
                  <a:pt x="249" y="537"/>
                </a:lnTo>
                <a:lnTo>
                  <a:pt x="378" y="595"/>
                </a:lnTo>
                <a:lnTo>
                  <a:pt x="399" y="678"/>
                </a:lnTo>
                <a:lnTo>
                  <a:pt x="449" y="682"/>
                </a:lnTo>
                <a:lnTo>
                  <a:pt x="467" y="738"/>
                </a:lnTo>
                <a:lnTo>
                  <a:pt x="457" y="801"/>
                </a:lnTo>
                <a:lnTo>
                  <a:pt x="464" y="867"/>
                </a:lnTo>
                <a:lnTo>
                  <a:pt x="521" y="878"/>
                </a:lnTo>
                <a:lnTo>
                  <a:pt x="530" y="924"/>
                </a:lnTo>
                <a:lnTo>
                  <a:pt x="562" y="931"/>
                </a:lnTo>
                <a:lnTo>
                  <a:pt x="557" y="986"/>
                </a:lnTo>
                <a:lnTo>
                  <a:pt x="578" y="987"/>
                </a:lnTo>
                <a:lnTo>
                  <a:pt x="583" y="1036"/>
                </a:lnTo>
                <a:lnTo>
                  <a:pt x="471" y="1142"/>
                </a:lnTo>
                <a:lnTo>
                  <a:pt x="492" y="1136"/>
                </a:lnTo>
                <a:lnTo>
                  <a:pt x="578" y="1204"/>
                </a:lnTo>
                <a:lnTo>
                  <a:pt x="597" y="1229"/>
                </a:lnTo>
                <a:lnTo>
                  <a:pt x="589" y="1266"/>
                </a:lnTo>
                <a:lnTo>
                  <a:pt x="727" y="1076"/>
                </a:lnTo>
                <a:lnTo>
                  <a:pt x="734" y="979"/>
                </a:lnTo>
                <a:lnTo>
                  <a:pt x="847" y="894"/>
                </a:lnTo>
                <a:lnTo>
                  <a:pt x="917" y="894"/>
                </a:lnTo>
                <a:lnTo>
                  <a:pt x="943" y="866"/>
                </a:lnTo>
                <a:lnTo>
                  <a:pt x="1002" y="722"/>
                </a:lnTo>
                <a:lnTo>
                  <a:pt x="1010" y="579"/>
                </a:lnTo>
                <a:lnTo>
                  <a:pt x="1118" y="446"/>
                </a:lnTo>
                <a:lnTo>
                  <a:pt x="1129" y="388"/>
                </a:lnTo>
                <a:lnTo>
                  <a:pt x="1110" y="327"/>
                </a:lnTo>
                <a:lnTo>
                  <a:pt x="1064" y="320"/>
                </a:lnTo>
                <a:lnTo>
                  <a:pt x="991" y="259"/>
                </a:lnTo>
                <a:lnTo>
                  <a:pt x="852" y="248"/>
                </a:lnTo>
                <a:lnTo>
                  <a:pt x="840" y="211"/>
                </a:lnTo>
                <a:lnTo>
                  <a:pt x="774" y="183"/>
                </a:lnTo>
                <a:lnTo>
                  <a:pt x="747" y="183"/>
                </a:lnTo>
                <a:lnTo>
                  <a:pt x="708" y="239"/>
                </a:lnTo>
                <a:lnTo>
                  <a:pt x="708" y="219"/>
                </a:lnTo>
                <a:lnTo>
                  <a:pt x="650" y="227"/>
                </a:lnTo>
                <a:lnTo>
                  <a:pt x="675" y="217"/>
                </a:lnTo>
                <a:lnTo>
                  <a:pt x="650" y="174"/>
                </a:lnTo>
                <a:lnTo>
                  <a:pt x="694" y="113"/>
                </a:lnTo>
                <a:lnTo>
                  <a:pt x="646" y="37"/>
                </a:lnTo>
                <a:lnTo>
                  <a:pt x="605" y="96"/>
                </a:lnTo>
                <a:lnTo>
                  <a:pt x="563" y="92"/>
                </a:lnTo>
                <a:lnTo>
                  <a:pt x="502" y="101"/>
                </a:lnTo>
                <a:lnTo>
                  <a:pt x="423" y="114"/>
                </a:lnTo>
                <a:lnTo>
                  <a:pt x="404" y="82"/>
                </a:lnTo>
                <a:lnTo>
                  <a:pt x="411" y="22"/>
                </a:lnTo>
                <a:lnTo>
                  <a:pt x="383" y="0"/>
                </a:lnTo>
                <a:lnTo>
                  <a:pt x="315" y="38"/>
                </a:lnTo>
                <a:lnTo>
                  <a:pt x="263" y="27"/>
                </a:lnTo>
                <a:lnTo>
                  <a:pt x="278" y="86"/>
                </a:lnTo>
                <a:lnTo>
                  <a:pt x="306" y="92"/>
                </a:lnTo>
                <a:lnTo>
                  <a:pt x="237" y="138"/>
                </a:lnTo>
                <a:lnTo>
                  <a:pt x="203" y="121"/>
                </a:lnTo>
                <a:lnTo>
                  <a:pt x="185" y="98"/>
                </a:lnTo>
                <a:lnTo>
                  <a:pt x="119" y="110"/>
                </a:lnTo>
                <a:lnTo>
                  <a:pt x="139" y="145"/>
                </a:lnTo>
                <a:lnTo>
                  <a:pt x="112" y="147"/>
                </a:lnTo>
                <a:lnTo>
                  <a:pt x="127" y="202"/>
                </a:lnTo>
                <a:lnTo>
                  <a:pt x="115" y="292"/>
                </a:lnTo>
                <a:lnTo>
                  <a:pt x="41" y="326"/>
                </a:lnTo>
                <a:lnTo>
                  <a:pt x="0" y="40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7" name="Freeform 17"/>
          <p:cNvSpPr>
            <a:spLocks/>
          </p:cNvSpPr>
          <p:nvPr/>
        </p:nvSpPr>
        <p:spPr bwMode="auto">
          <a:xfrm>
            <a:off x="2419350" y="4133850"/>
            <a:ext cx="17463" cy="63500"/>
          </a:xfrm>
          <a:custGeom>
            <a:avLst/>
            <a:gdLst/>
            <a:ahLst/>
            <a:cxnLst>
              <a:cxn ang="0">
                <a:pos x="0" y="17"/>
              </a:cxn>
              <a:cxn ang="0">
                <a:pos x="10" y="81"/>
              </a:cxn>
              <a:cxn ang="0">
                <a:pos x="21" y="0"/>
              </a:cxn>
              <a:cxn ang="0">
                <a:pos x="0" y="17"/>
              </a:cxn>
            </a:cxnLst>
            <a:rect l="0" t="0" r="r" b="b"/>
            <a:pathLst>
              <a:path w="21" h="81">
                <a:moveTo>
                  <a:pt x="0" y="17"/>
                </a:moveTo>
                <a:lnTo>
                  <a:pt x="10" y="81"/>
                </a:lnTo>
                <a:lnTo>
                  <a:pt x="21" y="0"/>
                </a:lnTo>
                <a:lnTo>
                  <a:pt x="0" y="17"/>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8" name="Freeform 18"/>
          <p:cNvSpPr>
            <a:spLocks/>
          </p:cNvSpPr>
          <p:nvPr/>
        </p:nvSpPr>
        <p:spPr bwMode="auto">
          <a:xfrm>
            <a:off x="7080250" y="4471988"/>
            <a:ext cx="28575" cy="26987"/>
          </a:xfrm>
          <a:custGeom>
            <a:avLst/>
            <a:gdLst/>
            <a:ahLst/>
            <a:cxnLst>
              <a:cxn ang="0">
                <a:pos x="0" y="16"/>
              </a:cxn>
              <a:cxn ang="0">
                <a:pos x="17" y="35"/>
              </a:cxn>
              <a:cxn ang="0">
                <a:pos x="36" y="0"/>
              </a:cxn>
              <a:cxn ang="0">
                <a:pos x="0" y="16"/>
              </a:cxn>
            </a:cxnLst>
            <a:rect l="0" t="0" r="r" b="b"/>
            <a:pathLst>
              <a:path w="36" h="35">
                <a:moveTo>
                  <a:pt x="0" y="16"/>
                </a:moveTo>
                <a:lnTo>
                  <a:pt x="17" y="35"/>
                </a:lnTo>
                <a:lnTo>
                  <a:pt x="36" y="0"/>
                </a:lnTo>
                <a:lnTo>
                  <a:pt x="0" y="16"/>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499" name="Freeform 19"/>
          <p:cNvSpPr>
            <a:spLocks/>
          </p:cNvSpPr>
          <p:nvPr/>
        </p:nvSpPr>
        <p:spPr bwMode="auto">
          <a:xfrm>
            <a:off x="4978400" y="3417888"/>
            <a:ext cx="144463" cy="85725"/>
          </a:xfrm>
          <a:custGeom>
            <a:avLst/>
            <a:gdLst/>
            <a:ahLst/>
            <a:cxnLst>
              <a:cxn ang="0">
                <a:pos x="0" y="72"/>
              </a:cxn>
              <a:cxn ang="0">
                <a:pos x="10" y="0"/>
              </a:cxn>
              <a:cxn ang="0">
                <a:pos x="180" y="16"/>
              </a:cxn>
              <a:cxn ang="0">
                <a:pos x="149" y="62"/>
              </a:cxn>
              <a:cxn ang="0">
                <a:pos x="161" y="86"/>
              </a:cxn>
              <a:cxn ang="0">
                <a:pos x="116" y="91"/>
              </a:cxn>
              <a:cxn ang="0">
                <a:pos x="89" y="109"/>
              </a:cxn>
              <a:cxn ang="0">
                <a:pos x="18" y="109"/>
              </a:cxn>
              <a:cxn ang="0">
                <a:pos x="0" y="72"/>
              </a:cxn>
            </a:cxnLst>
            <a:rect l="0" t="0" r="r" b="b"/>
            <a:pathLst>
              <a:path w="180" h="109">
                <a:moveTo>
                  <a:pt x="0" y="72"/>
                </a:moveTo>
                <a:lnTo>
                  <a:pt x="10" y="0"/>
                </a:lnTo>
                <a:lnTo>
                  <a:pt x="180" y="16"/>
                </a:lnTo>
                <a:lnTo>
                  <a:pt x="149" y="62"/>
                </a:lnTo>
                <a:lnTo>
                  <a:pt x="161" y="86"/>
                </a:lnTo>
                <a:lnTo>
                  <a:pt x="116" y="91"/>
                </a:lnTo>
                <a:lnTo>
                  <a:pt x="89" y="109"/>
                </a:lnTo>
                <a:lnTo>
                  <a:pt x="18" y="109"/>
                </a:lnTo>
                <a:lnTo>
                  <a:pt x="0" y="72"/>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0" name="Freeform 20"/>
          <p:cNvSpPr>
            <a:spLocks/>
          </p:cNvSpPr>
          <p:nvPr/>
        </p:nvSpPr>
        <p:spPr bwMode="auto">
          <a:xfrm>
            <a:off x="6581775" y="3878263"/>
            <a:ext cx="204788" cy="466725"/>
          </a:xfrm>
          <a:custGeom>
            <a:avLst/>
            <a:gdLst>
              <a:gd name="T0" fmla="*/ 0 w 258"/>
              <a:gd name="T1" fmla="*/ 240 h 587"/>
              <a:gd name="T2" fmla="*/ 12 w 258"/>
              <a:gd name="T3" fmla="*/ 208 h 587"/>
              <a:gd name="T4" fmla="*/ 84 w 258"/>
              <a:gd name="T5" fmla="*/ 54 h 587"/>
              <a:gd name="T6" fmla="*/ 137 w 258"/>
              <a:gd name="T7" fmla="*/ 34 h 587"/>
              <a:gd name="T8" fmla="*/ 150 w 258"/>
              <a:gd name="T9" fmla="*/ 0 h 587"/>
              <a:gd name="T10" fmla="*/ 186 w 258"/>
              <a:gd name="T11" fmla="*/ 20 h 587"/>
              <a:gd name="T12" fmla="*/ 186 w 258"/>
              <a:gd name="T13" fmla="*/ 47 h 587"/>
              <a:gd name="T14" fmla="*/ 156 w 258"/>
              <a:gd name="T15" fmla="*/ 145 h 587"/>
              <a:gd name="T16" fmla="*/ 190 w 258"/>
              <a:gd name="T17" fmla="*/ 136 h 587"/>
              <a:gd name="T18" fmla="*/ 205 w 258"/>
              <a:gd name="T19" fmla="*/ 200 h 587"/>
              <a:gd name="T20" fmla="*/ 258 w 258"/>
              <a:gd name="T21" fmla="*/ 216 h 587"/>
              <a:gd name="T22" fmla="*/ 234 w 258"/>
              <a:gd name="T23" fmla="*/ 246 h 587"/>
              <a:gd name="T24" fmla="*/ 171 w 258"/>
              <a:gd name="T25" fmla="*/ 286 h 587"/>
              <a:gd name="T26" fmla="*/ 156 w 258"/>
              <a:gd name="T27" fmla="*/ 325 h 587"/>
              <a:gd name="T28" fmla="*/ 190 w 258"/>
              <a:gd name="T29" fmla="*/ 396 h 587"/>
              <a:gd name="T30" fmla="*/ 176 w 258"/>
              <a:gd name="T31" fmla="*/ 437 h 587"/>
              <a:gd name="T32" fmla="*/ 218 w 258"/>
              <a:gd name="T33" fmla="*/ 529 h 587"/>
              <a:gd name="T34" fmla="*/ 186 w 258"/>
              <a:gd name="T35" fmla="*/ 587 h 587"/>
              <a:gd name="T36" fmla="*/ 156 w 258"/>
              <a:gd name="T37" fmla="*/ 386 h 587"/>
              <a:gd name="T38" fmla="*/ 132 w 258"/>
              <a:gd name="T39" fmla="*/ 354 h 587"/>
              <a:gd name="T40" fmla="*/ 90 w 258"/>
              <a:gd name="T41" fmla="*/ 408 h 587"/>
              <a:gd name="T42" fmla="*/ 59 w 258"/>
              <a:gd name="T43" fmla="*/ 397 h 587"/>
              <a:gd name="T44" fmla="*/ 62 w 258"/>
              <a:gd name="T45" fmla="*/ 326 h 587"/>
              <a:gd name="T46" fmla="*/ 0 w 258"/>
              <a:gd name="T47" fmla="*/ 240 h 5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8"/>
              <a:gd name="T73" fmla="*/ 0 h 587"/>
              <a:gd name="T74" fmla="*/ 258 w 258"/>
              <a:gd name="T75" fmla="*/ 587 h 5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8" h="587">
                <a:moveTo>
                  <a:pt x="0" y="240"/>
                </a:moveTo>
                <a:lnTo>
                  <a:pt x="12" y="208"/>
                </a:lnTo>
                <a:lnTo>
                  <a:pt x="84" y="54"/>
                </a:lnTo>
                <a:lnTo>
                  <a:pt x="137" y="34"/>
                </a:lnTo>
                <a:lnTo>
                  <a:pt x="150" y="0"/>
                </a:lnTo>
                <a:lnTo>
                  <a:pt x="186" y="20"/>
                </a:lnTo>
                <a:lnTo>
                  <a:pt x="186" y="47"/>
                </a:lnTo>
                <a:lnTo>
                  <a:pt x="156" y="145"/>
                </a:lnTo>
                <a:lnTo>
                  <a:pt x="190" y="136"/>
                </a:lnTo>
                <a:lnTo>
                  <a:pt x="205" y="200"/>
                </a:lnTo>
                <a:lnTo>
                  <a:pt x="258" y="216"/>
                </a:lnTo>
                <a:lnTo>
                  <a:pt x="234" y="246"/>
                </a:lnTo>
                <a:lnTo>
                  <a:pt x="171" y="286"/>
                </a:lnTo>
                <a:lnTo>
                  <a:pt x="156" y="325"/>
                </a:lnTo>
                <a:lnTo>
                  <a:pt x="190" y="396"/>
                </a:lnTo>
                <a:lnTo>
                  <a:pt x="176" y="437"/>
                </a:lnTo>
                <a:lnTo>
                  <a:pt x="218" y="529"/>
                </a:lnTo>
                <a:lnTo>
                  <a:pt x="186" y="587"/>
                </a:lnTo>
                <a:lnTo>
                  <a:pt x="156" y="386"/>
                </a:lnTo>
                <a:lnTo>
                  <a:pt x="132" y="354"/>
                </a:lnTo>
                <a:lnTo>
                  <a:pt x="90" y="408"/>
                </a:lnTo>
                <a:lnTo>
                  <a:pt x="59" y="397"/>
                </a:lnTo>
                <a:lnTo>
                  <a:pt x="62" y="326"/>
                </a:lnTo>
                <a:lnTo>
                  <a:pt x="0" y="24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1" name="Freeform 21"/>
          <p:cNvSpPr>
            <a:spLocks/>
          </p:cNvSpPr>
          <p:nvPr/>
        </p:nvSpPr>
        <p:spPr bwMode="auto">
          <a:xfrm>
            <a:off x="6818313" y="4229100"/>
            <a:ext cx="114300" cy="107950"/>
          </a:xfrm>
          <a:custGeom>
            <a:avLst/>
            <a:gdLst>
              <a:gd name="T0" fmla="*/ 0 w 144"/>
              <a:gd name="T1" fmla="*/ 28 h 135"/>
              <a:gd name="T2" fmla="*/ 10 w 144"/>
              <a:gd name="T3" fmla="*/ 96 h 135"/>
              <a:gd name="T4" fmla="*/ 29 w 144"/>
              <a:gd name="T5" fmla="*/ 132 h 135"/>
              <a:gd name="T6" fmla="*/ 58 w 144"/>
              <a:gd name="T7" fmla="*/ 135 h 135"/>
              <a:gd name="T8" fmla="*/ 144 w 144"/>
              <a:gd name="T9" fmla="*/ 72 h 135"/>
              <a:gd name="T10" fmla="*/ 141 w 144"/>
              <a:gd name="T11" fmla="*/ 0 h 135"/>
              <a:gd name="T12" fmla="*/ 76 w 144"/>
              <a:gd name="T13" fmla="*/ 12 h 135"/>
              <a:gd name="T14" fmla="*/ 21 w 144"/>
              <a:gd name="T15" fmla="*/ 9 h 135"/>
              <a:gd name="T16" fmla="*/ 0 w 144"/>
              <a:gd name="T17" fmla="*/ 28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135"/>
              <a:gd name="T29" fmla="*/ 144 w 144"/>
              <a:gd name="T30" fmla="*/ 135 h 1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135">
                <a:moveTo>
                  <a:pt x="0" y="28"/>
                </a:moveTo>
                <a:lnTo>
                  <a:pt x="10" y="96"/>
                </a:lnTo>
                <a:lnTo>
                  <a:pt x="29" y="132"/>
                </a:lnTo>
                <a:lnTo>
                  <a:pt x="58" y="135"/>
                </a:lnTo>
                <a:lnTo>
                  <a:pt x="144" y="72"/>
                </a:lnTo>
                <a:lnTo>
                  <a:pt x="141" y="0"/>
                </a:lnTo>
                <a:lnTo>
                  <a:pt x="76" y="12"/>
                </a:lnTo>
                <a:lnTo>
                  <a:pt x="21" y="9"/>
                </a:lnTo>
                <a:lnTo>
                  <a:pt x="0" y="2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2" name="Freeform 22"/>
          <p:cNvSpPr>
            <a:spLocks/>
          </p:cNvSpPr>
          <p:nvPr/>
        </p:nvSpPr>
        <p:spPr bwMode="auto">
          <a:xfrm>
            <a:off x="1230313" y="2389188"/>
            <a:ext cx="1957387" cy="1095375"/>
          </a:xfrm>
          <a:custGeom>
            <a:avLst/>
            <a:gdLst/>
            <a:ahLst/>
            <a:cxnLst>
              <a:cxn ang="0">
                <a:pos x="184" y="166"/>
              </a:cxn>
              <a:cxn ang="0">
                <a:pos x="287" y="145"/>
              </a:cxn>
              <a:cxn ang="0">
                <a:pos x="439" y="150"/>
              </a:cxn>
              <a:cxn ang="0">
                <a:pos x="675" y="170"/>
              </a:cxn>
              <a:cxn ang="0">
                <a:pos x="761" y="232"/>
              </a:cxn>
              <a:cxn ang="0">
                <a:pos x="973" y="270"/>
              </a:cxn>
              <a:cxn ang="0">
                <a:pos x="930" y="203"/>
              </a:cxn>
              <a:cxn ang="0">
                <a:pos x="1117" y="237"/>
              </a:cxn>
              <a:cxn ang="0">
                <a:pos x="1265" y="221"/>
              </a:cxn>
              <a:cxn ang="0">
                <a:pos x="1280" y="219"/>
              </a:cxn>
              <a:cxn ang="0">
                <a:pos x="1312" y="217"/>
              </a:cxn>
              <a:cxn ang="0">
                <a:pos x="1369" y="142"/>
              </a:cxn>
              <a:cxn ang="0">
                <a:pos x="1323" y="0"/>
              </a:cxn>
              <a:cxn ang="0">
                <a:pos x="1403" y="101"/>
              </a:cxn>
              <a:cxn ang="0">
                <a:pos x="1432" y="150"/>
              </a:cxn>
              <a:cxn ang="0">
                <a:pos x="1536" y="212"/>
              </a:cxn>
              <a:cxn ang="0">
                <a:pos x="1598" y="188"/>
              </a:cxn>
              <a:cxn ang="0">
                <a:pos x="1722" y="163"/>
              </a:cxn>
              <a:cxn ang="0">
                <a:pos x="1720" y="272"/>
              </a:cxn>
              <a:cxn ang="0">
                <a:pos x="1574" y="299"/>
              </a:cxn>
              <a:cxn ang="0">
                <a:pos x="1503" y="361"/>
              </a:cxn>
              <a:cxn ang="0">
                <a:pos x="1456" y="458"/>
              </a:cxn>
              <a:cxn ang="0">
                <a:pos x="1403" y="494"/>
              </a:cxn>
              <a:cxn ang="0">
                <a:pos x="1340" y="559"/>
              </a:cxn>
              <a:cxn ang="0">
                <a:pos x="1396" y="767"/>
              </a:cxn>
              <a:cxn ang="0">
                <a:pos x="1598" y="859"/>
              </a:cxn>
              <a:cxn ang="0">
                <a:pos x="1720" y="970"/>
              </a:cxn>
              <a:cxn ang="0">
                <a:pos x="1767" y="1020"/>
              </a:cxn>
              <a:cxn ang="0">
                <a:pos x="1873" y="795"/>
              </a:cxn>
              <a:cxn ang="0">
                <a:pos x="1847" y="643"/>
              </a:cxn>
              <a:cxn ang="0">
                <a:pos x="1838" y="551"/>
              </a:cxn>
              <a:cxn ang="0">
                <a:pos x="1940" y="507"/>
              </a:cxn>
              <a:cxn ang="0">
                <a:pos x="2067" y="623"/>
              </a:cxn>
              <a:cxn ang="0">
                <a:pos x="2029" y="695"/>
              </a:cxn>
              <a:cxn ang="0">
                <a:pos x="2111" y="690"/>
              </a:cxn>
              <a:cxn ang="0">
                <a:pos x="2189" y="648"/>
              </a:cxn>
              <a:cxn ang="0">
                <a:pos x="2216" y="676"/>
              </a:cxn>
              <a:cxn ang="0">
                <a:pos x="2268" y="699"/>
              </a:cxn>
              <a:cxn ang="0">
                <a:pos x="2274" y="744"/>
              </a:cxn>
              <a:cxn ang="0">
                <a:pos x="2284" y="800"/>
              </a:cxn>
              <a:cxn ang="0">
                <a:pos x="2417" y="872"/>
              </a:cxn>
              <a:cxn ang="0">
                <a:pos x="2422" y="919"/>
              </a:cxn>
              <a:cxn ang="0">
                <a:pos x="2465" y="972"/>
              </a:cxn>
              <a:cxn ang="0">
                <a:pos x="2024" y="1191"/>
              </a:cxn>
              <a:cxn ang="0">
                <a:pos x="2154" y="1143"/>
              </a:cxn>
              <a:cxn ang="0">
                <a:pos x="2306" y="1242"/>
              </a:cxn>
              <a:cxn ang="0">
                <a:pos x="2308" y="1251"/>
              </a:cxn>
              <a:cxn ang="0">
                <a:pos x="2250" y="1249"/>
              </a:cxn>
              <a:cxn ang="0">
                <a:pos x="2116" y="1235"/>
              </a:cxn>
              <a:cxn ang="0">
                <a:pos x="1885" y="1284"/>
              </a:cxn>
              <a:cxn ang="0">
                <a:pos x="1798" y="1347"/>
              </a:cxn>
              <a:cxn ang="0">
                <a:pos x="1694" y="1338"/>
              </a:cxn>
              <a:cxn ang="0">
                <a:pos x="1771" y="1269"/>
              </a:cxn>
              <a:cxn ang="0">
                <a:pos x="1621" y="1147"/>
              </a:cxn>
              <a:cxn ang="0">
                <a:pos x="1556" y="1134"/>
              </a:cxn>
              <a:cxn ang="0">
                <a:pos x="1323" y="1089"/>
              </a:cxn>
              <a:cxn ang="0">
                <a:pos x="474" y="1066"/>
              </a:cxn>
              <a:cxn ang="0">
                <a:pos x="375" y="962"/>
              </a:cxn>
              <a:cxn ang="0">
                <a:pos x="316" y="805"/>
              </a:cxn>
              <a:cxn ang="0">
                <a:pos x="86" y="658"/>
              </a:cxn>
            </a:cxnLst>
            <a:rect l="0" t="0" r="r" b="b"/>
            <a:pathLst>
              <a:path w="2465" h="1379">
                <a:moveTo>
                  <a:pt x="0" y="614"/>
                </a:moveTo>
                <a:lnTo>
                  <a:pt x="0" y="128"/>
                </a:lnTo>
                <a:lnTo>
                  <a:pt x="196" y="192"/>
                </a:lnTo>
                <a:lnTo>
                  <a:pt x="184" y="166"/>
                </a:lnTo>
                <a:lnTo>
                  <a:pt x="205" y="152"/>
                </a:lnTo>
                <a:lnTo>
                  <a:pt x="326" y="97"/>
                </a:lnTo>
                <a:lnTo>
                  <a:pt x="232" y="163"/>
                </a:lnTo>
                <a:lnTo>
                  <a:pt x="287" y="145"/>
                </a:lnTo>
                <a:lnTo>
                  <a:pt x="287" y="157"/>
                </a:lnTo>
                <a:lnTo>
                  <a:pt x="385" y="99"/>
                </a:lnTo>
                <a:lnTo>
                  <a:pt x="372" y="81"/>
                </a:lnTo>
                <a:lnTo>
                  <a:pt x="439" y="150"/>
                </a:lnTo>
                <a:lnTo>
                  <a:pt x="480" y="108"/>
                </a:lnTo>
                <a:lnTo>
                  <a:pt x="478" y="150"/>
                </a:lnTo>
                <a:lnTo>
                  <a:pt x="530" y="120"/>
                </a:lnTo>
                <a:lnTo>
                  <a:pt x="675" y="170"/>
                </a:lnTo>
                <a:lnTo>
                  <a:pt x="741" y="169"/>
                </a:lnTo>
                <a:lnTo>
                  <a:pt x="781" y="197"/>
                </a:lnTo>
                <a:lnTo>
                  <a:pt x="734" y="221"/>
                </a:lnTo>
                <a:lnTo>
                  <a:pt x="761" y="232"/>
                </a:lnTo>
                <a:lnTo>
                  <a:pt x="892" y="219"/>
                </a:lnTo>
                <a:lnTo>
                  <a:pt x="952" y="261"/>
                </a:lnTo>
                <a:lnTo>
                  <a:pt x="958" y="289"/>
                </a:lnTo>
                <a:lnTo>
                  <a:pt x="973" y="270"/>
                </a:lnTo>
                <a:lnTo>
                  <a:pt x="952" y="232"/>
                </a:lnTo>
                <a:lnTo>
                  <a:pt x="1014" y="185"/>
                </a:lnTo>
                <a:lnTo>
                  <a:pt x="952" y="216"/>
                </a:lnTo>
                <a:lnTo>
                  <a:pt x="930" y="203"/>
                </a:lnTo>
                <a:lnTo>
                  <a:pt x="1006" y="166"/>
                </a:lnTo>
                <a:lnTo>
                  <a:pt x="1047" y="217"/>
                </a:lnTo>
                <a:lnTo>
                  <a:pt x="1090" y="216"/>
                </a:lnTo>
                <a:lnTo>
                  <a:pt x="1117" y="237"/>
                </a:lnTo>
                <a:lnTo>
                  <a:pt x="1231" y="232"/>
                </a:lnTo>
                <a:lnTo>
                  <a:pt x="1229" y="217"/>
                </a:lnTo>
                <a:lnTo>
                  <a:pt x="1260" y="245"/>
                </a:lnTo>
                <a:lnTo>
                  <a:pt x="1265" y="221"/>
                </a:lnTo>
                <a:lnTo>
                  <a:pt x="1240" y="228"/>
                </a:lnTo>
                <a:lnTo>
                  <a:pt x="1221" y="200"/>
                </a:lnTo>
                <a:lnTo>
                  <a:pt x="1263" y="197"/>
                </a:lnTo>
                <a:lnTo>
                  <a:pt x="1280" y="219"/>
                </a:lnTo>
                <a:lnTo>
                  <a:pt x="1297" y="213"/>
                </a:lnTo>
                <a:lnTo>
                  <a:pt x="1291" y="247"/>
                </a:lnTo>
                <a:lnTo>
                  <a:pt x="1321" y="266"/>
                </a:lnTo>
                <a:lnTo>
                  <a:pt x="1312" y="217"/>
                </a:lnTo>
                <a:lnTo>
                  <a:pt x="1371" y="189"/>
                </a:lnTo>
                <a:lnTo>
                  <a:pt x="1355" y="166"/>
                </a:lnTo>
                <a:lnTo>
                  <a:pt x="1339" y="183"/>
                </a:lnTo>
                <a:lnTo>
                  <a:pt x="1369" y="142"/>
                </a:lnTo>
                <a:lnTo>
                  <a:pt x="1283" y="111"/>
                </a:lnTo>
                <a:lnTo>
                  <a:pt x="1292" y="40"/>
                </a:lnTo>
                <a:lnTo>
                  <a:pt x="1312" y="43"/>
                </a:lnTo>
                <a:lnTo>
                  <a:pt x="1323" y="0"/>
                </a:lnTo>
                <a:lnTo>
                  <a:pt x="1387" y="40"/>
                </a:lnTo>
                <a:lnTo>
                  <a:pt x="1389" y="67"/>
                </a:lnTo>
                <a:lnTo>
                  <a:pt x="1430" y="103"/>
                </a:lnTo>
                <a:lnTo>
                  <a:pt x="1403" y="101"/>
                </a:lnTo>
                <a:lnTo>
                  <a:pt x="1414" y="115"/>
                </a:lnTo>
                <a:lnTo>
                  <a:pt x="1399" y="131"/>
                </a:lnTo>
                <a:lnTo>
                  <a:pt x="1451" y="142"/>
                </a:lnTo>
                <a:lnTo>
                  <a:pt x="1432" y="150"/>
                </a:lnTo>
                <a:lnTo>
                  <a:pt x="1464" y="208"/>
                </a:lnTo>
                <a:lnTo>
                  <a:pt x="1489" y="156"/>
                </a:lnTo>
                <a:lnTo>
                  <a:pt x="1526" y="175"/>
                </a:lnTo>
                <a:lnTo>
                  <a:pt x="1536" y="212"/>
                </a:lnTo>
                <a:lnTo>
                  <a:pt x="1518" y="221"/>
                </a:lnTo>
                <a:lnTo>
                  <a:pt x="1551" y="266"/>
                </a:lnTo>
                <a:lnTo>
                  <a:pt x="1572" y="255"/>
                </a:lnTo>
                <a:lnTo>
                  <a:pt x="1598" y="188"/>
                </a:lnTo>
                <a:lnTo>
                  <a:pt x="1628" y="180"/>
                </a:lnTo>
                <a:lnTo>
                  <a:pt x="1605" y="123"/>
                </a:lnTo>
                <a:lnTo>
                  <a:pt x="1689" y="128"/>
                </a:lnTo>
                <a:lnTo>
                  <a:pt x="1722" y="163"/>
                </a:lnTo>
                <a:lnTo>
                  <a:pt x="1709" y="179"/>
                </a:lnTo>
                <a:lnTo>
                  <a:pt x="1725" y="188"/>
                </a:lnTo>
                <a:lnTo>
                  <a:pt x="1690" y="199"/>
                </a:lnTo>
                <a:lnTo>
                  <a:pt x="1720" y="272"/>
                </a:lnTo>
                <a:lnTo>
                  <a:pt x="1667" y="310"/>
                </a:lnTo>
                <a:lnTo>
                  <a:pt x="1647" y="292"/>
                </a:lnTo>
                <a:lnTo>
                  <a:pt x="1656" y="320"/>
                </a:lnTo>
                <a:lnTo>
                  <a:pt x="1574" y="299"/>
                </a:lnTo>
                <a:lnTo>
                  <a:pt x="1590" y="325"/>
                </a:lnTo>
                <a:lnTo>
                  <a:pt x="1556" y="361"/>
                </a:lnTo>
                <a:lnTo>
                  <a:pt x="1473" y="333"/>
                </a:lnTo>
                <a:lnTo>
                  <a:pt x="1503" y="361"/>
                </a:lnTo>
                <a:lnTo>
                  <a:pt x="1565" y="369"/>
                </a:lnTo>
                <a:lnTo>
                  <a:pt x="1521" y="429"/>
                </a:lnTo>
                <a:lnTo>
                  <a:pt x="1478" y="425"/>
                </a:lnTo>
                <a:lnTo>
                  <a:pt x="1456" y="458"/>
                </a:lnTo>
                <a:lnTo>
                  <a:pt x="1377" y="430"/>
                </a:lnTo>
                <a:lnTo>
                  <a:pt x="1451" y="458"/>
                </a:lnTo>
                <a:lnTo>
                  <a:pt x="1457" y="484"/>
                </a:lnTo>
                <a:lnTo>
                  <a:pt x="1403" y="494"/>
                </a:lnTo>
                <a:lnTo>
                  <a:pt x="1414" y="502"/>
                </a:lnTo>
                <a:lnTo>
                  <a:pt x="1399" y="502"/>
                </a:lnTo>
                <a:lnTo>
                  <a:pt x="1399" y="526"/>
                </a:lnTo>
                <a:lnTo>
                  <a:pt x="1340" y="559"/>
                </a:lnTo>
                <a:lnTo>
                  <a:pt x="1330" y="671"/>
                </a:lnTo>
                <a:lnTo>
                  <a:pt x="1351" y="694"/>
                </a:lnTo>
                <a:lnTo>
                  <a:pt x="1382" y="681"/>
                </a:lnTo>
                <a:lnTo>
                  <a:pt x="1396" y="767"/>
                </a:lnTo>
                <a:lnTo>
                  <a:pt x="1441" y="750"/>
                </a:lnTo>
                <a:lnTo>
                  <a:pt x="1497" y="772"/>
                </a:lnTo>
                <a:lnTo>
                  <a:pt x="1607" y="834"/>
                </a:lnTo>
                <a:lnTo>
                  <a:pt x="1598" y="859"/>
                </a:lnTo>
                <a:lnTo>
                  <a:pt x="1610" y="841"/>
                </a:lnTo>
                <a:lnTo>
                  <a:pt x="1695" y="846"/>
                </a:lnTo>
                <a:lnTo>
                  <a:pt x="1695" y="938"/>
                </a:lnTo>
                <a:lnTo>
                  <a:pt x="1720" y="970"/>
                </a:lnTo>
                <a:lnTo>
                  <a:pt x="1700" y="976"/>
                </a:lnTo>
                <a:lnTo>
                  <a:pt x="1742" y="994"/>
                </a:lnTo>
                <a:lnTo>
                  <a:pt x="1731" y="1023"/>
                </a:lnTo>
                <a:lnTo>
                  <a:pt x="1767" y="1020"/>
                </a:lnTo>
                <a:lnTo>
                  <a:pt x="1824" y="972"/>
                </a:lnTo>
                <a:lnTo>
                  <a:pt x="1801" y="959"/>
                </a:lnTo>
                <a:lnTo>
                  <a:pt x="1767" y="872"/>
                </a:lnTo>
                <a:lnTo>
                  <a:pt x="1873" y="795"/>
                </a:lnTo>
                <a:lnTo>
                  <a:pt x="1858" y="795"/>
                </a:lnTo>
                <a:lnTo>
                  <a:pt x="1834" y="704"/>
                </a:lnTo>
                <a:lnTo>
                  <a:pt x="1798" y="681"/>
                </a:lnTo>
                <a:lnTo>
                  <a:pt x="1847" y="643"/>
                </a:lnTo>
                <a:lnTo>
                  <a:pt x="1828" y="624"/>
                </a:lnTo>
                <a:lnTo>
                  <a:pt x="1838" y="591"/>
                </a:lnTo>
                <a:lnTo>
                  <a:pt x="1816" y="585"/>
                </a:lnTo>
                <a:lnTo>
                  <a:pt x="1838" y="551"/>
                </a:lnTo>
                <a:lnTo>
                  <a:pt x="1814" y="531"/>
                </a:lnTo>
                <a:lnTo>
                  <a:pt x="1827" y="503"/>
                </a:lnTo>
                <a:lnTo>
                  <a:pt x="1906" y="522"/>
                </a:lnTo>
                <a:lnTo>
                  <a:pt x="1940" y="507"/>
                </a:lnTo>
                <a:lnTo>
                  <a:pt x="2006" y="551"/>
                </a:lnTo>
                <a:lnTo>
                  <a:pt x="2006" y="570"/>
                </a:lnTo>
                <a:lnTo>
                  <a:pt x="2064" y="575"/>
                </a:lnTo>
                <a:lnTo>
                  <a:pt x="2067" y="623"/>
                </a:lnTo>
                <a:lnTo>
                  <a:pt x="2017" y="624"/>
                </a:lnTo>
                <a:lnTo>
                  <a:pt x="2062" y="631"/>
                </a:lnTo>
                <a:lnTo>
                  <a:pt x="2076" y="658"/>
                </a:lnTo>
                <a:lnTo>
                  <a:pt x="2029" y="695"/>
                </a:lnTo>
                <a:lnTo>
                  <a:pt x="2096" y="679"/>
                </a:lnTo>
                <a:lnTo>
                  <a:pt x="2100" y="711"/>
                </a:lnTo>
                <a:lnTo>
                  <a:pt x="2071" y="726"/>
                </a:lnTo>
                <a:lnTo>
                  <a:pt x="2111" y="690"/>
                </a:lnTo>
                <a:lnTo>
                  <a:pt x="2116" y="713"/>
                </a:lnTo>
                <a:lnTo>
                  <a:pt x="2157" y="679"/>
                </a:lnTo>
                <a:lnTo>
                  <a:pt x="2163" y="695"/>
                </a:lnTo>
                <a:lnTo>
                  <a:pt x="2189" y="648"/>
                </a:lnTo>
                <a:lnTo>
                  <a:pt x="2182" y="639"/>
                </a:lnTo>
                <a:lnTo>
                  <a:pt x="2211" y="614"/>
                </a:lnTo>
                <a:lnTo>
                  <a:pt x="2248" y="663"/>
                </a:lnTo>
                <a:lnTo>
                  <a:pt x="2216" y="676"/>
                </a:lnTo>
                <a:lnTo>
                  <a:pt x="2250" y="668"/>
                </a:lnTo>
                <a:lnTo>
                  <a:pt x="2261" y="690"/>
                </a:lnTo>
                <a:lnTo>
                  <a:pt x="2240" y="694"/>
                </a:lnTo>
                <a:lnTo>
                  <a:pt x="2268" y="699"/>
                </a:lnTo>
                <a:lnTo>
                  <a:pt x="2250" y="715"/>
                </a:lnTo>
                <a:lnTo>
                  <a:pt x="2270" y="711"/>
                </a:lnTo>
                <a:lnTo>
                  <a:pt x="2284" y="733"/>
                </a:lnTo>
                <a:lnTo>
                  <a:pt x="2274" y="744"/>
                </a:lnTo>
                <a:lnTo>
                  <a:pt x="2302" y="761"/>
                </a:lnTo>
                <a:lnTo>
                  <a:pt x="2258" y="781"/>
                </a:lnTo>
                <a:lnTo>
                  <a:pt x="2291" y="781"/>
                </a:lnTo>
                <a:lnTo>
                  <a:pt x="2284" y="800"/>
                </a:lnTo>
                <a:lnTo>
                  <a:pt x="2332" y="816"/>
                </a:lnTo>
                <a:lnTo>
                  <a:pt x="2349" y="856"/>
                </a:lnTo>
                <a:lnTo>
                  <a:pt x="2369" y="844"/>
                </a:lnTo>
                <a:lnTo>
                  <a:pt x="2417" y="872"/>
                </a:lnTo>
                <a:lnTo>
                  <a:pt x="2311" y="907"/>
                </a:lnTo>
                <a:lnTo>
                  <a:pt x="2332" y="927"/>
                </a:lnTo>
                <a:lnTo>
                  <a:pt x="2422" y="887"/>
                </a:lnTo>
                <a:lnTo>
                  <a:pt x="2422" y="919"/>
                </a:lnTo>
                <a:lnTo>
                  <a:pt x="2461" y="913"/>
                </a:lnTo>
                <a:lnTo>
                  <a:pt x="2465" y="932"/>
                </a:lnTo>
                <a:lnTo>
                  <a:pt x="2446" y="932"/>
                </a:lnTo>
                <a:lnTo>
                  <a:pt x="2465" y="972"/>
                </a:lnTo>
                <a:lnTo>
                  <a:pt x="2341" y="1053"/>
                </a:lnTo>
                <a:lnTo>
                  <a:pt x="2162" y="1053"/>
                </a:lnTo>
                <a:lnTo>
                  <a:pt x="2086" y="1110"/>
                </a:lnTo>
                <a:lnTo>
                  <a:pt x="2024" y="1191"/>
                </a:lnTo>
                <a:lnTo>
                  <a:pt x="2086" y="1129"/>
                </a:lnTo>
                <a:lnTo>
                  <a:pt x="2183" y="1094"/>
                </a:lnTo>
                <a:lnTo>
                  <a:pt x="2216" y="1121"/>
                </a:lnTo>
                <a:lnTo>
                  <a:pt x="2154" y="1143"/>
                </a:lnTo>
                <a:lnTo>
                  <a:pt x="2203" y="1157"/>
                </a:lnTo>
                <a:lnTo>
                  <a:pt x="2189" y="1182"/>
                </a:lnTo>
                <a:lnTo>
                  <a:pt x="2229" y="1226"/>
                </a:lnTo>
                <a:lnTo>
                  <a:pt x="2306" y="1242"/>
                </a:lnTo>
                <a:lnTo>
                  <a:pt x="2323" y="1187"/>
                </a:lnTo>
                <a:lnTo>
                  <a:pt x="2323" y="1221"/>
                </a:lnTo>
                <a:lnTo>
                  <a:pt x="2344" y="1217"/>
                </a:lnTo>
                <a:lnTo>
                  <a:pt x="2308" y="1251"/>
                </a:lnTo>
                <a:lnTo>
                  <a:pt x="2220" y="1279"/>
                </a:lnTo>
                <a:lnTo>
                  <a:pt x="2188" y="1321"/>
                </a:lnTo>
                <a:lnTo>
                  <a:pt x="2163" y="1284"/>
                </a:lnTo>
                <a:lnTo>
                  <a:pt x="2250" y="1249"/>
                </a:lnTo>
                <a:lnTo>
                  <a:pt x="2203" y="1250"/>
                </a:lnTo>
                <a:lnTo>
                  <a:pt x="2211" y="1226"/>
                </a:lnTo>
                <a:lnTo>
                  <a:pt x="2138" y="1254"/>
                </a:lnTo>
                <a:lnTo>
                  <a:pt x="2116" y="1235"/>
                </a:lnTo>
                <a:lnTo>
                  <a:pt x="2116" y="1187"/>
                </a:lnTo>
                <a:lnTo>
                  <a:pt x="2069" y="1168"/>
                </a:lnTo>
                <a:lnTo>
                  <a:pt x="2034" y="1251"/>
                </a:lnTo>
                <a:lnTo>
                  <a:pt x="1885" y="1284"/>
                </a:lnTo>
                <a:lnTo>
                  <a:pt x="1786" y="1314"/>
                </a:lnTo>
                <a:lnTo>
                  <a:pt x="1766" y="1331"/>
                </a:lnTo>
                <a:lnTo>
                  <a:pt x="1791" y="1335"/>
                </a:lnTo>
                <a:lnTo>
                  <a:pt x="1798" y="1347"/>
                </a:lnTo>
                <a:lnTo>
                  <a:pt x="1674" y="1379"/>
                </a:lnTo>
                <a:lnTo>
                  <a:pt x="1681" y="1362"/>
                </a:lnTo>
                <a:lnTo>
                  <a:pt x="1690" y="1355"/>
                </a:lnTo>
                <a:lnTo>
                  <a:pt x="1694" y="1338"/>
                </a:lnTo>
                <a:lnTo>
                  <a:pt x="1712" y="1327"/>
                </a:lnTo>
                <a:lnTo>
                  <a:pt x="1715" y="1251"/>
                </a:lnTo>
                <a:lnTo>
                  <a:pt x="1737" y="1279"/>
                </a:lnTo>
                <a:lnTo>
                  <a:pt x="1771" y="1269"/>
                </a:lnTo>
                <a:lnTo>
                  <a:pt x="1742" y="1226"/>
                </a:lnTo>
                <a:lnTo>
                  <a:pt x="1636" y="1205"/>
                </a:lnTo>
                <a:lnTo>
                  <a:pt x="1631" y="1205"/>
                </a:lnTo>
                <a:lnTo>
                  <a:pt x="1621" y="1147"/>
                </a:lnTo>
                <a:lnTo>
                  <a:pt x="1598" y="1150"/>
                </a:lnTo>
                <a:lnTo>
                  <a:pt x="1579" y="1115"/>
                </a:lnTo>
                <a:lnTo>
                  <a:pt x="1556" y="1114"/>
                </a:lnTo>
                <a:lnTo>
                  <a:pt x="1556" y="1134"/>
                </a:lnTo>
                <a:lnTo>
                  <a:pt x="1530" y="1105"/>
                </a:lnTo>
                <a:lnTo>
                  <a:pt x="1479" y="1147"/>
                </a:lnTo>
                <a:lnTo>
                  <a:pt x="1344" y="1115"/>
                </a:lnTo>
                <a:lnTo>
                  <a:pt x="1323" y="1089"/>
                </a:lnTo>
                <a:lnTo>
                  <a:pt x="1323" y="1105"/>
                </a:lnTo>
                <a:lnTo>
                  <a:pt x="528" y="1105"/>
                </a:lnTo>
                <a:lnTo>
                  <a:pt x="516" y="1075"/>
                </a:lnTo>
                <a:lnTo>
                  <a:pt x="474" y="1066"/>
                </a:lnTo>
                <a:lnTo>
                  <a:pt x="475" y="1044"/>
                </a:lnTo>
                <a:lnTo>
                  <a:pt x="385" y="1018"/>
                </a:lnTo>
                <a:lnTo>
                  <a:pt x="396" y="1003"/>
                </a:lnTo>
                <a:lnTo>
                  <a:pt x="375" y="962"/>
                </a:lnTo>
                <a:lnTo>
                  <a:pt x="354" y="959"/>
                </a:lnTo>
                <a:lnTo>
                  <a:pt x="305" y="877"/>
                </a:lnTo>
                <a:lnTo>
                  <a:pt x="315" y="851"/>
                </a:lnTo>
                <a:lnTo>
                  <a:pt x="316" y="805"/>
                </a:lnTo>
                <a:lnTo>
                  <a:pt x="262" y="781"/>
                </a:lnTo>
                <a:lnTo>
                  <a:pt x="159" y="634"/>
                </a:lnTo>
                <a:lnTo>
                  <a:pt x="101" y="676"/>
                </a:lnTo>
                <a:lnTo>
                  <a:pt x="86" y="658"/>
                </a:lnTo>
                <a:lnTo>
                  <a:pt x="82" y="652"/>
                </a:lnTo>
                <a:lnTo>
                  <a:pt x="52" y="614"/>
                </a:lnTo>
                <a:lnTo>
                  <a:pt x="0" y="614"/>
                </a:lnTo>
                <a:close/>
              </a:path>
            </a:pathLst>
          </a:custGeom>
          <a:gradFill rotWithShape="0">
            <a:gsLst>
              <a:gs pos="0">
                <a:srgbClr val="CCFF99"/>
              </a:gs>
              <a:gs pos="100000">
                <a:srgbClr val="CCFF99">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3" name="Freeform 23"/>
          <p:cNvSpPr>
            <a:spLocks/>
          </p:cNvSpPr>
          <p:nvPr/>
        </p:nvSpPr>
        <p:spPr bwMode="auto">
          <a:xfrm>
            <a:off x="1520825" y="3208338"/>
            <a:ext cx="117475" cy="73025"/>
          </a:xfrm>
          <a:custGeom>
            <a:avLst/>
            <a:gdLst/>
            <a:ahLst/>
            <a:cxnLst>
              <a:cxn ang="0">
                <a:pos x="0" y="0"/>
              </a:cxn>
              <a:cxn ang="0">
                <a:pos x="81" y="19"/>
              </a:cxn>
              <a:cxn ang="0">
                <a:pos x="148" y="91"/>
              </a:cxn>
              <a:cxn ang="0">
                <a:pos x="109" y="78"/>
              </a:cxn>
              <a:cxn ang="0">
                <a:pos x="0" y="0"/>
              </a:cxn>
            </a:cxnLst>
            <a:rect l="0" t="0" r="r" b="b"/>
            <a:pathLst>
              <a:path w="148" h="91">
                <a:moveTo>
                  <a:pt x="0" y="0"/>
                </a:moveTo>
                <a:lnTo>
                  <a:pt x="81" y="19"/>
                </a:lnTo>
                <a:lnTo>
                  <a:pt x="148" y="91"/>
                </a:lnTo>
                <a:lnTo>
                  <a:pt x="109" y="78"/>
                </a:lnTo>
                <a:lnTo>
                  <a:pt x="0" y="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4" name="Freeform 24"/>
          <p:cNvSpPr>
            <a:spLocks/>
          </p:cNvSpPr>
          <p:nvPr/>
        </p:nvSpPr>
        <p:spPr bwMode="auto">
          <a:xfrm>
            <a:off x="1577975" y="2265363"/>
            <a:ext cx="238125" cy="163512"/>
          </a:xfrm>
          <a:custGeom>
            <a:avLst/>
            <a:gdLst/>
            <a:ahLst/>
            <a:cxnLst>
              <a:cxn ang="0">
                <a:pos x="0" y="158"/>
              </a:cxn>
              <a:cxn ang="0">
                <a:pos x="13" y="130"/>
              </a:cxn>
              <a:cxn ang="0">
                <a:pos x="54" y="44"/>
              </a:cxn>
              <a:cxn ang="0">
                <a:pos x="37" y="9"/>
              </a:cxn>
              <a:cxn ang="0">
                <a:pos x="129" y="0"/>
              </a:cxn>
              <a:cxn ang="0">
                <a:pos x="193" y="35"/>
              </a:cxn>
              <a:cxn ang="0">
                <a:pos x="238" y="15"/>
              </a:cxn>
              <a:cxn ang="0">
                <a:pos x="301" y="63"/>
              </a:cxn>
              <a:cxn ang="0">
                <a:pos x="164" y="139"/>
              </a:cxn>
              <a:cxn ang="0">
                <a:pos x="150" y="186"/>
              </a:cxn>
              <a:cxn ang="0">
                <a:pos x="83" y="207"/>
              </a:cxn>
              <a:cxn ang="0">
                <a:pos x="52" y="172"/>
              </a:cxn>
              <a:cxn ang="0">
                <a:pos x="0" y="158"/>
              </a:cxn>
            </a:cxnLst>
            <a:rect l="0" t="0" r="r" b="b"/>
            <a:pathLst>
              <a:path w="301" h="207">
                <a:moveTo>
                  <a:pt x="0" y="158"/>
                </a:moveTo>
                <a:lnTo>
                  <a:pt x="13" y="130"/>
                </a:lnTo>
                <a:lnTo>
                  <a:pt x="54" y="44"/>
                </a:lnTo>
                <a:lnTo>
                  <a:pt x="37" y="9"/>
                </a:lnTo>
                <a:lnTo>
                  <a:pt x="129" y="0"/>
                </a:lnTo>
                <a:lnTo>
                  <a:pt x="193" y="35"/>
                </a:lnTo>
                <a:lnTo>
                  <a:pt x="238" y="15"/>
                </a:lnTo>
                <a:lnTo>
                  <a:pt x="301" y="63"/>
                </a:lnTo>
                <a:lnTo>
                  <a:pt x="164" y="139"/>
                </a:lnTo>
                <a:lnTo>
                  <a:pt x="150" y="186"/>
                </a:lnTo>
                <a:lnTo>
                  <a:pt x="83" y="207"/>
                </a:lnTo>
                <a:lnTo>
                  <a:pt x="52" y="172"/>
                </a:lnTo>
                <a:lnTo>
                  <a:pt x="0" y="158"/>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5" name="Freeform 25"/>
          <p:cNvSpPr>
            <a:spLocks/>
          </p:cNvSpPr>
          <p:nvPr/>
        </p:nvSpPr>
        <p:spPr bwMode="auto">
          <a:xfrm>
            <a:off x="1646238" y="2112963"/>
            <a:ext cx="168275" cy="92075"/>
          </a:xfrm>
          <a:custGeom>
            <a:avLst/>
            <a:gdLst/>
            <a:ahLst/>
            <a:cxnLst>
              <a:cxn ang="0">
                <a:pos x="0" y="89"/>
              </a:cxn>
              <a:cxn ang="0">
                <a:pos x="48" y="105"/>
              </a:cxn>
              <a:cxn ang="0">
                <a:pos x="60" y="87"/>
              </a:cxn>
              <a:cxn ang="0">
                <a:pos x="72" y="116"/>
              </a:cxn>
              <a:cxn ang="0">
                <a:pos x="94" y="104"/>
              </a:cxn>
              <a:cxn ang="0">
                <a:pos x="89" y="79"/>
              </a:cxn>
              <a:cxn ang="0">
                <a:pos x="111" y="92"/>
              </a:cxn>
              <a:cxn ang="0">
                <a:pos x="127" y="51"/>
              </a:cxn>
              <a:cxn ang="0">
                <a:pos x="146" y="48"/>
              </a:cxn>
              <a:cxn ang="0">
                <a:pos x="152" y="87"/>
              </a:cxn>
              <a:cxn ang="0">
                <a:pos x="197" y="58"/>
              </a:cxn>
              <a:cxn ang="0">
                <a:pos x="182" y="26"/>
              </a:cxn>
              <a:cxn ang="0">
                <a:pos x="211" y="15"/>
              </a:cxn>
              <a:cxn ang="0">
                <a:pos x="181" y="0"/>
              </a:cxn>
              <a:cxn ang="0">
                <a:pos x="104" y="15"/>
              </a:cxn>
              <a:cxn ang="0">
                <a:pos x="0" y="89"/>
              </a:cxn>
            </a:cxnLst>
            <a:rect l="0" t="0" r="r" b="b"/>
            <a:pathLst>
              <a:path w="211" h="116">
                <a:moveTo>
                  <a:pt x="0" y="89"/>
                </a:moveTo>
                <a:lnTo>
                  <a:pt x="48" y="105"/>
                </a:lnTo>
                <a:lnTo>
                  <a:pt x="60" y="87"/>
                </a:lnTo>
                <a:lnTo>
                  <a:pt x="72" y="116"/>
                </a:lnTo>
                <a:lnTo>
                  <a:pt x="94" y="104"/>
                </a:lnTo>
                <a:lnTo>
                  <a:pt x="89" y="79"/>
                </a:lnTo>
                <a:lnTo>
                  <a:pt x="111" y="92"/>
                </a:lnTo>
                <a:lnTo>
                  <a:pt x="127" y="51"/>
                </a:lnTo>
                <a:lnTo>
                  <a:pt x="146" y="48"/>
                </a:lnTo>
                <a:lnTo>
                  <a:pt x="152" y="87"/>
                </a:lnTo>
                <a:lnTo>
                  <a:pt x="197" y="58"/>
                </a:lnTo>
                <a:lnTo>
                  <a:pt x="182" y="26"/>
                </a:lnTo>
                <a:lnTo>
                  <a:pt x="211" y="15"/>
                </a:lnTo>
                <a:lnTo>
                  <a:pt x="181" y="0"/>
                </a:lnTo>
                <a:lnTo>
                  <a:pt x="104" y="15"/>
                </a:lnTo>
                <a:lnTo>
                  <a:pt x="0" y="89"/>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6" name="Freeform 26"/>
          <p:cNvSpPr>
            <a:spLocks/>
          </p:cNvSpPr>
          <p:nvPr/>
        </p:nvSpPr>
        <p:spPr bwMode="auto">
          <a:xfrm>
            <a:off x="1735138" y="2324100"/>
            <a:ext cx="412750" cy="222250"/>
          </a:xfrm>
          <a:custGeom>
            <a:avLst/>
            <a:gdLst/>
            <a:ahLst/>
            <a:cxnLst>
              <a:cxn ang="0">
                <a:pos x="0" y="89"/>
              </a:cxn>
              <a:cxn ang="0">
                <a:pos x="30" y="68"/>
              </a:cxn>
              <a:cxn ang="0">
                <a:pos x="16" y="55"/>
              </a:cxn>
              <a:cxn ang="0">
                <a:pos x="76" y="17"/>
              </a:cxn>
              <a:cxn ang="0">
                <a:pos x="128" y="0"/>
              </a:cxn>
              <a:cxn ang="0">
                <a:pos x="145" y="30"/>
              </a:cxn>
              <a:cxn ang="0">
                <a:pos x="127" y="44"/>
              </a:cxn>
              <a:cxn ang="0">
                <a:pos x="174" y="22"/>
              </a:cxn>
              <a:cxn ang="0">
                <a:pos x="224" y="41"/>
              </a:cxn>
              <a:cxn ang="0">
                <a:pos x="205" y="63"/>
              </a:cxn>
              <a:cxn ang="0">
                <a:pos x="266" y="47"/>
              </a:cxn>
              <a:cxn ang="0">
                <a:pos x="247" y="26"/>
              </a:cxn>
              <a:cxn ang="0">
                <a:pos x="272" y="27"/>
              </a:cxn>
              <a:cxn ang="0">
                <a:pos x="318" y="102"/>
              </a:cxn>
              <a:cxn ang="0">
                <a:pos x="334" y="84"/>
              </a:cxn>
              <a:cxn ang="0">
                <a:pos x="317" y="2"/>
              </a:cxn>
              <a:cxn ang="0">
                <a:pos x="354" y="3"/>
              </a:cxn>
              <a:cxn ang="0">
                <a:pos x="396" y="34"/>
              </a:cxn>
              <a:cxn ang="0">
                <a:pos x="419" y="135"/>
              </a:cxn>
              <a:cxn ang="0">
                <a:pos x="521" y="184"/>
              </a:cxn>
              <a:cxn ang="0">
                <a:pos x="521" y="211"/>
              </a:cxn>
              <a:cxn ang="0">
                <a:pos x="494" y="200"/>
              </a:cxn>
              <a:cxn ang="0">
                <a:pos x="461" y="220"/>
              </a:cxn>
              <a:cxn ang="0">
                <a:pos x="507" y="240"/>
              </a:cxn>
              <a:cxn ang="0">
                <a:pos x="463" y="263"/>
              </a:cxn>
              <a:cxn ang="0">
                <a:pos x="400" y="253"/>
              </a:cxn>
              <a:cxn ang="0">
                <a:pos x="361" y="225"/>
              </a:cxn>
              <a:cxn ang="0">
                <a:pos x="274" y="271"/>
              </a:cxn>
              <a:cxn ang="0">
                <a:pos x="167" y="280"/>
              </a:cxn>
              <a:cxn ang="0">
                <a:pos x="147" y="237"/>
              </a:cxn>
              <a:cxn ang="0">
                <a:pos x="86" y="235"/>
              </a:cxn>
              <a:cxn ang="0">
                <a:pos x="50" y="195"/>
              </a:cxn>
              <a:cxn ang="0">
                <a:pos x="200" y="171"/>
              </a:cxn>
              <a:cxn ang="0">
                <a:pos x="42" y="160"/>
              </a:cxn>
              <a:cxn ang="0">
                <a:pos x="22" y="136"/>
              </a:cxn>
              <a:cxn ang="0">
                <a:pos x="102" y="111"/>
              </a:cxn>
              <a:cxn ang="0">
                <a:pos x="30" y="114"/>
              </a:cxn>
              <a:cxn ang="0">
                <a:pos x="35" y="102"/>
              </a:cxn>
              <a:cxn ang="0">
                <a:pos x="0" y="89"/>
              </a:cxn>
            </a:cxnLst>
            <a:rect l="0" t="0" r="r" b="b"/>
            <a:pathLst>
              <a:path w="521" h="280">
                <a:moveTo>
                  <a:pt x="0" y="89"/>
                </a:moveTo>
                <a:lnTo>
                  <a:pt x="30" y="68"/>
                </a:lnTo>
                <a:lnTo>
                  <a:pt x="16" y="55"/>
                </a:lnTo>
                <a:lnTo>
                  <a:pt x="76" y="17"/>
                </a:lnTo>
                <a:lnTo>
                  <a:pt x="128" y="0"/>
                </a:lnTo>
                <a:lnTo>
                  <a:pt x="145" y="30"/>
                </a:lnTo>
                <a:lnTo>
                  <a:pt x="127" y="44"/>
                </a:lnTo>
                <a:lnTo>
                  <a:pt x="174" y="22"/>
                </a:lnTo>
                <a:lnTo>
                  <a:pt x="224" y="41"/>
                </a:lnTo>
                <a:lnTo>
                  <a:pt x="205" y="63"/>
                </a:lnTo>
                <a:lnTo>
                  <a:pt x="266" y="47"/>
                </a:lnTo>
                <a:lnTo>
                  <a:pt x="247" y="26"/>
                </a:lnTo>
                <a:lnTo>
                  <a:pt x="272" y="27"/>
                </a:lnTo>
                <a:lnTo>
                  <a:pt x="318" y="102"/>
                </a:lnTo>
                <a:lnTo>
                  <a:pt x="334" y="84"/>
                </a:lnTo>
                <a:lnTo>
                  <a:pt x="317" y="2"/>
                </a:lnTo>
                <a:lnTo>
                  <a:pt x="354" y="3"/>
                </a:lnTo>
                <a:lnTo>
                  <a:pt x="396" y="34"/>
                </a:lnTo>
                <a:lnTo>
                  <a:pt x="419" y="135"/>
                </a:lnTo>
                <a:lnTo>
                  <a:pt x="521" y="184"/>
                </a:lnTo>
                <a:lnTo>
                  <a:pt x="521" y="211"/>
                </a:lnTo>
                <a:lnTo>
                  <a:pt x="494" y="200"/>
                </a:lnTo>
                <a:lnTo>
                  <a:pt x="461" y="220"/>
                </a:lnTo>
                <a:lnTo>
                  <a:pt x="507" y="240"/>
                </a:lnTo>
                <a:lnTo>
                  <a:pt x="463" y="263"/>
                </a:lnTo>
                <a:lnTo>
                  <a:pt x="400" y="253"/>
                </a:lnTo>
                <a:lnTo>
                  <a:pt x="361" y="225"/>
                </a:lnTo>
                <a:lnTo>
                  <a:pt x="274" y="271"/>
                </a:lnTo>
                <a:lnTo>
                  <a:pt x="167" y="280"/>
                </a:lnTo>
                <a:lnTo>
                  <a:pt x="147" y="237"/>
                </a:lnTo>
                <a:lnTo>
                  <a:pt x="86" y="235"/>
                </a:lnTo>
                <a:lnTo>
                  <a:pt x="50" y="195"/>
                </a:lnTo>
                <a:lnTo>
                  <a:pt x="200" y="171"/>
                </a:lnTo>
                <a:lnTo>
                  <a:pt x="42" y="160"/>
                </a:lnTo>
                <a:lnTo>
                  <a:pt x="22" y="136"/>
                </a:lnTo>
                <a:lnTo>
                  <a:pt x="102" y="111"/>
                </a:lnTo>
                <a:lnTo>
                  <a:pt x="30" y="114"/>
                </a:lnTo>
                <a:lnTo>
                  <a:pt x="35" y="102"/>
                </a:lnTo>
                <a:lnTo>
                  <a:pt x="0" y="89"/>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7" name="Freeform 27"/>
          <p:cNvSpPr>
            <a:spLocks/>
          </p:cNvSpPr>
          <p:nvPr/>
        </p:nvSpPr>
        <p:spPr bwMode="auto">
          <a:xfrm>
            <a:off x="1766888" y="2147888"/>
            <a:ext cx="280987" cy="122237"/>
          </a:xfrm>
          <a:custGeom>
            <a:avLst/>
            <a:gdLst/>
            <a:ahLst/>
            <a:cxnLst>
              <a:cxn ang="0">
                <a:pos x="0" y="104"/>
              </a:cxn>
              <a:cxn ang="0">
                <a:pos x="11" y="91"/>
              </a:cxn>
              <a:cxn ang="0">
                <a:pos x="71" y="76"/>
              </a:cxn>
              <a:cxn ang="0">
                <a:pos x="11" y="79"/>
              </a:cxn>
              <a:cxn ang="0">
                <a:pos x="82" y="64"/>
              </a:cxn>
              <a:cxn ang="0">
                <a:pos x="25" y="64"/>
              </a:cxn>
              <a:cxn ang="0">
                <a:pos x="29" y="47"/>
              </a:cxn>
              <a:cxn ang="0">
                <a:pos x="86" y="45"/>
              </a:cxn>
              <a:cxn ang="0">
                <a:pos x="45" y="41"/>
              </a:cxn>
              <a:cxn ang="0">
                <a:pos x="76" y="24"/>
              </a:cxn>
              <a:cxn ang="0">
                <a:pos x="148" y="45"/>
              </a:cxn>
              <a:cxn ang="0">
                <a:pos x="183" y="84"/>
              </a:cxn>
              <a:cxn ang="0">
                <a:pos x="250" y="88"/>
              </a:cxn>
              <a:cxn ang="0">
                <a:pos x="225" y="64"/>
              </a:cxn>
              <a:cxn ang="0">
                <a:pos x="238" y="48"/>
              </a:cxn>
              <a:cxn ang="0">
                <a:pos x="210" y="31"/>
              </a:cxn>
              <a:cxn ang="0">
                <a:pos x="255" y="0"/>
              </a:cxn>
              <a:cxn ang="0">
                <a:pos x="277" y="35"/>
              </a:cxn>
              <a:cxn ang="0">
                <a:pos x="262" y="51"/>
              </a:cxn>
              <a:cxn ang="0">
                <a:pos x="288" y="56"/>
              </a:cxn>
              <a:cxn ang="0">
                <a:pos x="278" y="72"/>
              </a:cxn>
              <a:cxn ang="0">
                <a:pos x="311" y="76"/>
              </a:cxn>
              <a:cxn ang="0">
                <a:pos x="330" y="55"/>
              </a:cxn>
              <a:cxn ang="0">
                <a:pos x="354" y="82"/>
              </a:cxn>
              <a:cxn ang="0">
                <a:pos x="335" y="118"/>
              </a:cxn>
              <a:cxn ang="0">
                <a:pos x="258" y="117"/>
              </a:cxn>
              <a:cxn ang="0">
                <a:pos x="143" y="156"/>
              </a:cxn>
              <a:cxn ang="0">
                <a:pos x="93" y="134"/>
              </a:cxn>
              <a:cxn ang="0">
                <a:pos x="193" y="100"/>
              </a:cxn>
              <a:cxn ang="0">
                <a:pos x="109" y="122"/>
              </a:cxn>
              <a:cxn ang="0">
                <a:pos x="123" y="91"/>
              </a:cxn>
              <a:cxn ang="0">
                <a:pos x="81" y="124"/>
              </a:cxn>
              <a:cxn ang="0">
                <a:pos x="29" y="117"/>
              </a:cxn>
              <a:cxn ang="0">
                <a:pos x="0" y="104"/>
              </a:cxn>
            </a:cxnLst>
            <a:rect l="0" t="0" r="r" b="b"/>
            <a:pathLst>
              <a:path w="354" h="156">
                <a:moveTo>
                  <a:pt x="0" y="104"/>
                </a:moveTo>
                <a:lnTo>
                  <a:pt x="11" y="91"/>
                </a:lnTo>
                <a:lnTo>
                  <a:pt x="71" y="76"/>
                </a:lnTo>
                <a:lnTo>
                  <a:pt x="11" y="79"/>
                </a:lnTo>
                <a:lnTo>
                  <a:pt x="82" y="64"/>
                </a:lnTo>
                <a:lnTo>
                  <a:pt x="25" y="64"/>
                </a:lnTo>
                <a:lnTo>
                  <a:pt x="29" y="47"/>
                </a:lnTo>
                <a:lnTo>
                  <a:pt x="86" y="45"/>
                </a:lnTo>
                <a:lnTo>
                  <a:pt x="45" y="41"/>
                </a:lnTo>
                <a:lnTo>
                  <a:pt x="76" y="24"/>
                </a:lnTo>
                <a:lnTo>
                  <a:pt x="148" y="45"/>
                </a:lnTo>
                <a:lnTo>
                  <a:pt x="183" y="84"/>
                </a:lnTo>
                <a:lnTo>
                  <a:pt x="250" y="88"/>
                </a:lnTo>
                <a:lnTo>
                  <a:pt x="225" y="64"/>
                </a:lnTo>
                <a:lnTo>
                  <a:pt x="238" y="48"/>
                </a:lnTo>
                <a:lnTo>
                  <a:pt x="210" y="31"/>
                </a:lnTo>
                <a:lnTo>
                  <a:pt x="255" y="0"/>
                </a:lnTo>
                <a:lnTo>
                  <a:pt x="277" y="35"/>
                </a:lnTo>
                <a:lnTo>
                  <a:pt x="262" y="51"/>
                </a:lnTo>
                <a:lnTo>
                  <a:pt x="288" y="56"/>
                </a:lnTo>
                <a:lnTo>
                  <a:pt x="278" y="72"/>
                </a:lnTo>
                <a:lnTo>
                  <a:pt x="311" y="76"/>
                </a:lnTo>
                <a:lnTo>
                  <a:pt x="330" y="55"/>
                </a:lnTo>
                <a:lnTo>
                  <a:pt x="354" y="82"/>
                </a:lnTo>
                <a:lnTo>
                  <a:pt x="335" y="118"/>
                </a:lnTo>
                <a:lnTo>
                  <a:pt x="258" y="117"/>
                </a:lnTo>
                <a:lnTo>
                  <a:pt x="143" y="156"/>
                </a:lnTo>
                <a:lnTo>
                  <a:pt x="93" y="134"/>
                </a:lnTo>
                <a:lnTo>
                  <a:pt x="193" y="100"/>
                </a:lnTo>
                <a:lnTo>
                  <a:pt x="109" y="122"/>
                </a:lnTo>
                <a:lnTo>
                  <a:pt x="123" y="91"/>
                </a:lnTo>
                <a:lnTo>
                  <a:pt x="81" y="124"/>
                </a:lnTo>
                <a:lnTo>
                  <a:pt x="29" y="117"/>
                </a:lnTo>
                <a:lnTo>
                  <a:pt x="0" y="10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8" name="Freeform 28"/>
          <p:cNvSpPr>
            <a:spLocks/>
          </p:cNvSpPr>
          <p:nvPr/>
        </p:nvSpPr>
        <p:spPr bwMode="auto">
          <a:xfrm>
            <a:off x="2046288" y="2017713"/>
            <a:ext cx="144462" cy="77787"/>
          </a:xfrm>
          <a:custGeom>
            <a:avLst/>
            <a:gdLst/>
            <a:ahLst/>
            <a:cxnLst>
              <a:cxn ang="0">
                <a:pos x="0" y="0"/>
              </a:cxn>
              <a:cxn ang="0">
                <a:pos x="16" y="35"/>
              </a:cxn>
              <a:cxn ang="0">
                <a:pos x="60" y="35"/>
              </a:cxn>
              <a:cxn ang="0">
                <a:pos x="45" y="43"/>
              </a:cxn>
              <a:cxn ang="0">
                <a:pos x="55" y="54"/>
              </a:cxn>
              <a:cxn ang="0">
                <a:pos x="18" y="60"/>
              </a:cxn>
              <a:cxn ang="0">
                <a:pos x="81" y="73"/>
              </a:cxn>
              <a:cxn ang="0">
                <a:pos x="184" y="97"/>
              </a:cxn>
              <a:cxn ang="0">
                <a:pos x="169" y="41"/>
              </a:cxn>
              <a:cxn ang="0">
                <a:pos x="95" y="9"/>
              </a:cxn>
              <a:cxn ang="0">
                <a:pos x="69" y="21"/>
              </a:cxn>
              <a:cxn ang="0">
                <a:pos x="64" y="0"/>
              </a:cxn>
              <a:cxn ang="0">
                <a:pos x="0" y="0"/>
              </a:cxn>
            </a:cxnLst>
            <a:rect l="0" t="0" r="r" b="b"/>
            <a:pathLst>
              <a:path w="184" h="97">
                <a:moveTo>
                  <a:pt x="0" y="0"/>
                </a:moveTo>
                <a:lnTo>
                  <a:pt x="16" y="35"/>
                </a:lnTo>
                <a:lnTo>
                  <a:pt x="60" y="35"/>
                </a:lnTo>
                <a:lnTo>
                  <a:pt x="45" y="43"/>
                </a:lnTo>
                <a:lnTo>
                  <a:pt x="55" y="54"/>
                </a:lnTo>
                <a:lnTo>
                  <a:pt x="18" y="60"/>
                </a:lnTo>
                <a:lnTo>
                  <a:pt x="81" y="73"/>
                </a:lnTo>
                <a:lnTo>
                  <a:pt x="184" y="97"/>
                </a:lnTo>
                <a:lnTo>
                  <a:pt x="169" y="41"/>
                </a:lnTo>
                <a:lnTo>
                  <a:pt x="95" y="9"/>
                </a:lnTo>
                <a:lnTo>
                  <a:pt x="69" y="21"/>
                </a:lnTo>
                <a:lnTo>
                  <a:pt x="64" y="0"/>
                </a:lnTo>
                <a:lnTo>
                  <a:pt x="0" y="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09" name="Freeform 29"/>
          <p:cNvSpPr>
            <a:spLocks/>
          </p:cNvSpPr>
          <p:nvPr/>
        </p:nvSpPr>
        <p:spPr bwMode="auto">
          <a:xfrm>
            <a:off x="2114550" y="2165350"/>
            <a:ext cx="114300" cy="77788"/>
          </a:xfrm>
          <a:custGeom>
            <a:avLst/>
            <a:gdLst/>
            <a:ahLst/>
            <a:cxnLst>
              <a:cxn ang="0">
                <a:pos x="0" y="65"/>
              </a:cxn>
              <a:cxn ang="0">
                <a:pos x="16" y="41"/>
              </a:cxn>
              <a:cxn ang="0">
                <a:pos x="43" y="44"/>
              </a:cxn>
              <a:cxn ang="0">
                <a:pos x="9" y="20"/>
              </a:cxn>
              <a:cxn ang="0">
                <a:pos x="17" y="8"/>
              </a:cxn>
              <a:cxn ang="0">
                <a:pos x="76" y="37"/>
              </a:cxn>
              <a:cxn ang="0">
                <a:pos x="42" y="4"/>
              </a:cxn>
              <a:cxn ang="0">
                <a:pos x="129" y="0"/>
              </a:cxn>
              <a:cxn ang="0">
                <a:pos x="146" y="72"/>
              </a:cxn>
              <a:cxn ang="0">
                <a:pos x="128" y="59"/>
              </a:cxn>
              <a:cxn ang="0">
                <a:pos x="127" y="99"/>
              </a:cxn>
              <a:cxn ang="0">
                <a:pos x="56" y="95"/>
              </a:cxn>
              <a:cxn ang="0">
                <a:pos x="69" y="83"/>
              </a:cxn>
              <a:cxn ang="0">
                <a:pos x="51" y="68"/>
              </a:cxn>
              <a:cxn ang="0">
                <a:pos x="103" y="49"/>
              </a:cxn>
              <a:cxn ang="0">
                <a:pos x="0" y="65"/>
              </a:cxn>
            </a:cxnLst>
            <a:rect l="0" t="0" r="r" b="b"/>
            <a:pathLst>
              <a:path w="146" h="99">
                <a:moveTo>
                  <a:pt x="0" y="65"/>
                </a:moveTo>
                <a:lnTo>
                  <a:pt x="16" y="41"/>
                </a:lnTo>
                <a:lnTo>
                  <a:pt x="43" y="44"/>
                </a:lnTo>
                <a:lnTo>
                  <a:pt x="9" y="20"/>
                </a:lnTo>
                <a:lnTo>
                  <a:pt x="17" y="8"/>
                </a:lnTo>
                <a:lnTo>
                  <a:pt x="76" y="37"/>
                </a:lnTo>
                <a:lnTo>
                  <a:pt x="42" y="4"/>
                </a:lnTo>
                <a:lnTo>
                  <a:pt x="129" y="0"/>
                </a:lnTo>
                <a:lnTo>
                  <a:pt x="146" y="72"/>
                </a:lnTo>
                <a:lnTo>
                  <a:pt x="128" y="59"/>
                </a:lnTo>
                <a:lnTo>
                  <a:pt x="127" y="99"/>
                </a:lnTo>
                <a:lnTo>
                  <a:pt x="56" y="95"/>
                </a:lnTo>
                <a:lnTo>
                  <a:pt x="69" y="83"/>
                </a:lnTo>
                <a:lnTo>
                  <a:pt x="51" y="68"/>
                </a:lnTo>
                <a:lnTo>
                  <a:pt x="103" y="49"/>
                </a:lnTo>
                <a:lnTo>
                  <a:pt x="0" y="65"/>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0" name="Freeform 30"/>
          <p:cNvSpPr>
            <a:spLocks/>
          </p:cNvSpPr>
          <p:nvPr/>
        </p:nvSpPr>
        <p:spPr bwMode="auto">
          <a:xfrm>
            <a:off x="2117725" y="2298700"/>
            <a:ext cx="133350" cy="122238"/>
          </a:xfrm>
          <a:custGeom>
            <a:avLst/>
            <a:gdLst/>
            <a:ahLst/>
            <a:cxnLst>
              <a:cxn ang="0">
                <a:pos x="0" y="76"/>
              </a:cxn>
              <a:cxn ang="0">
                <a:pos x="8" y="58"/>
              </a:cxn>
              <a:cxn ang="0">
                <a:pos x="65" y="69"/>
              </a:cxn>
              <a:cxn ang="0">
                <a:pos x="57" y="45"/>
              </a:cxn>
              <a:cxn ang="0">
                <a:pos x="72" y="47"/>
              </a:cxn>
              <a:cxn ang="0">
                <a:pos x="36" y="34"/>
              </a:cxn>
              <a:cxn ang="0">
                <a:pos x="52" y="26"/>
              </a:cxn>
              <a:cxn ang="0">
                <a:pos x="36" y="13"/>
              </a:cxn>
              <a:cxn ang="0">
                <a:pos x="144" y="0"/>
              </a:cxn>
              <a:cxn ang="0">
                <a:pos x="147" y="34"/>
              </a:cxn>
              <a:cxn ang="0">
                <a:pos x="114" y="63"/>
              </a:cxn>
              <a:cxn ang="0">
                <a:pos x="164" y="69"/>
              </a:cxn>
              <a:cxn ang="0">
                <a:pos x="170" y="122"/>
              </a:cxn>
              <a:cxn ang="0">
                <a:pos x="95" y="154"/>
              </a:cxn>
              <a:cxn ang="0">
                <a:pos x="65" y="111"/>
              </a:cxn>
              <a:cxn ang="0">
                <a:pos x="0" y="76"/>
              </a:cxn>
            </a:cxnLst>
            <a:rect l="0" t="0" r="r" b="b"/>
            <a:pathLst>
              <a:path w="170" h="154">
                <a:moveTo>
                  <a:pt x="0" y="76"/>
                </a:moveTo>
                <a:lnTo>
                  <a:pt x="8" y="58"/>
                </a:lnTo>
                <a:lnTo>
                  <a:pt x="65" y="69"/>
                </a:lnTo>
                <a:lnTo>
                  <a:pt x="57" y="45"/>
                </a:lnTo>
                <a:lnTo>
                  <a:pt x="72" y="47"/>
                </a:lnTo>
                <a:lnTo>
                  <a:pt x="36" y="34"/>
                </a:lnTo>
                <a:lnTo>
                  <a:pt x="52" y="26"/>
                </a:lnTo>
                <a:lnTo>
                  <a:pt x="36" y="13"/>
                </a:lnTo>
                <a:lnTo>
                  <a:pt x="144" y="0"/>
                </a:lnTo>
                <a:lnTo>
                  <a:pt x="147" y="34"/>
                </a:lnTo>
                <a:lnTo>
                  <a:pt x="114" y="63"/>
                </a:lnTo>
                <a:lnTo>
                  <a:pt x="164" y="69"/>
                </a:lnTo>
                <a:lnTo>
                  <a:pt x="170" y="122"/>
                </a:lnTo>
                <a:lnTo>
                  <a:pt x="95" y="154"/>
                </a:lnTo>
                <a:lnTo>
                  <a:pt x="65" y="111"/>
                </a:lnTo>
                <a:lnTo>
                  <a:pt x="0" y="76"/>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1" name="Freeform 31"/>
          <p:cNvSpPr>
            <a:spLocks/>
          </p:cNvSpPr>
          <p:nvPr/>
        </p:nvSpPr>
        <p:spPr bwMode="auto">
          <a:xfrm>
            <a:off x="2211388" y="2036763"/>
            <a:ext cx="82550" cy="65087"/>
          </a:xfrm>
          <a:custGeom>
            <a:avLst/>
            <a:gdLst/>
            <a:ahLst/>
            <a:cxnLst>
              <a:cxn ang="0">
                <a:pos x="0" y="0"/>
              </a:cxn>
              <a:cxn ang="0">
                <a:pos x="11" y="49"/>
              </a:cxn>
              <a:cxn ang="0">
                <a:pos x="43" y="53"/>
              </a:cxn>
              <a:cxn ang="0">
                <a:pos x="16" y="58"/>
              </a:cxn>
              <a:cxn ang="0">
                <a:pos x="30" y="80"/>
              </a:cxn>
              <a:cxn ang="0">
                <a:pos x="95" y="67"/>
              </a:cxn>
              <a:cxn ang="0">
                <a:pos x="104" y="41"/>
              </a:cxn>
              <a:cxn ang="0">
                <a:pos x="0" y="0"/>
              </a:cxn>
            </a:cxnLst>
            <a:rect l="0" t="0" r="r" b="b"/>
            <a:pathLst>
              <a:path w="104" h="80">
                <a:moveTo>
                  <a:pt x="0" y="0"/>
                </a:moveTo>
                <a:lnTo>
                  <a:pt x="11" y="49"/>
                </a:lnTo>
                <a:lnTo>
                  <a:pt x="43" y="53"/>
                </a:lnTo>
                <a:lnTo>
                  <a:pt x="16" y="58"/>
                </a:lnTo>
                <a:lnTo>
                  <a:pt x="30" y="80"/>
                </a:lnTo>
                <a:lnTo>
                  <a:pt x="95" y="67"/>
                </a:lnTo>
                <a:lnTo>
                  <a:pt x="104" y="41"/>
                </a:lnTo>
                <a:lnTo>
                  <a:pt x="0" y="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2" name="Freeform 32"/>
          <p:cNvSpPr>
            <a:spLocks/>
          </p:cNvSpPr>
          <p:nvPr/>
        </p:nvSpPr>
        <p:spPr bwMode="auto">
          <a:xfrm>
            <a:off x="2239963" y="2133600"/>
            <a:ext cx="393700" cy="136525"/>
          </a:xfrm>
          <a:custGeom>
            <a:avLst/>
            <a:gdLst/>
            <a:ahLst/>
            <a:cxnLst>
              <a:cxn ang="0">
                <a:pos x="0" y="28"/>
              </a:cxn>
              <a:cxn ang="0">
                <a:pos x="30" y="0"/>
              </a:cxn>
              <a:cxn ang="0">
                <a:pos x="74" y="14"/>
              </a:cxn>
              <a:cxn ang="0">
                <a:pos x="105" y="28"/>
              </a:cxn>
              <a:cxn ang="0">
                <a:pos x="97" y="48"/>
              </a:cxn>
              <a:cxn ang="0">
                <a:pos x="153" y="31"/>
              </a:cxn>
              <a:cxn ang="0">
                <a:pos x="189" y="48"/>
              </a:cxn>
              <a:cxn ang="0">
                <a:pos x="158" y="48"/>
              </a:cxn>
              <a:cxn ang="0">
                <a:pos x="222" y="60"/>
              </a:cxn>
              <a:cxn ang="0">
                <a:pos x="153" y="65"/>
              </a:cxn>
              <a:cxn ang="0">
                <a:pos x="189" y="77"/>
              </a:cxn>
              <a:cxn ang="0">
                <a:pos x="160" y="92"/>
              </a:cxn>
              <a:cxn ang="0">
                <a:pos x="196" y="81"/>
              </a:cxn>
              <a:cxn ang="0">
                <a:pos x="227" y="113"/>
              </a:cxn>
              <a:cxn ang="0">
                <a:pos x="236" y="99"/>
              </a:cxn>
              <a:cxn ang="0">
                <a:pos x="326" y="113"/>
              </a:cxn>
              <a:cxn ang="0">
                <a:pos x="422" y="81"/>
              </a:cxn>
              <a:cxn ang="0">
                <a:pos x="495" y="121"/>
              </a:cxn>
              <a:cxn ang="0">
                <a:pos x="474" y="139"/>
              </a:cxn>
              <a:cxn ang="0">
                <a:pos x="483" y="165"/>
              </a:cxn>
              <a:cxn ang="0">
                <a:pos x="437" y="173"/>
              </a:cxn>
              <a:cxn ang="0">
                <a:pos x="385" y="146"/>
              </a:cxn>
              <a:cxn ang="0">
                <a:pos x="385" y="165"/>
              </a:cxn>
              <a:cxn ang="0">
                <a:pos x="359" y="170"/>
              </a:cxn>
              <a:cxn ang="0">
                <a:pos x="246" y="173"/>
              </a:cxn>
              <a:cxn ang="0">
                <a:pos x="236" y="150"/>
              </a:cxn>
              <a:cxn ang="0">
                <a:pos x="207" y="170"/>
              </a:cxn>
              <a:cxn ang="0">
                <a:pos x="174" y="150"/>
              </a:cxn>
              <a:cxn ang="0">
                <a:pos x="149" y="164"/>
              </a:cxn>
              <a:cxn ang="0">
                <a:pos x="108" y="52"/>
              </a:cxn>
              <a:cxn ang="0">
                <a:pos x="58" y="62"/>
              </a:cxn>
              <a:cxn ang="0">
                <a:pos x="0" y="28"/>
              </a:cxn>
            </a:cxnLst>
            <a:rect l="0" t="0" r="r" b="b"/>
            <a:pathLst>
              <a:path w="495" h="173">
                <a:moveTo>
                  <a:pt x="0" y="28"/>
                </a:moveTo>
                <a:lnTo>
                  <a:pt x="30" y="0"/>
                </a:lnTo>
                <a:lnTo>
                  <a:pt x="74" y="14"/>
                </a:lnTo>
                <a:lnTo>
                  <a:pt x="105" y="28"/>
                </a:lnTo>
                <a:lnTo>
                  <a:pt x="97" y="48"/>
                </a:lnTo>
                <a:lnTo>
                  <a:pt x="153" y="31"/>
                </a:lnTo>
                <a:lnTo>
                  <a:pt x="189" y="48"/>
                </a:lnTo>
                <a:lnTo>
                  <a:pt x="158" y="48"/>
                </a:lnTo>
                <a:lnTo>
                  <a:pt x="222" y="60"/>
                </a:lnTo>
                <a:lnTo>
                  <a:pt x="153" y="65"/>
                </a:lnTo>
                <a:lnTo>
                  <a:pt x="189" y="77"/>
                </a:lnTo>
                <a:lnTo>
                  <a:pt x="160" y="92"/>
                </a:lnTo>
                <a:lnTo>
                  <a:pt x="196" y="81"/>
                </a:lnTo>
                <a:lnTo>
                  <a:pt x="227" y="113"/>
                </a:lnTo>
                <a:lnTo>
                  <a:pt x="236" y="99"/>
                </a:lnTo>
                <a:lnTo>
                  <a:pt x="326" y="113"/>
                </a:lnTo>
                <a:lnTo>
                  <a:pt x="422" y="81"/>
                </a:lnTo>
                <a:lnTo>
                  <a:pt x="495" y="121"/>
                </a:lnTo>
                <a:lnTo>
                  <a:pt x="474" y="139"/>
                </a:lnTo>
                <a:lnTo>
                  <a:pt x="483" y="165"/>
                </a:lnTo>
                <a:lnTo>
                  <a:pt x="437" y="173"/>
                </a:lnTo>
                <a:lnTo>
                  <a:pt x="385" y="146"/>
                </a:lnTo>
                <a:lnTo>
                  <a:pt x="385" y="165"/>
                </a:lnTo>
                <a:lnTo>
                  <a:pt x="359" y="170"/>
                </a:lnTo>
                <a:lnTo>
                  <a:pt x="246" y="173"/>
                </a:lnTo>
                <a:lnTo>
                  <a:pt x="236" y="150"/>
                </a:lnTo>
                <a:lnTo>
                  <a:pt x="207" y="170"/>
                </a:lnTo>
                <a:lnTo>
                  <a:pt x="174" y="150"/>
                </a:lnTo>
                <a:lnTo>
                  <a:pt x="149" y="164"/>
                </a:lnTo>
                <a:lnTo>
                  <a:pt x="108" y="52"/>
                </a:lnTo>
                <a:lnTo>
                  <a:pt x="58" y="62"/>
                </a:lnTo>
                <a:lnTo>
                  <a:pt x="0" y="28"/>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3" name="Freeform 33"/>
          <p:cNvSpPr>
            <a:spLocks/>
          </p:cNvSpPr>
          <p:nvPr/>
        </p:nvSpPr>
        <p:spPr bwMode="auto">
          <a:xfrm>
            <a:off x="2255838" y="1900238"/>
            <a:ext cx="258762" cy="182562"/>
          </a:xfrm>
          <a:custGeom>
            <a:avLst/>
            <a:gdLst/>
            <a:ahLst/>
            <a:cxnLst>
              <a:cxn ang="0">
                <a:pos x="0" y="73"/>
              </a:cxn>
              <a:cxn ang="0">
                <a:pos x="79" y="58"/>
              </a:cxn>
              <a:cxn ang="0">
                <a:pos x="38" y="28"/>
              </a:cxn>
              <a:cxn ang="0">
                <a:pos x="107" y="12"/>
              </a:cxn>
              <a:cxn ang="0">
                <a:pos x="52" y="0"/>
              </a:cxn>
              <a:cxn ang="0">
                <a:pos x="138" y="16"/>
              </a:cxn>
              <a:cxn ang="0">
                <a:pos x="164" y="60"/>
              </a:cxn>
              <a:cxn ang="0">
                <a:pos x="210" y="60"/>
              </a:cxn>
              <a:cxn ang="0">
                <a:pos x="224" y="93"/>
              </a:cxn>
              <a:cxn ang="0">
                <a:pos x="227" y="69"/>
              </a:cxn>
              <a:cxn ang="0">
                <a:pos x="251" y="73"/>
              </a:cxn>
              <a:cxn ang="0">
                <a:pos x="241" y="93"/>
              </a:cxn>
              <a:cxn ang="0">
                <a:pos x="269" y="106"/>
              </a:cxn>
              <a:cxn ang="0">
                <a:pos x="251" y="126"/>
              </a:cxn>
              <a:cxn ang="0">
                <a:pos x="301" y="122"/>
              </a:cxn>
              <a:cxn ang="0">
                <a:pos x="325" y="154"/>
              </a:cxn>
              <a:cxn ang="0">
                <a:pos x="263" y="164"/>
              </a:cxn>
              <a:cxn ang="0">
                <a:pos x="246" y="192"/>
              </a:cxn>
              <a:cxn ang="0">
                <a:pos x="234" y="164"/>
              </a:cxn>
              <a:cxn ang="0">
                <a:pos x="219" y="229"/>
              </a:cxn>
              <a:cxn ang="0">
                <a:pos x="179" y="194"/>
              </a:cxn>
              <a:cxn ang="0">
                <a:pos x="200" y="231"/>
              </a:cxn>
              <a:cxn ang="0">
                <a:pos x="122" y="226"/>
              </a:cxn>
              <a:cxn ang="0">
                <a:pos x="100" y="207"/>
              </a:cxn>
              <a:cxn ang="0">
                <a:pos x="134" y="203"/>
              </a:cxn>
              <a:cxn ang="0">
                <a:pos x="98" y="198"/>
              </a:cxn>
              <a:cxn ang="0">
                <a:pos x="87" y="187"/>
              </a:cxn>
              <a:cxn ang="0">
                <a:pos x="107" y="184"/>
              </a:cxn>
              <a:cxn ang="0">
                <a:pos x="74" y="169"/>
              </a:cxn>
              <a:cxn ang="0">
                <a:pos x="176" y="149"/>
              </a:cxn>
              <a:cxn ang="0">
                <a:pos x="52" y="154"/>
              </a:cxn>
              <a:cxn ang="0">
                <a:pos x="29" y="130"/>
              </a:cxn>
              <a:cxn ang="0">
                <a:pos x="74" y="121"/>
              </a:cxn>
              <a:cxn ang="0">
                <a:pos x="5" y="106"/>
              </a:cxn>
              <a:cxn ang="0">
                <a:pos x="20" y="103"/>
              </a:cxn>
              <a:cxn ang="0">
                <a:pos x="1" y="89"/>
              </a:cxn>
              <a:cxn ang="0">
                <a:pos x="79" y="89"/>
              </a:cxn>
              <a:cxn ang="0">
                <a:pos x="0" y="73"/>
              </a:cxn>
            </a:cxnLst>
            <a:rect l="0" t="0" r="r" b="b"/>
            <a:pathLst>
              <a:path w="325" h="231">
                <a:moveTo>
                  <a:pt x="0" y="73"/>
                </a:moveTo>
                <a:lnTo>
                  <a:pt x="79" y="58"/>
                </a:lnTo>
                <a:lnTo>
                  <a:pt x="38" y="28"/>
                </a:lnTo>
                <a:lnTo>
                  <a:pt x="107" y="12"/>
                </a:lnTo>
                <a:lnTo>
                  <a:pt x="52" y="0"/>
                </a:lnTo>
                <a:lnTo>
                  <a:pt x="138" y="16"/>
                </a:lnTo>
                <a:lnTo>
                  <a:pt x="164" y="60"/>
                </a:lnTo>
                <a:lnTo>
                  <a:pt x="210" y="60"/>
                </a:lnTo>
                <a:lnTo>
                  <a:pt x="224" y="93"/>
                </a:lnTo>
                <a:lnTo>
                  <a:pt x="227" y="69"/>
                </a:lnTo>
                <a:lnTo>
                  <a:pt x="251" y="73"/>
                </a:lnTo>
                <a:lnTo>
                  <a:pt x="241" y="93"/>
                </a:lnTo>
                <a:lnTo>
                  <a:pt x="269" y="106"/>
                </a:lnTo>
                <a:lnTo>
                  <a:pt x="251" y="126"/>
                </a:lnTo>
                <a:lnTo>
                  <a:pt x="301" y="122"/>
                </a:lnTo>
                <a:lnTo>
                  <a:pt x="325" y="154"/>
                </a:lnTo>
                <a:lnTo>
                  <a:pt x="263" y="164"/>
                </a:lnTo>
                <a:lnTo>
                  <a:pt x="246" y="192"/>
                </a:lnTo>
                <a:lnTo>
                  <a:pt x="234" y="164"/>
                </a:lnTo>
                <a:lnTo>
                  <a:pt x="219" y="229"/>
                </a:lnTo>
                <a:lnTo>
                  <a:pt x="179" y="194"/>
                </a:lnTo>
                <a:lnTo>
                  <a:pt x="200" y="231"/>
                </a:lnTo>
                <a:lnTo>
                  <a:pt x="122" y="226"/>
                </a:lnTo>
                <a:lnTo>
                  <a:pt x="100" y="207"/>
                </a:lnTo>
                <a:lnTo>
                  <a:pt x="134" y="203"/>
                </a:lnTo>
                <a:lnTo>
                  <a:pt x="98" y="198"/>
                </a:lnTo>
                <a:lnTo>
                  <a:pt x="87" y="187"/>
                </a:lnTo>
                <a:lnTo>
                  <a:pt x="107" y="184"/>
                </a:lnTo>
                <a:lnTo>
                  <a:pt x="74" y="169"/>
                </a:lnTo>
                <a:lnTo>
                  <a:pt x="176" y="149"/>
                </a:lnTo>
                <a:lnTo>
                  <a:pt x="52" y="154"/>
                </a:lnTo>
                <a:lnTo>
                  <a:pt x="29" y="130"/>
                </a:lnTo>
                <a:lnTo>
                  <a:pt x="74" y="121"/>
                </a:lnTo>
                <a:lnTo>
                  <a:pt x="5" y="106"/>
                </a:lnTo>
                <a:lnTo>
                  <a:pt x="20" y="103"/>
                </a:lnTo>
                <a:lnTo>
                  <a:pt x="1" y="89"/>
                </a:lnTo>
                <a:lnTo>
                  <a:pt x="79" y="89"/>
                </a:lnTo>
                <a:lnTo>
                  <a:pt x="0" y="73"/>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4" name="Freeform 34"/>
          <p:cNvSpPr>
            <a:spLocks/>
          </p:cNvSpPr>
          <p:nvPr/>
        </p:nvSpPr>
        <p:spPr bwMode="auto">
          <a:xfrm>
            <a:off x="2255838" y="2212975"/>
            <a:ext cx="63500" cy="47625"/>
          </a:xfrm>
          <a:custGeom>
            <a:avLst/>
            <a:gdLst/>
            <a:ahLst/>
            <a:cxnLst>
              <a:cxn ang="0">
                <a:pos x="0" y="41"/>
              </a:cxn>
              <a:cxn ang="0">
                <a:pos x="14" y="0"/>
              </a:cxn>
              <a:cxn ang="0">
                <a:pos x="64" y="12"/>
              </a:cxn>
              <a:cxn ang="0">
                <a:pos x="79" y="59"/>
              </a:cxn>
              <a:cxn ang="0">
                <a:pos x="0" y="41"/>
              </a:cxn>
            </a:cxnLst>
            <a:rect l="0" t="0" r="r" b="b"/>
            <a:pathLst>
              <a:path w="79" h="59">
                <a:moveTo>
                  <a:pt x="0" y="41"/>
                </a:moveTo>
                <a:lnTo>
                  <a:pt x="14" y="0"/>
                </a:lnTo>
                <a:lnTo>
                  <a:pt x="64" y="12"/>
                </a:lnTo>
                <a:lnTo>
                  <a:pt x="79" y="59"/>
                </a:lnTo>
                <a:lnTo>
                  <a:pt x="0" y="41"/>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5" name="Freeform 35"/>
          <p:cNvSpPr>
            <a:spLocks/>
          </p:cNvSpPr>
          <p:nvPr/>
        </p:nvSpPr>
        <p:spPr bwMode="auto">
          <a:xfrm>
            <a:off x="2257425" y="2101850"/>
            <a:ext cx="69850" cy="15875"/>
          </a:xfrm>
          <a:custGeom>
            <a:avLst/>
            <a:gdLst/>
            <a:ahLst/>
            <a:cxnLst>
              <a:cxn ang="0">
                <a:pos x="0" y="7"/>
              </a:cxn>
              <a:cxn ang="0">
                <a:pos x="20" y="21"/>
              </a:cxn>
              <a:cxn ang="0">
                <a:pos x="89" y="7"/>
              </a:cxn>
              <a:cxn ang="0">
                <a:pos x="24" y="0"/>
              </a:cxn>
              <a:cxn ang="0">
                <a:pos x="0" y="7"/>
              </a:cxn>
            </a:cxnLst>
            <a:rect l="0" t="0" r="r" b="b"/>
            <a:pathLst>
              <a:path w="89" h="21">
                <a:moveTo>
                  <a:pt x="0" y="7"/>
                </a:moveTo>
                <a:lnTo>
                  <a:pt x="20" y="21"/>
                </a:lnTo>
                <a:lnTo>
                  <a:pt x="89" y="7"/>
                </a:lnTo>
                <a:lnTo>
                  <a:pt x="24" y="0"/>
                </a:lnTo>
                <a:lnTo>
                  <a:pt x="0" y="7"/>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6" name="Freeform 36"/>
          <p:cNvSpPr>
            <a:spLocks/>
          </p:cNvSpPr>
          <p:nvPr/>
        </p:nvSpPr>
        <p:spPr bwMode="auto">
          <a:xfrm>
            <a:off x="2270125" y="2292350"/>
            <a:ext cx="122238" cy="96838"/>
          </a:xfrm>
          <a:custGeom>
            <a:avLst/>
            <a:gdLst/>
            <a:ahLst/>
            <a:cxnLst>
              <a:cxn ang="0">
                <a:pos x="0" y="18"/>
              </a:cxn>
              <a:cxn ang="0">
                <a:pos x="4" y="77"/>
              </a:cxn>
              <a:cxn ang="0">
                <a:pos x="22" y="87"/>
              </a:cxn>
              <a:cxn ang="0">
                <a:pos x="15" y="122"/>
              </a:cxn>
              <a:cxn ang="0">
                <a:pos x="38" y="123"/>
              </a:cxn>
              <a:cxn ang="0">
                <a:pos x="66" y="95"/>
              </a:cxn>
              <a:cxn ang="0">
                <a:pos x="38" y="77"/>
              </a:cxn>
              <a:cxn ang="0">
                <a:pos x="101" y="77"/>
              </a:cxn>
              <a:cxn ang="0">
                <a:pos x="156" y="8"/>
              </a:cxn>
              <a:cxn ang="0">
                <a:pos x="13" y="0"/>
              </a:cxn>
              <a:cxn ang="0">
                <a:pos x="32" y="22"/>
              </a:cxn>
              <a:cxn ang="0">
                <a:pos x="0" y="18"/>
              </a:cxn>
            </a:cxnLst>
            <a:rect l="0" t="0" r="r" b="b"/>
            <a:pathLst>
              <a:path w="156" h="123">
                <a:moveTo>
                  <a:pt x="0" y="18"/>
                </a:moveTo>
                <a:lnTo>
                  <a:pt x="4" y="77"/>
                </a:lnTo>
                <a:lnTo>
                  <a:pt x="22" y="87"/>
                </a:lnTo>
                <a:lnTo>
                  <a:pt x="15" y="122"/>
                </a:lnTo>
                <a:lnTo>
                  <a:pt x="38" y="123"/>
                </a:lnTo>
                <a:lnTo>
                  <a:pt x="66" y="95"/>
                </a:lnTo>
                <a:lnTo>
                  <a:pt x="38" y="77"/>
                </a:lnTo>
                <a:lnTo>
                  <a:pt x="101" y="77"/>
                </a:lnTo>
                <a:lnTo>
                  <a:pt x="156" y="8"/>
                </a:lnTo>
                <a:lnTo>
                  <a:pt x="13" y="0"/>
                </a:lnTo>
                <a:lnTo>
                  <a:pt x="32" y="22"/>
                </a:lnTo>
                <a:lnTo>
                  <a:pt x="0" y="18"/>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7" name="Freeform 37"/>
          <p:cNvSpPr>
            <a:spLocks/>
          </p:cNvSpPr>
          <p:nvPr/>
        </p:nvSpPr>
        <p:spPr bwMode="auto">
          <a:xfrm>
            <a:off x="2354263" y="1792288"/>
            <a:ext cx="703262" cy="393700"/>
          </a:xfrm>
          <a:custGeom>
            <a:avLst/>
            <a:gdLst/>
            <a:ahLst/>
            <a:cxnLst>
              <a:cxn ang="0">
                <a:pos x="50" y="135"/>
              </a:cxn>
              <a:cxn ang="0">
                <a:pos x="95" y="142"/>
              </a:cxn>
              <a:cxn ang="0">
                <a:pos x="218" y="139"/>
              </a:cxn>
              <a:cxn ang="0">
                <a:pos x="193" y="156"/>
              </a:cxn>
              <a:cxn ang="0">
                <a:pos x="165" y="192"/>
              </a:cxn>
              <a:cxn ang="0">
                <a:pos x="243" y="193"/>
              </a:cxn>
              <a:cxn ang="0">
                <a:pos x="344" y="147"/>
              </a:cxn>
              <a:cxn ang="0">
                <a:pos x="476" y="163"/>
              </a:cxn>
              <a:cxn ang="0">
                <a:pos x="346" y="256"/>
              </a:cxn>
              <a:cxn ang="0">
                <a:pos x="160" y="209"/>
              </a:cxn>
              <a:cxn ang="0">
                <a:pos x="158" y="247"/>
              </a:cxn>
              <a:cxn ang="0">
                <a:pos x="301" y="305"/>
              </a:cxn>
              <a:cxn ang="0">
                <a:pos x="198" y="308"/>
              </a:cxn>
              <a:cxn ang="0">
                <a:pos x="176" y="351"/>
              </a:cxn>
              <a:cxn ang="0">
                <a:pos x="214" y="333"/>
              </a:cxn>
              <a:cxn ang="0">
                <a:pos x="179" y="375"/>
              </a:cxn>
              <a:cxn ang="0">
                <a:pos x="208" y="405"/>
              </a:cxn>
              <a:cxn ang="0">
                <a:pos x="218" y="420"/>
              </a:cxn>
              <a:cxn ang="0">
                <a:pos x="152" y="428"/>
              </a:cxn>
              <a:cxn ang="0">
                <a:pos x="97" y="453"/>
              </a:cxn>
              <a:cxn ang="0">
                <a:pos x="188" y="491"/>
              </a:cxn>
              <a:cxn ang="0">
                <a:pos x="248" y="477"/>
              </a:cxn>
              <a:cxn ang="0">
                <a:pos x="281" y="477"/>
              </a:cxn>
              <a:cxn ang="0">
                <a:pos x="317" y="494"/>
              </a:cxn>
              <a:cxn ang="0">
                <a:pos x="372" y="453"/>
              </a:cxn>
              <a:cxn ang="0">
                <a:pos x="399" y="417"/>
              </a:cxn>
              <a:cxn ang="0">
                <a:pos x="462" y="375"/>
              </a:cxn>
              <a:cxn ang="0">
                <a:pos x="491" y="357"/>
              </a:cxn>
              <a:cxn ang="0">
                <a:pos x="497" y="315"/>
              </a:cxn>
              <a:cxn ang="0">
                <a:pos x="409" y="295"/>
              </a:cxn>
              <a:cxn ang="0">
                <a:pos x="408" y="284"/>
              </a:cxn>
              <a:cxn ang="0">
                <a:pos x="585" y="256"/>
              </a:cxn>
              <a:cxn ang="0">
                <a:pos x="626" y="224"/>
              </a:cxn>
              <a:cxn ang="0">
                <a:pos x="794" y="127"/>
              </a:cxn>
              <a:cxn ang="0">
                <a:pos x="667" y="124"/>
              </a:cxn>
              <a:cxn ang="0">
                <a:pos x="888" y="76"/>
              </a:cxn>
              <a:cxn ang="0">
                <a:pos x="817" y="20"/>
              </a:cxn>
              <a:cxn ang="0">
                <a:pos x="529" y="0"/>
              </a:cxn>
              <a:cxn ang="0">
                <a:pos x="491" y="9"/>
              </a:cxn>
              <a:cxn ang="0">
                <a:pos x="440" y="53"/>
              </a:cxn>
              <a:cxn ang="0">
                <a:pos x="342" y="31"/>
              </a:cxn>
              <a:cxn ang="0">
                <a:pos x="263" y="35"/>
              </a:cxn>
              <a:cxn ang="0">
                <a:pos x="311" y="86"/>
              </a:cxn>
              <a:cxn ang="0">
                <a:pos x="193" y="87"/>
              </a:cxn>
            </a:cxnLst>
            <a:rect l="0" t="0" r="r" b="b"/>
            <a:pathLst>
              <a:path w="888" h="494">
                <a:moveTo>
                  <a:pt x="0" y="116"/>
                </a:moveTo>
                <a:lnTo>
                  <a:pt x="79" y="116"/>
                </a:lnTo>
                <a:lnTo>
                  <a:pt x="50" y="135"/>
                </a:lnTo>
                <a:lnTo>
                  <a:pt x="161" y="121"/>
                </a:lnTo>
                <a:lnTo>
                  <a:pt x="65" y="135"/>
                </a:lnTo>
                <a:lnTo>
                  <a:pt x="95" y="142"/>
                </a:lnTo>
                <a:lnTo>
                  <a:pt x="64" y="145"/>
                </a:lnTo>
                <a:lnTo>
                  <a:pt x="75" y="159"/>
                </a:lnTo>
                <a:lnTo>
                  <a:pt x="218" y="139"/>
                </a:lnTo>
                <a:lnTo>
                  <a:pt x="79" y="169"/>
                </a:lnTo>
                <a:lnTo>
                  <a:pt x="140" y="192"/>
                </a:lnTo>
                <a:lnTo>
                  <a:pt x="193" y="156"/>
                </a:lnTo>
                <a:lnTo>
                  <a:pt x="286" y="151"/>
                </a:lnTo>
                <a:lnTo>
                  <a:pt x="188" y="165"/>
                </a:lnTo>
                <a:lnTo>
                  <a:pt x="165" y="192"/>
                </a:lnTo>
                <a:lnTo>
                  <a:pt x="223" y="195"/>
                </a:lnTo>
                <a:lnTo>
                  <a:pt x="286" y="168"/>
                </a:lnTo>
                <a:lnTo>
                  <a:pt x="243" y="193"/>
                </a:lnTo>
                <a:lnTo>
                  <a:pt x="286" y="193"/>
                </a:lnTo>
                <a:lnTo>
                  <a:pt x="351" y="173"/>
                </a:lnTo>
                <a:lnTo>
                  <a:pt x="344" y="147"/>
                </a:lnTo>
                <a:lnTo>
                  <a:pt x="415" y="124"/>
                </a:lnTo>
                <a:lnTo>
                  <a:pt x="362" y="171"/>
                </a:lnTo>
                <a:lnTo>
                  <a:pt x="476" y="163"/>
                </a:lnTo>
                <a:lnTo>
                  <a:pt x="248" y="209"/>
                </a:lnTo>
                <a:lnTo>
                  <a:pt x="301" y="256"/>
                </a:lnTo>
                <a:lnTo>
                  <a:pt x="346" y="256"/>
                </a:lnTo>
                <a:lnTo>
                  <a:pt x="323" y="265"/>
                </a:lnTo>
                <a:lnTo>
                  <a:pt x="233" y="217"/>
                </a:lnTo>
                <a:lnTo>
                  <a:pt x="160" y="209"/>
                </a:lnTo>
                <a:lnTo>
                  <a:pt x="158" y="230"/>
                </a:lnTo>
                <a:lnTo>
                  <a:pt x="191" y="238"/>
                </a:lnTo>
                <a:lnTo>
                  <a:pt x="158" y="247"/>
                </a:lnTo>
                <a:lnTo>
                  <a:pt x="248" y="300"/>
                </a:lnTo>
                <a:lnTo>
                  <a:pt x="212" y="304"/>
                </a:lnTo>
                <a:lnTo>
                  <a:pt x="301" y="305"/>
                </a:lnTo>
                <a:lnTo>
                  <a:pt x="250" y="319"/>
                </a:lnTo>
                <a:lnTo>
                  <a:pt x="280" y="338"/>
                </a:lnTo>
                <a:lnTo>
                  <a:pt x="198" y="308"/>
                </a:lnTo>
                <a:lnTo>
                  <a:pt x="151" y="319"/>
                </a:lnTo>
                <a:lnTo>
                  <a:pt x="131" y="366"/>
                </a:lnTo>
                <a:lnTo>
                  <a:pt x="176" y="351"/>
                </a:lnTo>
                <a:lnTo>
                  <a:pt x="170" y="366"/>
                </a:lnTo>
                <a:lnTo>
                  <a:pt x="186" y="366"/>
                </a:lnTo>
                <a:lnTo>
                  <a:pt x="214" y="333"/>
                </a:lnTo>
                <a:lnTo>
                  <a:pt x="204" y="361"/>
                </a:lnTo>
                <a:lnTo>
                  <a:pt x="229" y="364"/>
                </a:lnTo>
                <a:lnTo>
                  <a:pt x="179" y="375"/>
                </a:lnTo>
                <a:lnTo>
                  <a:pt x="212" y="377"/>
                </a:lnTo>
                <a:lnTo>
                  <a:pt x="186" y="386"/>
                </a:lnTo>
                <a:lnTo>
                  <a:pt x="208" y="405"/>
                </a:lnTo>
                <a:lnTo>
                  <a:pt x="243" y="405"/>
                </a:lnTo>
                <a:lnTo>
                  <a:pt x="280" y="371"/>
                </a:lnTo>
                <a:lnTo>
                  <a:pt x="218" y="420"/>
                </a:lnTo>
                <a:lnTo>
                  <a:pt x="158" y="382"/>
                </a:lnTo>
                <a:lnTo>
                  <a:pt x="105" y="390"/>
                </a:lnTo>
                <a:lnTo>
                  <a:pt x="152" y="428"/>
                </a:lnTo>
                <a:lnTo>
                  <a:pt x="75" y="450"/>
                </a:lnTo>
                <a:lnTo>
                  <a:pt x="84" y="481"/>
                </a:lnTo>
                <a:lnTo>
                  <a:pt x="97" y="453"/>
                </a:lnTo>
                <a:lnTo>
                  <a:pt x="100" y="481"/>
                </a:lnTo>
                <a:lnTo>
                  <a:pt x="153" y="467"/>
                </a:lnTo>
                <a:lnTo>
                  <a:pt x="188" y="491"/>
                </a:lnTo>
                <a:lnTo>
                  <a:pt x="214" y="489"/>
                </a:lnTo>
                <a:lnTo>
                  <a:pt x="196" y="470"/>
                </a:lnTo>
                <a:lnTo>
                  <a:pt x="248" y="477"/>
                </a:lnTo>
                <a:lnTo>
                  <a:pt x="243" y="458"/>
                </a:lnTo>
                <a:lnTo>
                  <a:pt x="267" y="481"/>
                </a:lnTo>
                <a:lnTo>
                  <a:pt x="281" y="477"/>
                </a:lnTo>
                <a:lnTo>
                  <a:pt x="275" y="462"/>
                </a:lnTo>
                <a:lnTo>
                  <a:pt x="315" y="477"/>
                </a:lnTo>
                <a:lnTo>
                  <a:pt x="317" y="494"/>
                </a:lnTo>
                <a:lnTo>
                  <a:pt x="392" y="477"/>
                </a:lnTo>
                <a:lnTo>
                  <a:pt x="405" y="446"/>
                </a:lnTo>
                <a:lnTo>
                  <a:pt x="372" y="453"/>
                </a:lnTo>
                <a:lnTo>
                  <a:pt x="372" y="428"/>
                </a:lnTo>
                <a:lnTo>
                  <a:pt x="286" y="425"/>
                </a:lnTo>
                <a:lnTo>
                  <a:pt x="399" y="417"/>
                </a:lnTo>
                <a:lnTo>
                  <a:pt x="414" y="399"/>
                </a:lnTo>
                <a:lnTo>
                  <a:pt x="399" y="375"/>
                </a:lnTo>
                <a:lnTo>
                  <a:pt x="462" y="375"/>
                </a:lnTo>
                <a:lnTo>
                  <a:pt x="476" y="366"/>
                </a:lnTo>
                <a:lnTo>
                  <a:pt x="433" y="361"/>
                </a:lnTo>
                <a:lnTo>
                  <a:pt x="491" y="357"/>
                </a:lnTo>
                <a:lnTo>
                  <a:pt x="452" y="341"/>
                </a:lnTo>
                <a:lnTo>
                  <a:pt x="499" y="329"/>
                </a:lnTo>
                <a:lnTo>
                  <a:pt x="497" y="315"/>
                </a:lnTo>
                <a:lnTo>
                  <a:pt x="410" y="308"/>
                </a:lnTo>
                <a:lnTo>
                  <a:pt x="459" y="299"/>
                </a:lnTo>
                <a:lnTo>
                  <a:pt x="409" y="295"/>
                </a:lnTo>
                <a:lnTo>
                  <a:pt x="499" y="304"/>
                </a:lnTo>
                <a:lnTo>
                  <a:pt x="502" y="289"/>
                </a:lnTo>
                <a:lnTo>
                  <a:pt x="408" y="284"/>
                </a:lnTo>
                <a:lnTo>
                  <a:pt x="529" y="265"/>
                </a:lnTo>
                <a:lnTo>
                  <a:pt x="497" y="248"/>
                </a:lnTo>
                <a:lnTo>
                  <a:pt x="585" y="256"/>
                </a:lnTo>
                <a:lnTo>
                  <a:pt x="614" y="230"/>
                </a:lnTo>
                <a:lnTo>
                  <a:pt x="568" y="228"/>
                </a:lnTo>
                <a:lnTo>
                  <a:pt x="626" y="224"/>
                </a:lnTo>
                <a:lnTo>
                  <a:pt x="620" y="204"/>
                </a:lnTo>
                <a:lnTo>
                  <a:pt x="646" y="209"/>
                </a:lnTo>
                <a:lnTo>
                  <a:pt x="794" y="127"/>
                </a:lnTo>
                <a:lnTo>
                  <a:pt x="631" y="156"/>
                </a:lnTo>
                <a:lnTo>
                  <a:pt x="722" y="121"/>
                </a:lnTo>
                <a:lnTo>
                  <a:pt x="667" y="124"/>
                </a:lnTo>
                <a:lnTo>
                  <a:pt x="653" y="108"/>
                </a:lnTo>
                <a:lnTo>
                  <a:pt x="758" y="116"/>
                </a:lnTo>
                <a:lnTo>
                  <a:pt x="888" y="76"/>
                </a:lnTo>
                <a:lnTo>
                  <a:pt x="888" y="53"/>
                </a:lnTo>
                <a:lnTo>
                  <a:pt x="832" y="53"/>
                </a:lnTo>
                <a:lnTo>
                  <a:pt x="817" y="20"/>
                </a:lnTo>
                <a:lnTo>
                  <a:pt x="667" y="35"/>
                </a:lnTo>
                <a:lnTo>
                  <a:pt x="732" y="13"/>
                </a:lnTo>
                <a:lnTo>
                  <a:pt x="529" y="0"/>
                </a:lnTo>
                <a:lnTo>
                  <a:pt x="512" y="16"/>
                </a:lnTo>
                <a:lnTo>
                  <a:pt x="526" y="26"/>
                </a:lnTo>
                <a:lnTo>
                  <a:pt x="491" y="9"/>
                </a:lnTo>
                <a:lnTo>
                  <a:pt x="400" y="9"/>
                </a:lnTo>
                <a:lnTo>
                  <a:pt x="464" y="43"/>
                </a:lnTo>
                <a:lnTo>
                  <a:pt x="440" y="53"/>
                </a:lnTo>
                <a:lnTo>
                  <a:pt x="409" y="19"/>
                </a:lnTo>
                <a:lnTo>
                  <a:pt x="327" y="15"/>
                </a:lnTo>
                <a:lnTo>
                  <a:pt x="342" y="31"/>
                </a:lnTo>
                <a:lnTo>
                  <a:pt x="281" y="26"/>
                </a:lnTo>
                <a:lnTo>
                  <a:pt x="311" y="48"/>
                </a:lnTo>
                <a:lnTo>
                  <a:pt x="263" y="35"/>
                </a:lnTo>
                <a:lnTo>
                  <a:pt x="277" y="48"/>
                </a:lnTo>
                <a:lnTo>
                  <a:pt x="247" y="53"/>
                </a:lnTo>
                <a:lnTo>
                  <a:pt x="311" y="86"/>
                </a:lnTo>
                <a:lnTo>
                  <a:pt x="171" y="50"/>
                </a:lnTo>
                <a:lnTo>
                  <a:pt x="137" y="76"/>
                </a:lnTo>
                <a:lnTo>
                  <a:pt x="193" y="87"/>
                </a:lnTo>
                <a:lnTo>
                  <a:pt x="100" y="78"/>
                </a:lnTo>
                <a:lnTo>
                  <a:pt x="0" y="116"/>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8" name="Freeform 38"/>
          <p:cNvSpPr>
            <a:spLocks/>
          </p:cNvSpPr>
          <p:nvPr/>
        </p:nvSpPr>
        <p:spPr bwMode="auto">
          <a:xfrm>
            <a:off x="2398713" y="2300288"/>
            <a:ext cx="658812" cy="512762"/>
          </a:xfrm>
          <a:custGeom>
            <a:avLst/>
            <a:gdLst/>
            <a:ahLst/>
            <a:cxnLst>
              <a:cxn ang="0">
                <a:pos x="7" y="75"/>
              </a:cxn>
              <a:cxn ang="0">
                <a:pos x="100" y="0"/>
              </a:cxn>
              <a:cxn ang="0">
                <a:pos x="96" y="75"/>
              </a:cxn>
              <a:cxn ang="0">
                <a:pos x="146" y="154"/>
              </a:cxn>
              <a:cxn ang="0">
                <a:pos x="150" y="167"/>
              </a:cxn>
              <a:cxn ang="0">
                <a:pos x="118" y="114"/>
              </a:cxn>
              <a:cxn ang="0">
                <a:pos x="124" y="61"/>
              </a:cxn>
              <a:cxn ang="0">
                <a:pos x="129" y="53"/>
              </a:cxn>
              <a:cxn ang="0">
                <a:pos x="144" y="33"/>
              </a:cxn>
              <a:cxn ang="0">
                <a:pos x="213" y="9"/>
              </a:cxn>
              <a:cxn ang="0">
                <a:pos x="248" y="41"/>
              </a:cxn>
              <a:cxn ang="0">
                <a:pos x="263" y="115"/>
              </a:cxn>
              <a:cxn ang="0">
                <a:pos x="315" y="99"/>
              </a:cxn>
              <a:cxn ang="0">
                <a:pos x="428" y="86"/>
              </a:cxn>
              <a:cxn ang="0">
                <a:pos x="436" y="133"/>
              </a:cxn>
              <a:cxn ang="0">
                <a:pos x="464" y="143"/>
              </a:cxn>
              <a:cxn ang="0">
                <a:pos x="507" y="131"/>
              </a:cxn>
              <a:cxn ang="0">
                <a:pos x="548" y="162"/>
              </a:cxn>
              <a:cxn ang="0">
                <a:pos x="563" y="167"/>
              </a:cxn>
              <a:cxn ang="0">
                <a:pos x="584" y="181"/>
              </a:cxn>
              <a:cxn ang="0">
                <a:pos x="625" y="195"/>
              </a:cxn>
              <a:cxn ang="0">
                <a:pos x="620" y="215"/>
              </a:cxn>
              <a:cxn ang="0">
                <a:pos x="634" y="210"/>
              </a:cxn>
              <a:cxn ang="0">
                <a:pos x="615" y="254"/>
              </a:cxn>
              <a:cxn ang="0">
                <a:pos x="624" y="271"/>
              </a:cxn>
              <a:cxn ang="0">
                <a:pos x="627" y="303"/>
              </a:cxn>
              <a:cxn ang="0">
                <a:pos x="731" y="335"/>
              </a:cxn>
              <a:cxn ang="0">
                <a:pos x="782" y="376"/>
              </a:cxn>
              <a:cxn ang="0">
                <a:pos x="830" y="406"/>
              </a:cxn>
              <a:cxn ang="0">
                <a:pos x="797" y="428"/>
              </a:cxn>
              <a:cxn ang="0">
                <a:pos x="796" y="466"/>
              </a:cxn>
              <a:cxn ang="0">
                <a:pos x="765" y="500"/>
              </a:cxn>
              <a:cxn ang="0">
                <a:pos x="635" y="424"/>
              </a:cxn>
              <a:cxn ang="0">
                <a:pos x="643" y="466"/>
              </a:cxn>
              <a:cxn ang="0">
                <a:pos x="678" y="505"/>
              </a:cxn>
              <a:cxn ang="0">
                <a:pos x="718" y="536"/>
              </a:cxn>
              <a:cxn ang="0">
                <a:pos x="731" y="616"/>
              </a:cxn>
              <a:cxn ang="0">
                <a:pos x="692" y="647"/>
              </a:cxn>
              <a:cxn ang="0">
                <a:pos x="521" y="567"/>
              </a:cxn>
              <a:cxn ang="0">
                <a:pos x="495" y="547"/>
              </a:cxn>
              <a:cxn ang="0">
                <a:pos x="445" y="500"/>
              </a:cxn>
              <a:cxn ang="0">
                <a:pos x="419" y="512"/>
              </a:cxn>
              <a:cxn ang="0">
                <a:pos x="345" y="512"/>
              </a:cxn>
              <a:cxn ang="0">
                <a:pos x="476" y="471"/>
              </a:cxn>
              <a:cxn ang="0">
                <a:pos x="512" y="376"/>
              </a:cxn>
              <a:cxn ang="0">
                <a:pos x="440" y="294"/>
              </a:cxn>
              <a:cxn ang="0">
                <a:pos x="388" y="302"/>
              </a:cxn>
              <a:cxn ang="0">
                <a:pos x="410" y="268"/>
              </a:cxn>
              <a:cxn ang="0">
                <a:pos x="358" y="213"/>
              </a:cxn>
              <a:cxn ang="0">
                <a:pos x="325" y="234"/>
              </a:cxn>
              <a:cxn ang="0">
                <a:pos x="265" y="241"/>
              </a:cxn>
              <a:cxn ang="0">
                <a:pos x="18" y="167"/>
              </a:cxn>
              <a:cxn ang="0">
                <a:pos x="0" y="145"/>
              </a:cxn>
            </a:cxnLst>
            <a:rect l="0" t="0" r="r" b="b"/>
            <a:pathLst>
              <a:path w="830" h="647">
                <a:moveTo>
                  <a:pt x="0" y="145"/>
                </a:moveTo>
                <a:lnTo>
                  <a:pt x="7" y="75"/>
                </a:lnTo>
                <a:lnTo>
                  <a:pt x="40" y="25"/>
                </a:lnTo>
                <a:lnTo>
                  <a:pt x="100" y="0"/>
                </a:lnTo>
                <a:lnTo>
                  <a:pt x="146" y="9"/>
                </a:lnTo>
                <a:lnTo>
                  <a:pt x="96" y="75"/>
                </a:lnTo>
                <a:lnTo>
                  <a:pt x="108" y="115"/>
                </a:lnTo>
                <a:lnTo>
                  <a:pt x="146" y="154"/>
                </a:lnTo>
                <a:lnTo>
                  <a:pt x="100" y="169"/>
                </a:lnTo>
                <a:lnTo>
                  <a:pt x="150" y="167"/>
                </a:lnTo>
                <a:lnTo>
                  <a:pt x="155" y="133"/>
                </a:lnTo>
                <a:lnTo>
                  <a:pt x="118" y="114"/>
                </a:lnTo>
                <a:lnTo>
                  <a:pt x="150" y="90"/>
                </a:lnTo>
                <a:lnTo>
                  <a:pt x="124" y="61"/>
                </a:lnTo>
                <a:lnTo>
                  <a:pt x="172" y="68"/>
                </a:lnTo>
                <a:lnTo>
                  <a:pt x="129" y="53"/>
                </a:lnTo>
                <a:lnTo>
                  <a:pt x="180" y="57"/>
                </a:lnTo>
                <a:lnTo>
                  <a:pt x="144" y="33"/>
                </a:lnTo>
                <a:lnTo>
                  <a:pt x="185" y="34"/>
                </a:lnTo>
                <a:lnTo>
                  <a:pt x="213" y="9"/>
                </a:lnTo>
                <a:lnTo>
                  <a:pt x="244" y="8"/>
                </a:lnTo>
                <a:lnTo>
                  <a:pt x="248" y="41"/>
                </a:lnTo>
                <a:lnTo>
                  <a:pt x="271" y="53"/>
                </a:lnTo>
                <a:lnTo>
                  <a:pt x="263" y="115"/>
                </a:lnTo>
                <a:lnTo>
                  <a:pt x="294" y="86"/>
                </a:lnTo>
                <a:lnTo>
                  <a:pt x="315" y="99"/>
                </a:lnTo>
                <a:lnTo>
                  <a:pt x="358" y="68"/>
                </a:lnTo>
                <a:lnTo>
                  <a:pt x="428" y="86"/>
                </a:lnTo>
                <a:lnTo>
                  <a:pt x="458" y="115"/>
                </a:lnTo>
                <a:lnTo>
                  <a:pt x="436" y="133"/>
                </a:lnTo>
                <a:lnTo>
                  <a:pt x="476" y="125"/>
                </a:lnTo>
                <a:lnTo>
                  <a:pt x="464" y="143"/>
                </a:lnTo>
                <a:lnTo>
                  <a:pt x="487" y="154"/>
                </a:lnTo>
                <a:lnTo>
                  <a:pt x="507" y="131"/>
                </a:lnTo>
                <a:lnTo>
                  <a:pt x="538" y="143"/>
                </a:lnTo>
                <a:lnTo>
                  <a:pt x="548" y="162"/>
                </a:lnTo>
                <a:lnTo>
                  <a:pt x="521" y="167"/>
                </a:lnTo>
                <a:lnTo>
                  <a:pt x="563" y="167"/>
                </a:lnTo>
                <a:lnTo>
                  <a:pt x="557" y="193"/>
                </a:lnTo>
                <a:lnTo>
                  <a:pt x="584" y="181"/>
                </a:lnTo>
                <a:lnTo>
                  <a:pt x="565" y="201"/>
                </a:lnTo>
                <a:lnTo>
                  <a:pt x="625" y="195"/>
                </a:lnTo>
                <a:lnTo>
                  <a:pt x="593" y="215"/>
                </a:lnTo>
                <a:lnTo>
                  <a:pt x="620" y="215"/>
                </a:lnTo>
                <a:lnTo>
                  <a:pt x="610" y="231"/>
                </a:lnTo>
                <a:lnTo>
                  <a:pt x="634" y="210"/>
                </a:lnTo>
                <a:lnTo>
                  <a:pt x="662" y="231"/>
                </a:lnTo>
                <a:lnTo>
                  <a:pt x="615" y="254"/>
                </a:lnTo>
                <a:lnTo>
                  <a:pt x="683" y="268"/>
                </a:lnTo>
                <a:lnTo>
                  <a:pt x="624" y="271"/>
                </a:lnTo>
                <a:lnTo>
                  <a:pt x="645" y="283"/>
                </a:lnTo>
                <a:lnTo>
                  <a:pt x="627" y="303"/>
                </a:lnTo>
                <a:lnTo>
                  <a:pt x="697" y="341"/>
                </a:lnTo>
                <a:lnTo>
                  <a:pt x="731" y="335"/>
                </a:lnTo>
                <a:lnTo>
                  <a:pt x="747" y="380"/>
                </a:lnTo>
                <a:lnTo>
                  <a:pt x="782" y="376"/>
                </a:lnTo>
                <a:lnTo>
                  <a:pt x="779" y="396"/>
                </a:lnTo>
                <a:lnTo>
                  <a:pt x="830" y="406"/>
                </a:lnTo>
                <a:lnTo>
                  <a:pt x="821" y="432"/>
                </a:lnTo>
                <a:lnTo>
                  <a:pt x="797" y="428"/>
                </a:lnTo>
                <a:lnTo>
                  <a:pt x="808" y="443"/>
                </a:lnTo>
                <a:lnTo>
                  <a:pt x="796" y="466"/>
                </a:lnTo>
                <a:lnTo>
                  <a:pt x="770" y="454"/>
                </a:lnTo>
                <a:lnTo>
                  <a:pt x="765" y="500"/>
                </a:lnTo>
                <a:lnTo>
                  <a:pt x="672" y="415"/>
                </a:lnTo>
                <a:lnTo>
                  <a:pt x="635" y="424"/>
                </a:lnTo>
                <a:lnTo>
                  <a:pt x="662" y="444"/>
                </a:lnTo>
                <a:lnTo>
                  <a:pt x="643" y="466"/>
                </a:lnTo>
                <a:lnTo>
                  <a:pt x="655" y="463"/>
                </a:lnTo>
                <a:lnTo>
                  <a:pt x="678" y="505"/>
                </a:lnTo>
                <a:lnTo>
                  <a:pt x="722" y="515"/>
                </a:lnTo>
                <a:lnTo>
                  <a:pt x="718" y="536"/>
                </a:lnTo>
                <a:lnTo>
                  <a:pt x="744" y="559"/>
                </a:lnTo>
                <a:lnTo>
                  <a:pt x="731" y="616"/>
                </a:lnTo>
                <a:lnTo>
                  <a:pt x="615" y="557"/>
                </a:lnTo>
                <a:lnTo>
                  <a:pt x="692" y="647"/>
                </a:lnTo>
                <a:lnTo>
                  <a:pt x="543" y="598"/>
                </a:lnTo>
                <a:lnTo>
                  <a:pt x="521" y="567"/>
                </a:lnTo>
                <a:lnTo>
                  <a:pt x="541" y="564"/>
                </a:lnTo>
                <a:lnTo>
                  <a:pt x="495" y="547"/>
                </a:lnTo>
                <a:lnTo>
                  <a:pt x="479" y="512"/>
                </a:lnTo>
                <a:lnTo>
                  <a:pt x="445" y="500"/>
                </a:lnTo>
                <a:lnTo>
                  <a:pt x="442" y="524"/>
                </a:lnTo>
                <a:lnTo>
                  <a:pt x="419" y="512"/>
                </a:lnTo>
                <a:lnTo>
                  <a:pt x="387" y="535"/>
                </a:lnTo>
                <a:lnTo>
                  <a:pt x="345" y="512"/>
                </a:lnTo>
                <a:lnTo>
                  <a:pt x="367" y="471"/>
                </a:lnTo>
                <a:lnTo>
                  <a:pt x="476" y="471"/>
                </a:lnTo>
                <a:lnTo>
                  <a:pt x="450" y="434"/>
                </a:lnTo>
                <a:lnTo>
                  <a:pt x="512" y="376"/>
                </a:lnTo>
                <a:lnTo>
                  <a:pt x="469" y="299"/>
                </a:lnTo>
                <a:lnTo>
                  <a:pt x="440" y="294"/>
                </a:lnTo>
                <a:lnTo>
                  <a:pt x="455" y="280"/>
                </a:lnTo>
                <a:lnTo>
                  <a:pt x="388" y="302"/>
                </a:lnTo>
                <a:lnTo>
                  <a:pt x="387" y="280"/>
                </a:lnTo>
                <a:lnTo>
                  <a:pt x="410" y="268"/>
                </a:lnTo>
                <a:lnTo>
                  <a:pt x="361" y="237"/>
                </a:lnTo>
                <a:lnTo>
                  <a:pt x="358" y="213"/>
                </a:lnTo>
                <a:lnTo>
                  <a:pt x="311" y="202"/>
                </a:lnTo>
                <a:lnTo>
                  <a:pt x="325" y="234"/>
                </a:lnTo>
                <a:lnTo>
                  <a:pt x="244" y="222"/>
                </a:lnTo>
                <a:lnTo>
                  <a:pt x="265" y="241"/>
                </a:lnTo>
                <a:lnTo>
                  <a:pt x="53" y="210"/>
                </a:lnTo>
                <a:lnTo>
                  <a:pt x="18" y="167"/>
                </a:lnTo>
                <a:lnTo>
                  <a:pt x="84" y="171"/>
                </a:lnTo>
                <a:lnTo>
                  <a:pt x="0" y="145"/>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19" name="Freeform 39"/>
          <p:cNvSpPr>
            <a:spLocks/>
          </p:cNvSpPr>
          <p:nvPr/>
        </p:nvSpPr>
        <p:spPr bwMode="auto">
          <a:xfrm>
            <a:off x="2465388" y="2654300"/>
            <a:ext cx="152400" cy="112713"/>
          </a:xfrm>
          <a:custGeom>
            <a:avLst/>
            <a:gdLst/>
            <a:ahLst/>
            <a:cxnLst>
              <a:cxn ang="0">
                <a:pos x="0" y="113"/>
              </a:cxn>
              <a:cxn ang="0">
                <a:pos x="26" y="88"/>
              </a:cxn>
              <a:cxn ang="0">
                <a:pos x="45" y="0"/>
              </a:cxn>
              <a:cxn ang="0">
                <a:pos x="62" y="31"/>
              </a:cxn>
              <a:cxn ang="0">
                <a:pos x="106" y="38"/>
              </a:cxn>
              <a:cxn ang="0">
                <a:pos x="192" y="102"/>
              </a:cxn>
              <a:cxn ang="0">
                <a:pos x="181" y="125"/>
              </a:cxn>
              <a:cxn ang="0">
                <a:pos x="102" y="96"/>
              </a:cxn>
              <a:cxn ang="0">
                <a:pos x="55" y="141"/>
              </a:cxn>
              <a:cxn ang="0">
                <a:pos x="43" y="102"/>
              </a:cxn>
              <a:cxn ang="0">
                <a:pos x="0" y="113"/>
              </a:cxn>
            </a:cxnLst>
            <a:rect l="0" t="0" r="r" b="b"/>
            <a:pathLst>
              <a:path w="192" h="141">
                <a:moveTo>
                  <a:pt x="0" y="113"/>
                </a:moveTo>
                <a:lnTo>
                  <a:pt x="26" y="88"/>
                </a:lnTo>
                <a:lnTo>
                  <a:pt x="45" y="0"/>
                </a:lnTo>
                <a:lnTo>
                  <a:pt x="62" y="31"/>
                </a:lnTo>
                <a:lnTo>
                  <a:pt x="106" y="38"/>
                </a:lnTo>
                <a:lnTo>
                  <a:pt x="192" y="102"/>
                </a:lnTo>
                <a:lnTo>
                  <a:pt x="181" y="125"/>
                </a:lnTo>
                <a:lnTo>
                  <a:pt x="102" y="96"/>
                </a:lnTo>
                <a:lnTo>
                  <a:pt x="55" y="141"/>
                </a:lnTo>
                <a:lnTo>
                  <a:pt x="43" y="102"/>
                </a:lnTo>
                <a:lnTo>
                  <a:pt x="0" y="113"/>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0" name="Freeform 40"/>
          <p:cNvSpPr>
            <a:spLocks/>
          </p:cNvSpPr>
          <p:nvPr/>
        </p:nvSpPr>
        <p:spPr bwMode="auto">
          <a:xfrm>
            <a:off x="3105150" y="3181350"/>
            <a:ext cx="152400" cy="161925"/>
          </a:xfrm>
          <a:custGeom>
            <a:avLst/>
            <a:gdLst/>
            <a:ahLst/>
            <a:cxnLst>
              <a:cxn ang="0">
                <a:pos x="0" y="159"/>
              </a:cxn>
              <a:cxn ang="0">
                <a:pos x="80" y="11"/>
              </a:cxn>
              <a:cxn ang="0">
                <a:pos x="110" y="0"/>
              </a:cxn>
              <a:cxn ang="0">
                <a:pos x="72" y="79"/>
              </a:cxn>
              <a:cxn ang="0">
                <a:pos x="96" y="60"/>
              </a:cxn>
              <a:cxn ang="0">
                <a:pos x="116" y="96"/>
              </a:cxn>
              <a:cxn ang="0">
                <a:pos x="167" y="96"/>
              </a:cxn>
              <a:cxn ang="0">
                <a:pos x="154" y="125"/>
              </a:cxn>
              <a:cxn ang="0">
                <a:pos x="182" y="123"/>
              </a:cxn>
              <a:cxn ang="0">
                <a:pos x="163" y="156"/>
              </a:cxn>
              <a:cxn ang="0">
                <a:pos x="188" y="138"/>
              </a:cxn>
              <a:cxn ang="0">
                <a:pos x="193" y="169"/>
              </a:cxn>
              <a:cxn ang="0">
                <a:pos x="168" y="203"/>
              </a:cxn>
              <a:cxn ang="0">
                <a:pos x="167" y="180"/>
              </a:cxn>
              <a:cxn ang="0">
                <a:pos x="154" y="191"/>
              </a:cxn>
              <a:cxn ang="0">
                <a:pos x="154" y="152"/>
              </a:cxn>
              <a:cxn ang="0">
                <a:pos x="105" y="191"/>
              </a:cxn>
              <a:cxn ang="0">
                <a:pos x="133" y="165"/>
              </a:cxn>
              <a:cxn ang="0">
                <a:pos x="94" y="169"/>
              </a:cxn>
              <a:cxn ang="0">
                <a:pos x="104" y="155"/>
              </a:cxn>
              <a:cxn ang="0">
                <a:pos x="0" y="159"/>
              </a:cxn>
            </a:cxnLst>
            <a:rect l="0" t="0" r="r" b="b"/>
            <a:pathLst>
              <a:path w="193" h="203">
                <a:moveTo>
                  <a:pt x="0" y="159"/>
                </a:moveTo>
                <a:lnTo>
                  <a:pt x="80" y="11"/>
                </a:lnTo>
                <a:lnTo>
                  <a:pt x="110" y="0"/>
                </a:lnTo>
                <a:lnTo>
                  <a:pt x="72" y="79"/>
                </a:lnTo>
                <a:lnTo>
                  <a:pt x="96" y="60"/>
                </a:lnTo>
                <a:lnTo>
                  <a:pt x="116" y="96"/>
                </a:lnTo>
                <a:lnTo>
                  <a:pt x="167" y="96"/>
                </a:lnTo>
                <a:lnTo>
                  <a:pt x="154" y="125"/>
                </a:lnTo>
                <a:lnTo>
                  <a:pt x="182" y="123"/>
                </a:lnTo>
                <a:lnTo>
                  <a:pt x="163" y="156"/>
                </a:lnTo>
                <a:lnTo>
                  <a:pt x="188" y="138"/>
                </a:lnTo>
                <a:lnTo>
                  <a:pt x="193" y="169"/>
                </a:lnTo>
                <a:lnTo>
                  <a:pt x="168" y="203"/>
                </a:lnTo>
                <a:lnTo>
                  <a:pt x="167" y="180"/>
                </a:lnTo>
                <a:lnTo>
                  <a:pt x="154" y="191"/>
                </a:lnTo>
                <a:lnTo>
                  <a:pt x="154" y="152"/>
                </a:lnTo>
                <a:lnTo>
                  <a:pt x="105" y="191"/>
                </a:lnTo>
                <a:lnTo>
                  <a:pt x="133" y="165"/>
                </a:lnTo>
                <a:lnTo>
                  <a:pt x="94" y="169"/>
                </a:lnTo>
                <a:lnTo>
                  <a:pt x="104" y="155"/>
                </a:lnTo>
                <a:lnTo>
                  <a:pt x="0" y="159"/>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1" name="Freeform 41"/>
          <p:cNvSpPr>
            <a:spLocks/>
          </p:cNvSpPr>
          <p:nvPr/>
        </p:nvSpPr>
        <p:spPr bwMode="auto">
          <a:xfrm>
            <a:off x="6299200" y="4356100"/>
            <a:ext cx="42863" cy="90488"/>
          </a:xfrm>
          <a:custGeom>
            <a:avLst/>
            <a:gdLst>
              <a:gd name="T0" fmla="*/ 0 w 53"/>
              <a:gd name="T1" fmla="*/ 0 h 115"/>
              <a:gd name="T2" fmla="*/ 8 w 53"/>
              <a:gd name="T3" fmla="*/ 115 h 115"/>
              <a:gd name="T4" fmla="*/ 53 w 53"/>
              <a:gd name="T5" fmla="*/ 95 h 115"/>
              <a:gd name="T6" fmla="*/ 32 w 53"/>
              <a:gd name="T7" fmla="*/ 26 h 115"/>
              <a:gd name="T8" fmla="*/ 0 w 53"/>
              <a:gd name="T9" fmla="*/ 0 h 115"/>
              <a:gd name="T10" fmla="*/ 0 60000 65536"/>
              <a:gd name="T11" fmla="*/ 0 60000 65536"/>
              <a:gd name="T12" fmla="*/ 0 60000 65536"/>
              <a:gd name="T13" fmla="*/ 0 60000 65536"/>
              <a:gd name="T14" fmla="*/ 0 60000 65536"/>
              <a:gd name="T15" fmla="*/ 0 w 53"/>
              <a:gd name="T16" fmla="*/ 0 h 115"/>
              <a:gd name="T17" fmla="*/ 53 w 53"/>
              <a:gd name="T18" fmla="*/ 115 h 115"/>
            </a:gdLst>
            <a:ahLst/>
            <a:cxnLst>
              <a:cxn ang="T10">
                <a:pos x="T0" y="T1"/>
              </a:cxn>
              <a:cxn ang="T11">
                <a:pos x="T2" y="T3"/>
              </a:cxn>
              <a:cxn ang="T12">
                <a:pos x="T4" y="T5"/>
              </a:cxn>
              <a:cxn ang="T13">
                <a:pos x="T6" y="T7"/>
              </a:cxn>
              <a:cxn ang="T14">
                <a:pos x="T8" y="T9"/>
              </a:cxn>
            </a:cxnLst>
            <a:rect l="T15" t="T16" r="T17" b="T18"/>
            <a:pathLst>
              <a:path w="53" h="115">
                <a:moveTo>
                  <a:pt x="0" y="0"/>
                </a:moveTo>
                <a:lnTo>
                  <a:pt x="8" y="115"/>
                </a:lnTo>
                <a:lnTo>
                  <a:pt x="53" y="95"/>
                </a:lnTo>
                <a:lnTo>
                  <a:pt x="32" y="26"/>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2" name="Freeform 42"/>
          <p:cNvSpPr>
            <a:spLocks/>
          </p:cNvSpPr>
          <p:nvPr/>
        </p:nvSpPr>
        <p:spPr bwMode="auto">
          <a:xfrm>
            <a:off x="2730500" y="5040313"/>
            <a:ext cx="192088" cy="1049337"/>
          </a:xfrm>
          <a:custGeom>
            <a:avLst/>
            <a:gdLst/>
            <a:ahLst/>
            <a:cxnLst>
              <a:cxn ang="0">
                <a:pos x="0" y="1035"/>
              </a:cxn>
              <a:cxn ang="0">
                <a:pos x="21" y="998"/>
              </a:cxn>
              <a:cxn ang="0">
                <a:pos x="52" y="1023"/>
              </a:cxn>
              <a:cxn ang="0">
                <a:pos x="82" y="956"/>
              </a:cxn>
              <a:cxn ang="0">
                <a:pos x="71" y="929"/>
              </a:cxn>
              <a:cxn ang="0">
                <a:pos x="96" y="837"/>
              </a:cxn>
              <a:cxn ang="0">
                <a:pos x="50" y="828"/>
              </a:cxn>
              <a:cxn ang="0">
                <a:pos x="57" y="676"/>
              </a:cxn>
              <a:cxn ang="0">
                <a:pos x="116" y="519"/>
              </a:cxn>
              <a:cxn ang="0">
                <a:pos x="116" y="385"/>
              </a:cxn>
              <a:cxn ang="0">
                <a:pos x="159" y="133"/>
              </a:cxn>
              <a:cxn ang="0">
                <a:pos x="145" y="23"/>
              </a:cxn>
              <a:cxn ang="0">
                <a:pos x="174" y="0"/>
              </a:cxn>
              <a:cxn ang="0">
                <a:pos x="205" y="56"/>
              </a:cxn>
              <a:cxn ang="0">
                <a:pos x="220" y="173"/>
              </a:cxn>
              <a:cxn ang="0">
                <a:pos x="241" y="176"/>
              </a:cxn>
              <a:cxn ang="0">
                <a:pos x="236" y="217"/>
              </a:cxn>
              <a:cxn ang="0">
                <a:pos x="206" y="232"/>
              </a:cxn>
              <a:cxn ang="0">
                <a:pos x="206" y="308"/>
              </a:cxn>
              <a:cxn ang="0">
                <a:pos x="174" y="353"/>
              </a:cxn>
              <a:cxn ang="0">
                <a:pos x="146" y="462"/>
              </a:cxn>
              <a:cxn ang="0">
                <a:pos x="167" y="565"/>
              </a:cxn>
              <a:cxn ang="0">
                <a:pos x="130" y="651"/>
              </a:cxn>
              <a:cxn ang="0">
                <a:pos x="102" y="869"/>
              </a:cxn>
              <a:cxn ang="0">
                <a:pos x="122" y="949"/>
              </a:cxn>
              <a:cxn ang="0">
                <a:pos x="103" y="956"/>
              </a:cxn>
              <a:cxn ang="0">
                <a:pos x="114" y="1027"/>
              </a:cxn>
              <a:cxn ang="0">
                <a:pos x="63" y="1173"/>
              </a:cxn>
              <a:cxn ang="0">
                <a:pos x="68" y="1197"/>
              </a:cxn>
              <a:cxn ang="0">
                <a:pos x="93" y="1190"/>
              </a:cxn>
              <a:cxn ang="0">
                <a:pos x="102" y="1245"/>
              </a:cxn>
              <a:cxn ang="0">
                <a:pos x="206" y="1255"/>
              </a:cxn>
              <a:cxn ang="0">
                <a:pos x="139" y="1279"/>
              </a:cxn>
              <a:cxn ang="0">
                <a:pos x="130" y="1322"/>
              </a:cxn>
              <a:cxn ang="0">
                <a:pos x="98" y="1310"/>
              </a:cxn>
              <a:cxn ang="0">
                <a:pos x="134" y="1283"/>
              </a:cxn>
              <a:cxn ang="0">
                <a:pos x="82" y="1271"/>
              </a:cxn>
              <a:cxn ang="0">
                <a:pos x="76" y="1226"/>
              </a:cxn>
              <a:cxn ang="0">
                <a:pos x="62" y="1247"/>
              </a:cxn>
              <a:cxn ang="0">
                <a:pos x="44" y="1204"/>
              </a:cxn>
              <a:cxn ang="0">
                <a:pos x="53" y="1190"/>
              </a:cxn>
              <a:cxn ang="0">
                <a:pos x="31" y="1171"/>
              </a:cxn>
              <a:cxn ang="0">
                <a:pos x="50" y="1147"/>
              </a:cxn>
              <a:cxn ang="0">
                <a:pos x="31" y="1081"/>
              </a:cxn>
              <a:cxn ang="0">
                <a:pos x="68" y="1089"/>
              </a:cxn>
              <a:cxn ang="0">
                <a:pos x="31" y="1057"/>
              </a:cxn>
              <a:cxn ang="0">
                <a:pos x="40" y="1033"/>
              </a:cxn>
              <a:cxn ang="0">
                <a:pos x="0" y="1035"/>
              </a:cxn>
            </a:cxnLst>
            <a:rect l="0" t="0" r="r" b="b"/>
            <a:pathLst>
              <a:path w="241" h="1322">
                <a:moveTo>
                  <a:pt x="0" y="1035"/>
                </a:moveTo>
                <a:lnTo>
                  <a:pt x="21" y="998"/>
                </a:lnTo>
                <a:lnTo>
                  <a:pt x="52" y="1023"/>
                </a:lnTo>
                <a:lnTo>
                  <a:pt x="82" y="956"/>
                </a:lnTo>
                <a:lnTo>
                  <a:pt x="71" y="929"/>
                </a:lnTo>
                <a:lnTo>
                  <a:pt x="96" y="837"/>
                </a:lnTo>
                <a:lnTo>
                  <a:pt x="50" y="828"/>
                </a:lnTo>
                <a:lnTo>
                  <a:pt x="57" y="676"/>
                </a:lnTo>
                <a:lnTo>
                  <a:pt x="116" y="519"/>
                </a:lnTo>
                <a:lnTo>
                  <a:pt x="116" y="385"/>
                </a:lnTo>
                <a:lnTo>
                  <a:pt x="159" y="133"/>
                </a:lnTo>
                <a:lnTo>
                  <a:pt x="145" y="23"/>
                </a:lnTo>
                <a:lnTo>
                  <a:pt x="174" y="0"/>
                </a:lnTo>
                <a:lnTo>
                  <a:pt x="205" y="56"/>
                </a:lnTo>
                <a:lnTo>
                  <a:pt x="220" y="173"/>
                </a:lnTo>
                <a:lnTo>
                  <a:pt x="241" y="176"/>
                </a:lnTo>
                <a:lnTo>
                  <a:pt x="236" y="217"/>
                </a:lnTo>
                <a:lnTo>
                  <a:pt x="206" y="232"/>
                </a:lnTo>
                <a:lnTo>
                  <a:pt x="206" y="308"/>
                </a:lnTo>
                <a:lnTo>
                  <a:pt x="174" y="353"/>
                </a:lnTo>
                <a:lnTo>
                  <a:pt x="146" y="462"/>
                </a:lnTo>
                <a:lnTo>
                  <a:pt x="167" y="565"/>
                </a:lnTo>
                <a:lnTo>
                  <a:pt x="130" y="651"/>
                </a:lnTo>
                <a:lnTo>
                  <a:pt x="102" y="869"/>
                </a:lnTo>
                <a:lnTo>
                  <a:pt x="122" y="949"/>
                </a:lnTo>
                <a:lnTo>
                  <a:pt x="103" y="956"/>
                </a:lnTo>
                <a:lnTo>
                  <a:pt x="114" y="1027"/>
                </a:lnTo>
                <a:lnTo>
                  <a:pt x="63" y="1173"/>
                </a:lnTo>
                <a:lnTo>
                  <a:pt x="68" y="1197"/>
                </a:lnTo>
                <a:lnTo>
                  <a:pt x="93" y="1190"/>
                </a:lnTo>
                <a:lnTo>
                  <a:pt x="102" y="1245"/>
                </a:lnTo>
                <a:lnTo>
                  <a:pt x="206" y="1255"/>
                </a:lnTo>
                <a:lnTo>
                  <a:pt x="139" y="1279"/>
                </a:lnTo>
                <a:lnTo>
                  <a:pt x="130" y="1322"/>
                </a:lnTo>
                <a:lnTo>
                  <a:pt x="98" y="1310"/>
                </a:lnTo>
                <a:lnTo>
                  <a:pt x="134" y="1283"/>
                </a:lnTo>
                <a:lnTo>
                  <a:pt x="82" y="1271"/>
                </a:lnTo>
                <a:lnTo>
                  <a:pt x="76" y="1226"/>
                </a:lnTo>
                <a:lnTo>
                  <a:pt x="62" y="1247"/>
                </a:lnTo>
                <a:lnTo>
                  <a:pt x="44" y="1204"/>
                </a:lnTo>
                <a:lnTo>
                  <a:pt x="53" y="1190"/>
                </a:lnTo>
                <a:lnTo>
                  <a:pt x="31" y="1171"/>
                </a:lnTo>
                <a:lnTo>
                  <a:pt x="50" y="1147"/>
                </a:lnTo>
                <a:lnTo>
                  <a:pt x="31" y="1081"/>
                </a:lnTo>
                <a:lnTo>
                  <a:pt x="68" y="1089"/>
                </a:lnTo>
                <a:lnTo>
                  <a:pt x="31" y="1057"/>
                </a:lnTo>
                <a:lnTo>
                  <a:pt x="40" y="1033"/>
                </a:lnTo>
                <a:lnTo>
                  <a:pt x="0" y="1035"/>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3" name="Freeform 43"/>
          <p:cNvSpPr>
            <a:spLocks/>
          </p:cNvSpPr>
          <p:nvPr/>
        </p:nvSpPr>
        <p:spPr bwMode="auto">
          <a:xfrm>
            <a:off x="2743200" y="5919788"/>
            <a:ext cx="14288" cy="39687"/>
          </a:xfrm>
          <a:custGeom>
            <a:avLst/>
            <a:gdLst/>
            <a:ahLst/>
            <a:cxnLst>
              <a:cxn ang="0">
                <a:pos x="0" y="25"/>
              </a:cxn>
              <a:cxn ang="0">
                <a:pos x="6" y="0"/>
              </a:cxn>
              <a:cxn ang="0">
                <a:pos x="19" y="50"/>
              </a:cxn>
              <a:cxn ang="0">
                <a:pos x="0" y="25"/>
              </a:cxn>
            </a:cxnLst>
            <a:rect l="0" t="0" r="r" b="b"/>
            <a:pathLst>
              <a:path w="19" h="50">
                <a:moveTo>
                  <a:pt x="0" y="25"/>
                </a:moveTo>
                <a:lnTo>
                  <a:pt x="6" y="0"/>
                </a:lnTo>
                <a:lnTo>
                  <a:pt x="19" y="50"/>
                </a:lnTo>
                <a:lnTo>
                  <a:pt x="0" y="25"/>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4" name="Freeform 44"/>
          <p:cNvSpPr>
            <a:spLocks/>
          </p:cNvSpPr>
          <p:nvPr/>
        </p:nvSpPr>
        <p:spPr bwMode="auto">
          <a:xfrm>
            <a:off x="2757488" y="5707063"/>
            <a:ext cx="14287" cy="50800"/>
          </a:xfrm>
          <a:custGeom>
            <a:avLst/>
            <a:gdLst/>
            <a:ahLst/>
            <a:cxnLst>
              <a:cxn ang="0">
                <a:pos x="0" y="55"/>
              </a:cxn>
              <a:cxn ang="0">
                <a:pos x="16" y="0"/>
              </a:cxn>
              <a:cxn ang="0">
                <a:pos x="16" y="63"/>
              </a:cxn>
              <a:cxn ang="0">
                <a:pos x="0" y="55"/>
              </a:cxn>
            </a:cxnLst>
            <a:rect l="0" t="0" r="r" b="b"/>
            <a:pathLst>
              <a:path w="16" h="63">
                <a:moveTo>
                  <a:pt x="0" y="55"/>
                </a:moveTo>
                <a:lnTo>
                  <a:pt x="16" y="0"/>
                </a:lnTo>
                <a:lnTo>
                  <a:pt x="16" y="63"/>
                </a:lnTo>
                <a:lnTo>
                  <a:pt x="0" y="55"/>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5" name="Freeform 45"/>
          <p:cNvSpPr>
            <a:spLocks/>
          </p:cNvSpPr>
          <p:nvPr/>
        </p:nvSpPr>
        <p:spPr bwMode="auto">
          <a:xfrm>
            <a:off x="2773363" y="6078538"/>
            <a:ext cx="31750" cy="20637"/>
          </a:xfrm>
          <a:custGeom>
            <a:avLst/>
            <a:gdLst/>
            <a:ahLst/>
            <a:cxnLst>
              <a:cxn ang="0">
                <a:pos x="0" y="0"/>
              </a:cxn>
              <a:cxn ang="0">
                <a:pos x="38" y="7"/>
              </a:cxn>
              <a:cxn ang="0">
                <a:pos x="39" y="27"/>
              </a:cxn>
              <a:cxn ang="0">
                <a:pos x="0" y="0"/>
              </a:cxn>
            </a:cxnLst>
            <a:rect l="0" t="0" r="r" b="b"/>
            <a:pathLst>
              <a:path w="39" h="27">
                <a:moveTo>
                  <a:pt x="0" y="0"/>
                </a:moveTo>
                <a:lnTo>
                  <a:pt x="38" y="7"/>
                </a:lnTo>
                <a:lnTo>
                  <a:pt x="39" y="27"/>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6" name="Freeform 46"/>
          <p:cNvSpPr>
            <a:spLocks/>
          </p:cNvSpPr>
          <p:nvPr/>
        </p:nvSpPr>
        <p:spPr bwMode="auto">
          <a:xfrm>
            <a:off x="2779713" y="6029325"/>
            <a:ext cx="44450" cy="49213"/>
          </a:xfrm>
          <a:custGeom>
            <a:avLst/>
            <a:gdLst/>
            <a:ahLst/>
            <a:cxnLst>
              <a:cxn ang="0">
                <a:pos x="0" y="10"/>
              </a:cxn>
              <a:cxn ang="0">
                <a:pos x="17" y="0"/>
              </a:cxn>
              <a:cxn ang="0">
                <a:pos x="16" y="29"/>
              </a:cxn>
              <a:cxn ang="0">
                <a:pos x="57" y="41"/>
              </a:cxn>
              <a:cxn ang="0">
                <a:pos x="31" y="62"/>
              </a:cxn>
              <a:cxn ang="0">
                <a:pos x="0" y="10"/>
              </a:cxn>
            </a:cxnLst>
            <a:rect l="0" t="0" r="r" b="b"/>
            <a:pathLst>
              <a:path w="57" h="62">
                <a:moveTo>
                  <a:pt x="0" y="10"/>
                </a:moveTo>
                <a:lnTo>
                  <a:pt x="17" y="0"/>
                </a:lnTo>
                <a:lnTo>
                  <a:pt x="16" y="29"/>
                </a:lnTo>
                <a:lnTo>
                  <a:pt x="57" y="41"/>
                </a:lnTo>
                <a:lnTo>
                  <a:pt x="31" y="62"/>
                </a:lnTo>
                <a:lnTo>
                  <a:pt x="0" y="1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7" name="Freeform 47"/>
          <p:cNvSpPr>
            <a:spLocks/>
          </p:cNvSpPr>
          <p:nvPr/>
        </p:nvSpPr>
        <p:spPr bwMode="auto">
          <a:xfrm>
            <a:off x="2813050" y="6094413"/>
            <a:ext cx="23813" cy="12700"/>
          </a:xfrm>
          <a:custGeom>
            <a:avLst/>
            <a:gdLst/>
            <a:ahLst/>
            <a:cxnLst>
              <a:cxn ang="0">
                <a:pos x="0" y="13"/>
              </a:cxn>
              <a:cxn ang="0">
                <a:pos x="10" y="0"/>
              </a:cxn>
              <a:cxn ang="0">
                <a:pos x="32" y="17"/>
              </a:cxn>
              <a:cxn ang="0">
                <a:pos x="0" y="13"/>
              </a:cxn>
            </a:cxnLst>
            <a:rect l="0" t="0" r="r" b="b"/>
            <a:pathLst>
              <a:path w="32" h="17">
                <a:moveTo>
                  <a:pt x="0" y="13"/>
                </a:moveTo>
                <a:lnTo>
                  <a:pt x="10" y="0"/>
                </a:lnTo>
                <a:lnTo>
                  <a:pt x="32" y="17"/>
                </a:lnTo>
                <a:lnTo>
                  <a:pt x="0" y="13"/>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8" name="Freeform 48"/>
          <p:cNvSpPr>
            <a:spLocks/>
          </p:cNvSpPr>
          <p:nvPr/>
        </p:nvSpPr>
        <p:spPr bwMode="auto">
          <a:xfrm>
            <a:off x="2828925" y="6051550"/>
            <a:ext cx="65088" cy="77788"/>
          </a:xfrm>
          <a:custGeom>
            <a:avLst/>
            <a:gdLst>
              <a:gd name="T0" fmla="*/ 0 w 83"/>
              <a:gd name="T1" fmla="*/ 79 h 98"/>
              <a:gd name="T2" fmla="*/ 16 w 83"/>
              <a:gd name="T3" fmla="*/ 65 h 98"/>
              <a:gd name="T4" fmla="*/ 57 w 83"/>
              <a:gd name="T5" fmla="*/ 74 h 98"/>
              <a:gd name="T6" fmla="*/ 38 w 83"/>
              <a:gd name="T7" fmla="*/ 48 h 98"/>
              <a:gd name="T8" fmla="*/ 59 w 83"/>
              <a:gd name="T9" fmla="*/ 33 h 98"/>
              <a:gd name="T10" fmla="*/ 28 w 83"/>
              <a:gd name="T11" fmla="*/ 29 h 98"/>
              <a:gd name="T12" fmla="*/ 28 w 83"/>
              <a:gd name="T13" fmla="*/ 5 h 98"/>
              <a:gd name="T14" fmla="*/ 79 w 83"/>
              <a:gd name="T15" fmla="*/ 0 h 98"/>
              <a:gd name="T16" fmla="*/ 83 w 83"/>
              <a:gd name="T17" fmla="*/ 98 h 98"/>
              <a:gd name="T18" fmla="*/ 0 w 83"/>
              <a:gd name="T19" fmla="*/ 79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
              <a:gd name="T31" fmla="*/ 0 h 98"/>
              <a:gd name="T32" fmla="*/ 83 w 83"/>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 h="98">
                <a:moveTo>
                  <a:pt x="0" y="79"/>
                </a:moveTo>
                <a:lnTo>
                  <a:pt x="16" y="65"/>
                </a:lnTo>
                <a:lnTo>
                  <a:pt x="57" y="74"/>
                </a:lnTo>
                <a:lnTo>
                  <a:pt x="38" y="48"/>
                </a:lnTo>
                <a:lnTo>
                  <a:pt x="59" y="33"/>
                </a:lnTo>
                <a:lnTo>
                  <a:pt x="28" y="29"/>
                </a:lnTo>
                <a:lnTo>
                  <a:pt x="28" y="5"/>
                </a:lnTo>
                <a:lnTo>
                  <a:pt x="79" y="0"/>
                </a:lnTo>
                <a:lnTo>
                  <a:pt x="83" y="98"/>
                </a:lnTo>
                <a:lnTo>
                  <a:pt x="0" y="7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29" name="Freeform 49"/>
          <p:cNvSpPr>
            <a:spLocks/>
          </p:cNvSpPr>
          <p:nvPr/>
        </p:nvSpPr>
        <p:spPr bwMode="auto">
          <a:xfrm>
            <a:off x="2862263" y="6140450"/>
            <a:ext cx="46037" cy="14288"/>
          </a:xfrm>
          <a:custGeom>
            <a:avLst/>
            <a:gdLst/>
            <a:ahLst/>
            <a:cxnLst>
              <a:cxn ang="0">
                <a:pos x="0" y="0"/>
              </a:cxn>
              <a:cxn ang="0">
                <a:pos x="51" y="2"/>
              </a:cxn>
              <a:cxn ang="0">
                <a:pos x="59" y="16"/>
              </a:cxn>
              <a:cxn ang="0">
                <a:pos x="0" y="0"/>
              </a:cxn>
            </a:cxnLst>
            <a:rect l="0" t="0" r="r" b="b"/>
            <a:pathLst>
              <a:path w="59" h="16">
                <a:moveTo>
                  <a:pt x="0" y="0"/>
                </a:moveTo>
                <a:lnTo>
                  <a:pt x="51" y="2"/>
                </a:lnTo>
                <a:lnTo>
                  <a:pt x="59" y="16"/>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0" name="Freeform 50"/>
          <p:cNvSpPr>
            <a:spLocks/>
          </p:cNvSpPr>
          <p:nvPr/>
        </p:nvSpPr>
        <p:spPr bwMode="auto">
          <a:xfrm>
            <a:off x="2905125" y="6129338"/>
            <a:ext cx="22225" cy="11112"/>
          </a:xfrm>
          <a:custGeom>
            <a:avLst/>
            <a:gdLst/>
            <a:ahLst/>
            <a:cxnLst>
              <a:cxn ang="0">
                <a:pos x="0" y="14"/>
              </a:cxn>
              <a:cxn ang="0">
                <a:pos x="6" y="0"/>
              </a:cxn>
              <a:cxn ang="0">
                <a:pos x="28" y="14"/>
              </a:cxn>
              <a:cxn ang="0">
                <a:pos x="0" y="14"/>
              </a:cxn>
            </a:cxnLst>
            <a:rect l="0" t="0" r="r" b="b"/>
            <a:pathLst>
              <a:path w="28" h="14">
                <a:moveTo>
                  <a:pt x="0" y="14"/>
                </a:moveTo>
                <a:lnTo>
                  <a:pt x="6" y="0"/>
                </a:lnTo>
                <a:lnTo>
                  <a:pt x="28" y="14"/>
                </a:lnTo>
                <a:lnTo>
                  <a:pt x="0" y="14"/>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1" name="Freeform 51"/>
          <p:cNvSpPr>
            <a:spLocks/>
          </p:cNvSpPr>
          <p:nvPr/>
        </p:nvSpPr>
        <p:spPr bwMode="auto">
          <a:xfrm>
            <a:off x="6156325" y="3116263"/>
            <a:ext cx="1401763" cy="969962"/>
          </a:xfrm>
          <a:custGeom>
            <a:avLst/>
            <a:gdLst/>
            <a:ahLst/>
            <a:cxnLst>
              <a:cxn ang="0">
                <a:pos x="8" y="535"/>
              </a:cxn>
              <a:cxn ang="0">
                <a:pos x="185" y="459"/>
              </a:cxn>
              <a:cxn ang="0">
                <a:pos x="180" y="353"/>
              </a:cxn>
              <a:cxn ang="0">
                <a:pos x="266" y="262"/>
              </a:cxn>
              <a:cxn ang="0">
                <a:pos x="350" y="214"/>
              </a:cxn>
              <a:cxn ang="0">
                <a:pos x="436" y="231"/>
              </a:cxn>
              <a:cxn ang="0">
                <a:pos x="493" y="335"/>
              </a:cxn>
              <a:cxn ang="0">
                <a:pos x="673" y="435"/>
              </a:cxn>
              <a:cxn ang="0">
                <a:pos x="897" y="479"/>
              </a:cxn>
              <a:cxn ang="0">
                <a:pos x="1104" y="398"/>
              </a:cxn>
              <a:cxn ang="0">
                <a:pos x="1149" y="354"/>
              </a:cxn>
              <a:cxn ang="0">
                <a:pos x="1323" y="281"/>
              </a:cxn>
              <a:cxn ang="0">
                <a:pos x="1212" y="243"/>
              </a:cxn>
              <a:cxn ang="0">
                <a:pos x="1230" y="150"/>
              </a:cxn>
              <a:cxn ang="0">
                <a:pos x="1314" y="146"/>
              </a:cxn>
              <a:cxn ang="0">
                <a:pos x="1338" y="38"/>
              </a:cxn>
              <a:cxn ang="0">
                <a:pos x="1501" y="26"/>
              </a:cxn>
              <a:cxn ang="0">
                <a:pos x="1642" y="190"/>
              </a:cxn>
              <a:cxn ang="0">
                <a:pos x="1766" y="209"/>
              </a:cxn>
              <a:cxn ang="0">
                <a:pos x="1652" y="361"/>
              </a:cxn>
              <a:cxn ang="0">
                <a:pos x="1642" y="441"/>
              </a:cxn>
              <a:cxn ang="0">
                <a:pos x="1576" y="465"/>
              </a:cxn>
              <a:cxn ang="0">
                <a:pos x="1534" y="480"/>
              </a:cxn>
              <a:cxn ang="0">
                <a:pos x="1376" y="586"/>
              </a:cxn>
              <a:cxn ang="0">
                <a:pos x="1390" y="503"/>
              </a:cxn>
              <a:cxn ang="0">
                <a:pos x="1271" y="594"/>
              </a:cxn>
              <a:cxn ang="0">
                <a:pos x="1360" y="620"/>
              </a:cxn>
              <a:cxn ang="0">
                <a:pos x="1341" y="675"/>
              </a:cxn>
              <a:cxn ang="0">
                <a:pos x="1391" y="837"/>
              </a:cxn>
              <a:cxn ang="0">
                <a:pos x="1391" y="863"/>
              </a:cxn>
              <a:cxn ang="0">
                <a:pos x="1395" y="898"/>
              </a:cxn>
              <a:cxn ang="0">
                <a:pos x="1232" y="1126"/>
              </a:cxn>
              <a:cxn ang="0">
                <a:pos x="1163" y="1145"/>
              </a:cxn>
              <a:cxn ang="0">
                <a:pos x="1132" y="1167"/>
              </a:cxn>
              <a:cxn ang="0">
                <a:pos x="1050" y="1221"/>
              </a:cxn>
              <a:cxn ang="0">
                <a:pos x="987" y="1179"/>
              </a:cxn>
              <a:cxn ang="0">
                <a:pos x="823" y="1146"/>
              </a:cxn>
              <a:cxn ang="0">
                <a:pos x="806" y="1184"/>
              </a:cxn>
              <a:cxn ang="0">
                <a:pos x="739" y="1159"/>
              </a:cxn>
              <a:cxn ang="0">
                <a:pos x="690" y="1104"/>
              </a:cxn>
              <a:cxn ang="0">
                <a:pos x="720" y="979"/>
              </a:cxn>
              <a:cxn ang="0">
                <a:pos x="654" y="947"/>
              </a:cxn>
              <a:cxn ang="0">
                <a:pos x="520" y="970"/>
              </a:cxn>
              <a:cxn ang="0">
                <a:pos x="437" y="985"/>
              </a:cxn>
              <a:cxn ang="0">
                <a:pos x="417" y="969"/>
              </a:cxn>
              <a:cxn ang="0">
                <a:pos x="303" y="917"/>
              </a:cxn>
              <a:cxn ang="0">
                <a:pos x="150" y="861"/>
              </a:cxn>
              <a:cxn ang="0">
                <a:pos x="169" y="800"/>
              </a:cxn>
              <a:cxn ang="0">
                <a:pos x="191" y="702"/>
              </a:cxn>
              <a:cxn ang="0">
                <a:pos x="113" y="705"/>
              </a:cxn>
              <a:cxn ang="0">
                <a:pos x="27" y="637"/>
              </a:cxn>
              <a:cxn ang="0">
                <a:pos x="0" y="580"/>
              </a:cxn>
            </a:cxnLst>
            <a:rect l="0" t="0" r="r" b="b"/>
            <a:pathLst>
              <a:path w="1766" h="1221">
                <a:moveTo>
                  <a:pt x="0" y="580"/>
                </a:moveTo>
                <a:lnTo>
                  <a:pt x="8" y="535"/>
                </a:lnTo>
                <a:lnTo>
                  <a:pt x="72" y="523"/>
                </a:lnTo>
                <a:lnTo>
                  <a:pt x="185" y="459"/>
                </a:lnTo>
                <a:lnTo>
                  <a:pt x="202" y="411"/>
                </a:lnTo>
                <a:lnTo>
                  <a:pt x="180" y="353"/>
                </a:lnTo>
                <a:lnTo>
                  <a:pt x="247" y="335"/>
                </a:lnTo>
                <a:lnTo>
                  <a:pt x="266" y="262"/>
                </a:lnTo>
                <a:lnTo>
                  <a:pt x="341" y="266"/>
                </a:lnTo>
                <a:lnTo>
                  <a:pt x="350" y="214"/>
                </a:lnTo>
                <a:lnTo>
                  <a:pt x="408" y="189"/>
                </a:lnTo>
                <a:lnTo>
                  <a:pt x="436" y="231"/>
                </a:lnTo>
                <a:lnTo>
                  <a:pt x="475" y="247"/>
                </a:lnTo>
                <a:lnTo>
                  <a:pt x="493" y="335"/>
                </a:lnTo>
                <a:lnTo>
                  <a:pt x="618" y="374"/>
                </a:lnTo>
                <a:lnTo>
                  <a:pt x="673" y="435"/>
                </a:lnTo>
                <a:lnTo>
                  <a:pt x="778" y="431"/>
                </a:lnTo>
                <a:lnTo>
                  <a:pt x="897" y="479"/>
                </a:lnTo>
                <a:lnTo>
                  <a:pt x="1055" y="435"/>
                </a:lnTo>
                <a:lnTo>
                  <a:pt x="1104" y="398"/>
                </a:lnTo>
                <a:lnTo>
                  <a:pt x="1104" y="350"/>
                </a:lnTo>
                <a:lnTo>
                  <a:pt x="1149" y="354"/>
                </a:lnTo>
                <a:lnTo>
                  <a:pt x="1246" y="285"/>
                </a:lnTo>
                <a:lnTo>
                  <a:pt x="1323" y="281"/>
                </a:lnTo>
                <a:lnTo>
                  <a:pt x="1284" y="227"/>
                </a:lnTo>
                <a:lnTo>
                  <a:pt x="1212" y="243"/>
                </a:lnTo>
                <a:lnTo>
                  <a:pt x="1211" y="181"/>
                </a:lnTo>
                <a:lnTo>
                  <a:pt x="1230" y="150"/>
                </a:lnTo>
                <a:lnTo>
                  <a:pt x="1274" y="169"/>
                </a:lnTo>
                <a:lnTo>
                  <a:pt x="1314" y="146"/>
                </a:lnTo>
                <a:lnTo>
                  <a:pt x="1359" y="65"/>
                </a:lnTo>
                <a:lnTo>
                  <a:pt x="1338" y="38"/>
                </a:lnTo>
                <a:lnTo>
                  <a:pt x="1443" y="0"/>
                </a:lnTo>
                <a:lnTo>
                  <a:pt x="1501" y="26"/>
                </a:lnTo>
                <a:lnTo>
                  <a:pt x="1555" y="161"/>
                </a:lnTo>
                <a:lnTo>
                  <a:pt x="1642" y="190"/>
                </a:lnTo>
                <a:lnTo>
                  <a:pt x="1658" y="241"/>
                </a:lnTo>
                <a:lnTo>
                  <a:pt x="1766" y="209"/>
                </a:lnTo>
                <a:lnTo>
                  <a:pt x="1716" y="339"/>
                </a:lnTo>
                <a:lnTo>
                  <a:pt x="1652" y="361"/>
                </a:lnTo>
                <a:lnTo>
                  <a:pt x="1662" y="411"/>
                </a:lnTo>
                <a:lnTo>
                  <a:pt x="1642" y="441"/>
                </a:lnTo>
                <a:lnTo>
                  <a:pt x="1632" y="431"/>
                </a:lnTo>
                <a:lnTo>
                  <a:pt x="1576" y="465"/>
                </a:lnTo>
                <a:lnTo>
                  <a:pt x="1576" y="488"/>
                </a:lnTo>
                <a:lnTo>
                  <a:pt x="1534" y="480"/>
                </a:lnTo>
                <a:lnTo>
                  <a:pt x="1462" y="540"/>
                </a:lnTo>
                <a:lnTo>
                  <a:pt x="1376" y="586"/>
                </a:lnTo>
                <a:lnTo>
                  <a:pt x="1402" y="523"/>
                </a:lnTo>
                <a:lnTo>
                  <a:pt x="1390" y="503"/>
                </a:lnTo>
                <a:lnTo>
                  <a:pt x="1274" y="575"/>
                </a:lnTo>
                <a:lnTo>
                  <a:pt x="1271" y="594"/>
                </a:lnTo>
                <a:lnTo>
                  <a:pt x="1308" y="641"/>
                </a:lnTo>
                <a:lnTo>
                  <a:pt x="1360" y="620"/>
                </a:lnTo>
                <a:lnTo>
                  <a:pt x="1414" y="637"/>
                </a:lnTo>
                <a:lnTo>
                  <a:pt x="1341" y="675"/>
                </a:lnTo>
                <a:lnTo>
                  <a:pt x="1317" y="725"/>
                </a:lnTo>
                <a:lnTo>
                  <a:pt x="1391" y="837"/>
                </a:lnTo>
                <a:lnTo>
                  <a:pt x="1340" y="826"/>
                </a:lnTo>
                <a:lnTo>
                  <a:pt x="1391" y="863"/>
                </a:lnTo>
                <a:lnTo>
                  <a:pt x="1340" y="889"/>
                </a:lnTo>
                <a:lnTo>
                  <a:pt x="1395" y="898"/>
                </a:lnTo>
                <a:lnTo>
                  <a:pt x="1295" y="1076"/>
                </a:lnTo>
                <a:lnTo>
                  <a:pt x="1232" y="1126"/>
                </a:lnTo>
                <a:lnTo>
                  <a:pt x="1168" y="1145"/>
                </a:lnTo>
                <a:lnTo>
                  <a:pt x="1163" y="1145"/>
                </a:lnTo>
                <a:lnTo>
                  <a:pt x="1149" y="1135"/>
                </a:lnTo>
                <a:lnTo>
                  <a:pt x="1132" y="1167"/>
                </a:lnTo>
                <a:lnTo>
                  <a:pt x="1056" y="1184"/>
                </a:lnTo>
                <a:lnTo>
                  <a:pt x="1050" y="1221"/>
                </a:lnTo>
                <a:lnTo>
                  <a:pt x="1036" y="1177"/>
                </a:lnTo>
                <a:lnTo>
                  <a:pt x="987" y="1179"/>
                </a:lnTo>
                <a:lnTo>
                  <a:pt x="909" y="1123"/>
                </a:lnTo>
                <a:lnTo>
                  <a:pt x="823" y="1146"/>
                </a:lnTo>
                <a:lnTo>
                  <a:pt x="804" y="1150"/>
                </a:lnTo>
                <a:lnTo>
                  <a:pt x="806" y="1184"/>
                </a:lnTo>
                <a:lnTo>
                  <a:pt x="792" y="1175"/>
                </a:lnTo>
                <a:lnTo>
                  <a:pt x="739" y="1159"/>
                </a:lnTo>
                <a:lnTo>
                  <a:pt x="724" y="1095"/>
                </a:lnTo>
                <a:lnTo>
                  <a:pt x="690" y="1104"/>
                </a:lnTo>
                <a:lnTo>
                  <a:pt x="720" y="1006"/>
                </a:lnTo>
                <a:lnTo>
                  <a:pt x="720" y="979"/>
                </a:lnTo>
                <a:lnTo>
                  <a:pt x="684" y="959"/>
                </a:lnTo>
                <a:lnTo>
                  <a:pt x="654" y="947"/>
                </a:lnTo>
                <a:lnTo>
                  <a:pt x="644" y="913"/>
                </a:lnTo>
                <a:lnTo>
                  <a:pt x="520" y="970"/>
                </a:lnTo>
                <a:lnTo>
                  <a:pt x="465" y="953"/>
                </a:lnTo>
                <a:lnTo>
                  <a:pt x="437" y="985"/>
                </a:lnTo>
                <a:lnTo>
                  <a:pt x="432" y="962"/>
                </a:lnTo>
                <a:lnTo>
                  <a:pt x="417" y="969"/>
                </a:lnTo>
                <a:lnTo>
                  <a:pt x="351" y="969"/>
                </a:lnTo>
                <a:lnTo>
                  <a:pt x="303" y="917"/>
                </a:lnTo>
                <a:lnTo>
                  <a:pt x="212" y="885"/>
                </a:lnTo>
                <a:lnTo>
                  <a:pt x="150" y="861"/>
                </a:lnTo>
                <a:lnTo>
                  <a:pt x="137" y="807"/>
                </a:lnTo>
                <a:lnTo>
                  <a:pt x="169" y="800"/>
                </a:lnTo>
                <a:lnTo>
                  <a:pt x="149" y="757"/>
                </a:lnTo>
                <a:lnTo>
                  <a:pt x="191" y="702"/>
                </a:lnTo>
                <a:lnTo>
                  <a:pt x="159" y="683"/>
                </a:lnTo>
                <a:lnTo>
                  <a:pt x="113" y="705"/>
                </a:lnTo>
                <a:lnTo>
                  <a:pt x="25" y="644"/>
                </a:lnTo>
                <a:lnTo>
                  <a:pt x="27" y="637"/>
                </a:lnTo>
                <a:lnTo>
                  <a:pt x="30" y="594"/>
                </a:lnTo>
                <a:lnTo>
                  <a:pt x="0" y="58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2" name="Freeform 52"/>
          <p:cNvSpPr>
            <a:spLocks/>
          </p:cNvSpPr>
          <p:nvPr/>
        </p:nvSpPr>
        <p:spPr bwMode="auto">
          <a:xfrm>
            <a:off x="6959600" y="4092575"/>
            <a:ext cx="50800" cy="46038"/>
          </a:xfrm>
          <a:custGeom>
            <a:avLst/>
            <a:gdLst>
              <a:gd name="T0" fmla="*/ 0 w 64"/>
              <a:gd name="T1" fmla="*/ 48 h 60"/>
              <a:gd name="T2" fmla="*/ 20 w 64"/>
              <a:gd name="T3" fmla="*/ 0 h 60"/>
              <a:gd name="T4" fmla="*/ 64 w 64"/>
              <a:gd name="T5" fmla="*/ 12 h 60"/>
              <a:gd name="T6" fmla="*/ 29 w 64"/>
              <a:gd name="T7" fmla="*/ 60 h 60"/>
              <a:gd name="T8" fmla="*/ 0 w 64"/>
              <a:gd name="T9" fmla="*/ 48 h 60"/>
              <a:gd name="T10" fmla="*/ 0 60000 65536"/>
              <a:gd name="T11" fmla="*/ 0 60000 65536"/>
              <a:gd name="T12" fmla="*/ 0 60000 65536"/>
              <a:gd name="T13" fmla="*/ 0 60000 65536"/>
              <a:gd name="T14" fmla="*/ 0 60000 65536"/>
              <a:gd name="T15" fmla="*/ 0 w 64"/>
              <a:gd name="T16" fmla="*/ 0 h 60"/>
              <a:gd name="T17" fmla="*/ 64 w 64"/>
              <a:gd name="T18" fmla="*/ 60 h 60"/>
            </a:gdLst>
            <a:ahLst/>
            <a:cxnLst>
              <a:cxn ang="T10">
                <a:pos x="T0" y="T1"/>
              </a:cxn>
              <a:cxn ang="T11">
                <a:pos x="T2" y="T3"/>
              </a:cxn>
              <a:cxn ang="T12">
                <a:pos x="T4" y="T5"/>
              </a:cxn>
              <a:cxn ang="T13">
                <a:pos x="T6" y="T7"/>
              </a:cxn>
              <a:cxn ang="T14">
                <a:pos x="T8" y="T9"/>
              </a:cxn>
            </a:cxnLst>
            <a:rect l="T15" t="T16" r="T17" b="T18"/>
            <a:pathLst>
              <a:path w="64" h="60">
                <a:moveTo>
                  <a:pt x="0" y="48"/>
                </a:moveTo>
                <a:lnTo>
                  <a:pt x="20" y="0"/>
                </a:lnTo>
                <a:lnTo>
                  <a:pt x="64" y="12"/>
                </a:lnTo>
                <a:lnTo>
                  <a:pt x="29" y="60"/>
                </a:lnTo>
                <a:lnTo>
                  <a:pt x="0" y="4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3" name="Freeform 53"/>
          <p:cNvSpPr>
            <a:spLocks/>
          </p:cNvSpPr>
          <p:nvPr/>
        </p:nvSpPr>
        <p:spPr bwMode="auto">
          <a:xfrm>
            <a:off x="7219950" y="3960813"/>
            <a:ext cx="41275" cy="82550"/>
          </a:xfrm>
          <a:custGeom>
            <a:avLst/>
            <a:gdLst/>
            <a:ahLst/>
            <a:cxnLst>
              <a:cxn ang="0">
                <a:pos x="0" y="43"/>
              </a:cxn>
              <a:cxn ang="0">
                <a:pos x="19" y="104"/>
              </a:cxn>
              <a:cxn ang="0">
                <a:pos x="50" y="0"/>
              </a:cxn>
              <a:cxn ang="0">
                <a:pos x="21" y="1"/>
              </a:cxn>
              <a:cxn ang="0">
                <a:pos x="0" y="43"/>
              </a:cxn>
            </a:cxnLst>
            <a:rect l="0" t="0" r="r" b="b"/>
            <a:pathLst>
              <a:path w="50" h="104">
                <a:moveTo>
                  <a:pt x="0" y="43"/>
                </a:moveTo>
                <a:lnTo>
                  <a:pt x="19" y="104"/>
                </a:lnTo>
                <a:lnTo>
                  <a:pt x="50" y="0"/>
                </a:lnTo>
                <a:lnTo>
                  <a:pt x="21" y="1"/>
                </a:lnTo>
                <a:lnTo>
                  <a:pt x="0" y="43"/>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4" name="Freeform 54"/>
          <p:cNvSpPr>
            <a:spLocks/>
          </p:cNvSpPr>
          <p:nvPr/>
        </p:nvSpPr>
        <p:spPr bwMode="auto">
          <a:xfrm>
            <a:off x="2657475" y="4286250"/>
            <a:ext cx="274638" cy="415925"/>
          </a:xfrm>
          <a:custGeom>
            <a:avLst/>
            <a:gdLst>
              <a:gd name="T0" fmla="*/ 0 w 345"/>
              <a:gd name="T1" fmla="*/ 350 h 524"/>
              <a:gd name="T2" fmla="*/ 41 w 345"/>
              <a:gd name="T3" fmla="*/ 388 h 524"/>
              <a:gd name="T4" fmla="*/ 102 w 345"/>
              <a:gd name="T5" fmla="*/ 398 h 524"/>
              <a:gd name="T6" fmla="*/ 164 w 345"/>
              <a:gd name="T7" fmla="*/ 467 h 524"/>
              <a:gd name="T8" fmla="*/ 247 w 345"/>
              <a:gd name="T9" fmla="*/ 476 h 524"/>
              <a:gd name="T10" fmla="*/ 236 w 345"/>
              <a:gd name="T11" fmla="*/ 514 h 524"/>
              <a:gd name="T12" fmla="*/ 257 w 345"/>
              <a:gd name="T13" fmla="*/ 524 h 524"/>
              <a:gd name="T14" fmla="*/ 269 w 345"/>
              <a:gd name="T15" fmla="*/ 434 h 524"/>
              <a:gd name="T16" fmla="*/ 254 w 345"/>
              <a:gd name="T17" fmla="*/ 379 h 524"/>
              <a:gd name="T18" fmla="*/ 281 w 345"/>
              <a:gd name="T19" fmla="*/ 377 h 524"/>
              <a:gd name="T20" fmla="*/ 261 w 345"/>
              <a:gd name="T21" fmla="*/ 342 h 524"/>
              <a:gd name="T22" fmla="*/ 327 w 345"/>
              <a:gd name="T23" fmla="*/ 330 h 524"/>
              <a:gd name="T24" fmla="*/ 345 w 345"/>
              <a:gd name="T25" fmla="*/ 353 h 524"/>
              <a:gd name="T26" fmla="*/ 318 w 345"/>
              <a:gd name="T27" fmla="*/ 309 h 524"/>
              <a:gd name="T28" fmla="*/ 327 w 345"/>
              <a:gd name="T29" fmla="*/ 197 h 524"/>
              <a:gd name="T30" fmla="*/ 271 w 345"/>
              <a:gd name="T31" fmla="*/ 201 h 524"/>
              <a:gd name="T32" fmla="*/ 254 w 345"/>
              <a:gd name="T33" fmla="*/ 177 h 524"/>
              <a:gd name="T34" fmla="*/ 195 w 345"/>
              <a:gd name="T35" fmla="*/ 168 h 524"/>
              <a:gd name="T36" fmla="*/ 160 w 345"/>
              <a:gd name="T37" fmla="*/ 107 h 524"/>
              <a:gd name="T38" fmla="*/ 214 w 345"/>
              <a:gd name="T39" fmla="*/ 22 h 524"/>
              <a:gd name="T40" fmla="*/ 208 w 345"/>
              <a:gd name="T41" fmla="*/ 0 h 524"/>
              <a:gd name="T42" fmla="*/ 112 w 345"/>
              <a:gd name="T43" fmla="*/ 48 h 524"/>
              <a:gd name="T44" fmla="*/ 56 w 345"/>
              <a:gd name="T45" fmla="*/ 143 h 524"/>
              <a:gd name="T46" fmla="*/ 40 w 345"/>
              <a:gd name="T47" fmla="*/ 120 h 524"/>
              <a:gd name="T48" fmla="*/ 26 w 345"/>
              <a:gd name="T49" fmla="*/ 165 h 524"/>
              <a:gd name="T50" fmla="*/ 40 w 345"/>
              <a:gd name="T51" fmla="*/ 270 h 524"/>
              <a:gd name="T52" fmla="*/ 51 w 345"/>
              <a:gd name="T53" fmla="*/ 270 h 524"/>
              <a:gd name="T54" fmla="*/ 0 w 345"/>
              <a:gd name="T55" fmla="*/ 350 h 5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5"/>
              <a:gd name="T85" fmla="*/ 0 h 524"/>
              <a:gd name="T86" fmla="*/ 345 w 345"/>
              <a:gd name="T87" fmla="*/ 524 h 5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5" h="524">
                <a:moveTo>
                  <a:pt x="0" y="350"/>
                </a:moveTo>
                <a:lnTo>
                  <a:pt x="41" y="388"/>
                </a:lnTo>
                <a:lnTo>
                  <a:pt x="102" y="398"/>
                </a:lnTo>
                <a:lnTo>
                  <a:pt x="164" y="467"/>
                </a:lnTo>
                <a:lnTo>
                  <a:pt x="247" y="476"/>
                </a:lnTo>
                <a:lnTo>
                  <a:pt x="236" y="514"/>
                </a:lnTo>
                <a:lnTo>
                  <a:pt x="257" y="524"/>
                </a:lnTo>
                <a:lnTo>
                  <a:pt x="269" y="434"/>
                </a:lnTo>
                <a:lnTo>
                  <a:pt x="254" y="379"/>
                </a:lnTo>
                <a:lnTo>
                  <a:pt x="281" y="377"/>
                </a:lnTo>
                <a:lnTo>
                  <a:pt x="261" y="342"/>
                </a:lnTo>
                <a:lnTo>
                  <a:pt x="327" y="330"/>
                </a:lnTo>
                <a:lnTo>
                  <a:pt x="345" y="353"/>
                </a:lnTo>
                <a:lnTo>
                  <a:pt x="318" y="309"/>
                </a:lnTo>
                <a:lnTo>
                  <a:pt x="327" y="197"/>
                </a:lnTo>
                <a:lnTo>
                  <a:pt x="271" y="201"/>
                </a:lnTo>
                <a:lnTo>
                  <a:pt x="254" y="177"/>
                </a:lnTo>
                <a:lnTo>
                  <a:pt x="195" y="168"/>
                </a:lnTo>
                <a:lnTo>
                  <a:pt x="160" y="107"/>
                </a:lnTo>
                <a:lnTo>
                  <a:pt x="214" y="22"/>
                </a:lnTo>
                <a:lnTo>
                  <a:pt x="208" y="0"/>
                </a:lnTo>
                <a:lnTo>
                  <a:pt x="112" y="48"/>
                </a:lnTo>
                <a:lnTo>
                  <a:pt x="56" y="143"/>
                </a:lnTo>
                <a:lnTo>
                  <a:pt x="40" y="120"/>
                </a:lnTo>
                <a:lnTo>
                  <a:pt x="26" y="165"/>
                </a:lnTo>
                <a:lnTo>
                  <a:pt x="40" y="270"/>
                </a:lnTo>
                <a:lnTo>
                  <a:pt x="51" y="270"/>
                </a:lnTo>
                <a:lnTo>
                  <a:pt x="0" y="35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5" name="Freeform 55"/>
          <p:cNvSpPr>
            <a:spLocks/>
          </p:cNvSpPr>
          <p:nvPr/>
        </p:nvSpPr>
        <p:spPr bwMode="auto">
          <a:xfrm>
            <a:off x="2498725" y="4322763"/>
            <a:ext cx="74613" cy="68262"/>
          </a:xfrm>
          <a:custGeom>
            <a:avLst/>
            <a:gdLst>
              <a:gd name="T0" fmla="*/ 0 w 92"/>
              <a:gd name="T1" fmla="*/ 0 h 87"/>
              <a:gd name="T2" fmla="*/ 0 w 92"/>
              <a:gd name="T3" fmla="*/ 34 h 87"/>
              <a:gd name="T4" fmla="*/ 20 w 92"/>
              <a:gd name="T5" fmla="*/ 27 h 87"/>
              <a:gd name="T6" fmla="*/ 79 w 92"/>
              <a:gd name="T7" fmla="*/ 87 h 87"/>
              <a:gd name="T8" fmla="*/ 92 w 92"/>
              <a:gd name="T9" fmla="*/ 43 h 87"/>
              <a:gd name="T10" fmla="*/ 59 w 92"/>
              <a:gd name="T11" fmla="*/ 3 h 87"/>
              <a:gd name="T12" fmla="*/ 0 w 92"/>
              <a:gd name="T13" fmla="*/ 0 h 87"/>
              <a:gd name="T14" fmla="*/ 0 60000 65536"/>
              <a:gd name="T15" fmla="*/ 0 60000 65536"/>
              <a:gd name="T16" fmla="*/ 0 60000 65536"/>
              <a:gd name="T17" fmla="*/ 0 60000 65536"/>
              <a:gd name="T18" fmla="*/ 0 60000 65536"/>
              <a:gd name="T19" fmla="*/ 0 60000 65536"/>
              <a:gd name="T20" fmla="*/ 0 60000 65536"/>
              <a:gd name="T21" fmla="*/ 0 w 92"/>
              <a:gd name="T22" fmla="*/ 0 h 87"/>
              <a:gd name="T23" fmla="*/ 92 w 92"/>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 h="87">
                <a:moveTo>
                  <a:pt x="0" y="0"/>
                </a:moveTo>
                <a:lnTo>
                  <a:pt x="0" y="34"/>
                </a:lnTo>
                <a:lnTo>
                  <a:pt x="20" y="27"/>
                </a:lnTo>
                <a:lnTo>
                  <a:pt x="79" y="87"/>
                </a:lnTo>
                <a:lnTo>
                  <a:pt x="92" y="43"/>
                </a:lnTo>
                <a:lnTo>
                  <a:pt x="59" y="3"/>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6" name="Freeform 56"/>
          <p:cNvSpPr>
            <a:spLocks/>
          </p:cNvSpPr>
          <p:nvPr/>
        </p:nvSpPr>
        <p:spPr bwMode="auto">
          <a:xfrm>
            <a:off x="2517775" y="4011613"/>
            <a:ext cx="246063" cy="85725"/>
          </a:xfrm>
          <a:custGeom>
            <a:avLst/>
            <a:gdLst>
              <a:gd name="T0" fmla="*/ 0 w 309"/>
              <a:gd name="T1" fmla="*/ 44 h 109"/>
              <a:gd name="T2" fmla="*/ 40 w 309"/>
              <a:gd name="T3" fmla="*/ 4 h 109"/>
              <a:gd name="T4" fmla="*/ 121 w 309"/>
              <a:gd name="T5" fmla="*/ 0 h 109"/>
              <a:gd name="T6" fmla="*/ 309 w 309"/>
              <a:gd name="T7" fmla="*/ 92 h 109"/>
              <a:gd name="T8" fmla="*/ 207 w 309"/>
              <a:gd name="T9" fmla="*/ 109 h 109"/>
              <a:gd name="T10" fmla="*/ 226 w 309"/>
              <a:gd name="T11" fmla="*/ 86 h 109"/>
              <a:gd name="T12" fmla="*/ 177 w 309"/>
              <a:gd name="T13" fmla="*/ 53 h 109"/>
              <a:gd name="T14" fmla="*/ 83 w 309"/>
              <a:gd name="T15" fmla="*/ 34 h 109"/>
              <a:gd name="T16" fmla="*/ 88 w 309"/>
              <a:gd name="T17" fmla="*/ 17 h 109"/>
              <a:gd name="T18" fmla="*/ 0 w 309"/>
              <a:gd name="T19" fmla="*/ 44 h 1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9"/>
              <a:gd name="T31" fmla="*/ 0 h 109"/>
              <a:gd name="T32" fmla="*/ 309 w 309"/>
              <a:gd name="T33" fmla="*/ 109 h 10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9" h="109">
                <a:moveTo>
                  <a:pt x="0" y="44"/>
                </a:moveTo>
                <a:lnTo>
                  <a:pt x="40" y="4"/>
                </a:lnTo>
                <a:lnTo>
                  <a:pt x="121" y="0"/>
                </a:lnTo>
                <a:lnTo>
                  <a:pt x="309" y="92"/>
                </a:lnTo>
                <a:lnTo>
                  <a:pt x="207" y="109"/>
                </a:lnTo>
                <a:lnTo>
                  <a:pt x="226" y="86"/>
                </a:lnTo>
                <a:lnTo>
                  <a:pt x="177" y="53"/>
                </a:lnTo>
                <a:lnTo>
                  <a:pt x="83" y="34"/>
                </a:lnTo>
                <a:lnTo>
                  <a:pt x="88" y="17"/>
                </a:lnTo>
                <a:lnTo>
                  <a:pt x="0" y="4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7" name="Freeform 57"/>
          <p:cNvSpPr>
            <a:spLocks/>
          </p:cNvSpPr>
          <p:nvPr/>
        </p:nvSpPr>
        <p:spPr bwMode="auto">
          <a:xfrm>
            <a:off x="4738688" y="3197225"/>
            <a:ext cx="239712" cy="109538"/>
          </a:xfrm>
          <a:custGeom>
            <a:avLst/>
            <a:gdLst/>
            <a:ahLst/>
            <a:cxnLst>
              <a:cxn ang="0">
                <a:pos x="0" y="33"/>
              </a:cxn>
              <a:cxn ang="0">
                <a:pos x="53" y="96"/>
              </a:cxn>
              <a:cxn ang="0">
                <a:pos x="139" y="95"/>
              </a:cxn>
              <a:cxn ang="0">
                <a:pos x="149" y="124"/>
              </a:cxn>
              <a:cxn ang="0">
                <a:pos x="190" y="136"/>
              </a:cxn>
              <a:cxn ang="0">
                <a:pos x="258" y="105"/>
              </a:cxn>
              <a:cxn ang="0">
                <a:pos x="295" y="111"/>
              </a:cxn>
              <a:cxn ang="0">
                <a:pos x="304" y="81"/>
              </a:cxn>
              <a:cxn ang="0">
                <a:pos x="231" y="76"/>
              </a:cxn>
              <a:cxn ang="0">
                <a:pos x="80" y="10"/>
              </a:cxn>
              <a:cxn ang="0">
                <a:pos x="65" y="0"/>
              </a:cxn>
              <a:cxn ang="0">
                <a:pos x="0" y="33"/>
              </a:cxn>
            </a:cxnLst>
            <a:rect l="0" t="0" r="r" b="b"/>
            <a:pathLst>
              <a:path w="304" h="136">
                <a:moveTo>
                  <a:pt x="0" y="33"/>
                </a:moveTo>
                <a:lnTo>
                  <a:pt x="53" y="96"/>
                </a:lnTo>
                <a:lnTo>
                  <a:pt x="139" y="95"/>
                </a:lnTo>
                <a:lnTo>
                  <a:pt x="149" y="124"/>
                </a:lnTo>
                <a:lnTo>
                  <a:pt x="190" y="136"/>
                </a:lnTo>
                <a:lnTo>
                  <a:pt x="258" y="105"/>
                </a:lnTo>
                <a:lnTo>
                  <a:pt x="295" y="111"/>
                </a:lnTo>
                <a:lnTo>
                  <a:pt x="304" y="81"/>
                </a:lnTo>
                <a:lnTo>
                  <a:pt x="231" y="76"/>
                </a:lnTo>
                <a:lnTo>
                  <a:pt x="80" y="10"/>
                </a:lnTo>
                <a:lnTo>
                  <a:pt x="65" y="0"/>
                </a:lnTo>
                <a:lnTo>
                  <a:pt x="0" y="33"/>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8" name="Freeform 58"/>
          <p:cNvSpPr>
            <a:spLocks/>
          </p:cNvSpPr>
          <p:nvPr/>
        </p:nvSpPr>
        <p:spPr bwMode="auto">
          <a:xfrm>
            <a:off x="4652963" y="2971800"/>
            <a:ext cx="58737" cy="98425"/>
          </a:xfrm>
          <a:custGeom>
            <a:avLst/>
            <a:gdLst>
              <a:gd name="T0" fmla="*/ 0 w 73"/>
              <a:gd name="T1" fmla="*/ 96 h 123"/>
              <a:gd name="T2" fmla="*/ 5 w 73"/>
              <a:gd name="T3" fmla="*/ 34 h 123"/>
              <a:gd name="T4" fmla="*/ 64 w 73"/>
              <a:gd name="T5" fmla="*/ 0 h 123"/>
              <a:gd name="T6" fmla="*/ 53 w 73"/>
              <a:gd name="T7" fmla="*/ 48 h 123"/>
              <a:gd name="T8" fmla="*/ 73 w 73"/>
              <a:gd name="T9" fmla="*/ 62 h 123"/>
              <a:gd name="T10" fmla="*/ 37 w 73"/>
              <a:gd name="T11" fmla="*/ 92 h 123"/>
              <a:gd name="T12" fmla="*/ 35 w 73"/>
              <a:gd name="T13" fmla="*/ 123 h 123"/>
              <a:gd name="T14" fmla="*/ 14 w 73"/>
              <a:gd name="T15" fmla="*/ 123 h 123"/>
              <a:gd name="T16" fmla="*/ 0 w 73"/>
              <a:gd name="T17" fmla="*/ 96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123"/>
              <a:gd name="T29" fmla="*/ 73 w 73"/>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123">
                <a:moveTo>
                  <a:pt x="0" y="96"/>
                </a:moveTo>
                <a:lnTo>
                  <a:pt x="5" y="34"/>
                </a:lnTo>
                <a:lnTo>
                  <a:pt x="64" y="0"/>
                </a:lnTo>
                <a:lnTo>
                  <a:pt x="53" y="48"/>
                </a:lnTo>
                <a:lnTo>
                  <a:pt x="73" y="62"/>
                </a:lnTo>
                <a:lnTo>
                  <a:pt x="37" y="92"/>
                </a:lnTo>
                <a:lnTo>
                  <a:pt x="35" y="123"/>
                </a:lnTo>
                <a:lnTo>
                  <a:pt x="14" y="123"/>
                </a:lnTo>
                <a:lnTo>
                  <a:pt x="0" y="96"/>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39" name="Freeform 59"/>
          <p:cNvSpPr>
            <a:spLocks/>
          </p:cNvSpPr>
          <p:nvPr/>
        </p:nvSpPr>
        <p:spPr bwMode="auto">
          <a:xfrm>
            <a:off x="4692650" y="3046413"/>
            <a:ext cx="20638" cy="12700"/>
          </a:xfrm>
          <a:custGeom>
            <a:avLst/>
            <a:gdLst/>
            <a:ahLst/>
            <a:cxnLst>
              <a:cxn ang="0">
                <a:pos x="0" y="18"/>
              </a:cxn>
              <a:cxn ang="0">
                <a:pos x="20" y="0"/>
              </a:cxn>
              <a:cxn ang="0">
                <a:pos x="27" y="11"/>
              </a:cxn>
              <a:cxn ang="0">
                <a:pos x="0" y="18"/>
              </a:cxn>
            </a:cxnLst>
            <a:rect l="0" t="0" r="r" b="b"/>
            <a:pathLst>
              <a:path w="27" h="18">
                <a:moveTo>
                  <a:pt x="0" y="18"/>
                </a:moveTo>
                <a:lnTo>
                  <a:pt x="20" y="0"/>
                </a:lnTo>
                <a:lnTo>
                  <a:pt x="27" y="11"/>
                </a:lnTo>
                <a:lnTo>
                  <a:pt x="0" y="18"/>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0" name="Freeform 60"/>
          <p:cNvSpPr>
            <a:spLocks/>
          </p:cNvSpPr>
          <p:nvPr/>
        </p:nvSpPr>
        <p:spPr bwMode="auto">
          <a:xfrm>
            <a:off x="4719638" y="3024188"/>
            <a:ext cx="36512" cy="41275"/>
          </a:xfrm>
          <a:custGeom>
            <a:avLst/>
            <a:gdLst>
              <a:gd name="T0" fmla="*/ 0 w 47"/>
              <a:gd name="T1" fmla="*/ 26 h 51"/>
              <a:gd name="T2" fmla="*/ 35 w 47"/>
              <a:gd name="T3" fmla="*/ 51 h 51"/>
              <a:gd name="T4" fmla="*/ 47 w 47"/>
              <a:gd name="T5" fmla="*/ 26 h 51"/>
              <a:gd name="T6" fmla="*/ 41 w 47"/>
              <a:gd name="T7" fmla="*/ 0 h 51"/>
              <a:gd name="T8" fmla="*/ 0 w 47"/>
              <a:gd name="T9" fmla="*/ 26 h 51"/>
              <a:gd name="T10" fmla="*/ 0 60000 65536"/>
              <a:gd name="T11" fmla="*/ 0 60000 65536"/>
              <a:gd name="T12" fmla="*/ 0 60000 65536"/>
              <a:gd name="T13" fmla="*/ 0 60000 65536"/>
              <a:gd name="T14" fmla="*/ 0 60000 65536"/>
              <a:gd name="T15" fmla="*/ 0 w 47"/>
              <a:gd name="T16" fmla="*/ 0 h 51"/>
              <a:gd name="T17" fmla="*/ 47 w 47"/>
              <a:gd name="T18" fmla="*/ 51 h 51"/>
            </a:gdLst>
            <a:ahLst/>
            <a:cxnLst>
              <a:cxn ang="T10">
                <a:pos x="T0" y="T1"/>
              </a:cxn>
              <a:cxn ang="T11">
                <a:pos x="T2" y="T3"/>
              </a:cxn>
              <a:cxn ang="T12">
                <a:pos x="T4" y="T5"/>
              </a:cxn>
              <a:cxn ang="T13">
                <a:pos x="T6" y="T7"/>
              </a:cxn>
              <a:cxn ang="T14">
                <a:pos x="T8" y="T9"/>
              </a:cxn>
            </a:cxnLst>
            <a:rect l="T15" t="T16" r="T17" b="T18"/>
            <a:pathLst>
              <a:path w="47" h="51">
                <a:moveTo>
                  <a:pt x="0" y="26"/>
                </a:moveTo>
                <a:lnTo>
                  <a:pt x="35" y="51"/>
                </a:lnTo>
                <a:lnTo>
                  <a:pt x="47" y="26"/>
                </a:lnTo>
                <a:lnTo>
                  <a:pt x="41" y="0"/>
                </a:lnTo>
                <a:lnTo>
                  <a:pt x="0" y="26"/>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1" name="Freeform 61"/>
          <p:cNvSpPr>
            <a:spLocks/>
          </p:cNvSpPr>
          <p:nvPr/>
        </p:nvSpPr>
        <p:spPr bwMode="auto">
          <a:xfrm>
            <a:off x="2817813" y="4097338"/>
            <a:ext cx="76200" cy="46037"/>
          </a:xfrm>
          <a:custGeom>
            <a:avLst/>
            <a:gdLst>
              <a:gd name="T0" fmla="*/ 0 w 97"/>
              <a:gd name="T1" fmla="*/ 0 h 58"/>
              <a:gd name="T2" fmla="*/ 0 w 97"/>
              <a:gd name="T3" fmla="*/ 58 h 58"/>
              <a:gd name="T4" fmla="*/ 97 w 97"/>
              <a:gd name="T5" fmla="*/ 41 h 58"/>
              <a:gd name="T6" fmla="*/ 56 w 97"/>
              <a:gd name="T7" fmla="*/ 7 h 58"/>
              <a:gd name="T8" fmla="*/ 0 w 97"/>
              <a:gd name="T9" fmla="*/ 0 h 58"/>
              <a:gd name="T10" fmla="*/ 0 60000 65536"/>
              <a:gd name="T11" fmla="*/ 0 60000 65536"/>
              <a:gd name="T12" fmla="*/ 0 60000 65536"/>
              <a:gd name="T13" fmla="*/ 0 60000 65536"/>
              <a:gd name="T14" fmla="*/ 0 60000 65536"/>
              <a:gd name="T15" fmla="*/ 0 w 97"/>
              <a:gd name="T16" fmla="*/ 0 h 58"/>
              <a:gd name="T17" fmla="*/ 97 w 97"/>
              <a:gd name="T18" fmla="*/ 58 h 58"/>
            </a:gdLst>
            <a:ahLst/>
            <a:cxnLst>
              <a:cxn ang="T10">
                <a:pos x="T0" y="T1"/>
              </a:cxn>
              <a:cxn ang="T11">
                <a:pos x="T2" y="T3"/>
              </a:cxn>
              <a:cxn ang="T12">
                <a:pos x="T4" y="T5"/>
              </a:cxn>
              <a:cxn ang="T13">
                <a:pos x="T6" y="T7"/>
              </a:cxn>
              <a:cxn ang="T14">
                <a:pos x="T8" y="T9"/>
              </a:cxn>
            </a:cxnLst>
            <a:rect l="T15" t="T16" r="T17" b="T18"/>
            <a:pathLst>
              <a:path w="97" h="58">
                <a:moveTo>
                  <a:pt x="0" y="0"/>
                </a:moveTo>
                <a:lnTo>
                  <a:pt x="0" y="58"/>
                </a:lnTo>
                <a:lnTo>
                  <a:pt x="97" y="41"/>
                </a:lnTo>
                <a:lnTo>
                  <a:pt x="56" y="7"/>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2" name="Freeform 62"/>
          <p:cNvSpPr>
            <a:spLocks/>
          </p:cNvSpPr>
          <p:nvPr/>
        </p:nvSpPr>
        <p:spPr bwMode="auto">
          <a:xfrm>
            <a:off x="2613025" y="4564063"/>
            <a:ext cx="125413" cy="157162"/>
          </a:xfrm>
          <a:custGeom>
            <a:avLst/>
            <a:gdLst>
              <a:gd name="T0" fmla="*/ 0 w 159"/>
              <a:gd name="T1" fmla="*/ 77 h 198"/>
              <a:gd name="T2" fmla="*/ 1 w 159"/>
              <a:gd name="T3" fmla="*/ 116 h 198"/>
              <a:gd name="T4" fmla="*/ 26 w 159"/>
              <a:gd name="T5" fmla="*/ 126 h 198"/>
              <a:gd name="T6" fmla="*/ 14 w 159"/>
              <a:gd name="T7" fmla="*/ 156 h 198"/>
              <a:gd name="T8" fmla="*/ 8 w 159"/>
              <a:gd name="T9" fmla="*/ 189 h 198"/>
              <a:gd name="T10" fmla="*/ 46 w 159"/>
              <a:gd name="T11" fmla="*/ 198 h 198"/>
              <a:gd name="T12" fmla="*/ 81 w 159"/>
              <a:gd name="T13" fmla="*/ 144 h 198"/>
              <a:gd name="T14" fmla="*/ 144 w 159"/>
              <a:gd name="T15" fmla="*/ 99 h 198"/>
              <a:gd name="T16" fmla="*/ 159 w 159"/>
              <a:gd name="T17" fmla="*/ 48 h 198"/>
              <a:gd name="T18" fmla="*/ 98 w 159"/>
              <a:gd name="T19" fmla="*/ 38 h 198"/>
              <a:gd name="T20" fmla="*/ 57 w 159"/>
              <a:gd name="T21" fmla="*/ 0 h 198"/>
              <a:gd name="T22" fmla="*/ 19 w 159"/>
              <a:gd name="T23" fmla="*/ 21 h 198"/>
              <a:gd name="T24" fmla="*/ 0 w 159"/>
              <a:gd name="T25" fmla="*/ 77 h 1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9"/>
              <a:gd name="T40" fmla="*/ 0 h 198"/>
              <a:gd name="T41" fmla="*/ 159 w 159"/>
              <a:gd name="T42" fmla="*/ 198 h 1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9" h="198">
                <a:moveTo>
                  <a:pt x="0" y="77"/>
                </a:moveTo>
                <a:lnTo>
                  <a:pt x="1" y="116"/>
                </a:lnTo>
                <a:lnTo>
                  <a:pt x="26" y="126"/>
                </a:lnTo>
                <a:lnTo>
                  <a:pt x="14" y="156"/>
                </a:lnTo>
                <a:lnTo>
                  <a:pt x="8" y="189"/>
                </a:lnTo>
                <a:lnTo>
                  <a:pt x="46" y="198"/>
                </a:lnTo>
                <a:lnTo>
                  <a:pt x="81" y="144"/>
                </a:lnTo>
                <a:lnTo>
                  <a:pt x="144" y="99"/>
                </a:lnTo>
                <a:lnTo>
                  <a:pt x="159" y="48"/>
                </a:lnTo>
                <a:lnTo>
                  <a:pt x="98" y="38"/>
                </a:lnTo>
                <a:lnTo>
                  <a:pt x="57" y="0"/>
                </a:lnTo>
                <a:lnTo>
                  <a:pt x="19" y="21"/>
                </a:lnTo>
                <a:lnTo>
                  <a:pt x="0" y="7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3" name="Freeform 63"/>
          <p:cNvSpPr>
            <a:spLocks/>
          </p:cNvSpPr>
          <p:nvPr/>
        </p:nvSpPr>
        <p:spPr bwMode="auto">
          <a:xfrm>
            <a:off x="2400300" y="4235450"/>
            <a:ext cx="52388" cy="25400"/>
          </a:xfrm>
          <a:custGeom>
            <a:avLst/>
            <a:gdLst/>
            <a:ahLst/>
            <a:cxnLst>
              <a:cxn ang="0">
                <a:pos x="0" y="25"/>
              </a:cxn>
              <a:cxn ang="0">
                <a:pos x="19" y="0"/>
              </a:cxn>
              <a:cxn ang="0">
                <a:pos x="65" y="33"/>
              </a:cxn>
              <a:cxn ang="0">
                <a:pos x="0" y="25"/>
              </a:cxn>
            </a:cxnLst>
            <a:rect l="0" t="0" r="r" b="b"/>
            <a:pathLst>
              <a:path w="65" h="33">
                <a:moveTo>
                  <a:pt x="0" y="25"/>
                </a:moveTo>
                <a:lnTo>
                  <a:pt x="19" y="0"/>
                </a:lnTo>
                <a:lnTo>
                  <a:pt x="65" y="33"/>
                </a:lnTo>
                <a:lnTo>
                  <a:pt x="0" y="25"/>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4" name="Freeform 64"/>
          <p:cNvSpPr>
            <a:spLocks/>
          </p:cNvSpPr>
          <p:nvPr/>
        </p:nvSpPr>
        <p:spPr bwMode="auto">
          <a:xfrm>
            <a:off x="3067050" y="6010275"/>
            <a:ext cx="38100" cy="19050"/>
          </a:xfrm>
          <a:custGeom>
            <a:avLst/>
            <a:gdLst/>
            <a:ahLst/>
            <a:cxnLst>
              <a:cxn ang="0">
                <a:pos x="0" y="26"/>
              </a:cxn>
              <a:cxn ang="0">
                <a:pos x="28" y="13"/>
              </a:cxn>
              <a:cxn ang="0">
                <a:pos x="14" y="0"/>
              </a:cxn>
              <a:cxn ang="0">
                <a:pos x="47" y="2"/>
              </a:cxn>
              <a:cxn ang="0">
                <a:pos x="0" y="26"/>
              </a:cxn>
            </a:cxnLst>
            <a:rect l="0" t="0" r="r" b="b"/>
            <a:pathLst>
              <a:path w="47" h="26">
                <a:moveTo>
                  <a:pt x="0" y="26"/>
                </a:moveTo>
                <a:lnTo>
                  <a:pt x="28" y="13"/>
                </a:lnTo>
                <a:lnTo>
                  <a:pt x="14" y="0"/>
                </a:lnTo>
                <a:lnTo>
                  <a:pt x="47" y="2"/>
                </a:lnTo>
                <a:lnTo>
                  <a:pt x="0" y="26"/>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5" name="Freeform 65"/>
          <p:cNvSpPr>
            <a:spLocks/>
          </p:cNvSpPr>
          <p:nvPr/>
        </p:nvSpPr>
        <p:spPr bwMode="auto">
          <a:xfrm>
            <a:off x="3097213" y="6007100"/>
            <a:ext cx="42862" cy="25400"/>
          </a:xfrm>
          <a:custGeom>
            <a:avLst/>
            <a:gdLst/>
            <a:ahLst/>
            <a:cxnLst>
              <a:cxn ang="0">
                <a:pos x="0" y="32"/>
              </a:cxn>
              <a:cxn ang="0">
                <a:pos x="24" y="0"/>
              </a:cxn>
              <a:cxn ang="0">
                <a:pos x="53" y="11"/>
              </a:cxn>
              <a:cxn ang="0">
                <a:pos x="0" y="32"/>
              </a:cxn>
            </a:cxnLst>
            <a:rect l="0" t="0" r="r" b="b"/>
            <a:pathLst>
              <a:path w="53" h="32">
                <a:moveTo>
                  <a:pt x="0" y="32"/>
                </a:moveTo>
                <a:lnTo>
                  <a:pt x="24" y="0"/>
                </a:lnTo>
                <a:lnTo>
                  <a:pt x="53" y="11"/>
                </a:lnTo>
                <a:lnTo>
                  <a:pt x="0" y="32"/>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6" name="Freeform 66"/>
          <p:cNvSpPr>
            <a:spLocks/>
          </p:cNvSpPr>
          <p:nvPr/>
        </p:nvSpPr>
        <p:spPr bwMode="auto">
          <a:xfrm>
            <a:off x="4938713" y="2479675"/>
            <a:ext cx="249237" cy="411163"/>
          </a:xfrm>
          <a:custGeom>
            <a:avLst/>
            <a:gdLst/>
            <a:ahLst/>
            <a:cxnLst>
              <a:cxn ang="0">
                <a:pos x="0" y="54"/>
              </a:cxn>
              <a:cxn ang="0">
                <a:pos x="20" y="40"/>
              </a:cxn>
              <a:cxn ang="0">
                <a:pos x="52" y="68"/>
              </a:cxn>
              <a:cxn ang="0">
                <a:pos x="114" y="73"/>
              </a:cxn>
              <a:cxn ang="0">
                <a:pos x="148" y="54"/>
              </a:cxn>
              <a:cxn ang="0">
                <a:pos x="158" y="11"/>
              </a:cxn>
              <a:cxn ang="0">
                <a:pos x="215" y="0"/>
              </a:cxn>
              <a:cxn ang="0">
                <a:pos x="245" y="16"/>
              </a:cxn>
              <a:cxn ang="0">
                <a:pos x="241" y="54"/>
              </a:cxn>
              <a:cxn ang="0">
                <a:pos x="230" y="91"/>
              </a:cxn>
              <a:cxn ang="0">
                <a:pos x="269" y="135"/>
              </a:cxn>
              <a:cxn ang="0">
                <a:pos x="246" y="169"/>
              </a:cxn>
              <a:cxn ang="0">
                <a:pos x="274" y="226"/>
              </a:cxn>
              <a:cxn ang="0">
                <a:pos x="263" y="276"/>
              </a:cxn>
              <a:cxn ang="0">
                <a:pos x="313" y="384"/>
              </a:cxn>
              <a:cxn ang="0">
                <a:pos x="201" y="487"/>
              </a:cxn>
              <a:cxn ang="0">
                <a:pos x="69" y="519"/>
              </a:cxn>
              <a:cxn ang="0">
                <a:pos x="61" y="498"/>
              </a:cxn>
              <a:cxn ang="0">
                <a:pos x="20" y="483"/>
              </a:cxn>
              <a:cxn ang="0">
                <a:pos x="15" y="382"/>
              </a:cxn>
              <a:cxn ang="0">
                <a:pos x="140" y="273"/>
              </a:cxn>
              <a:cxn ang="0">
                <a:pos x="99" y="218"/>
              </a:cxn>
              <a:cxn ang="0">
                <a:pos x="82" y="109"/>
              </a:cxn>
              <a:cxn ang="0">
                <a:pos x="0" y="54"/>
              </a:cxn>
            </a:cxnLst>
            <a:rect l="0" t="0" r="r" b="b"/>
            <a:pathLst>
              <a:path w="313" h="519">
                <a:moveTo>
                  <a:pt x="0" y="54"/>
                </a:moveTo>
                <a:lnTo>
                  <a:pt x="20" y="40"/>
                </a:lnTo>
                <a:lnTo>
                  <a:pt x="52" y="68"/>
                </a:lnTo>
                <a:lnTo>
                  <a:pt x="114" y="73"/>
                </a:lnTo>
                <a:lnTo>
                  <a:pt x="148" y="54"/>
                </a:lnTo>
                <a:lnTo>
                  <a:pt x="158" y="11"/>
                </a:lnTo>
                <a:lnTo>
                  <a:pt x="215" y="0"/>
                </a:lnTo>
                <a:lnTo>
                  <a:pt x="245" y="16"/>
                </a:lnTo>
                <a:lnTo>
                  <a:pt x="241" y="54"/>
                </a:lnTo>
                <a:lnTo>
                  <a:pt x="230" y="91"/>
                </a:lnTo>
                <a:lnTo>
                  <a:pt x="269" y="135"/>
                </a:lnTo>
                <a:lnTo>
                  <a:pt x="246" y="169"/>
                </a:lnTo>
                <a:lnTo>
                  <a:pt x="274" y="226"/>
                </a:lnTo>
                <a:lnTo>
                  <a:pt x="263" y="276"/>
                </a:lnTo>
                <a:lnTo>
                  <a:pt x="313" y="384"/>
                </a:lnTo>
                <a:lnTo>
                  <a:pt x="201" y="487"/>
                </a:lnTo>
                <a:lnTo>
                  <a:pt x="69" y="519"/>
                </a:lnTo>
                <a:lnTo>
                  <a:pt x="61" y="498"/>
                </a:lnTo>
                <a:lnTo>
                  <a:pt x="20" y="483"/>
                </a:lnTo>
                <a:lnTo>
                  <a:pt x="15" y="382"/>
                </a:lnTo>
                <a:lnTo>
                  <a:pt x="140" y="273"/>
                </a:lnTo>
                <a:lnTo>
                  <a:pt x="99" y="218"/>
                </a:lnTo>
                <a:lnTo>
                  <a:pt x="82" y="109"/>
                </a:lnTo>
                <a:lnTo>
                  <a:pt x="0" y="5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7" name="Freeform 67"/>
          <p:cNvSpPr>
            <a:spLocks/>
          </p:cNvSpPr>
          <p:nvPr/>
        </p:nvSpPr>
        <p:spPr bwMode="auto">
          <a:xfrm>
            <a:off x="4362450" y="3198813"/>
            <a:ext cx="288925" cy="273050"/>
          </a:xfrm>
          <a:custGeom>
            <a:avLst/>
            <a:gdLst/>
            <a:ahLst/>
            <a:cxnLst>
              <a:cxn ang="0">
                <a:pos x="0" y="104"/>
              </a:cxn>
              <a:cxn ang="0">
                <a:pos x="11" y="135"/>
              </a:cxn>
              <a:cxn ang="0">
                <a:pos x="86" y="157"/>
              </a:cxn>
              <a:cxn ang="0">
                <a:pos x="73" y="172"/>
              </a:cxn>
              <a:cxn ang="0">
                <a:pos x="102" y="194"/>
              </a:cxn>
              <a:cxn ang="0">
                <a:pos x="114" y="232"/>
              </a:cxn>
              <a:cxn ang="0">
                <a:pos x="81" y="308"/>
              </a:cxn>
              <a:cxn ang="0">
                <a:pos x="172" y="337"/>
              </a:cxn>
              <a:cxn ang="0">
                <a:pos x="182" y="340"/>
              </a:cxn>
              <a:cxn ang="0">
                <a:pos x="224" y="343"/>
              </a:cxn>
              <a:cxn ang="0">
                <a:pos x="224" y="317"/>
              </a:cxn>
              <a:cxn ang="0">
                <a:pos x="249" y="300"/>
              </a:cxn>
              <a:cxn ang="0">
                <a:pos x="310" y="319"/>
              </a:cxn>
              <a:cxn ang="0">
                <a:pos x="346" y="292"/>
              </a:cxn>
              <a:cxn ang="0">
                <a:pos x="325" y="247"/>
              </a:cxn>
              <a:cxn ang="0">
                <a:pos x="334" y="210"/>
              </a:cxn>
              <a:cxn ang="0">
                <a:pos x="305" y="186"/>
              </a:cxn>
              <a:cxn ang="0">
                <a:pos x="346" y="140"/>
              </a:cxn>
              <a:cxn ang="0">
                <a:pos x="364" y="86"/>
              </a:cxn>
              <a:cxn ang="0">
                <a:pos x="311" y="66"/>
              </a:cxn>
              <a:cxn ang="0">
                <a:pos x="296" y="59"/>
              </a:cxn>
              <a:cxn ang="0">
                <a:pos x="212" y="0"/>
              </a:cxn>
              <a:cxn ang="0">
                <a:pos x="186" y="9"/>
              </a:cxn>
              <a:cxn ang="0">
                <a:pos x="150" y="67"/>
              </a:cxn>
              <a:cxn ang="0">
                <a:pos x="81" y="58"/>
              </a:cxn>
              <a:cxn ang="0">
                <a:pos x="91" y="102"/>
              </a:cxn>
              <a:cxn ang="0">
                <a:pos x="0" y="104"/>
              </a:cxn>
            </a:cxnLst>
            <a:rect l="0" t="0" r="r" b="b"/>
            <a:pathLst>
              <a:path w="364" h="343">
                <a:moveTo>
                  <a:pt x="0" y="104"/>
                </a:moveTo>
                <a:lnTo>
                  <a:pt x="11" y="135"/>
                </a:lnTo>
                <a:lnTo>
                  <a:pt x="86" y="157"/>
                </a:lnTo>
                <a:lnTo>
                  <a:pt x="73" y="172"/>
                </a:lnTo>
                <a:lnTo>
                  <a:pt x="102" y="194"/>
                </a:lnTo>
                <a:lnTo>
                  <a:pt x="114" y="232"/>
                </a:lnTo>
                <a:lnTo>
                  <a:pt x="81" y="308"/>
                </a:lnTo>
                <a:lnTo>
                  <a:pt x="172" y="337"/>
                </a:lnTo>
                <a:lnTo>
                  <a:pt x="182" y="340"/>
                </a:lnTo>
                <a:lnTo>
                  <a:pt x="224" y="343"/>
                </a:lnTo>
                <a:lnTo>
                  <a:pt x="224" y="317"/>
                </a:lnTo>
                <a:lnTo>
                  <a:pt x="249" y="300"/>
                </a:lnTo>
                <a:lnTo>
                  <a:pt x="310" y="319"/>
                </a:lnTo>
                <a:lnTo>
                  <a:pt x="346" y="292"/>
                </a:lnTo>
                <a:lnTo>
                  <a:pt x="325" y="247"/>
                </a:lnTo>
                <a:lnTo>
                  <a:pt x="334" y="210"/>
                </a:lnTo>
                <a:lnTo>
                  <a:pt x="305" y="186"/>
                </a:lnTo>
                <a:lnTo>
                  <a:pt x="346" y="140"/>
                </a:lnTo>
                <a:lnTo>
                  <a:pt x="364" y="86"/>
                </a:lnTo>
                <a:lnTo>
                  <a:pt x="311" y="66"/>
                </a:lnTo>
                <a:lnTo>
                  <a:pt x="296" y="59"/>
                </a:lnTo>
                <a:lnTo>
                  <a:pt x="212" y="0"/>
                </a:lnTo>
                <a:lnTo>
                  <a:pt x="186" y="9"/>
                </a:lnTo>
                <a:lnTo>
                  <a:pt x="150" y="67"/>
                </a:lnTo>
                <a:lnTo>
                  <a:pt x="81" y="58"/>
                </a:lnTo>
                <a:lnTo>
                  <a:pt x="91" y="102"/>
                </a:lnTo>
                <a:lnTo>
                  <a:pt x="0" y="10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8" name="Freeform 68"/>
          <p:cNvSpPr>
            <a:spLocks/>
          </p:cNvSpPr>
          <p:nvPr/>
        </p:nvSpPr>
        <p:spPr bwMode="auto">
          <a:xfrm>
            <a:off x="4662488" y="3452813"/>
            <a:ext cx="19050" cy="50800"/>
          </a:xfrm>
          <a:custGeom>
            <a:avLst/>
            <a:gdLst/>
            <a:ahLst/>
            <a:cxnLst>
              <a:cxn ang="0">
                <a:pos x="0" y="32"/>
              </a:cxn>
              <a:cxn ang="0">
                <a:pos x="21" y="66"/>
              </a:cxn>
              <a:cxn ang="0">
                <a:pos x="24" y="0"/>
              </a:cxn>
              <a:cxn ang="0">
                <a:pos x="0" y="32"/>
              </a:cxn>
            </a:cxnLst>
            <a:rect l="0" t="0" r="r" b="b"/>
            <a:pathLst>
              <a:path w="24" h="66">
                <a:moveTo>
                  <a:pt x="0" y="32"/>
                </a:moveTo>
                <a:lnTo>
                  <a:pt x="21" y="66"/>
                </a:lnTo>
                <a:lnTo>
                  <a:pt x="24" y="0"/>
                </a:lnTo>
                <a:lnTo>
                  <a:pt x="0" y="32"/>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49" name="Freeform 69"/>
          <p:cNvSpPr>
            <a:spLocks/>
          </p:cNvSpPr>
          <p:nvPr/>
        </p:nvSpPr>
        <p:spPr bwMode="auto">
          <a:xfrm>
            <a:off x="3217863" y="4460875"/>
            <a:ext cx="66675" cy="85725"/>
          </a:xfrm>
          <a:custGeom>
            <a:avLst/>
            <a:gdLst>
              <a:gd name="T0" fmla="*/ 0 w 83"/>
              <a:gd name="T1" fmla="*/ 104 h 108"/>
              <a:gd name="T2" fmla="*/ 11 w 83"/>
              <a:gd name="T3" fmla="*/ 0 h 108"/>
              <a:gd name="T4" fmla="*/ 83 w 83"/>
              <a:gd name="T5" fmla="*/ 49 h 108"/>
              <a:gd name="T6" fmla="*/ 42 w 83"/>
              <a:gd name="T7" fmla="*/ 108 h 108"/>
              <a:gd name="T8" fmla="*/ 0 w 83"/>
              <a:gd name="T9" fmla="*/ 104 h 108"/>
              <a:gd name="T10" fmla="*/ 0 60000 65536"/>
              <a:gd name="T11" fmla="*/ 0 60000 65536"/>
              <a:gd name="T12" fmla="*/ 0 60000 65536"/>
              <a:gd name="T13" fmla="*/ 0 60000 65536"/>
              <a:gd name="T14" fmla="*/ 0 60000 65536"/>
              <a:gd name="T15" fmla="*/ 0 w 83"/>
              <a:gd name="T16" fmla="*/ 0 h 108"/>
              <a:gd name="T17" fmla="*/ 83 w 83"/>
              <a:gd name="T18" fmla="*/ 108 h 108"/>
            </a:gdLst>
            <a:ahLst/>
            <a:cxnLst>
              <a:cxn ang="T10">
                <a:pos x="T0" y="T1"/>
              </a:cxn>
              <a:cxn ang="T11">
                <a:pos x="T2" y="T3"/>
              </a:cxn>
              <a:cxn ang="T12">
                <a:pos x="T4" y="T5"/>
              </a:cxn>
              <a:cxn ang="T13">
                <a:pos x="T6" y="T7"/>
              </a:cxn>
              <a:cxn ang="T14">
                <a:pos x="T8" y="T9"/>
              </a:cxn>
            </a:cxnLst>
            <a:rect l="T15" t="T16" r="T17" b="T18"/>
            <a:pathLst>
              <a:path w="83" h="108">
                <a:moveTo>
                  <a:pt x="0" y="104"/>
                </a:moveTo>
                <a:lnTo>
                  <a:pt x="11" y="0"/>
                </a:lnTo>
                <a:lnTo>
                  <a:pt x="83" y="49"/>
                </a:lnTo>
                <a:lnTo>
                  <a:pt x="42" y="108"/>
                </a:lnTo>
                <a:lnTo>
                  <a:pt x="0" y="10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0" name="Freeform 70"/>
          <p:cNvSpPr>
            <a:spLocks/>
          </p:cNvSpPr>
          <p:nvPr/>
        </p:nvSpPr>
        <p:spPr bwMode="auto">
          <a:xfrm>
            <a:off x="4602163" y="3070225"/>
            <a:ext cx="198437" cy="244475"/>
          </a:xfrm>
          <a:custGeom>
            <a:avLst/>
            <a:gdLst/>
            <a:ahLst/>
            <a:cxnLst>
              <a:cxn ang="0">
                <a:pos x="0" y="129"/>
              </a:cxn>
              <a:cxn ang="0">
                <a:pos x="2" y="176"/>
              </a:cxn>
              <a:cxn ang="0">
                <a:pos x="3" y="201"/>
              </a:cxn>
              <a:cxn ang="0">
                <a:pos x="8" y="229"/>
              </a:cxn>
              <a:cxn ang="0">
                <a:pos x="61" y="249"/>
              </a:cxn>
              <a:cxn ang="0">
                <a:pos x="43" y="303"/>
              </a:cxn>
              <a:cxn ang="0">
                <a:pos x="100" y="308"/>
              </a:cxn>
              <a:cxn ang="0">
                <a:pos x="198" y="307"/>
              </a:cxn>
              <a:cxn ang="0">
                <a:pos x="224" y="258"/>
              </a:cxn>
              <a:cxn ang="0">
                <a:pos x="171" y="195"/>
              </a:cxn>
              <a:cxn ang="0">
                <a:pos x="234" y="162"/>
              </a:cxn>
              <a:cxn ang="0">
                <a:pos x="251" y="169"/>
              </a:cxn>
              <a:cxn ang="0">
                <a:pos x="234" y="48"/>
              </a:cxn>
              <a:cxn ang="0">
                <a:pos x="189" y="19"/>
              </a:cxn>
              <a:cxn ang="0">
                <a:pos x="136" y="40"/>
              </a:cxn>
              <a:cxn ang="0">
                <a:pos x="143" y="24"/>
              </a:cxn>
              <a:cxn ang="0">
                <a:pos x="100" y="0"/>
              </a:cxn>
              <a:cxn ang="0">
                <a:pos x="79" y="0"/>
              </a:cxn>
              <a:cxn ang="0">
                <a:pos x="76" y="69"/>
              </a:cxn>
              <a:cxn ang="0">
                <a:pos x="51" y="51"/>
              </a:cxn>
              <a:cxn ang="0">
                <a:pos x="33" y="72"/>
              </a:cxn>
              <a:cxn ang="0">
                <a:pos x="31" y="113"/>
              </a:cxn>
              <a:cxn ang="0">
                <a:pos x="0" y="129"/>
              </a:cxn>
            </a:cxnLst>
            <a:rect l="0" t="0" r="r" b="b"/>
            <a:pathLst>
              <a:path w="251" h="308">
                <a:moveTo>
                  <a:pt x="0" y="129"/>
                </a:moveTo>
                <a:lnTo>
                  <a:pt x="2" y="176"/>
                </a:lnTo>
                <a:lnTo>
                  <a:pt x="3" y="201"/>
                </a:lnTo>
                <a:lnTo>
                  <a:pt x="8" y="229"/>
                </a:lnTo>
                <a:lnTo>
                  <a:pt x="61" y="249"/>
                </a:lnTo>
                <a:lnTo>
                  <a:pt x="43" y="303"/>
                </a:lnTo>
                <a:lnTo>
                  <a:pt x="100" y="308"/>
                </a:lnTo>
                <a:lnTo>
                  <a:pt x="198" y="307"/>
                </a:lnTo>
                <a:lnTo>
                  <a:pt x="224" y="258"/>
                </a:lnTo>
                <a:lnTo>
                  <a:pt x="171" y="195"/>
                </a:lnTo>
                <a:lnTo>
                  <a:pt x="234" y="162"/>
                </a:lnTo>
                <a:lnTo>
                  <a:pt x="251" y="169"/>
                </a:lnTo>
                <a:lnTo>
                  <a:pt x="234" y="48"/>
                </a:lnTo>
                <a:lnTo>
                  <a:pt x="189" y="19"/>
                </a:lnTo>
                <a:lnTo>
                  <a:pt x="136" y="40"/>
                </a:lnTo>
                <a:lnTo>
                  <a:pt x="143" y="24"/>
                </a:lnTo>
                <a:lnTo>
                  <a:pt x="100" y="0"/>
                </a:lnTo>
                <a:lnTo>
                  <a:pt x="79" y="0"/>
                </a:lnTo>
                <a:lnTo>
                  <a:pt x="76" y="69"/>
                </a:lnTo>
                <a:lnTo>
                  <a:pt x="51" y="51"/>
                </a:lnTo>
                <a:lnTo>
                  <a:pt x="33" y="72"/>
                </a:lnTo>
                <a:lnTo>
                  <a:pt x="31" y="113"/>
                </a:lnTo>
                <a:lnTo>
                  <a:pt x="0" y="129"/>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1" name="Freeform 71"/>
          <p:cNvSpPr>
            <a:spLocks/>
          </p:cNvSpPr>
          <p:nvPr/>
        </p:nvSpPr>
        <p:spPr bwMode="auto">
          <a:xfrm>
            <a:off x="4929188" y="3490913"/>
            <a:ext cx="141287" cy="155575"/>
          </a:xfrm>
          <a:custGeom>
            <a:avLst/>
            <a:gdLst>
              <a:gd name="T0" fmla="*/ 0 w 180"/>
              <a:gd name="T1" fmla="*/ 78 h 197"/>
              <a:gd name="T2" fmla="*/ 26 w 180"/>
              <a:gd name="T3" fmla="*/ 34 h 197"/>
              <a:gd name="T4" fmla="*/ 82 w 180"/>
              <a:gd name="T5" fmla="*/ 18 h 197"/>
              <a:gd name="T6" fmla="*/ 153 w 180"/>
              <a:gd name="T7" fmla="*/ 18 h 197"/>
              <a:gd name="T8" fmla="*/ 180 w 180"/>
              <a:gd name="T9" fmla="*/ 0 h 197"/>
              <a:gd name="T10" fmla="*/ 171 w 180"/>
              <a:gd name="T11" fmla="*/ 42 h 197"/>
              <a:gd name="T12" fmla="*/ 123 w 180"/>
              <a:gd name="T13" fmla="*/ 33 h 197"/>
              <a:gd name="T14" fmla="*/ 95 w 180"/>
              <a:gd name="T15" fmla="*/ 66 h 197"/>
              <a:gd name="T16" fmla="*/ 70 w 180"/>
              <a:gd name="T17" fmla="*/ 47 h 197"/>
              <a:gd name="T18" fmla="*/ 89 w 180"/>
              <a:gd name="T19" fmla="*/ 99 h 197"/>
              <a:gd name="T20" fmla="*/ 65 w 180"/>
              <a:gd name="T21" fmla="*/ 109 h 197"/>
              <a:gd name="T22" fmla="*/ 112 w 180"/>
              <a:gd name="T23" fmla="*/ 134 h 197"/>
              <a:gd name="T24" fmla="*/ 112 w 180"/>
              <a:gd name="T25" fmla="*/ 153 h 197"/>
              <a:gd name="T26" fmla="*/ 74 w 180"/>
              <a:gd name="T27" fmla="*/ 160 h 197"/>
              <a:gd name="T28" fmla="*/ 86 w 180"/>
              <a:gd name="T29" fmla="*/ 197 h 197"/>
              <a:gd name="T30" fmla="*/ 43 w 180"/>
              <a:gd name="T31" fmla="*/ 183 h 197"/>
              <a:gd name="T32" fmla="*/ 29 w 180"/>
              <a:gd name="T33" fmla="*/ 149 h 197"/>
              <a:gd name="T34" fmla="*/ 86 w 180"/>
              <a:gd name="T35" fmla="*/ 135 h 197"/>
              <a:gd name="T36" fmla="*/ 29 w 180"/>
              <a:gd name="T37" fmla="*/ 130 h 197"/>
              <a:gd name="T38" fmla="*/ 0 w 180"/>
              <a:gd name="T39" fmla="*/ 78 h 1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0"/>
              <a:gd name="T61" fmla="*/ 0 h 197"/>
              <a:gd name="T62" fmla="*/ 180 w 180"/>
              <a:gd name="T63" fmla="*/ 197 h 1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0" h="197">
                <a:moveTo>
                  <a:pt x="0" y="78"/>
                </a:moveTo>
                <a:lnTo>
                  <a:pt x="26" y="34"/>
                </a:lnTo>
                <a:lnTo>
                  <a:pt x="82" y="18"/>
                </a:lnTo>
                <a:lnTo>
                  <a:pt x="153" y="18"/>
                </a:lnTo>
                <a:lnTo>
                  <a:pt x="180" y="0"/>
                </a:lnTo>
                <a:lnTo>
                  <a:pt x="171" y="42"/>
                </a:lnTo>
                <a:lnTo>
                  <a:pt x="123" y="33"/>
                </a:lnTo>
                <a:lnTo>
                  <a:pt x="95" y="66"/>
                </a:lnTo>
                <a:lnTo>
                  <a:pt x="70" y="47"/>
                </a:lnTo>
                <a:lnTo>
                  <a:pt x="89" y="99"/>
                </a:lnTo>
                <a:lnTo>
                  <a:pt x="65" y="109"/>
                </a:lnTo>
                <a:lnTo>
                  <a:pt x="112" y="134"/>
                </a:lnTo>
                <a:lnTo>
                  <a:pt x="112" y="153"/>
                </a:lnTo>
                <a:lnTo>
                  <a:pt x="74" y="160"/>
                </a:lnTo>
                <a:lnTo>
                  <a:pt x="86" y="197"/>
                </a:lnTo>
                <a:lnTo>
                  <a:pt x="43" y="183"/>
                </a:lnTo>
                <a:lnTo>
                  <a:pt x="29" y="149"/>
                </a:lnTo>
                <a:lnTo>
                  <a:pt x="86" y="135"/>
                </a:lnTo>
                <a:lnTo>
                  <a:pt x="29" y="130"/>
                </a:lnTo>
                <a:lnTo>
                  <a:pt x="0" y="7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2" name="Freeform 72"/>
          <p:cNvSpPr>
            <a:spLocks/>
          </p:cNvSpPr>
          <p:nvPr/>
        </p:nvSpPr>
        <p:spPr bwMode="auto">
          <a:xfrm>
            <a:off x="5003800" y="3673475"/>
            <a:ext cx="66675" cy="9525"/>
          </a:xfrm>
          <a:custGeom>
            <a:avLst/>
            <a:gdLst/>
            <a:ahLst/>
            <a:cxnLst>
              <a:cxn ang="0">
                <a:pos x="0" y="13"/>
              </a:cxn>
              <a:cxn ang="0">
                <a:pos x="6" y="0"/>
              </a:cxn>
              <a:cxn ang="0">
                <a:pos x="85" y="13"/>
              </a:cxn>
              <a:cxn ang="0">
                <a:pos x="28" y="13"/>
              </a:cxn>
              <a:cxn ang="0">
                <a:pos x="0" y="13"/>
              </a:cxn>
            </a:cxnLst>
            <a:rect l="0" t="0" r="r" b="b"/>
            <a:pathLst>
              <a:path w="85" h="13">
                <a:moveTo>
                  <a:pt x="0" y="13"/>
                </a:moveTo>
                <a:lnTo>
                  <a:pt x="6" y="0"/>
                </a:lnTo>
                <a:lnTo>
                  <a:pt x="85" y="13"/>
                </a:lnTo>
                <a:lnTo>
                  <a:pt x="28" y="13"/>
                </a:lnTo>
                <a:lnTo>
                  <a:pt x="0" y="13"/>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3" name="Freeform 73"/>
          <p:cNvSpPr>
            <a:spLocks/>
          </p:cNvSpPr>
          <p:nvPr/>
        </p:nvSpPr>
        <p:spPr bwMode="auto">
          <a:xfrm>
            <a:off x="2790825" y="1765300"/>
            <a:ext cx="1393825" cy="1116013"/>
          </a:xfrm>
          <a:custGeom>
            <a:avLst/>
            <a:gdLst>
              <a:gd name="T0" fmla="*/ 197 w 1756"/>
              <a:gd name="T1" fmla="*/ 333 h 1405"/>
              <a:gd name="T2" fmla="*/ 227 w 1756"/>
              <a:gd name="T3" fmla="*/ 272 h 1405"/>
              <a:gd name="T4" fmla="*/ 151 w 1756"/>
              <a:gd name="T5" fmla="*/ 243 h 1405"/>
              <a:gd name="T6" fmla="*/ 326 w 1756"/>
              <a:gd name="T7" fmla="*/ 134 h 1405"/>
              <a:gd name="T8" fmla="*/ 505 w 1756"/>
              <a:gd name="T9" fmla="*/ 91 h 1405"/>
              <a:gd name="T10" fmla="*/ 647 w 1756"/>
              <a:gd name="T11" fmla="*/ 142 h 1405"/>
              <a:gd name="T12" fmla="*/ 610 w 1756"/>
              <a:gd name="T13" fmla="*/ 82 h 1405"/>
              <a:gd name="T14" fmla="*/ 824 w 1756"/>
              <a:gd name="T15" fmla="*/ 113 h 1405"/>
              <a:gd name="T16" fmla="*/ 931 w 1756"/>
              <a:gd name="T17" fmla="*/ 82 h 1405"/>
              <a:gd name="T18" fmla="*/ 770 w 1756"/>
              <a:gd name="T19" fmla="*/ 30 h 1405"/>
              <a:gd name="T20" fmla="*/ 960 w 1756"/>
              <a:gd name="T21" fmla="*/ 60 h 1405"/>
              <a:gd name="T22" fmla="*/ 955 w 1756"/>
              <a:gd name="T23" fmla="*/ 5 h 1405"/>
              <a:gd name="T24" fmla="*/ 1324 w 1756"/>
              <a:gd name="T25" fmla="*/ 26 h 1405"/>
              <a:gd name="T26" fmla="*/ 1354 w 1756"/>
              <a:gd name="T27" fmla="*/ 30 h 1405"/>
              <a:gd name="T28" fmla="*/ 1475 w 1756"/>
              <a:gd name="T29" fmla="*/ 74 h 1405"/>
              <a:gd name="T30" fmla="*/ 1123 w 1756"/>
              <a:gd name="T31" fmla="*/ 131 h 1405"/>
              <a:gd name="T32" fmla="*/ 1309 w 1756"/>
              <a:gd name="T33" fmla="*/ 161 h 1405"/>
              <a:gd name="T34" fmla="*/ 1520 w 1756"/>
              <a:gd name="T35" fmla="*/ 149 h 1405"/>
              <a:gd name="T36" fmla="*/ 1671 w 1756"/>
              <a:gd name="T37" fmla="*/ 125 h 1405"/>
              <a:gd name="T38" fmla="*/ 1486 w 1756"/>
              <a:gd name="T39" fmla="*/ 226 h 1405"/>
              <a:gd name="T40" fmla="*/ 1606 w 1756"/>
              <a:gd name="T41" fmla="*/ 262 h 1405"/>
              <a:gd name="T42" fmla="*/ 1500 w 1756"/>
              <a:gd name="T43" fmla="*/ 353 h 1405"/>
              <a:gd name="T44" fmla="*/ 1512 w 1756"/>
              <a:gd name="T45" fmla="*/ 424 h 1405"/>
              <a:gd name="T46" fmla="*/ 1481 w 1756"/>
              <a:gd name="T47" fmla="*/ 475 h 1405"/>
              <a:gd name="T48" fmla="*/ 1533 w 1756"/>
              <a:gd name="T49" fmla="*/ 525 h 1405"/>
              <a:gd name="T50" fmla="*/ 1469 w 1756"/>
              <a:gd name="T51" fmla="*/ 571 h 1405"/>
              <a:gd name="T52" fmla="*/ 1501 w 1756"/>
              <a:gd name="T53" fmla="*/ 624 h 1405"/>
              <a:gd name="T54" fmla="*/ 1520 w 1756"/>
              <a:gd name="T55" fmla="*/ 672 h 1405"/>
              <a:gd name="T56" fmla="*/ 1331 w 1756"/>
              <a:gd name="T57" fmla="*/ 706 h 1405"/>
              <a:gd name="T58" fmla="*/ 1371 w 1756"/>
              <a:gd name="T59" fmla="*/ 781 h 1405"/>
              <a:gd name="T60" fmla="*/ 1471 w 1756"/>
              <a:gd name="T61" fmla="*/ 801 h 1405"/>
              <a:gd name="T62" fmla="*/ 1457 w 1756"/>
              <a:gd name="T63" fmla="*/ 853 h 1405"/>
              <a:gd name="T64" fmla="*/ 1312 w 1756"/>
              <a:gd name="T65" fmla="*/ 796 h 1405"/>
              <a:gd name="T66" fmla="*/ 1342 w 1756"/>
              <a:gd name="T67" fmla="*/ 882 h 1405"/>
              <a:gd name="T68" fmla="*/ 1347 w 1756"/>
              <a:gd name="T69" fmla="*/ 971 h 1405"/>
              <a:gd name="T70" fmla="*/ 1180 w 1756"/>
              <a:gd name="T71" fmla="*/ 1005 h 1405"/>
              <a:gd name="T72" fmla="*/ 1065 w 1756"/>
              <a:gd name="T73" fmla="*/ 1119 h 1405"/>
              <a:gd name="T74" fmla="*/ 1013 w 1756"/>
              <a:gd name="T75" fmla="*/ 1096 h 1405"/>
              <a:gd name="T76" fmla="*/ 917 w 1756"/>
              <a:gd name="T77" fmla="*/ 1172 h 1405"/>
              <a:gd name="T78" fmla="*/ 911 w 1756"/>
              <a:gd name="T79" fmla="*/ 1229 h 1405"/>
              <a:gd name="T80" fmla="*/ 907 w 1756"/>
              <a:gd name="T81" fmla="*/ 1274 h 1405"/>
              <a:gd name="T82" fmla="*/ 844 w 1756"/>
              <a:gd name="T83" fmla="*/ 1386 h 1405"/>
              <a:gd name="T84" fmla="*/ 716 w 1756"/>
              <a:gd name="T85" fmla="*/ 1371 h 1405"/>
              <a:gd name="T86" fmla="*/ 682 w 1756"/>
              <a:gd name="T87" fmla="*/ 1340 h 1405"/>
              <a:gd name="T88" fmla="*/ 624 w 1756"/>
              <a:gd name="T89" fmla="*/ 1208 h 1405"/>
              <a:gd name="T90" fmla="*/ 604 w 1756"/>
              <a:gd name="T91" fmla="*/ 1145 h 1405"/>
              <a:gd name="T92" fmla="*/ 586 w 1756"/>
              <a:gd name="T93" fmla="*/ 1007 h 1405"/>
              <a:gd name="T94" fmla="*/ 582 w 1756"/>
              <a:gd name="T95" fmla="*/ 989 h 1405"/>
              <a:gd name="T96" fmla="*/ 594 w 1756"/>
              <a:gd name="T97" fmla="*/ 897 h 1405"/>
              <a:gd name="T98" fmla="*/ 647 w 1756"/>
              <a:gd name="T99" fmla="*/ 861 h 1405"/>
              <a:gd name="T100" fmla="*/ 608 w 1756"/>
              <a:gd name="T101" fmla="*/ 815 h 1405"/>
              <a:gd name="T102" fmla="*/ 548 w 1756"/>
              <a:gd name="T103" fmla="*/ 815 h 1405"/>
              <a:gd name="T104" fmla="*/ 504 w 1756"/>
              <a:gd name="T105" fmla="*/ 786 h 1405"/>
              <a:gd name="T106" fmla="*/ 466 w 1756"/>
              <a:gd name="T107" fmla="*/ 636 h 1405"/>
              <a:gd name="T108" fmla="*/ 347 w 1756"/>
              <a:gd name="T109" fmla="*/ 531 h 1405"/>
              <a:gd name="T110" fmla="*/ 192 w 1756"/>
              <a:gd name="T111" fmla="*/ 544 h 1405"/>
              <a:gd name="T112" fmla="*/ 43 w 1756"/>
              <a:gd name="T113" fmla="*/ 475 h 1405"/>
              <a:gd name="T114" fmla="*/ 191 w 1756"/>
              <a:gd name="T115" fmla="*/ 444 h 14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756"/>
              <a:gd name="T175" fmla="*/ 0 h 1405"/>
              <a:gd name="T176" fmla="*/ 1756 w 1756"/>
              <a:gd name="T177" fmla="*/ 1405 h 14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756" h="1405">
                <a:moveTo>
                  <a:pt x="0" y="395"/>
                </a:moveTo>
                <a:lnTo>
                  <a:pt x="10" y="372"/>
                </a:lnTo>
                <a:lnTo>
                  <a:pt x="124" y="333"/>
                </a:lnTo>
                <a:lnTo>
                  <a:pt x="197" y="333"/>
                </a:lnTo>
                <a:lnTo>
                  <a:pt x="236" y="299"/>
                </a:lnTo>
                <a:lnTo>
                  <a:pt x="223" y="290"/>
                </a:lnTo>
                <a:lnTo>
                  <a:pt x="249" y="280"/>
                </a:lnTo>
                <a:lnTo>
                  <a:pt x="227" y="272"/>
                </a:lnTo>
                <a:lnTo>
                  <a:pt x="268" y="260"/>
                </a:lnTo>
                <a:lnTo>
                  <a:pt x="254" y="248"/>
                </a:lnTo>
                <a:lnTo>
                  <a:pt x="202" y="271"/>
                </a:lnTo>
                <a:lnTo>
                  <a:pt x="151" y="243"/>
                </a:lnTo>
                <a:lnTo>
                  <a:pt x="217" y="226"/>
                </a:lnTo>
                <a:lnTo>
                  <a:pt x="252" y="181"/>
                </a:lnTo>
                <a:lnTo>
                  <a:pt x="331" y="181"/>
                </a:lnTo>
                <a:lnTo>
                  <a:pt x="326" y="134"/>
                </a:lnTo>
                <a:lnTo>
                  <a:pt x="385" y="131"/>
                </a:lnTo>
                <a:lnTo>
                  <a:pt x="445" y="165"/>
                </a:lnTo>
                <a:lnTo>
                  <a:pt x="375" y="120"/>
                </a:lnTo>
                <a:lnTo>
                  <a:pt x="505" y="91"/>
                </a:lnTo>
                <a:lnTo>
                  <a:pt x="538" y="111"/>
                </a:lnTo>
                <a:lnTo>
                  <a:pt x="543" y="154"/>
                </a:lnTo>
                <a:lnTo>
                  <a:pt x="561" y="117"/>
                </a:lnTo>
                <a:lnTo>
                  <a:pt x="647" y="142"/>
                </a:lnTo>
                <a:lnTo>
                  <a:pt x="615" y="123"/>
                </a:lnTo>
                <a:lnTo>
                  <a:pt x="656" y="125"/>
                </a:lnTo>
                <a:lnTo>
                  <a:pt x="624" y="102"/>
                </a:lnTo>
                <a:lnTo>
                  <a:pt x="610" y="82"/>
                </a:lnTo>
                <a:lnTo>
                  <a:pt x="632" y="78"/>
                </a:lnTo>
                <a:lnTo>
                  <a:pt x="800" y="137"/>
                </a:lnTo>
                <a:lnTo>
                  <a:pt x="786" y="117"/>
                </a:lnTo>
                <a:lnTo>
                  <a:pt x="824" y="113"/>
                </a:lnTo>
                <a:lnTo>
                  <a:pt x="800" y="98"/>
                </a:lnTo>
                <a:lnTo>
                  <a:pt x="857" y="102"/>
                </a:lnTo>
                <a:lnTo>
                  <a:pt x="766" y="60"/>
                </a:lnTo>
                <a:lnTo>
                  <a:pt x="931" y="82"/>
                </a:lnTo>
                <a:lnTo>
                  <a:pt x="892" y="58"/>
                </a:lnTo>
                <a:lnTo>
                  <a:pt x="796" y="54"/>
                </a:lnTo>
                <a:lnTo>
                  <a:pt x="829" y="53"/>
                </a:lnTo>
                <a:lnTo>
                  <a:pt x="770" y="30"/>
                </a:lnTo>
                <a:lnTo>
                  <a:pt x="839" y="36"/>
                </a:lnTo>
                <a:lnTo>
                  <a:pt x="811" y="26"/>
                </a:lnTo>
                <a:lnTo>
                  <a:pt x="840" y="19"/>
                </a:lnTo>
                <a:lnTo>
                  <a:pt x="960" y="60"/>
                </a:lnTo>
                <a:lnTo>
                  <a:pt x="949" y="45"/>
                </a:lnTo>
                <a:lnTo>
                  <a:pt x="1003" y="30"/>
                </a:lnTo>
                <a:lnTo>
                  <a:pt x="955" y="26"/>
                </a:lnTo>
                <a:lnTo>
                  <a:pt x="955" y="5"/>
                </a:lnTo>
                <a:lnTo>
                  <a:pt x="987" y="0"/>
                </a:lnTo>
                <a:lnTo>
                  <a:pt x="1309" y="7"/>
                </a:lnTo>
                <a:lnTo>
                  <a:pt x="1335" y="19"/>
                </a:lnTo>
                <a:lnTo>
                  <a:pt x="1324" y="26"/>
                </a:lnTo>
                <a:lnTo>
                  <a:pt x="1107" y="29"/>
                </a:lnTo>
                <a:lnTo>
                  <a:pt x="1131" y="40"/>
                </a:lnTo>
                <a:lnTo>
                  <a:pt x="1046" y="53"/>
                </a:lnTo>
                <a:lnTo>
                  <a:pt x="1354" y="30"/>
                </a:lnTo>
                <a:lnTo>
                  <a:pt x="1365" y="49"/>
                </a:lnTo>
                <a:lnTo>
                  <a:pt x="1324" y="62"/>
                </a:lnTo>
                <a:lnTo>
                  <a:pt x="1393" y="53"/>
                </a:lnTo>
                <a:lnTo>
                  <a:pt x="1475" y="74"/>
                </a:lnTo>
                <a:lnTo>
                  <a:pt x="1354" y="111"/>
                </a:lnTo>
                <a:lnTo>
                  <a:pt x="1159" y="110"/>
                </a:lnTo>
                <a:lnTo>
                  <a:pt x="1203" y="113"/>
                </a:lnTo>
                <a:lnTo>
                  <a:pt x="1123" y="131"/>
                </a:lnTo>
                <a:lnTo>
                  <a:pt x="1123" y="149"/>
                </a:lnTo>
                <a:lnTo>
                  <a:pt x="1337" y="120"/>
                </a:lnTo>
                <a:lnTo>
                  <a:pt x="1355" y="134"/>
                </a:lnTo>
                <a:lnTo>
                  <a:pt x="1309" y="161"/>
                </a:lnTo>
                <a:lnTo>
                  <a:pt x="1448" y="113"/>
                </a:lnTo>
                <a:lnTo>
                  <a:pt x="1457" y="158"/>
                </a:lnTo>
                <a:lnTo>
                  <a:pt x="1386" y="233"/>
                </a:lnTo>
                <a:lnTo>
                  <a:pt x="1520" y="149"/>
                </a:lnTo>
                <a:lnTo>
                  <a:pt x="1519" y="161"/>
                </a:lnTo>
                <a:lnTo>
                  <a:pt x="1582" y="159"/>
                </a:lnTo>
                <a:lnTo>
                  <a:pt x="1601" y="131"/>
                </a:lnTo>
                <a:lnTo>
                  <a:pt x="1671" y="125"/>
                </a:lnTo>
                <a:lnTo>
                  <a:pt x="1756" y="152"/>
                </a:lnTo>
                <a:lnTo>
                  <a:pt x="1675" y="190"/>
                </a:lnTo>
                <a:lnTo>
                  <a:pt x="1677" y="205"/>
                </a:lnTo>
                <a:lnTo>
                  <a:pt x="1486" y="226"/>
                </a:lnTo>
                <a:lnTo>
                  <a:pt x="1638" y="229"/>
                </a:lnTo>
                <a:lnTo>
                  <a:pt x="1514" y="262"/>
                </a:lnTo>
                <a:lnTo>
                  <a:pt x="1522" y="282"/>
                </a:lnTo>
                <a:lnTo>
                  <a:pt x="1606" y="262"/>
                </a:lnTo>
                <a:lnTo>
                  <a:pt x="1546" y="290"/>
                </a:lnTo>
                <a:lnTo>
                  <a:pt x="1536" y="329"/>
                </a:lnTo>
                <a:lnTo>
                  <a:pt x="1557" y="318"/>
                </a:lnTo>
                <a:lnTo>
                  <a:pt x="1500" y="353"/>
                </a:lnTo>
                <a:lnTo>
                  <a:pt x="1479" y="424"/>
                </a:lnTo>
                <a:lnTo>
                  <a:pt x="1509" y="409"/>
                </a:lnTo>
                <a:lnTo>
                  <a:pt x="1553" y="424"/>
                </a:lnTo>
                <a:lnTo>
                  <a:pt x="1512" y="424"/>
                </a:lnTo>
                <a:lnTo>
                  <a:pt x="1512" y="446"/>
                </a:lnTo>
                <a:lnTo>
                  <a:pt x="1579" y="454"/>
                </a:lnTo>
                <a:lnTo>
                  <a:pt x="1582" y="480"/>
                </a:lnTo>
                <a:lnTo>
                  <a:pt x="1481" y="475"/>
                </a:lnTo>
                <a:lnTo>
                  <a:pt x="1509" y="487"/>
                </a:lnTo>
                <a:lnTo>
                  <a:pt x="1453" y="496"/>
                </a:lnTo>
                <a:lnTo>
                  <a:pt x="1481" y="523"/>
                </a:lnTo>
                <a:lnTo>
                  <a:pt x="1533" y="525"/>
                </a:lnTo>
                <a:lnTo>
                  <a:pt x="1501" y="541"/>
                </a:lnTo>
                <a:lnTo>
                  <a:pt x="1542" y="556"/>
                </a:lnTo>
                <a:lnTo>
                  <a:pt x="1542" y="597"/>
                </a:lnTo>
                <a:lnTo>
                  <a:pt x="1469" y="571"/>
                </a:lnTo>
                <a:lnTo>
                  <a:pt x="1512" y="593"/>
                </a:lnTo>
                <a:lnTo>
                  <a:pt x="1485" y="605"/>
                </a:lnTo>
                <a:lnTo>
                  <a:pt x="1509" y="604"/>
                </a:lnTo>
                <a:lnTo>
                  <a:pt x="1501" y="624"/>
                </a:lnTo>
                <a:lnTo>
                  <a:pt x="1556" y="637"/>
                </a:lnTo>
                <a:lnTo>
                  <a:pt x="1471" y="629"/>
                </a:lnTo>
                <a:lnTo>
                  <a:pt x="1457" y="643"/>
                </a:lnTo>
                <a:lnTo>
                  <a:pt x="1520" y="672"/>
                </a:lnTo>
                <a:lnTo>
                  <a:pt x="1512" y="697"/>
                </a:lnTo>
                <a:lnTo>
                  <a:pt x="1460" y="713"/>
                </a:lnTo>
                <a:lnTo>
                  <a:pt x="1407" y="676"/>
                </a:lnTo>
                <a:lnTo>
                  <a:pt x="1331" y="706"/>
                </a:lnTo>
                <a:lnTo>
                  <a:pt x="1385" y="725"/>
                </a:lnTo>
                <a:lnTo>
                  <a:pt x="1335" y="742"/>
                </a:lnTo>
                <a:lnTo>
                  <a:pt x="1390" y="744"/>
                </a:lnTo>
                <a:lnTo>
                  <a:pt x="1371" y="781"/>
                </a:lnTo>
                <a:lnTo>
                  <a:pt x="1393" y="758"/>
                </a:lnTo>
                <a:lnTo>
                  <a:pt x="1457" y="787"/>
                </a:lnTo>
                <a:lnTo>
                  <a:pt x="1438" y="810"/>
                </a:lnTo>
                <a:lnTo>
                  <a:pt x="1471" y="801"/>
                </a:lnTo>
                <a:lnTo>
                  <a:pt x="1457" y="826"/>
                </a:lnTo>
                <a:lnTo>
                  <a:pt x="1480" y="815"/>
                </a:lnTo>
                <a:lnTo>
                  <a:pt x="1484" y="874"/>
                </a:lnTo>
                <a:lnTo>
                  <a:pt x="1457" y="853"/>
                </a:lnTo>
                <a:lnTo>
                  <a:pt x="1457" y="874"/>
                </a:lnTo>
                <a:lnTo>
                  <a:pt x="1429" y="874"/>
                </a:lnTo>
                <a:lnTo>
                  <a:pt x="1393" y="825"/>
                </a:lnTo>
                <a:lnTo>
                  <a:pt x="1312" y="796"/>
                </a:lnTo>
                <a:lnTo>
                  <a:pt x="1369" y="829"/>
                </a:lnTo>
                <a:lnTo>
                  <a:pt x="1290" y="846"/>
                </a:lnTo>
                <a:lnTo>
                  <a:pt x="1269" y="874"/>
                </a:lnTo>
                <a:lnTo>
                  <a:pt x="1342" y="882"/>
                </a:lnTo>
                <a:lnTo>
                  <a:pt x="1281" y="898"/>
                </a:lnTo>
                <a:lnTo>
                  <a:pt x="1374" y="877"/>
                </a:lnTo>
                <a:lnTo>
                  <a:pt x="1462" y="903"/>
                </a:lnTo>
                <a:lnTo>
                  <a:pt x="1347" y="971"/>
                </a:lnTo>
                <a:lnTo>
                  <a:pt x="1233" y="1003"/>
                </a:lnTo>
                <a:lnTo>
                  <a:pt x="1196" y="1005"/>
                </a:lnTo>
                <a:lnTo>
                  <a:pt x="1169" y="974"/>
                </a:lnTo>
                <a:lnTo>
                  <a:pt x="1180" y="1005"/>
                </a:lnTo>
                <a:lnTo>
                  <a:pt x="1149" y="1023"/>
                </a:lnTo>
                <a:lnTo>
                  <a:pt x="1107" y="1099"/>
                </a:lnTo>
                <a:lnTo>
                  <a:pt x="1072" y="1096"/>
                </a:lnTo>
                <a:lnTo>
                  <a:pt x="1065" y="1119"/>
                </a:lnTo>
                <a:lnTo>
                  <a:pt x="1030" y="1124"/>
                </a:lnTo>
                <a:lnTo>
                  <a:pt x="1013" y="1115"/>
                </a:lnTo>
                <a:lnTo>
                  <a:pt x="1036" y="1100"/>
                </a:lnTo>
                <a:lnTo>
                  <a:pt x="1013" y="1096"/>
                </a:lnTo>
                <a:lnTo>
                  <a:pt x="1001" y="1134"/>
                </a:lnTo>
                <a:lnTo>
                  <a:pt x="948" y="1138"/>
                </a:lnTo>
                <a:lnTo>
                  <a:pt x="949" y="1168"/>
                </a:lnTo>
                <a:lnTo>
                  <a:pt x="917" y="1172"/>
                </a:lnTo>
                <a:lnTo>
                  <a:pt x="945" y="1196"/>
                </a:lnTo>
                <a:lnTo>
                  <a:pt x="907" y="1201"/>
                </a:lnTo>
                <a:lnTo>
                  <a:pt x="938" y="1229"/>
                </a:lnTo>
                <a:lnTo>
                  <a:pt x="911" y="1229"/>
                </a:lnTo>
                <a:lnTo>
                  <a:pt x="931" y="1235"/>
                </a:lnTo>
                <a:lnTo>
                  <a:pt x="911" y="1266"/>
                </a:lnTo>
                <a:lnTo>
                  <a:pt x="892" y="1260"/>
                </a:lnTo>
                <a:lnTo>
                  <a:pt x="907" y="1274"/>
                </a:lnTo>
                <a:lnTo>
                  <a:pt x="872" y="1285"/>
                </a:lnTo>
                <a:lnTo>
                  <a:pt x="892" y="1327"/>
                </a:lnTo>
                <a:lnTo>
                  <a:pt x="872" y="1385"/>
                </a:lnTo>
                <a:lnTo>
                  <a:pt x="844" y="1386"/>
                </a:lnTo>
                <a:lnTo>
                  <a:pt x="866" y="1405"/>
                </a:lnTo>
                <a:lnTo>
                  <a:pt x="806" y="1405"/>
                </a:lnTo>
                <a:lnTo>
                  <a:pt x="800" y="1365"/>
                </a:lnTo>
                <a:lnTo>
                  <a:pt x="716" y="1371"/>
                </a:lnTo>
                <a:lnTo>
                  <a:pt x="735" y="1361"/>
                </a:lnTo>
                <a:lnTo>
                  <a:pt x="692" y="1345"/>
                </a:lnTo>
                <a:lnTo>
                  <a:pt x="713" y="1340"/>
                </a:lnTo>
                <a:lnTo>
                  <a:pt x="682" y="1340"/>
                </a:lnTo>
                <a:lnTo>
                  <a:pt x="695" y="1311"/>
                </a:lnTo>
                <a:lnTo>
                  <a:pt x="676" y="1316"/>
                </a:lnTo>
                <a:lnTo>
                  <a:pt x="624" y="1235"/>
                </a:lnTo>
                <a:lnTo>
                  <a:pt x="624" y="1208"/>
                </a:lnTo>
                <a:lnTo>
                  <a:pt x="661" y="1184"/>
                </a:lnTo>
                <a:lnTo>
                  <a:pt x="647" y="1176"/>
                </a:lnTo>
                <a:lnTo>
                  <a:pt x="604" y="1207"/>
                </a:lnTo>
                <a:lnTo>
                  <a:pt x="604" y="1145"/>
                </a:lnTo>
                <a:lnTo>
                  <a:pt x="566" y="1115"/>
                </a:lnTo>
                <a:lnTo>
                  <a:pt x="577" y="1067"/>
                </a:lnTo>
                <a:lnTo>
                  <a:pt x="552" y="1048"/>
                </a:lnTo>
                <a:lnTo>
                  <a:pt x="586" y="1007"/>
                </a:lnTo>
                <a:lnTo>
                  <a:pt x="566" y="1003"/>
                </a:lnTo>
                <a:lnTo>
                  <a:pt x="637" y="1003"/>
                </a:lnTo>
                <a:lnTo>
                  <a:pt x="630" y="986"/>
                </a:lnTo>
                <a:lnTo>
                  <a:pt x="582" y="989"/>
                </a:lnTo>
                <a:lnTo>
                  <a:pt x="653" y="952"/>
                </a:lnTo>
                <a:lnTo>
                  <a:pt x="637" y="940"/>
                </a:lnTo>
                <a:lnTo>
                  <a:pt x="653" y="898"/>
                </a:lnTo>
                <a:lnTo>
                  <a:pt x="594" y="897"/>
                </a:lnTo>
                <a:lnTo>
                  <a:pt x="531" y="863"/>
                </a:lnTo>
                <a:lnTo>
                  <a:pt x="647" y="882"/>
                </a:lnTo>
                <a:lnTo>
                  <a:pt x="627" y="867"/>
                </a:lnTo>
                <a:lnTo>
                  <a:pt x="647" y="861"/>
                </a:lnTo>
                <a:lnTo>
                  <a:pt x="600" y="835"/>
                </a:lnTo>
                <a:lnTo>
                  <a:pt x="615" y="825"/>
                </a:lnTo>
                <a:lnTo>
                  <a:pt x="593" y="834"/>
                </a:lnTo>
                <a:lnTo>
                  <a:pt x="608" y="815"/>
                </a:lnTo>
                <a:lnTo>
                  <a:pt x="579" y="817"/>
                </a:lnTo>
                <a:lnTo>
                  <a:pt x="610" y="803"/>
                </a:lnTo>
                <a:lnTo>
                  <a:pt x="561" y="786"/>
                </a:lnTo>
                <a:lnTo>
                  <a:pt x="548" y="815"/>
                </a:lnTo>
                <a:lnTo>
                  <a:pt x="505" y="817"/>
                </a:lnTo>
                <a:lnTo>
                  <a:pt x="498" y="803"/>
                </a:lnTo>
                <a:lnTo>
                  <a:pt x="527" y="786"/>
                </a:lnTo>
                <a:lnTo>
                  <a:pt x="504" y="786"/>
                </a:lnTo>
                <a:lnTo>
                  <a:pt x="531" y="734"/>
                </a:lnTo>
                <a:lnTo>
                  <a:pt x="499" y="725"/>
                </a:lnTo>
                <a:lnTo>
                  <a:pt x="515" y="701"/>
                </a:lnTo>
                <a:lnTo>
                  <a:pt x="466" y="636"/>
                </a:lnTo>
                <a:lnTo>
                  <a:pt x="483" y="633"/>
                </a:lnTo>
                <a:lnTo>
                  <a:pt x="418" y="579"/>
                </a:lnTo>
                <a:lnTo>
                  <a:pt x="418" y="556"/>
                </a:lnTo>
                <a:lnTo>
                  <a:pt x="347" y="531"/>
                </a:lnTo>
                <a:lnTo>
                  <a:pt x="284" y="515"/>
                </a:lnTo>
                <a:lnTo>
                  <a:pt x="222" y="540"/>
                </a:lnTo>
                <a:lnTo>
                  <a:pt x="175" y="523"/>
                </a:lnTo>
                <a:lnTo>
                  <a:pt x="192" y="544"/>
                </a:lnTo>
                <a:lnTo>
                  <a:pt x="140" y="536"/>
                </a:lnTo>
                <a:lnTo>
                  <a:pt x="98" y="515"/>
                </a:lnTo>
                <a:lnTo>
                  <a:pt x="140" y="496"/>
                </a:lnTo>
                <a:lnTo>
                  <a:pt x="43" y="475"/>
                </a:lnTo>
                <a:lnTo>
                  <a:pt x="79" y="455"/>
                </a:lnTo>
                <a:lnTo>
                  <a:pt x="197" y="462"/>
                </a:lnTo>
                <a:lnTo>
                  <a:pt x="211" y="455"/>
                </a:lnTo>
                <a:lnTo>
                  <a:pt x="191" y="444"/>
                </a:lnTo>
                <a:lnTo>
                  <a:pt x="211" y="433"/>
                </a:lnTo>
                <a:lnTo>
                  <a:pt x="105" y="443"/>
                </a:lnTo>
                <a:lnTo>
                  <a:pt x="0" y="39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solidFill>
              <a:srgbClr val="000000"/>
            </a:solidFill>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4" name="Freeform 74"/>
          <p:cNvSpPr>
            <a:spLocks/>
          </p:cNvSpPr>
          <p:nvPr/>
        </p:nvSpPr>
        <p:spPr bwMode="auto">
          <a:xfrm>
            <a:off x="2346325" y="4146550"/>
            <a:ext cx="92075" cy="109538"/>
          </a:xfrm>
          <a:custGeom>
            <a:avLst/>
            <a:gdLst>
              <a:gd name="T0" fmla="*/ 0 w 115"/>
              <a:gd name="T1" fmla="*/ 109 h 137"/>
              <a:gd name="T2" fmla="*/ 25 w 115"/>
              <a:gd name="T3" fmla="*/ 59 h 137"/>
              <a:gd name="T4" fmla="*/ 55 w 115"/>
              <a:gd name="T5" fmla="*/ 58 h 137"/>
              <a:gd name="T6" fmla="*/ 24 w 115"/>
              <a:gd name="T7" fmla="*/ 16 h 137"/>
              <a:gd name="T8" fmla="*/ 92 w 115"/>
              <a:gd name="T9" fmla="*/ 0 h 137"/>
              <a:gd name="T10" fmla="*/ 102 w 115"/>
              <a:gd name="T11" fmla="*/ 64 h 137"/>
              <a:gd name="T12" fmla="*/ 115 w 115"/>
              <a:gd name="T13" fmla="*/ 70 h 137"/>
              <a:gd name="T14" fmla="*/ 86 w 115"/>
              <a:gd name="T15" fmla="*/ 112 h 137"/>
              <a:gd name="T16" fmla="*/ 67 w 115"/>
              <a:gd name="T17" fmla="*/ 137 h 137"/>
              <a:gd name="T18" fmla="*/ 0 w 115"/>
              <a:gd name="T19" fmla="*/ 109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137"/>
              <a:gd name="T32" fmla="*/ 115 w 115"/>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137">
                <a:moveTo>
                  <a:pt x="0" y="109"/>
                </a:moveTo>
                <a:lnTo>
                  <a:pt x="25" y="59"/>
                </a:lnTo>
                <a:lnTo>
                  <a:pt x="55" y="58"/>
                </a:lnTo>
                <a:lnTo>
                  <a:pt x="24" y="16"/>
                </a:lnTo>
                <a:lnTo>
                  <a:pt x="92" y="0"/>
                </a:lnTo>
                <a:lnTo>
                  <a:pt x="102" y="64"/>
                </a:lnTo>
                <a:lnTo>
                  <a:pt x="115" y="70"/>
                </a:lnTo>
                <a:lnTo>
                  <a:pt x="86" y="112"/>
                </a:lnTo>
                <a:lnTo>
                  <a:pt x="67" y="137"/>
                </a:lnTo>
                <a:lnTo>
                  <a:pt x="0" y="10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5" name="Freeform 75"/>
          <p:cNvSpPr>
            <a:spLocks/>
          </p:cNvSpPr>
          <p:nvPr/>
        </p:nvSpPr>
        <p:spPr bwMode="auto">
          <a:xfrm>
            <a:off x="3060700" y="4391025"/>
            <a:ext cx="109538" cy="169863"/>
          </a:xfrm>
          <a:custGeom>
            <a:avLst/>
            <a:gdLst>
              <a:gd name="T0" fmla="*/ 0 w 136"/>
              <a:gd name="T1" fmla="*/ 68 h 213"/>
              <a:gd name="T2" fmla="*/ 17 w 136"/>
              <a:gd name="T3" fmla="*/ 99 h 213"/>
              <a:gd name="T4" fmla="*/ 45 w 136"/>
              <a:gd name="T5" fmla="*/ 121 h 213"/>
              <a:gd name="T6" fmla="*/ 38 w 136"/>
              <a:gd name="T7" fmla="*/ 181 h 213"/>
              <a:gd name="T8" fmla="*/ 57 w 136"/>
              <a:gd name="T9" fmla="*/ 213 h 213"/>
              <a:gd name="T10" fmla="*/ 136 w 136"/>
              <a:gd name="T11" fmla="*/ 200 h 213"/>
              <a:gd name="T12" fmla="*/ 91 w 136"/>
              <a:gd name="T13" fmla="*/ 136 h 213"/>
              <a:gd name="T14" fmla="*/ 124 w 136"/>
              <a:gd name="T15" fmla="*/ 77 h 213"/>
              <a:gd name="T16" fmla="*/ 40 w 136"/>
              <a:gd name="T17" fmla="*/ 0 h 213"/>
              <a:gd name="T18" fmla="*/ 12 w 136"/>
              <a:gd name="T19" fmla="*/ 20 h 213"/>
              <a:gd name="T20" fmla="*/ 22 w 136"/>
              <a:gd name="T21" fmla="*/ 43 h 213"/>
              <a:gd name="T22" fmla="*/ 0 w 136"/>
              <a:gd name="T23" fmla="*/ 68 h 2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
              <a:gd name="T37" fmla="*/ 0 h 213"/>
              <a:gd name="T38" fmla="*/ 136 w 136"/>
              <a:gd name="T39" fmla="*/ 213 h 2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 h="213">
                <a:moveTo>
                  <a:pt x="0" y="68"/>
                </a:moveTo>
                <a:lnTo>
                  <a:pt x="17" y="99"/>
                </a:lnTo>
                <a:lnTo>
                  <a:pt x="45" y="121"/>
                </a:lnTo>
                <a:lnTo>
                  <a:pt x="38" y="181"/>
                </a:lnTo>
                <a:lnTo>
                  <a:pt x="57" y="213"/>
                </a:lnTo>
                <a:lnTo>
                  <a:pt x="136" y="200"/>
                </a:lnTo>
                <a:lnTo>
                  <a:pt x="91" y="136"/>
                </a:lnTo>
                <a:lnTo>
                  <a:pt x="124" y="77"/>
                </a:lnTo>
                <a:lnTo>
                  <a:pt x="40" y="0"/>
                </a:lnTo>
                <a:lnTo>
                  <a:pt x="12" y="20"/>
                </a:lnTo>
                <a:lnTo>
                  <a:pt x="22" y="43"/>
                </a:lnTo>
                <a:lnTo>
                  <a:pt x="0" y="6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6" name="Freeform 76"/>
          <p:cNvSpPr>
            <a:spLocks/>
          </p:cNvSpPr>
          <p:nvPr/>
        </p:nvSpPr>
        <p:spPr bwMode="auto">
          <a:xfrm>
            <a:off x="2757488" y="4097338"/>
            <a:ext cx="60325" cy="46037"/>
          </a:xfrm>
          <a:custGeom>
            <a:avLst/>
            <a:gdLst>
              <a:gd name="T0" fmla="*/ 0 w 75"/>
              <a:gd name="T1" fmla="*/ 45 h 58"/>
              <a:gd name="T2" fmla="*/ 57 w 75"/>
              <a:gd name="T3" fmla="*/ 43 h 58"/>
              <a:gd name="T4" fmla="*/ 29 w 75"/>
              <a:gd name="T5" fmla="*/ 4 h 58"/>
              <a:gd name="T6" fmla="*/ 75 w 75"/>
              <a:gd name="T7" fmla="*/ 0 h 58"/>
              <a:gd name="T8" fmla="*/ 75 w 75"/>
              <a:gd name="T9" fmla="*/ 58 h 58"/>
              <a:gd name="T10" fmla="*/ 0 w 75"/>
              <a:gd name="T11" fmla="*/ 45 h 58"/>
              <a:gd name="T12" fmla="*/ 0 60000 65536"/>
              <a:gd name="T13" fmla="*/ 0 60000 65536"/>
              <a:gd name="T14" fmla="*/ 0 60000 65536"/>
              <a:gd name="T15" fmla="*/ 0 60000 65536"/>
              <a:gd name="T16" fmla="*/ 0 60000 65536"/>
              <a:gd name="T17" fmla="*/ 0 60000 65536"/>
              <a:gd name="T18" fmla="*/ 0 w 75"/>
              <a:gd name="T19" fmla="*/ 0 h 58"/>
              <a:gd name="T20" fmla="*/ 75 w 75"/>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5" h="58">
                <a:moveTo>
                  <a:pt x="0" y="45"/>
                </a:moveTo>
                <a:lnTo>
                  <a:pt x="57" y="43"/>
                </a:lnTo>
                <a:lnTo>
                  <a:pt x="29" y="4"/>
                </a:lnTo>
                <a:lnTo>
                  <a:pt x="75" y="0"/>
                </a:lnTo>
                <a:lnTo>
                  <a:pt x="75" y="58"/>
                </a:lnTo>
                <a:lnTo>
                  <a:pt x="0" y="4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7" name="Freeform 77"/>
          <p:cNvSpPr>
            <a:spLocks/>
          </p:cNvSpPr>
          <p:nvPr/>
        </p:nvSpPr>
        <p:spPr bwMode="auto">
          <a:xfrm>
            <a:off x="2414588" y="4197350"/>
            <a:ext cx="139700" cy="74613"/>
          </a:xfrm>
          <a:custGeom>
            <a:avLst/>
            <a:gdLst>
              <a:gd name="T0" fmla="*/ 0 w 175"/>
              <a:gd name="T1" fmla="*/ 48 h 95"/>
              <a:gd name="T2" fmla="*/ 29 w 175"/>
              <a:gd name="T3" fmla="*/ 6 h 95"/>
              <a:gd name="T4" fmla="*/ 125 w 175"/>
              <a:gd name="T5" fmla="*/ 0 h 95"/>
              <a:gd name="T6" fmla="*/ 175 w 175"/>
              <a:gd name="T7" fmla="*/ 29 h 95"/>
              <a:gd name="T8" fmla="*/ 134 w 175"/>
              <a:gd name="T9" fmla="*/ 37 h 95"/>
              <a:gd name="T10" fmla="*/ 59 w 175"/>
              <a:gd name="T11" fmla="*/ 95 h 95"/>
              <a:gd name="T12" fmla="*/ 46 w 175"/>
              <a:gd name="T13" fmla="*/ 81 h 95"/>
              <a:gd name="T14" fmla="*/ 0 w 175"/>
              <a:gd name="T15" fmla="*/ 48 h 95"/>
              <a:gd name="T16" fmla="*/ 0 60000 65536"/>
              <a:gd name="T17" fmla="*/ 0 60000 65536"/>
              <a:gd name="T18" fmla="*/ 0 60000 65536"/>
              <a:gd name="T19" fmla="*/ 0 60000 65536"/>
              <a:gd name="T20" fmla="*/ 0 60000 65536"/>
              <a:gd name="T21" fmla="*/ 0 60000 65536"/>
              <a:gd name="T22" fmla="*/ 0 60000 65536"/>
              <a:gd name="T23" fmla="*/ 0 60000 65536"/>
              <a:gd name="T24" fmla="*/ 0 w 175"/>
              <a:gd name="T25" fmla="*/ 0 h 95"/>
              <a:gd name="T26" fmla="*/ 175 w 175"/>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5" h="95">
                <a:moveTo>
                  <a:pt x="0" y="48"/>
                </a:moveTo>
                <a:lnTo>
                  <a:pt x="29" y="6"/>
                </a:lnTo>
                <a:lnTo>
                  <a:pt x="125" y="0"/>
                </a:lnTo>
                <a:lnTo>
                  <a:pt x="175" y="29"/>
                </a:lnTo>
                <a:lnTo>
                  <a:pt x="134" y="37"/>
                </a:lnTo>
                <a:lnTo>
                  <a:pt x="59" y="95"/>
                </a:lnTo>
                <a:lnTo>
                  <a:pt x="46" y="81"/>
                </a:lnTo>
                <a:lnTo>
                  <a:pt x="0" y="4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8" name="Freeform 78"/>
          <p:cNvSpPr>
            <a:spLocks/>
          </p:cNvSpPr>
          <p:nvPr/>
        </p:nvSpPr>
        <p:spPr bwMode="auto">
          <a:xfrm>
            <a:off x="4833938" y="3281363"/>
            <a:ext cx="152400" cy="87312"/>
          </a:xfrm>
          <a:custGeom>
            <a:avLst/>
            <a:gdLst/>
            <a:ahLst/>
            <a:cxnLst>
              <a:cxn ang="0">
                <a:pos x="0" y="64"/>
              </a:cxn>
              <a:cxn ang="0">
                <a:pos x="29" y="19"/>
              </a:cxn>
              <a:cxn ang="0">
                <a:pos x="70" y="31"/>
              </a:cxn>
              <a:cxn ang="0">
                <a:pos x="138" y="0"/>
              </a:cxn>
              <a:cxn ang="0">
                <a:pos x="175" y="6"/>
              </a:cxn>
              <a:cxn ang="0">
                <a:pos x="194" y="24"/>
              </a:cxn>
              <a:cxn ang="0">
                <a:pos x="120" y="98"/>
              </a:cxn>
              <a:cxn ang="0">
                <a:pos x="56" y="111"/>
              </a:cxn>
              <a:cxn ang="0">
                <a:pos x="0" y="64"/>
              </a:cxn>
            </a:cxnLst>
            <a:rect l="0" t="0" r="r" b="b"/>
            <a:pathLst>
              <a:path w="194" h="111">
                <a:moveTo>
                  <a:pt x="0" y="64"/>
                </a:moveTo>
                <a:lnTo>
                  <a:pt x="29" y="19"/>
                </a:lnTo>
                <a:lnTo>
                  <a:pt x="70" y="31"/>
                </a:lnTo>
                <a:lnTo>
                  <a:pt x="138" y="0"/>
                </a:lnTo>
                <a:lnTo>
                  <a:pt x="175" y="6"/>
                </a:lnTo>
                <a:lnTo>
                  <a:pt x="194" y="24"/>
                </a:lnTo>
                <a:lnTo>
                  <a:pt x="120" y="98"/>
                </a:lnTo>
                <a:lnTo>
                  <a:pt x="56" y="111"/>
                </a:lnTo>
                <a:lnTo>
                  <a:pt x="0" y="6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59" name="Freeform 79"/>
          <p:cNvSpPr>
            <a:spLocks/>
          </p:cNvSpPr>
          <p:nvPr/>
        </p:nvSpPr>
        <p:spPr bwMode="auto">
          <a:xfrm>
            <a:off x="3903663" y="2628900"/>
            <a:ext cx="252412" cy="127000"/>
          </a:xfrm>
          <a:custGeom>
            <a:avLst/>
            <a:gdLst>
              <a:gd name="T0" fmla="*/ 0 w 319"/>
              <a:gd name="T1" fmla="*/ 56 h 161"/>
              <a:gd name="T2" fmla="*/ 21 w 319"/>
              <a:gd name="T3" fmla="*/ 51 h 161"/>
              <a:gd name="T4" fmla="*/ 8 w 319"/>
              <a:gd name="T5" fmla="*/ 37 h 161"/>
              <a:gd name="T6" fmla="*/ 38 w 319"/>
              <a:gd name="T7" fmla="*/ 44 h 161"/>
              <a:gd name="T8" fmla="*/ 27 w 319"/>
              <a:gd name="T9" fmla="*/ 19 h 161"/>
              <a:gd name="T10" fmla="*/ 57 w 319"/>
              <a:gd name="T11" fmla="*/ 36 h 161"/>
              <a:gd name="T12" fmla="*/ 40 w 319"/>
              <a:gd name="T13" fmla="*/ 4 h 161"/>
              <a:gd name="T14" fmla="*/ 90 w 319"/>
              <a:gd name="T15" fmla="*/ 28 h 161"/>
              <a:gd name="T16" fmla="*/ 95 w 319"/>
              <a:gd name="T17" fmla="*/ 68 h 161"/>
              <a:gd name="T18" fmla="*/ 120 w 319"/>
              <a:gd name="T19" fmla="*/ 22 h 161"/>
              <a:gd name="T20" fmla="*/ 147 w 319"/>
              <a:gd name="T21" fmla="*/ 39 h 161"/>
              <a:gd name="T22" fmla="*/ 166 w 319"/>
              <a:gd name="T23" fmla="*/ 19 h 161"/>
              <a:gd name="T24" fmla="*/ 184 w 319"/>
              <a:gd name="T25" fmla="*/ 44 h 161"/>
              <a:gd name="T26" fmla="*/ 179 w 319"/>
              <a:gd name="T27" fmla="*/ 19 h 161"/>
              <a:gd name="T28" fmla="*/ 232 w 319"/>
              <a:gd name="T29" fmla="*/ 19 h 161"/>
              <a:gd name="T30" fmla="*/ 238 w 319"/>
              <a:gd name="T31" fmla="*/ 0 h 161"/>
              <a:gd name="T32" fmla="*/ 262 w 319"/>
              <a:gd name="T33" fmla="*/ 19 h 161"/>
              <a:gd name="T34" fmla="*/ 291 w 319"/>
              <a:gd name="T35" fmla="*/ 12 h 161"/>
              <a:gd name="T36" fmla="*/ 271 w 319"/>
              <a:gd name="T37" fmla="*/ 22 h 161"/>
              <a:gd name="T38" fmla="*/ 319 w 319"/>
              <a:gd name="T39" fmla="*/ 73 h 161"/>
              <a:gd name="T40" fmla="*/ 277 w 319"/>
              <a:gd name="T41" fmla="*/ 118 h 161"/>
              <a:gd name="T42" fmla="*/ 161 w 319"/>
              <a:gd name="T43" fmla="*/ 161 h 161"/>
              <a:gd name="T44" fmla="*/ 55 w 319"/>
              <a:gd name="T45" fmla="*/ 142 h 161"/>
              <a:gd name="T46" fmla="*/ 80 w 319"/>
              <a:gd name="T47" fmla="*/ 100 h 161"/>
              <a:gd name="T48" fmla="*/ 17 w 319"/>
              <a:gd name="T49" fmla="*/ 85 h 161"/>
              <a:gd name="T50" fmla="*/ 79 w 319"/>
              <a:gd name="T51" fmla="*/ 81 h 161"/>
              <a:gd name="T52" fmla="*/ 57 w 319"/>
              <a:gd name="T53" fmla="*/ 70 h 161"/>
              <a:gd name="T54" fmla="*/ 79 w 319"/>
              <a:gd name="T55" fmla="*/ 56 h 161"/>
              <a:gd name="T56" fmla="*/ 0 w 319"/>
              <a:gd name="T57" fmla="*/ 56 h 16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19"/>
              <a:gd name="T88" fmla="*/ 0 h 161"/>
              <a:gd name="T89" fmla="*/ 319 w 319"/>
              <a:gd name="T90" fmla="*/ 161 h 16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19" h="161">
                <a:moveTo>
                  <a:pt x="0" y="56"/>
                </a:moveTo>
                <a:lnTo>
                  <a:pt x="21" y="51"/>
                </a:lnTo>
                <a:lnTo>
                  <a:pt x="8" y="37"/>
                </a:lnTo>
                <a:lnTo>
                  <a:pt x="38" y="44"/>
                </a:lnTo>
                <a:lnTo>
                  <a:pt x="27" y="19"/>
                </a:lnTo>
                <a:lnTo>
                  <a:pt x="57" y="36"/>
                </a:lnTo>
                <a:lnTo>
                  <a:pt x="40" y="4"/>
                </a:lnTo>
                <a:lnTo>
                  <a:pt x="90" y="28"/>
                </a:lnTo>
                <a:lnTo>
                  <a:pt x="95" y="68"/>
                </a:lnTo>
                <a:lnTo>
                  <a:pt x="120" y="22"/>
                </a:lnTo>
                <a:lnTo>
                  <a:pt x="147" y="39"/>
                </a:lnTo>
                <a:lnTo>
                  <a:pt x="166" y="19"/>
                </a:lnTo>
                <a:lnTo>
                  <a:pt x="184" y="44"/>
                </a:lnTo>
                <a:lnTo>
                  <a:pt x="179" y="19"/>
                </a:lnTo>
                <a:lnTo>
                  <a:pt x="232" y="19"/>
                </a:lnTo>
                <a:lnTo>
                  <a:pt x="238" y="0"/>
                </a:lnTo>
                <a:lnTo>
                  <a:pt x="262" y="19"/>
                </a:lnTo>
                <a:lnTo>
                  <a:pt x="291" y="12"/>
                </a:lnTo>
                <a:lnTo>
                  <a:pt x="271" y="22"/>
                </a:lnTo>
                <a:lnTo>
                  <a:pt x="319" y="73"/>
                </a:lnTo>
                <a:lnTo>
                  <a:pt x="277" y="118"/>
                </a:lnTo>
                <a:lnTo>
                  <a:pt x="161" y="161"/>
                </a:lnTo>
                <a:lnTo>
                  <a:pt x="55" y="142"/>
                </a:lnTo>
                <a:lnTo>
                  <a:pt x="80" y="100"/>
                </a:lnTo>
                <a:lnTo>
                  <a:pt x="17" y="85"/>
                </a:lnTo>
                <a:lnTo>
                  <a:pt x="79" y="81"/>
                </a:lnTo>
                <a:lnTo>
                  <a:pt x="57" y="70"/>
                </a:lnTo>
                <a:lnTo>
                  <a:pt x="79" y="56"/>
                </a:lnTo>
                <a:lnTo>
                  <a:pt x="0" y="56"/>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0" name="Freeform 80"/>
          <p:cNvSpPr>
            <a:spLocks/>
          </p:cNvSpPr>
          <p:nvPr/>
        </p:nvSpPr>
        <p:spPr bwMode="auto">
          <a:xfrm>
            <a:off x="6026150" y="3659188"/>
            <a:ext cx="673100" cy="738187"/>
          </a:xfrm>
          <a:custGeom>
            <a:avLst/>
            <a:gdLst/>
            <a:ahLst/>
            <a:cxnLst>
              <a:cxn ang="0">
                <a:pos x="0" y="424"/>
              </a:cxn>
              <a:cxn ang="0">
                <a:pos x="26" y="402"/>
              </a:cxn>
              <a:cxn ang="0">
                <a:pos x="90" y="402"/>
              </a:cxn>
              <a:cxn ang="0">
                <a:pos x="43" y="306"/>
              </a:cxn>
              <a:cxn ang="0">
                <a:pos x="70" y="279"/>
              </a:cxn>
              <a:cxn ang="0">
                <a:pos x="108" y="282"/>
              </a:cxn>
              <a:cxn ang="0">
                <a:pos x="195" y="176"/>
              </a:cxn>
              <a:cxn ang="0">
                <a:pos x="189" y="149"/>
              </a:cxn>
              <a:cxn ang="0">
                <a:pos x="211" y="130"/>
              </a:cxn>
              <a:cxn ang="0">
                <a:pos x="173" y="96"/>
              </a:cxn>
              <a:cxn ang="0">
                <a:pos x="171" y="46"/>
              </a:cxn>
              <a:cxn ang="0">
                <a:pos x="256" y="46"/>
              </a:cxn>
              <a:cxn ang="0">
                <a:pos x="278" y="22"/>
              </a:cxn>
              <a:cxn ang="0">
                <a:pos x="324" y="0"/>
              </a:cxn>
              <a:cxn ang="0">
                <a:pos x="356" y="19"/>
              </a:cxn>
              <a:cxn ang="0">
                <a:pos x="314" y="74"/>
              </a:cxn>
              <a:cxn ang="0">
                <a:pos x="334" y="117"/>
              </a:cxn>
              <a:cxn ang="0">
                <a:pos x="302" y="124"/>
              </a:cxn>
              <a:cxn ang="0">
                <a:pos x="315" y="178"/>
              </a:cxn>
              <a:cxn ang="0">
                <a:pos x="377" y="202"/>
              </a:cxn>
              <a:cxn ang="0">
                <a:pos x="349" y="255"/>
              </a:cxn>
              <a:cxn ang="0">
                <a:pos x="423" y="299"/>
              </a:cxn>
              <a:cxn ang="0">
                <a:pos x="577" y="334"/>
              </a:cxn>
              <a:cxn ang="0">
                <a:pos x="582" y="286"/>
              </a:cxn>
              <a:cxn ang="0">
                <a:pos x="597" y="279"/>
              </a:cxn>
              <a:cxn ang="0">
                <a:pos x="602" y="302"/>
              </a:cxn>
              <a:cxn ang="0">
                <a:pos x="613" y="323"/>
              </a:cxn>
              <a:cxn ang="0">
                <a:pos x="691" y="315"/>
              </a:cxn>
              <a:cxn ang="0">
                <a:pos x="685" y="287"/>
              </a:cxn>
              <a:cxn ang="0">
                <a:pos x="809" y="230"/>
              </a:cxn>
              <a:cxn ang="0">
                <a:pos x="819" y="264"/>
              </a:cxn>
              <a:cxn ang="0">
                <a:pos x="849" y="276"/>
              </a:cxn>
              <a:cxn ang="0">
                <a:pos x="836" y="310"/>
              </a:cxn>
              <a:cxn ang="0">
                <a:pos x="783" y="330"/>
              </a:cxn>
              <a:cxn ang="0">
                <a:pos x="711" y="484"/>
              </a:cxn>
              <a:cxn ang="0">
                <a:pos x="696" y="423"/>
              </a:cxn>
              <a:cxn ang="0">
                <a:pos x="682" y="443"/>
              </a:cxn>
              <a:cxn ang="0">
                <a:pos x="663" y="416"/>
              </a:cxn>
              <a:cxn ang="0">
                <a:pos x="699" y="379"/>
              </a:cxn>
              <a:cxn ang="0">
                <a:pos x="632" y="373"/>
              </a:cxn>
              <a:cxn ang="0">
                <a:pos x="591" y="330"/>
              </a:cxn>
              <a:cxn ang="0">
                <a:pos x="578" y="355"/>
              </a:cxn>
              <a:cxn ang="0">
                <a:pos x="592" y="373"/>
              </a:cxn>
              <a:cxn ang="0">
                <a:pos x="573" y="385"/>
              </a:cxn>
              <a:cxn ang="0">
                <a:pos x="592" y="405"/>
              </a:cxn>
              <a:cxn ang="0">
                <a:pos x="602" y="492"/>
              </a:cxn>
              <a:cxn ang="0">
                <a:pos x="578" y="477"/>
              </a:cxn>
              <a:cxn ang="0">
                <a:pos x="529" y="548"/>
              </a:cxn>
              <a:cxn ang="0">
                <a:pos x="354" y="686"/>
              </a:cxn>
              <a:cxn ang="0">
                <a:pos x="342" y="858"/>
              </a:cxn>
              <a:cxn ang="0">
                <a:pos x="267" y="929"/>
              </a:cxn>
              <a:cxn ang="0">
                <a:pos x="203" y="794"/>
              </a:cxn>
              <a:cxn ang="0">
                <a:pos x="176" y="689"/>
              </a:cxn>
              <a:cxn ang="0">
                <a:pos x="153" y="664"/>
              </a:cxn>
              <a:cxn ang="0">
                <a:pos x="134" y="472"/>
              </a:cxn>
              <a:cxn ang="0">
                <a:pos x="120" y="467"/>
              </a:cxn>
              <a:cxn ang="0">
                <a:pos x="109" y="508"/>
              </a:cxn>
              <a:cxn ang="0">
                <a:pos x="67" y="520"/>
              </a:cxn>
              <a:cxn ang="0">
                <a:pos x="27" y="469"/>
              </a:cxn>
              <a:cxn ang="0">
                <a:pos x="66" y="442"/>
              </a:cxn>
              <a:cxn ang="0">
                <a:pos x="27" y="451"/>
              </a:cxn>
              <a:cxn ang="0">
                <a:pos x="0" y="424"/>
              </a:cxn>
            </a:cxnLst>
            <a:rect l="0" t="0" r="r" b="b"/>
            <a:pathLst>
              <a:path w="849" h="929">
                <a:moveTo>
                  <a:pt x="0" y="424"/>
                </a:moveTo>
                <a:lnTo>
                  <a:pt x="26" y="402"/>
                </a:lnTo>
                <a:lnTo>
                  <a:pt x="90" y="402"/>
                </a:lnTo>
                <a:lnTo>
                  <a:pt x="43" y="306"/>
                </a:lnTo>
                <a:lnTo>
                  <a:pt x="70" y="279"/>
                </a:lnTo>
                <a:lnTo>
                  <a:pt x="108" y="282"/>
                </a:lnTo>
                <a:lnTo>
                  <a:pt x="195" y="176"/>
                </a:lnTo>
                <a:lnTo>
                  <a:pt x="189" y="149"/>
                </a:lnTo>
                <a:lnTo>
                  <a:pt x="211" y="130"/>
                </a:lnTo>
                <a:lnTo>
                  <a:pt x="173" y="96"/>
                </a:lnTo>
                <a:lnTo>
                  <a:pt x="171" y="46"/>
                </a:lnTo>
                <a:lnTo>
                  <a:pt x="256" y="46"/>
                </a:lnTo>
                <a:lnTo>
                  <a:pt x="278" y="22"/>
                </a:lnTo>
                <a:lnTo>
                  <a:pt x="324" y="0"/>
                </a:lnTo>
                <a:lnTo>
                  <a:pt x="356" y="19"/>
                </a:lnTo>
                <a:lnTo>
                  <a:pt x="314" y="74"/>
                </a:lnTo>
                <a:lnTo>
                  <a:pt x="334" y="117"/>
                </a:lnTo>
                <a:lnTo>
                  <a:pt x="302" y="124"/>
                </a:lnTo>
                <a:lnTo>
                  <a:pt x="315" y="178"/>
                </a:lnTo>
                <a:lnTo>
                  <a:pt x="377" y="202"/>
                </a:lnTo>
                <a:lnTo>
                  <a:pt x="349" y="255"/>
                </a:lnTo>
                <a:lnTo>
                  <a:pt x="423" y="299"/>
                </a:lnTo>
                <a:lnTo>
                  <a:pt x="577" y="334"/>
                </a:lnTo>
                <a:lnTo>
                  <a:pt x="582" y="286"/>
                </a:lnTo>
                <a:lnTo>
                  <a:pt x="597" y="279"/>
                </a:lnTo>
                <a:lnTo>
                  <a:pt x="602" y="302"/>
                </a:lnTo>
                <a:lnTo>
                  <a:pt x="613" y="323"/>
                </a:lnTo>
                <a:lnTo>
                  <a:pt x="691" y="315"/>
                </a:lnTo>
                <a:lnTo>
                  <a:pt x="685" y="287"/>
                </a:lnTo>
                <a:lnTo>
                  <a:pt x="809" y="230"/>
                </a:lnTo>
                <a:lnTo>
                  <a:pt x="819" y="264"/>
                </a:lnTo>
                <a:lnTo>
                  <a:pt x="849" y="276"/>
                </a:lnTo>
                <a:lnTo>
                  <a:pt x="836" y="310"/>
                </a:lnTo>
                <a:lnTo>
                  <a:pt x="783" y="330"/>
                </a:lnTo>
                <a:lnTo>
                  <a:pt x="711" y="484"/>
                </a:lnTo>
                <a:lnTo>
                  <a:pt x="696" y="423"/>
                </a:lnTo>
                <a:lnTo>
                  <a:pt x="682" y="443"/>
                </a:lnTo>
                <a:lnTo>
                  <a:pt x="663" y="416"/>
                </a:lnTo>
                <a:lnTo>
                  <a:pt x="699" y="379"/>
                </a:lnTo>
                <a:lnTo>
                  <a:pt x="632" y="373"/>
                </a:lnTo>
                <a:lnTo>
                  <a:pt x="591" y="330"/>
                </a:lnTo>
                <a:lnTo>
                  <a:pt x="578" y="355"/>
                </a:lnTo>
                <a:lnTo>
                  <a:pt x="592" y="373"/>
                </a:lnTo>
                <a:lnTo>
                  <a:pt x="573" y="385"/>
                </a:lnTo>
                <a:lnTo>
                  <a:pt x="592" y="405"/>
                </a:lnTo>
                <a:lnTo>
                  <a:pt x="602" y="492"/>
                </a:lnTo>
                <a:lnTo>
                  <a:pt x="578" y="477"/>
                </a:lnTo>
                <a:lnTo>
                  <a:pt x="529" y="548"/>
                </a:lnTo>
                <a:lnTo>
                  <a:pt x="354" y="686"/>
                </a:lnTo>
                <a:lnTo>
                  <a:pt x="342" y="858"/>
                </a:lnTo>
                <a:lnTo>
                  <a:pt x="267" y="929"/>
                </a:lnTo>
                <a:lnTo>
                  <a:pt x="203" y="794"/>
                </a:lnTo>
                <a:lnTo>
                  <a:pt x="176" y="689"/>
                </a:lnTo>
                <a:lnTo>
                  <a:pt x="153" y="664"/>
                </a:lnTo>
                <a:lnTo>
                  <a:pt x="134" y="472"/>
                </a:lnTo>
                <a:lnTo>
                  <a:pt x="120" y="467"/>
                </a:lnTo>
                <a:lnTo>
                  <a:pt x="109" y="508"/>
                </a:lnTo>
                <a:lnTo>
                  <a:pt x="67" y="520"/>
                </a:lnTo>
                <a:lnTo>
                  <a:pt x="27" y="469"/>
                </a:lnTo>
                <a:lnTo>
                  <a:pt x="66" y="442"/>
                </a:lnTo>
                <a:lnTo>
                  <a:pt x="27" y="451"/>
                </a:lnTo>
                <a:lnTo>
                  <a:pt x="0" y="42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1" name="Freeform 81"/>
          <p:cNvSpPr>
            <a:spLocks/>
          </p:cNvSpPr>
          <p:nvPr/>
        </p:nvSpPr>
        <p:spPr bwMode="auto">
          <a:xfrm>
            <a:off x="6650038" y="4459288"/>
            <a:ext cx="250825" cy="285750"/>
          </a:xfrm>
          <a:custGeom>
            <a:avLst/>
            <a:gdLst>
              <a:gd name="T0" fmla="*/ 0 w 316"/>
              <a:gd name="T1" fmla="*/ 0 h 361"/>
              <a:gd name="T2" fmla="*/ 70 w 316"/>
              <a:gd name="T3" fmla="*/ 15 h 361"/>
              <a:gd name="T4" fmla="*/ 158 w 316"/>
              <a:gd name="T5" fmla="*/ 107 h 361"/>
              <a:gd name="T6" fmla="*/ 229 w 316"/>
              <a:gd name="T7" fmla="*/ 144 h 361"/>
              <a:gd name="T8" fmla="*/ 220 w 316"/>
              <a:gd name="T9" fmla="*/ 169 h 361"/>
              <a:gd name="T10" fmla="*/ 247 w 316"/>
              <a:gd name="T11" fmla="*/ 165 h 361"/>
              <a:gd name="T12" fmla="*/ 244 w 316"/>
              <a:gd name="T13" fmla="*/ 202 h 361"/>
              <a:gd name="T14" fmla="*/ 316 w 316"/>
              <a:gd name="T15" fmla="*/ 270 h 361"/>
              <a:gd name="T16" fmla="*/ 308 w 316"/>
              <a:gd name="T17" fmla="*/ 359 h 361"/>
              <a:gd name="T18" fmla="*/ 277 w 316"/>
              <a:gd name="T19" fmla="*/ 361 h 361"/>
              <a:gd name="T20" fmla="*/ 213 w 316"/>
              <a:gd name="T21" fmla="*/ 307 h 361"/>
              <a:gd name="T22" fmla="*/ 108 w 316"/>
              <a:gd name="T23" fmla="*/ 125 h 361"/>
              <a:gd name="T24" fmla="*/ 0 w 316"/>
              <a:gd name="T25" fmla="*/ 0 h 3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6"/>
              <a:gd name="T40" fmla="*/ 0 h 361"/>
              <a:gd name="T41" fmla="*/ 316 w 316"/>
              <a:gd name="T42" fmla="*/ 361 h 3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6" h="361">
                <a:moveTo>
                  <a:pt x="0" y="0"/>
                </a:moveTo>
                <a:lnTo>
                  <a:pt x="70" y="15"/>
                </a:lnTo>
                <a:lnTo>
                  <a:pt x="158" y="107"/>
                </a:lnTo>
                <a:lnTo>
                  <a:pt x="229" y="144"/>
                </a:lnTo>
                <a:lnTo>
                  <a:pt x="220" y="169"/>
                </a:lnTo>
                <a:lnTo>
                  <a:pt x="247" y="165"/>
                </a:lnTo>
                <a:lnTo>
                  <a:pt x="244" y="202"/>
                </a:lnTo>
                <a:lnTo>
                  <a:pt x="316" y="270"/>
                </a:lnTo>
                <a:lnTo>
                  <a:pt x="308" y="359"/>
                </a:lnTo>
                <a:lnTo>
                  <a:pt x="277" y="361"/>
                </a:lnTo>
                <a:lnTo>
                  <a:pt x="213" y="307"/>
                </a:lnTo>
                <a:lnTo>
                  <a:pt x="108" y="125"/>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2" name="Freeform 82"/>
          <p:cNvSpPr>
            <a:spLocks/>
          </p:cNvSpPr>
          <p:nvPr/>
        </p:nvSpPr>
        <p:spPr bwMode="auto">
          <a:xfrm>
            <a:off x="6884988" y="4748213"/>
            <a:ext cx="207962" cy="71437"/>
          </a:xfrm>
          <a:custGeom>
            <a:avLst/>
            <a:gdLst>
              <a:gd name="T0" fmla="*/ 0 w 263"/>
              <a:gd name="T1" fmla="*/ 25 h 89"/>
              <a:gd name="T2" fmla="*/ 18 w 263"/>
              <a:gd name="T3" fmla="*/ 0 h 89"/>
              <a:gd name="T4" fmla="*/ 202 w 263"/>
              <a:gd name="T5" fmla="*/ 29 h 89"/>
              <a:gd name="T6" fmla="*/ 220 w 263"/>
              <a:gd name="T7" fmla="*/ 52 h 89"/>
              <a:gd name="T8" fmla="*/ 258 w 263"/>
              <a:gd name="T9" fmla="*/ 59 h 89"/>
              <a:gd name="T10" fmla="*/ 263 w 263"/>
              <a:gd name="T11" fmla="*/ 89 h 89"/>
              <a:gd name="T12" fmla="*/ 46 w 263"/>
              <a:gd name="T13" fmla="*/ 49 h 89"/>
              <a:gd name="T14" fmla="*/ 0 w 263"/>
              <a:gd name="T15" fmla="*/ 25 h 89"/>
              <a:gd name="T16" fmla="*/ 0 60000 65536"/>
              <a:gd name="T17" fmla="*/ 0 60000 65536"/>
              <a:gd name="T18" fmla="*/ 0 60000 65536"/>
              <a:gd name="T19" fmla="*/ 0 60000 65536"/>
              <a:gd name="T20" fmla="*/ 0 60000 65536"/>
              <a:gd name="T21" fmla="*/ 0 60000 65536"/>
              <a:gd name="T22" fmla="*/ 0 60000 65536"/>
              <a:gd name="T23" fmla="*/ 0 60000 65536"/>
              <a:gd name="T24" fmla="*/ 0 w 263"/>
              <a:gd name="T25" fmla="*/ 0 h 89"/>
              <a:gd name="T26" fmla="*/ 263 w 263"/>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 h="89">
                <a:moveTo>
                  <a:pt x="0" y="25"/>
                </a:moveTo>
                <a:lnTo>
                  <a:pt x="18" y="0"/>
                </a:lnTo>
                <a:lnTo>
                  <a:pt x="202" y="29"/>
                </a:lnTo>
                <a:lnTo>
                  <a:pt x="220" y="52"/>
                </a:lnTo>
                <a:lnTo>
                  <a:pt x="258" y="59"/>
                </a:lnTo>
                <a:lnTo>
                  <a:pt x="263" y="89"/>
                </a:lnTo>
                <a:lnTo>
                  <a:pt x="46" y="49"/>
                </a:lnTo>
                <a:lnTo>
                  <a:pt x="0" y="2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3" name="Freeform 83"/>
          <p:cNvSpPr>
            <a:spLocks/>
          </p:cNvSpPr>
          <p:nvPr/>
        </p:nvSpPr>
        <p:spPr bwMode="auto">
          <a:xfrm>
            <a:off x="6967538" y="4491038"/>
            <a:ext cx="225425" cy="211137"/>
          </a:xfrm>
          <a:custGeom>
            <a:avLst/>
            <a:gdLst>
              <a:gd name="T0" fmla="*/ 0 w 284"/>
              <a:gd name="T1" fmla="*/ 120 h 265"/>
              <a:gd name="T2" fmla="*/ 19 w 284"/>
              <a:gd name="T3" fmla="*/ 83 h 265"/>
              <a:gd name="T4" fmla="*/ 43 w 284"/>
              <a:gd name="T5" fmla="*/ 107 h 265"/>
              <a:gd name="T6" fmla="*/ 130 w 284"/>
              <a:gd name="T7" fmla="*/ 100 h 265"/>
              <a:gd name="T8" fmla="*/ 158 w 284"/>
              <a:gd name="T9" fmla="*/ 86 h 265"/>
              <a:gd name="T10" fmla="*/ 199 w 284"/>
              <a:gd name="T11" fmla="*/ 0 h 265"/>
              <a:gd name="T12" fmla="*/ 247 w 284"/>
              <a:gd name="T13" fmla="*/ 4 h 265"/>
              <a:gd name="T14" fmla="*/ 236 w 284"/>
              <a:gd name="T15" fmla="*/ 26 h 265"/>
              <a:gd name="T16" fmla="*/ 284 w 284"/>
              <a:gd name="T17" fmla="*/ 107 h 265"/>
              <a:gd name="T18" fmla="*/ 258 w 284"/>
              <a:gd name="T19" fmla="*/ 100 h 265"/>
              <a:gd name="T20" fmla="*/ 209 w 284"/>
              <a:gd name="T21" fmla="*/ 190 h 265"/>
              <a:gd name="T22" fmla="*/ 201 w 284"/>
              <a:gd name="T23" fmla="*/ 248 h 265"/>
              <a:gd name="T24" fmla="*/ 169 w 284"/>
              <a:gd name="T25" fmla="*/ 265 h 265"/>
              <a:gd name="T26" fmla="*/ 115 w 284"/>
              <a:gd name="T27" fmla="*/ 232 h 265"/>
              <a:gd name="T28" fmla="*/ 83 w 284"/>
              <a:gd name="T29" fmla="*/ 247 h 265"/>
              <a:gd name="T30" fmla="*/ 78 w 284"/>
              <a:gd name="T31" fmla="*/ 221 h 265"/>
              <a:gd name="T32" fmla="*/ 34 w 284"/>
              <a:gd name="T33" fmla="*/ 226 h 265"/>
              <a:gd name="T34" fmla="*/ 0 w 284"/>
              <a:gd name="T35" fmla="*/ 120 h 2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4"/>
              <a:gd name="T55" fmla="*/ 0 h 265"/>
              <a:gd name="T56" fmla="*/ 284 w 284"/>
              <a:gd name="T57" fmla="*/ 265 h 2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4" h="265">
                <a:moveTo>
                  <a:pt x="0" y="120"/>
                </a:moveTo>
                <a:lnTo>
                  <a:pt x="19" y="83"/>
                </a:lnTo>
                <a:lnTo>
                  <a:pt x="43" y="107"/>
                </a:lnTo>
                <a:lnTo>
                  <a:pt x="130" y="100"/>
                </a:lnTo>
                <a:lnTo>
                  <a:pt x="158" y="86"/>
                </a:lnTo>
                <a:lnTo>
                  <a:pt x="199" y="0"/>
                </a:lnTo>
                <a:lnTo>
                  <a:pt x="247" y="4"/>
                </a:lnTo>
                <a:lnTo>
                  <a:pt x="236" y="26"/>
                </a:lnTo>
                <a:lnTo>
                  <a:pt x="284" y="107"/>
                </a:lnTo>
                <a:lnTo>
                  <a:pt x="258" y="100"/>
                </a:lnTo>
                <a:lnTo>
                  <a:pt x="209" y="190"/>
                </a:lnTo>
                <a:lnTo>
                  <a:pt x="201" y="248"/>
                </a:lnTo>
                <a:lnTo>
                  <a:pt x="169" y="265"/>
                </a:lnTo>
                <a:lnTo>
                  <a:pt x="115" y="232"/>
                </a:lnTo>
                <a:lnTo>
                  <a:pt x="83" y="247"/>
                </a:lnTo>
                <a:lnTo>
                  <a:pt x="78" y="221"/>
                </a:lnTo>
                <a:lnTo>
                  <a:pt x="34" y="226"/>
                </a:lnTo>
                <a:lnTo>
                  <a:pt x="0" y="12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4" name="Freeform 84"/>
          <p:cNvSpPr>
            <a:spLocks/>
          </p:cNvSpPr>
          <p:nvPr/>
        </p:nvSpPr>
        <p:spPr bwMode="auto">
          <a:xfrm>
            <a:off x="7146925" y="4810125"/>
            <a:ext cx="53975" cy="14288"/>
          </a:xfrm>
          <a:custGeom>
            <a:avLst/>
            <a:gdLst/>
            <a:ahLst/>
            <a:cxnLst>
              <a:cxn ang="0">
                <a:pos x="0" y="3"/>
              </a:cxn>
              <a:cxn ang="0">
                <a:pos x="8" y="19"/>
              </a:cxn>
              <a:cxn ang="0">
                <a:pos x="68" y="6"/>
              </a:cxn>
              <a:cxn ang="0">
                <a:pos x="22" y="0"/>
              </a:cxn>
              <a:cxn ang="0">
                <a:pos x="0" y="3"/>
              </a:cxn>
            </a:cxnLst>
            <a:rect l="0" t="0" r="r" b="b"/>
            <a:pathLst>
              <a:path w="68" h="19">
                <a:moveTo>
                  <a:pt x="0" y="3"/>
                </a:moveTo>
                <a:lnTo>
                  <a:pt x="8" y="19"/>
                </a:lnTo>
                <a:lnTo>
                  <a:pt x="68" y="6"/>
                </a:lnTo>
                <a:lnTo>
                  <a:pt x="22" y="0"/>
                </a:lnTo>
                <a:lnTo>
                  <a:pt x="0" y="3"/>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5" name="Freeform 85"/>
          <p:cNvSpPr>
            <a:spLocks/>
          </p:cNvSpPr>
          <p:nvPr/>
        </p:nvSpPr>
        <p:spPr bwMode="auto">
          <a:xfrm>
            <a:off x="7192963" y="4554538"/>
            <a:ext cx="141287" cy="184150"/>
          </a:xfrm>
          <a:custGeom>
            <a:avLst/>
            <a:gdLst>
              <a:gd name="T0" fmla="*/ 0 w 177"/>
              <a:gd name="T1" fmla="*/ 140 h 233"/>
              <a:gd name="T2" fmla="*/ 23 w 177"/>
              <a:gd name="T3" fmla="*/ 182 h 233"/>
              <a:gd name="T4" fmla="*/ 17 w 177"/>
              <a:gd name="T5" fmla="*/ 225 h 233"/>
              <a:gd name="T6" fmla="*/ 43 w 177"/>
              <a:gd name="T7" fmla="*/ 233 h 233"/>
              <a:gd name="T8" fmla="*/ 41 w 177"/>
              <a:gd name="T9" fmla="*/ 148 h 233"/>
              <a:gd name="T10" fmla="*/ 61 w 177"/>
              <a:gd name="T11" fmla="*/ 140 h 233"/>
              <a:gd name="T12" fmla="*/ 64 w 177"/>
              <a:gd name="T13" fmla="*/ 173 h 233"/>
              <a:gd name="T14" fmla="*/ 80 w 177"/>
              <a:gd name="T15" fmla="*/ 209 h 233"/>
              <a:gd name="T16" fmla="*/ 112 w 177"/>
              <a:gd name="T17" fmla="*/ 193 h 233"/>
              <a:gd name="T18" fmla="*/ 74 w 177"/>
              <a:gd name="T19" fmla="*/ 112 h 233"/>
              <a:gd name="T20" fmla="*/ 133 w 177"/>
              <a:gd name="T21" fmla="*/ 78 h 233"/>
              <a:gd name="T22" fmla="*/ 54 w 177"/>
              <a:gd name="T23" fmla="*/ 101 h 233"/>
              <a:gd name="T24" fmla="*/ 40 w 177"/>
              <a:gd name="T25" fmla="*/ 49 h 233"/>
              <a:gd name="T26" fmla="*/ 157 w 177"/>
              <a:gd name="T27" fmla="*/ 44 h 233"/>
              <a:gd name="T28" fmla="*/ 177 w 177"/>
              <a:gd name="T29" fmla="*/ 0 h 233"/>
              <a:gd name="T30" fmla="*/ 145 w 177"/>
              <a:gd name="T31" fmla="*/ 29 h 233"/>
              <a:gd name="T32" fmla="*/ 61 w 177"/>
              <a:gd name="T33" fmla="*/ 13 h 233"/>
              <a:gd name="T34" fmla="*/ 33 w 177"/>
              <a:gd name="T35" fmla="*/ 34 h 233"/>
              <a:gd name="T36" fmla="*/ 0 w 177"/>
              <a:gd name="T37" fmla="*/ 140 h 2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33"/>
              <a:gd name="T59" fmla="*/ 177 w 177"/>
              <a:gd name="T60" fmla="*/ 233 h 2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33">
                <a:moveTo>
                  <a:pt x="0" y="140"/>
                </a:moveTo>
                <a:lnTo>
                  <a:pt x="23" y="182"/>
                </a:lnTo>
                <a:lnTo>
                  <a:pt x="17" y="225"/>
                </a:lnTo>
                <a:lnTo>
                  <a:pt x="43" y="233"/>
                </a:lnTo>
                <a:lnTo>
                  <a:pt x="41" y="148"/>
                </a:lnTo>
                <a:lnTo>
                  <a:pt x="61" y="140"/>
                </a:lnTo>
                <a:lnTo>
                  <a:pt x="64" y="173"/>
                </a:lnTo>
                <a:lnTo>
                  <a:pt x="80" y="209"/>
                </a:lnTo>
                <a:lnTo>
                  <a:pt x="112" y="193"/>
                </a:lnTo>
                <a:lnTo>
                  <a:pt x="74" y="112"/>
                </a:lnTo>
                <a:lnTo>
                  <a:pt x="133" y="78"/>
                </a:lnTo>
                <a:lnTo>
                  <a:pt x="54" y="101"/>
                </a:lnTo>
                <a:lnTo>
                  <a:pt x="40" y="49"/>
                </a:lnTo>
                <a:lnTo>
                  <a:pt x="157" y="44"/>
                </a:lnTo>
                <a:lnTo>
                  <a:pt x="177" y="0"/>
                </a:lnTo>
                <a:lnTo>
                  <a:pt x="145" y="29"/>
                </a:lnTo>
                <a:lnTo>
                  <a:pt x="61" y="13"/>
                </a:lnTo>
                <a:lnTo>
                  <a:pt x="33" y="34"/>
                </a:lnTo>
                <a:lnTo>
                  <a:pt x="0" y="140"/>
                </a:lnTo>
                <a:close/>
              </a:path>
            </a:pathLst>
          </a:custGeom>
          <a:gradFill rotWithShape="0">
            <a:gsLst>
              <a:gs pos="0">
                <a:srgbClr val="FFFF00"/>
              </a:gs>
              <a:gs pos="100000">
                <a:srgbClr val="767600"/>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6" name="Freeform 86"/>
          <p:cNvSpPr>
            <a:spLocks/>
          </p:cNvSpPr>
          <p:nvPr/>
        </p:nvSpPr>
        <p:spPr bwMode="auto">
          <a:xfrm>
            <a:off x="7305675" y="4810125"/>
            <a:ext cx="77788" cy="47625"/>
          </a:xfrm>
          <a:custGeom>
            <a:avLst/>
            <a:gdLst/>
            <a:ahLst/>
            <a:cxnLst>
              <a:cxn ang="0">
                <a:pos x="0" y="35"/>
              </a:cxn>
              <a:cxn ang="0">
                <a:pos x="5" y="61"/>
              </a:cxn>
              <a:cxn ang="0">
                <a:pos x="99" y="0"/>
              </a:cxn>
              <a:cxn ang="0">
                <a:pos x="27" y="19"/>
              </a:cxn>
              <a:cxn ang="0">
                <a:pos x="0" y="35"/>
              </a:cxn>
            </a:cxnLst>
            <a:rect l="0" t="0" r="r" b="b"/>
            <a:pathLst>
              <a:path w="99" h="61">
                <a:moveTo>
                  <a:pt x="0" y="35"/>
                </a:moveTo>
                <a:lnTo>
                  <a:pt x="5" y="61"/>
                </a:lnTo>
                <a:lnTo>
                  <a:pt x="99" y="0"/>
                </a:lnTo>
                <a:lnTo>
                  <a:pt x="27" y="19"/>
                </a:lnTo>
                <a:lnTo>
                  <a:pt x="0" y="35"/>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7" name="Freeform 87"/>
          <p:cNvSpPr>
            <a:spLocks/>
          </p:cNvSpPr>
          <p:nvPr/>
        </p:nvSpPr>
        <p:spPr bwMode="auto">
          <a:xfrm>
            <a:off x="7388225" y="4543425"/>
            <a:ext cx="28575" cy="77788"/>
          </a:xfrm>
          <a:custGeom>
            <a:avLst/>
            <a:gdLst/>
            <a:ahLst/>
            <a:cxnLst>
              <a:cxn ang="0">
                <a:pos x="0" y="35"/>
              </a:cxn>
              <a:cxn ang="0">
                <a:pos x="8" y="77"/>
              </a:cxn>
              <a:cxn ang="0">
                <a:pos x="28" y="98"/>
              </a:cxn>
              <a:cxn ang="0">
                <a:pos x="14" y="57"/>
              </a:cxn>
              <a:cxn ang="0">
                <a:pos x="34" y="53"/>
              </a:cxn>
              <a:cxn ang="0">
                <a:pos x="33" y="21"/>
              </a:cxn>
              <a:cxn ang="0">
                <a:pos x="8" y="42"/>
              </a:cxn>
              <a:cxn ang="0">
                <a:pos x="19" y="0"/>
              </a:cxn>
              <a:cxn ang="0">
                <a:pos x="0" y="35"/>
              </a:cxn>
            </a:cxnLst>
            <a:rect l="0" t="0" r="r" b="b"/>
            <a:pathLst>
              <a:path w="34" h="98">
                <a:moveTo>
                  <a:pt x="0" y="35"/>
                </a:moveTo>
                <a:lnTo>
                  <a:pt x="8" y="77"/>
                </a:lnTo>
                <a:lnTo>
                  <a:pt x="28" y="98"/>
                </a:lnTo>
                <a:lnTo>
                  <a:pt x="14" y="57"/>
                </a:lnTo>
                <a:lnTo>
                  <a:pt x="34" y="53"/>
                </a:lnTo>
                <a:lnTo>
                  <a:pt x="33" y="21"/>
                </a:lnTo>
                <a:lnTo>
                  <a:pt x="8" y="42"/>
                </a:lnTo>
                <a:lnTo>
                  <a:pt x="19" y="0"/>
                </a:lnTo>
                <a:lnTo>
                  <a:pt x="0" y="35"/>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8" name="Freeform 88"/>
          <p:cNvSpPr>
            <a:spLocks/>
          </p:cNvSpPr>
          <p:nvPr/>
        </p:nvSpPr>
        <p:spPr bwMode="auto">
          <a:xfrm>
            <a:off x="7399338" y="4667250"/>
            <a:ext cx="65087" cy="25400"/>
          </a:xfrm>
          <a:custGeom>
            <a:avLst/>
            <a:gdLst/>
            <a:ahLst/>
            <a:cxnLst>
              <a:cxn ang="0">
                <a:pos x="0" y="10"/>
              </a:cxn>
              <a:cxn ang="0">
                <a:pos x="47" y="0"/>
              </a:cxn>
              <a:cxn ang="0">
                <a:pos x="81" y="30"/>
              </a:cxn>
              <a:cxn ang="0">
                <a:pos x="0" y="10"/>
              </a:cxn>
            </a:cxnLst>
            <a:rect l="0" t="0" r="r" b="b"/>
            <a:pathLst>
              <a:path w="81" h="30">
                <a:moveTo>
                  <a:pt x="0" y="10"/>
                </a:moveTo>
                <a:lnTo>
                  <a:pt x="47" y="0"/>
                </a:lnTo>
                <a:lnTo>
                  <a:pt x="81" y="30"/>
                </a:lnTo>
                <a:lnTo>
                  <a:pt x="0" y="1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69" name="Freeform 89"/>
          <p:cNvSpPr>
            <a:spLocks/>
          </p:cNvSpPr>
          <p:nvPr/>
        </p:nvSpPr>
        <p:spPr bwMode="auto">
          <a:xfrm>
            <a:off x="7466013" y="4608513"/>
            <a:ext cx="241300" cy="215900"/>
          </a:xfrm>
          <a:custGeom>
            <a:avLst/>
            <a:gdLst>
              <a:gd name="T0" fmla="*/ 0 w 305"/>
              <a:gd name="T1" fmla="*/ 33 h 273"/>
              <a:gd name="T2" fmla="*/ 47 w 305"/>
              <a:gd name="T3" fmla="*/ 60 h 273"/>
              <a:gd name="T4" fmla="*/ 91 w 305"/>
              <a:gd name="T5" fmla="*/ 52 h 273"/>
              <a:gd name="T6" fmla="*/ 35 w 305"/>
              <a:gd name="T7" fmla="*/ 74 h 273"/>
              <a:gd name="T8" fmla="*/ 61 w 305"/>
              <a:gd name="T9" fmla="*/ 117 h 273"/>
              <a:gd name="T10" fmla="*/ 87 w 305"/>
              <a:gd name="T11" fmla="*/ 81 h 273"/>
              <a:gd name="T12" fmla="*/ 106 w 305"/>
              <a:gd name="T13" fmla="*/ 117 h 273"/>
              <a:gd name="T14" fmla="*/ 214 w 305"/>
              <a:gd name="T15" fmla="*/ 158 h 273"/>
              <a:gd name="T16" fmla="*/ 242 w 305"/>
              <a:gd name="T17" fmla="*/ 226 h 273"/>
              <a:gd name="T18" fmla="*/ 220 w 305"/>
              <a:gd name="T19" fmla="*/ 225 h 273"/>
              <a:gd name="T20" fmla="*/ 204 w 305"/>
              <a:gd name="T21" fmla="*/ 254 h 273"/>
              <a:gd name="T22" fmla="*/ 269 w 305"/>
              <a:gd name="T23" fmla="*/ 241 h 273"/>
              <a:gd name="T24" fmla="*/ 305 w 305"/>
              <a:gd name="T25" fmla="*/ 273 h 273"/>
              <a:gd name="T26" fmla="*/ 300 w 305"/>
              <a:gd name="T27" fmla="*/ 70 h 273"/>
              <a:gd name="T28" fmla="*/ 206 w 305"/>
              <a:gd name="T29" fmla="*/ 33 h 273"/>
              <a:gd name="T30" fmla="*/ 132 w 305"/>
              <a:gd name="T31" fmla="*/ 94 h 273"/>
              <a:gd name="T32" fmla="*/ 101 w 305"/>
              <a:gd name="T33" fmla="*/ 61 h 273"/>
              <a:gd name="T34" fmla="*/ 91 w 305"/>
              <a:gd name="T35" fmla="*/ 13 h 273"/>
              <a:gd name="T36" fmla="*/ 47 w 305"/>
              <a:gd name="T37" fmla="*/ 0 h 273"/>
              <a:gd name="T38" fmla="*/ 0 w 305"/>
              <a:gd name="T39" fmla="*/ 33 h 2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5"/>
              <a:gd name="T61" fmla="*/ 0 h 273"/>
              <a:gd name="T62" fmla="*/ 305 w 305"/>
              <a:gd name="T63" fmla="*/ 273 h 2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5" h="273">
                <a:moveTo>
                  <a:pt x="0" y="33"/>
                </a:moveTo>
                <a:lnTo>
                  <a:pt x="47" y="60"/>
                </a:lnTo>
                <a:lnTo>
                  <a:pt x="91" y="52"/>
                </a:lnTo>
                <a:lnTo>
                  <a:pt x="35" y="74"/>
                </a:lnTo>
                <a:lnTo>
                  <a:pt x="61" y="117"/>
                </a:lnTo>
                <a:lnTo>
                  <a:pt x="87" y="81"/>
                </a:lnTo>
                <a:lnTo>
                  <a:pt x="106" y="117"/>
                </a:lnTo>
                <a:lnTo>
                  <a:pt x="214" y="158"/>
                </a:lnTo>
                <a:lnTo>
                  <a:pt x="242" y="226"/>
                </a:lnTo>
                <a:lnTo>
                  <a:pt x="220" y="225"/>
                </a:lnTo>
                <a:lnTo>
                  <a:pt x="204" y="254"/>
                </a:lnTo>
                <a:lnTo>
                  <a:pt x="269" y="241"/>
                </a:lnTo>
                <a:lnTo>
                  <a:pt x="305" y="273"/>
                </a:lnTo>
                <a:lnTo>
                  <a:pt x="300" y="70"/>
                </a:lnTo>
                <a:lnTo>
                  <a:pt x="206" y="33"/>
                </a:lnTo>
                <a:lnTo>
                  <a:pt x="132" y="94"/>
                </a:lnTo>
                <a:lnTo>
                  <a:pt x="101" y="61"/>
                </a:lnTo>
                <a:lnTo>
                  <a:pt x="91" y="13"/>
                </a:lnTo>
                <a:lnTo>
                  <a:pt x="47" y="0"/>
                </a:lnTo>
                <a:lnTo>
                  <a:pt x="0" y="3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0" name="Freeform 90"/>
          <p:cNvSpPr>
            <a:spLocks/>
          </p:cNvSpPr>
          <p:nvPr/>
        </p:nvSpPr>
        <p:spPr bwMode="auto">
          <a:xfrm>
            <a:off x="7475538" y="4778375"/>
            <a:ext cx="11112" cy="19050"/>
          </a:xfrm>
          <a:custGeom>
            <a:avLst/>
            <a:gdLst/>
            <a:ahLst/>
            <a:cxnLst>
              <a:cxn ang="0">
                <a:pos x="0" y="24"/>
              </a:cxn>
              <a:cxn ang="0">
                <a:pos x="8" y="0"/>
              </a:cxn>
              <a:cxn ang="0">
                <a:pos x="13" y="12"/>
              </a:cxn>
              <a:cxn ang="0">
                <a:pos x="0" y="24"/>
              </a:cxn>
            </a:cxnLst>
            <a:rect l="0" t="0" r="r" b="b"/>
            <a:pathLst>
              <a:path w="13" h="24">
                <a:moveTo>
                  <a:pt x="0" y="24"/>
                </a:moveTo>
                <a:lnTo>
                  <a:pt x="8" y="0"/>
                </a:lnTo>
                <a:lnTo>
                  <a:pt x="13" y="12"/>
                </a:lnTo>
                <a:lnTo>
                  <a:pt x="0" y="24"/>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1" name="Freeform 91"/>
          <p:cNvSpPr>
            <a:spLocks/>
          </p:cNvSpPr>
          <p:nvPr/>
        </p:nvSpPr>
        <p:spPr bwMode="auto">
          <a:xfrm>
            <a:off x="5478463" y="3546475"/>
            <a:ext cx="438150" cy="411163"/>
          </a:xfrm>
          <a:custGeom>
            <a:avLst/>
            <a:gdLst/>
            <a:ahLst/>
            <a:cxnLst>
              <a:cxn ang="0">
                <a:pos x="0" y="18"/>
              </a:cxn>
              <a:cxn ang="0">
                <a:pos x="13" y="0"/>
              </a:cxn>
              <a:cxn ang="0">
                <a:pos x="56" y="38"/>
              </a:cxn>
              <a:cxn ang="0">
                <a:pos x="109" y="7"/>
              </a:cxn>
              <a:cxn ang="0">
                <a:pos x="114" y="38"/>
              </a:cxn>
              <a:cxn ang="0">
                <a:pos x="138" y="48"/>
              </a:cxn>
              <a:cxn ang="0">
                <a:pos x="143" y="82"/>
              </a:cxn>
              <a:cxn ang="0">
                <a:pos x="221" y="119"/>
              </a:cxn>
              <a:cxn ang="0">
                <a:pos x="288" y="107"/>
              </a:cxn>
              <a:cxn ang="0">
                <a:pos x="283" y="89"/>
              </a:cxn>
              <a:cxn ang="0">
                <a:pos x="373" y="55"/>
              </a:cxn>
              <a:cxn ang="0">
                <a:pos x="491" y="112"/>
              </a:cxn>
              <a:cxn ang="0">
                <a:pos x="494" y="146"/>
              </a:cxn>
              <a:cxn ang="0">
                <a:pos x="475" y="206"/>
              </a:cxn>
              <a:cxn ang="0">
                <a:pos x="479" y="291"/>
              </a:cxn>
              <a:cxn ang="0">
                <a:pos x="508" y="315"/>
              </a:cxn>
              <a:cxn ang="0">
                <a:pos x="484" y="357"/>
              </a:cxn>
              <a:cxn ang="0">
                <a:pos x="551" y="452"/>
              </a:cxn>
              <a:cxn ang="0">
                <a:pos x="506" y="518"/>
              </a:cxn>
              <a:cxn ang="0">
                <a:pos x="383" y="497"/>
              </a:cxn>
              <a:cxn ang="0">
                <a:pos x="357" y="453"/>
              </a:cxn>
              <a:cxn ang="0">
                <a:pos x="272" y="465"/>
              </a:cxn>
              <a:cxn ang="0">
                <a:pos x="210" y="428"/>
              </a:cxn>
              <a:cxn ang="0">
                <a:pos x="168" y="348"/>
              </a:cxn>
              <a:cxn ang="0">
                <a:pos x="135" y="333"/>
              </a:cxn>
              <a:cxn ang="0">
                <a:pos x="128" y="352"/>
              </a:cxn>
              <a:cxn ang="0">
                <a:pos x="90" y="271"/>
              </a:cxn>
              <a:cxn ang="0">
                <a:pos x="37" y="223"/>
              </a:cxn>
              <a:cxn ang="0">
                <a:pos x="61" y="146"/>
              </a:cxn>
              <a:cxn ang="0">
                <a:pos x="38" y="136"/>
              </a:cxn>
              <a:cxn ang="0">
                <a:pos x="18" y="96"/>
              </a:cxn>
              <a:cxn ang="0">
                <a:pos x="0" y="18"/>
              </a:cxn>
            </a:cxnLst>
            <a:rect l="0" t="0" r="r" b="b"/>
            <a:pathLst>
              <a:path w="551" h="518">
                <a:moveTo>
                  <a:pt x="0" y="18"/>
                </a:moveTo>
                <a:lnTo>
                  <a:pt x="13" y="0"/>
                </a:lnTo>
                <a:lnTo>
                  <a:pt x="56" y="38"/>
                </a:lnTo>
                <a:lnTo>
                  <a:pt x="109" y="7"/>
                </a:lnTo>
                <a:lnTo>
                  <a:pt x="114" y="38"/>
                </a:lnTo>
                <a:lnTo>
                  <a:pt x="138" y="48"/>
                </a:lnTo>
                <a:lnTo>
                  <a:pt x="143" y="82"/>
                </a:lnTo>
                <a:lnTo>
                  <a:pt x="221" y="119"/>
                </a:lnTo>
                <a:lnTo>
                  <a:pt x="288" y="107"/>
                </a:lnTo>
                <a:lnTo>
                  <a:pt x="283" y="89"/>
                </a:lnTo>
                <a:lnTo>
                  <a:pt x="373" y="55"/>
                </a:lnTo>
                <a:lnTo>
                  <a:pt x="491" y="112"/>
                </a:lnTo>
                <a:lnTo>
                  <a:pt x="494" y="146"/>
                </a:lnTo>
                <a:lnTo>
                  <a:pt x="475" y="206"/>
                </a:lnTo>
                <a:lnTo>
                  <a:pt x="479" y="291"/>
                </a:lnTo>
                <a:lnTo>
                  <a:pt x="508" y="315"/>
                </a:lnTo>
                <a:lnTo>
                  <a:pt x="484" y="357"/>
                </a:lnTo>
                <a:lnTo>
                  <a:pt x="551" y="452"/>
                </a:lnTo>
                <a:lnTo>
                  <a:pt x="506" y="518"/>
                </a:lnTo>
                <a:lnTo>
                  <a:pt x="383" y="497"/>
                </a:lnTo>
                <a:lnTo>
                  <a:pt x="357" y="453"/>
                </a:lnTo>
                <a:lnTo>
                  <a:pt x="272" y="465"/>
                </a:lnTo>
                <a:lnTo>
                  <a:pt x="210" y="428"/>
                </a:lnTo>
                <a:lnTo>
                  <a:pt x="168" y="348"/>
                </a:lnTo>
                <a:lnTo>
                  <a:pt x="135" y="333"/>
                </a:lnTo>
                <a:lnTo>
                  <a:pt x="128" y="352"/>
                </a:lnTo>
                <a:lnTo>
                  <a:pt x="90" y="271"/>
                </a:lnTo>
                <a:lnTo>
                  <a:pt x="37" y="223"/>
                </a:lnTo>
                <a:lnTo>
                  <a:pt x="61" y="146"/>
                </a:lnTo>
                <a:lnTo>
                  <a:pt x="38" y="136"/>
                </a:lnTo>
                <a:lnTo>
                  <a:pt x="18" y="96"/>
                </a:lnTo>
                <a:lnTo>
                  <a:pt x="0" y="18"/>
                </a:lnTo>
                <a:close/>
              </a:path>
            </a:pathLst>
          </a:custGeom>
          <a:gradFill rotWithShape="0">
            <a:gsLst>
              <a:gs pos="0">
                <a:srgbClr val="CCFF99"/>
              </a:gs>
              <a:gs pos="100000">
                <a:srgbClr val="008000">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2" name="Freeform 92"/>
          <p:cNvSpPr>
            <a:spLocks/>
          </p:cNvSpPr>
          <p:nvPr/>
        </p:nvSpPr>
        <p:spPr bwMode="auto">
          <a:xfrm>
            <a:off x="5351463" y="3622675"/>
            <a:ext cx="228600" cy="228600"/>
          </a:xfrm>
          <a:custGeom>
            <a:avLst/>
            <a:gdLst>
              <a:gd name="T0" fmla="*/ 0 w 287"/>
              <a:gd name="T1" fmla="*/ 141 h 289"/>
              <a:gd name="T2" fmla="*/ 14 w 287"/>
              <a:gd name="T3" fmla="*/ 180 h 289"/>
              <a:gd name="T4" fmla="*/ 144 w 287"/>
              <a:gd name="T5" fmla="*/ 245 h 289"/>
              <a:gd name="T6" fmla="*/ 144 w 287"/>
              <a:gd name="T7" fmla="*/ 269 h 289"/>
              <a:gd name="T8" fmla="*/ 175 w 287"/>
              <a:gd name="T9" fmla="*/ 284 h 289"/>
              <a:gd name="T10" fmla="*/ 226 w 287"/>
              <a:gd name="T11" fmla="*/ 289 h 289"/>
              <a:gd name="T12" fmla="*/ 272 w 287"/>
              <a:gd name="T13" fmla="*/ 257 h 289"/>
              <a:gd name="T14" fmla="*/ 287 w 287"/>
              <a:gd name="T15" fmla="*/ 256 h 289"/>
              <a:gd name="T16" fmla="*/ 249 w 287"/>
              <a:gd name="T17" fmla="*/ 175 h 289"/>
              <a:gd name="T18" fmla="*/ 196 w 287"/>
              <a:gd name="T19" fmla="*/ 127 h 289"/>
              <a:gd name="T20" fmla="*/ 220 w 287"/>
              <a:gd name="T21" fmla="*/ 50 h 289"/>
              <a:gd name="T22" fmla="*/ 197 w 287"/>
              <a:gd name="T23" fmla="*/ 40 h 289"/>
              <a:gd name="T24" fmla="*/ 177 w 287"/>
              <a:gd name="T25" fmla="*/ 0 h 289"/>
              <a:gd name="T26" fmla="*/ 112 w 287"/>
              <a:gd name="T27" fmla="*/ 4 h 289"/>
              <a:gd name="T28" fmla="*/ 81 w 287"/>
              <a:gd name="T29" fmla="*/ 28 h 289"/>
              <a:gd name="T30" fmla="*/ 71 w 287"/>
              <a:gd name="T31" fmla="*/ 99 h 289"/>
              <a:gd name="T32" fmla="*/ 0 w 287"/>
              <a:gd name="T33" fmla="*/ 14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7"/>
              <a:gd name="T52" fmla="*/ 0 h 289"/>
              <a:gd name="T53" fmla="*/ 287 w 287"/>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7" h="289">
                <a:moveTo>
                  <a:pt x="0" y="141"/>
                </a:moveTo>
                <a:lnTo>
                  <a:pt x="14" y="180"/>
                </a:lnTo>
                <a:lnTo>
                  <a:pt x="144" y="245"/>
                </a:lnTo>
                <a:lnTo>
                  <a:pt x="144" y="269"/>
                </a:lnTo>
                <a:lnTo>
                  <a:pt x="175" y="284"/>
                </a:lnTo>
                <a:lnTo>
                  <a:pt x="226" y="289"/>
                </a:lnTo>
                <a:lnTo>
                  <a:pt x="272" y="257"/>
                </a:lnTo>
                <a:lnTo>
                  <a:pt x="287" y="256"/>
                </a:lnTo>
                <a:lnTo>
                  <a:pt x="249" y="175"/>
                </a:lnTo>
                <a:lnTo>
                  <a:pt x="196" y="127"/>
                </a:lnTo>
                <a:lnTo>
                  <a:pt x="220" y="50"/>
                </a:lnTo>
                <a:lnTo>
                  <a:pt x="197" y="40"/>
                </a:lnTo>
                <a:lnTo>
                  <a:pt x="177" y="0"/>
                </a:lnTo>
                <a:lnTo>
                  <a:pt x="112" y="4"/>
                </a:lnTo>
                <a:lnTo>
                  <a:pt x="81" y="28"/>
                </a:lnTo>
                <a:lnTo>
                  <a:pt x="71" y="99"/>
                </a:lnTo>
                <a:lnTo>
                  <a:pt x="0" y="141"/>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3" name="Freeform 93"/>
          <p:cNvSpPr>
            <a:spLocks/>
          </p:cNvSpPr>
          <p:nvPr/>
        </p:nvSpPr>
        <p:spPr bwMode="auto">
          <a:xfrm>
            <a:off x="4619625" y="3327400"/>
            <a:ext cx="268288" cy="274638"/>
          </a:xfrm>
          <a:custGeom>
            <a:avLst/>
            <a:gdLst>
              <a:gd name="T0" fmla="*/ 0 w 339"/>
              <a:gd name="T1" fmla="*/ 84 h 346"/>
              <a:gd name="T2" fmla="*/ 9 w 339"/>
              <a:gd name="T3" fmla="*/ 47 h 346"/>
              <a:gd name="T4" fmla="*/ 49 w 339"/>
              <a:gd name="T5" fmla="*/ 25 h 346"/>
              <a:gd name="T6" fmla="*/ 67 w 339"/>
              <a:gd name="T7" fmla="*/ 44 h 346"/>
              <a:gd name="T8" fmla="*/ 107 w 339"/>
              <a:gd name="T9" fmla="*/ 7 h 346"/>
              <a:gd name="T10" fmla="*/ 150 w 339"/>
              <a:gd name="T11" fmla="*/ 0 h 346"/>
              <a:gd name="T12" fmla="*/ 201 w 339"/>
              <a:gd name="T13" fmla="*/ 23 h 346"/>
              <a:gd name="T14" fmla="*/ 201 w 339"/>
              <a:gd name="T15" fmla="*/ 60 h 346"/>
              <a:gd name="T16" fmla="*/ 162 w 339"/>
              <a:gd name="T17" fmla="*/ 67 h 346"/>
              <a:gd name="T18" fmla="*/ 166 w 339"/>
              <a:gd name="T19" fmla="*/ 113 h 346"/>
              <a:gd name="T20" fmla="*/ 229 w 339"/>
              <a:gd name="T21" fmla="*/ 192 h 346"/>
              <a:gd name="T22" fmla="*/ 269 w 339"/>
              <a:gd name="T23" fmla="*/ 197 h 346"/>
              <a:gd name="T24" fmla="*/ 267 w 339"/>
              <a:gd name="T25" fmla="*/ 214 h 346"/>
              <a:gd name="T26" fmla="*/ 339 w 339"/>
              <a:gd name="T27" fmla="*/ 266 h 346"/>
              <a:gd name="T28" fmla="*/ 289 w 339"/>
              <a:gd name="T29" fmla="*/ 257 h 346"/>
              <a:gd name="T30" fmla="*/ 298 w 339"/>
              <a:gd name="T31" fmla="*/ 309 h 346"/>
              <a:gd name="T32" fmla="*/ 269 w 339"/>
              <a:gd name="T33" fmla="*/ 346 h 346"/>
              <a:gd name="T34" fmla="*/ 257 w 339"/>
              <a:gd name="T35" fmla="*/ 266 h 346"/>
              <a:gd name="T36" fmla="*/ 129 w 339"/>
              <a:gd name="T37" fmla="*/ 179 h 346"/>
              <a:gd name="T38" fmla="*/ 99 w 339"/>
              <a:gd name="T39" fmla="*/ 122 h 346"/>
              <a:gd name="T40" fmla="*/ 59 w 339"/>
              <a:gd name="T41" fmla="*/ 105 h 346"/>
              <a:gd name="T42" fmla="*/ 21 w 339"/>
              <a:gd name="T43" fmla="*/ 129 h 346"/>
              <a:gd name="T44" fmla="*/ 0 w 339"/>
              <a:gd name="T45" fmla="*/ 84 h 3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9"/>
              <a:gd name="T70" fmla="*/ 0 h 346"/>
              <a:gd name="T71" fmla="*/ 339 w 339"/>
              <a:gd name="T72" fmla="*/ 346 h 3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9" h="346">
                <a:moveTo>
                  <a:pt x="0" y="84"/>
                </a:moveTo>
                <a:lnTo>
                  <a:pt x="9" y="47"/>
                </a:lnTo>
                <a:lnTo>
                  <a:pt x="49" y="25"/>
                </a:lnTo>
                <a:lnTo>
                  <a:pt x="67" y="44"/>
                </a:lnTo>
                <a:lnTo>
                  <a:pt x="107" y="7"/>
                </a:lnTo>
                <a:lnTo>
                  <a:pt x="150" y="0"/>
                </a:lnTo>
                <a:lnTo>
                  <a:pt x="201" y="23"/>
                </a:lnTo>
                <a:lnTo>
                  <a:pt x="201" y="60"/>
                </a:lnTo>
                <a:lnTo>
                  <a:pt x="162" y="67"/>
                </a:lnTo>
                <a:lnTo>
                  <a:pt x="166" y="113"/>
                </a:lnTo>
                <a:lnTo>
                  <a:pt x="229" y="192"/>
                </a:lnTo>
                <a:lnTo>
                  <a:pt x="269" y="197"/>
                </a:lnTo>
                <a:lnTo>
                  <a:pt x="267" y="214"/>
                </a:lnTo>
                <a:lnTo>
                  <a:pt x="339" y="266"/>
                </a:lnTo>
                <a:lnTo>
                  <a:pt x="289" y="257"/>
                </a:lnTo>
                <a:lnTo>
                  <a:pt x="298" y="309"/>
                </a:lnTo>
                <a:lnTo>
                  <a:pt x="269" y="346"/>
                </a:lnTo>
                <a:lnTo>
                  <a:pt x="257" y="266"/>
                </a:lnTo>
                <a:lnTo>
                  <a:pt x="129" y="179"/>
                </a:lnTo>
                <a:lnTo>
                  <a:pt x="99" y="122"/>
                </a:lnTo>
                <a:lnTo>
                  <a:pt x="59" y="105"/>
                </a:lnTo>
                <a:lnTo>
                  <a:pt x="21" y="129"/>
                </a:lnTo>
                <a:lnTo>
                  <a:pt x="0" y="8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4" name="Freeform 94"/>
          <p:cNvSpPr>
            <a:spLocks/>
          </p:cNvSpPr>
          <p:nvPr/>
        </p:nvSpPr>
        <p:spPr bwMode="auto">
          <a:xfrm>
            <a:off x="4654550" y="3503613"/>
            <a:ext cx="34925" cy="69850"/>
          </a:xfrm>
          <a:custGeom>
            <a:avLst/>
            <a:gdLst>
              <a:gd name="T0" fmla="*/ 0 w 43"/>
              <a:gd name="T1" fmla="*/ 15 h 87"/>
              <a:gd name="T2" fmla="*/ 8 w 43"/>
              <a:gd name="T3" fmla="*/ 79 h 87"/>
              <a:gd name="T4" fmla="*/ 25 w 43"/>
              <a:gd name="T5" fmla="*/ 87 h 87"/>
              <a:gd name="T6" fmla="*/ 43 w 43"/>
              <a:gd name="T7" fmla="*/ 33 h 87"/>
              <a:gd name="T8" fmla="*/ 25 w 43"/>
              <a:gd name="T9" fmla="*/ 0 h 87"/>
              <a:gd name="T10" fmla="*/ 0 w 43"/>
              <a:gd name="T11" fmla="*/ 15 h 87"/>
              <a:gd name="T12" fmla="*/ 0 60000 65536"/>
              <a:gd name="T13" fmla="*/ 0 60000 65536"/>
              <a:gd name="T14" fmla="*/ 0 60000 65536"/>
              <a:gd name="T15" fmla="*/ 0 60000 65536"/>
              <a:gd name="T16" fmla="*/ 0 60000 65536"/>
              <a:gd name="T17" fmla="*/ 0 60000 65536"/>
              <a:gd name="T18" fmla="*/ 0 w 43"/>
              <a:gd name="T19" fmla="*/ 0 h 87"/>
              <a:gd name="T20" fmla="*/ 43 w 43"/>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43" h="87">
                <a:moveTo>
                  <a:pt x="0" y="15"/>
                </a:moveTo>
                <a:lnTo>
                  <a:pt x="8" y="79"/>
                </a:lnTo>
                <a:lnTo>
                  <a:pt x="25" y="87"/>
                </a:lnTo>
                <a:lnTo>
                  <a:pt x="43" y="33"/>
                </a:lnTo>
                <a:lnTo>
                  <a:pt x="25" y="0"/>
                </a:lnTo>
                <a:lnTo>
                  <a:pt x="0" y="1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5" name="Freeform 95"/>
          <p:cNvSpPr>
            <a:spLocks/>
          </p:cNvSpPr>
          <p:nvPr/>
        </p:nvSpPr>
        <p:spPr bwMode="auto">
          <a:xfrm>
            <a:off x="4754563" y="3594100"/>
            <a:ext cx="68262" cy="42863"/>
          </a:xfrm>
          <a:custGeom>
            <a:avLst/>
            <a:gdLst>
              <a:gd name="T0" fmla="*/ 0 w 88"/>
              <a:gd name="T1" fmla="*/ 12 h 55"/>
              <a:gd name="T2" fmla="*/ 74 w 88"/>
              <a:gd name="T3" fmla="*/ 55 h 55"/>
              <a:gd name="T4" fmla="*/ 88 w 88"/>
              <a:gd name="T5" fmla="*/ 0 h 55"/>
              <a:gd name="T6" fmla="*/ 0 w 88"/>
              <a:gd name="T7" fmla="*/ 12 h 55"/>
              <a:gd name="T8" fmla="*/ 0 60000 65536"/>
              <a:gd name="T9" fmla="*/ 0 60000 65536"/>
              <a:gd name="T10" fmla="*/ 0 60000 65536"/>
              <a:gd name="T11" fmla="*/ 0 60000 65536"/>
              <a:gd name="T12" fmla="*/ 0 w 88"/>
              <a:gd name="T13" fmla="*/ 0 h 55"/>
              <a:gd name="T14" fmla="*/ 88 w 88"/>
              <a:gd name="T15" fmla="*/ 55 h 55"/>
            </a:gdLst>
            <a:ahLst/>
            <a:cxnLst>
              <a:cxn ang="T8">
                <a:pos x="T0" y="T1"/>
              </a:cxn>
              <a:cxn ang="T9">
                <a:pos x="T2" y="T3"/>
              </a:cxn>
              <a:cxn ang="T10">
                <a:pos x="T4" y="T5"/>
              </a:cxn>
              <a:cxn ang="T11">
                <a:pos x="T6" y="T7"/>
              </a:cxn>
            </a:cxnLst>
            <a:rect l="T12" t="T13" r="T14" b="T15"/>
            <a:pathLst>
              <a:path w="88" h="55">
                <a:moveTo>
                  <a:pt x="0" y="12"/>
                </a:moveTo>
                <a:lnTo>
                  <a:pt x="74" y="55"/>
                </a:lnTo>
                <a:lnTo>
                  <a:pt x="88" y="0"/>
                </a:lnTo>
                <a:lnTo>
                  <a:pt x="0" y="1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6" name="Freeform 96"/>
          <p:cNvSpPr>
            <a:spLocks/>
          </p:cNvSpPr>
          <p:nvPr/>
        </p:nvSpPr>
        <p:spPr bwMode="auto">
          <a:xfrm>
            <a:off x="7440613" y="3721100"/>
            <a:ext cx="53975" cy="69850"/>
          </a:xfrm>
          <a:custGeom>
            <a:avLst/>
            <a:gdLst/>
            <a:ahLst/>
            <a:cxnLst>
              <a:cxn ang="0">
                <a:pos x="0" y="21"/>
              </a:cxn>
              <a:cxn ang="0">
                <a:pos x="1" y="45"/>
              </a:cxn>
              <a:cxn ang="0">
                <a:pos x="19" y="21"/>
              </a:cxn>
              <a:cxn ang="0">
                <a:pos x="24" y="35"/>
              </a:cxn>
              <a:cxn ang="0">
                <a:pos x="16" y="87"/>
              </a:cxn>
              <a:cxn ang="0">
                <a:pos x="49" y="87"/>
              </a:cxn>
              <a:cxn ang="0">
                <a:pos x="67" y="31"/>
              </a:cxn>
              <a:cxn ang="0">
                <a:pos x="57" y="3"/>
              </a:cxn>
              <a:cxn ang="0">
                <a:pos x="25" y="0"/>
              </a:cxn>
              <a:cxn ang="0">
                <a:pos x="0" y="21"/>
              </a:cxn>
            </a:cxnLst>
            <a:rect l="0" t="0" r="r" b="b"/>
            <a:pathLst>
              <a:path w="67" h="87">
                <a:moveTo>
                  <a:pt x="0" y="21"/>
                </a:moveTo>
                <a:lnTo>
                  <a:pt x="1" y="45"/>
                </a:lnTo>
                <a:lnTo>
                  <a:pt x="19" y="21"/>
                </a:lnTo>
                <a:lnTo>
                  <a:pt x="24" y="35"/>
                </a:lnTo>
                <a:lnTo>
                  <a:pt x="16" y="87"/>
                </a:lnTo>
                <a:lnTo>
                  <a:pt x="49" y="87"/>
                </a:lnTo>
                <a:lnTo>
                  <a:pt x="67" y="31"/>
                </a:lnTo>
                <a:lnTo>
                  <a:pt x="57" y="3"/>
                </a:lnTo>
                <a:lnTo>
                  <a:pt x="25" y="0"/>
                </a:lnTo>
                <a:lnTo>
                  <a:pt x="0" y="21"/>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7" name="Freeform 97"/>
          <p:cNvSpPr>
            <a:spLocks/>
          </p:cNvSpPr>
          <p:nvPr/>
        </p:nvSpPr>
        <p:spPr bwMode="auto">
          <a:xfrm>
            <a:off x="7467600" y="3503613"/>
            <a:ext cx="260350" cy="228600"/>
          </a:xfrm>
          <a:custGeom>
            <a:avLst/>
            <a:gdLst/>
            <a:ahLst/>
            <a:cxnLst>
              <a:cxn ang="0">
                <a:pos x="0" y="270"/>
              </a:cxn>
              <a:cxn ang="0">
                <a:pos x="58" y="215"/>
              </a:cxn>
              <a:cxn ang="0">
                <a:pos x="141" y="215"/>
              </a:cxn>
              <a:cxn ang="0">
                <a:pos x="175" y="150"/>
              </a:cxn>
              <a:cxn ang="0">
                <a:pos x="188" y="145"/>
              </a:cxn>
              <a:cxn ang="0">
                <a:pos x="188" y="169"/>
              </a:cxn>
              <a:cxn ang="0">
                <a:pos x="227" y="145"/>
              </a:cxn>
              <a:cxn ang="0">
                <a:pos x="259" y="97"/>
              </a:cxn>
              <a:cxn ang="0">
                <a:pos x="274" y="14"/>
              </a:cxn>
              <a:cxn ang="0">
                <a:pos x="299" y="17"/>
              </a:cxn>
              <a:cxn ang="0">
                <a:pos x="290" y="0"/>
              </a:cxn>
              <a:cxn ang="0">
                <a:pos x="306" y="1"/>
              </a:cxn>
              <a:cxn ang="0">
                <a:pos x="327" y="68"/>
              </a:cxn>
              <a:cxn ang="0">
                <a:pos x="299" y="117"/>
              </a:cxn>
              <a:cxn ang="0">
                <a:pos x="299" y="160"/>
              </a:cxn>
              <a:cxn ang="0">
                <a:pos x="279" y="227"/>
              </a:cxn>
              <a:cxn ang="0">
                <a:pos x="264" y="236"/>
              </a:cxn>
              <a:cxn ang="0">
                <a:pos x="264" y="213"/>
              </a:cxn>
              <a:cxn ang="0">
                <a:pos x="213" y="247"/>
              </a:cxn>
              <a:cxn ang="0">
                <a:pos x="175" y="231"/>
              </a:cxn>
              <a:cxn ang="0">
                <a:pos x="177" y="262"/>
              </a:cxn>
              <a:cxn ang="0">
                <a:pos x="142" y="287"/>
              </a:cxn>
              <a:cxn ang="0">
                <a:pos x="132" y="246"/>
              </a:cxn>
              <a:cxn ang="0">
                <a:pos x="0" y="270"/>
              </a:cxn>
            </a:cxnLst>
            <a:rect l="0" t="0" r="r" b="b"/>
            <a:pathLst>
              <a:path w="327" h="287">
                <a:moveTo>
                  <a:pt x="0" y="270"/>
                </a:moveTo>
                <a:lnTo>
                  <a:pt x="58" y="215"/>
                </a:lnTo>
                <a:lnTo>
                  <a:pt x="141" y="215"/>
                </a:lnTo>
                <a:lnTo>
                  <a:pt x="175" y="150"/>
                </a:lnTo>
                <a:lnTo>
                  <a:pt x="188" y="145"/>
                </a:lnTo>
                <a:lnTo>
                  <a:pt x="188" y="169"/>
                </a:lnTo>
                <a:lnTo>
                  <a:pt x="227" y="145"/>
                </a:lnTo>
                <a:lnTo>
                  <a:pt x="259" y="97"/>
                </a:lnTo>
                <a:lnTo>
                  <a:pt x="274" y="14"/>
                </a:lnTo>
                <a:lnTo>
                  <a:pt x="299" y="17"/>
                </a:lnTo>
                <a:lnTo>
                  <a:pt x="290" y="0"/>
                </a:lnTo>
                <a:lnTo>
                  <a:pt x="306" y="1"/>
                </a:lnTo>
                <a:lnTo>
                  <a:pt x="327" y="68"/>
                </a:lnTo>
                <a:lnTo>
                  <a:pt x="299" y="117"/>
                </a:lnTo>
                <a:lnTo>
                  <a:pt x="299" y="160"/>
                </a:lnTo>
                <a:lnTo>
                  <a:pt x="279" y="227"/>
                </a:lnTo>
                <a:lnTo>
                  <a:pt x="264" y="236"/>
                </a:lnTo>
                <a:lnTo>
                  <a:pt x="264" y="213"/>
                </a:lnTo>
                <a:lnTo>
                  <a:pt x="213" y="247"/>
                </a:lnTo>
                <a:lnTo>
                  <a:pt x="175" y="231"/>
                </a:lnTo>
                <a:lnTo>
                  <a:pt x="177" y="262"/>
                </a:lnTo>
                <a:lnTo>
                  <a:pt x="142" y="287"/>
                </a:lnTo>
                <a:lnTo>
                  <a:pt x="132" y="246"/>
                </a:lnTo>
                <a:lnTo>
                  <a:pt x="0" y="27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8" name="Freeform 98"/>
          <p:cNvSpPr>
            <a:spLocks/>
          </p:cNvSpPr>
          <p:nvPr/>
        </p:nvSpPr>
        <p:spPr bwMode="auto">
          <a:xfrm>
            <a:off x="7499350" y="3711575"/>
            <a:ext cx="52388" cy="39688"/>
          </a:xfrm>
          <a:custGeom>
            <a:avLst/>
            <a:gdLst/>
            <a:ahLst/>
            <a:cxnLst>
              <a:cxn ang="0">
                <a:pos x="0" y="28"/>
              </a:cxn>
              <a:cxn ang="0">
                <a:pos x="23" y="51"/>
              </a:cxn>
              <a:cxn ang="0">
                <a:pos x="61" y="30"/>
              </a:cxn>
              <a:cxn ang="0">
                <a:pos x="66" y="0"/>
              </a:cxn>
              <a:cxn ang="0">
                <a:pos x="0" y="28"/>
              </a:cxn>
            </a:cxnLst>
            <a:rect l="0" t="0" r="r" b="b"/>
            <a:pathLst>
              <a:path w="66" h="51">
                <a:moveTo>
                  <a:pt x="0" y="28"/>
                </a:moveTo>
                <a:lnTo>
                  <a:pt x="23" y="51"/>
                </a:lnTo>
                <a:lnTo>
                  <a:pt x="61" y="30"/>
                </a:lnTo>
                <a:lnTo>
                  <a:pt x="66" y="0"/>
                </a:lnTo>
                <a:lnTo>
                  <a:pt x="0" y="28"/>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79" name="Freeform 99"/>
          <p:cNvSpPr>
            <a:spLocks/>
          </p:cNvSpPr>
          <p:nvPr/>
        </p:nvSpPr>
        <p:spPr bwMode="auto">
          <a:xfrm>
            <a:off x="7677150" y="3379788"/>
            <a:ext cx="131763" cy="123825"/>
          </a:xfrm>
          <a:custGeom>
            <a:avLst/>
            <a:gdLst/>
            <a:ahLst/>
            <a:cxnLst>
              <a:cxn ang="0">
                <a:pos x="0" y="111"/>
              </a:cxn>
              <a:cxn ang="0">
                <a:pos x="6" y="157"/>
              </a:cxn>
              <a:cxn ang="0">
                <a:pos x="35" y="140"/>
              </a:cxn>
              <a:cxn ang="0">
                <a:pos x="16" y="113"/>
              </a:cxn>
              <a:cxn ang="0">
                <a:pos x="95" y="135"/>
              </a:cxn>
              <a:cxn ang="0">
                <a:pos x="115" y="101"/>
              </a:cxn>
              <a:cxn ang="0">
                <a:pos x="167" y="89"/>
              </a:cxn>
              <a:cxn ang="0">
                <a:pos x="150" y="65"/>
              </a:cxn>
              <a:cxn ang="0">
                <a:pos x="155" y="46"/>
              </a:cxn>
              <a:cxn ang="0">
                <a:pos x="110" y="49"/>
              </a:cxn>
              <a:cxn ang="0">
                <a:pos x="57" y="0"/>
              </a:cxn>
              <a:cxn ang="0">
                <a:pos x="38" y="90"/>
              </a:cxn>
              <a:cxn ang="0">
                <a:pos x="15" y="85"/>
              </a:cxn>
              <a:cxn ang="0">
                <a:pos x="0" y="111"/>
              </a:cxn>
            </a:cxnLst>
            <a:rect l="0" t="0" r="r" b="b"/>
            <a:pathLst>
              <a:path w="167" h="157">
                <a:moveTo>
                  <a:pt x="0" y="111"/>
                </a:moveTo>
                <a:lnTo>
                  <a:pt x="6" y="157"/>
                </a:lnTo>
                <a:lnTo>
                  <a:pt x="35" y="140"/>
                </a:lnTo>
                <a:lnTo>
                  <a:pt x="16" y="113"/>
                </a:lnTo>
                <a:lnTo>
                  <a:pt x="95" y="135"/>
                </a:lnTo>
                <a:lnTo>
                  <a:pt x="115" y="101"/>
                </a:lnTo>
                <a:lnTo>
                  <a:pt x="167" y="89"/>
                </a:lnTo>
                <a:lnTo>
                  <a:pt x="150" y="65"/>
                </a:lnTo>
                <a:lnTo>
                  <a:pt x="155" y="46"/>
                </a:lnTo>
                <a:lnTo>
                  <a:pt x="110" y="49"/>
                </a:lnTo>
                <a:lnTo>
                  <a:pt x="57" y="0"/>
                </a:lnTo>
                <a:lnTo>
                  <a:pt x="38" y="90"/>
                </a:lnTo>
                <a:lnTo>
                  <a:pt x="15" y="85"/>
                </a:lnTo>
                <a:lnTo>
                  <a:pt x="0" y="111"/>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0" name="Freeform 100"/>
          <p:cNvSpPr>
            <a:spLocks/>
          </p:cNvSpPr>
          <p:nvPr/>
        </p:nvSpPr>
        <p:spPr bwMode="auto">
          <a:xfrm>
            <a:off x="7318375" y="3459163"/>
            <a:ext cx="142875" cy="152400"/>
          </a:xfrm>
          <a:custGeom>
            <a:avLst/>
            <a:gdLst>
              <a:gd name="T0" fmla="*/ 0 w 181"/>
              <a:gd name="T1" fmla="*/ 109 h 192"/>
              <a:gd name="T2" fmla="*/ 34 w 181"/>
              <a:gd name="T3" fmla="*/ 124 h 192"/>
              <a:gd name="T4" fmla="*/ 12 w 181"/>
              <a:gd name="T5" fmla="*/ 181 h 192"/>
              <a:gd name="T6" fmla="*/ 63 w 181"/>
              <a:gd name="T7" fmla="*/ 192 h 192"/>
              <a:gd name="T8" fmla="*/ 119 w 181"/>
              <a:gd name="T9" fmla="*/ 159 h 192"/>
              <a:gd name="T10" fmla="*/ 94 w 181"/>
              <a:gd name="T11" fmla="*/ 114 h 192"/>
              <a:gd name="T12" fmla="*/ 156 w 181"/>
              <a:gd name="T13" fmla="*/ 73 h 192"/>
              <a:gd name="T14" fmla="*/ 181 w 181"/>
              <a:gd name="T15" fmla="*/ 15 h 192"/>
              <a:gd name="T16" fmla="*/ 180 w 181"/>
              <a:gd name="T17" fmla="*/ 10 h 192"/>
              <a:gd name="T18" fmla="*/ 170 w 181"/>
              <a:gd name="T19" fmla="*/ 0 h 192"/>
              <a:gd name="T20" fmla="*/ 114 w 181"/>
              <a:gd name="T21" fmla="*/ 34 h 192"/>
              <a:gd name="T22" fmla="*/ 114 w 181"/>
              <a:gd name="T23" fmla="*/ 57 h 192"/>
              <a:gd name="T24" fmla="*/ 72 w 181"/>
              <a:gd name="T25" fmla="*/ 49 h 192"/>
              <a:gd name="T26" fmla="*/ 0 w 181"/>
              <a:gd name="T27" fmla="*/ 109 h 1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1"/>
              <a:gd name="T43" fmla="*/ 0 h 192"/>
              <a:gd name="T44" fmla="*/ 181 w 181"/>
              <a:gd name="T45" fmla="*/ 192 h 1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1" h="192">
                <a:moveTo>
                  <a:pt x="0" y="109"/>
                </a:moveTo>
                <a:lnTo>
                  <a:pt x="34" y="124"/>
                </a:lnTo>
                <a:lnTo>
                  <a:pt x="12" y="181"/>
                </a:lnTo>
                <a:lnTo>
                  <a:pt x="63" y="192"/>
                </a:lnTo>
                <a:lnTo>
                  <a:pt x="119" y="159"/>
                </a:lnTo>
                <a:lnTo>
                  <a:pt x="94" y="114"/>
                </a:lnTo>
                <a:lnTo>
                  <a:pt x="156" y="73"/>
                </a:lnTo>
                <a:lnTo>
                  <a:pt x="181" y="15"/>
                </a:lnTo>
                <a:lnTo>
                  <a:pt x="180" y="10"/>
                </a:lnTo>
                <a:lnTo>
                  <a:pt x="170" y="0"/>
                </a:lnTo>
                <a:lnTo>
                  <a:pt x="114" y="34"/>
                </a:lnTo>
                <a:lnTo>
                  <a:pt x="114" y="57"/>
                </a:lnTo>
                <a:lnTo>
                  <a:pt x="72" y="49"/>
                </a:lnTo>
                <a:lnTo>
                  <a:pt x="0" y="10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1" name="Freeform 101"/>
          <p:cNvSpPr>
            <a:spLocks/>
          </p:cNvSpPr>
          <p:nvPr/>
        </p:nvSpPr>
        <p:spPr bwMode="auto">
          <a:xfrm>
            <a:off x="7359650" y="3586163"/>
            <a:ext cx="80963" cy="119062"/>
          </a:xfrm>
          <a:custGeom>
            <a:avLst/>
            <a:gdLst/>
            <a:ahLst/>
            <a:cxnLst>
              <a:cxn ang="0">
                <a:pos x="0" y="152"/>
              </a:cxn>
              <a:cxn ang="0">
                <a:pos x="10" y="33"/>
              </a:cxn>
              <a:cxn ang="0">
                <a:pos x="66" y="0"/>
              </a:cxn>
              <a:cxn ang="0">
                <a:pos x="101" y="93"/>
              </a:cxn>
              <a:cxn ang="0">
                <a:pos x="65" y="136"/>
              </a:cxn>
              <a:cxn ang="0">
                <a:pos x="0" y="152"/>
              </a:cxn>
            </a:cxnLst>
            <a:rect l="0" t="0" r="r" b="b"/>
            <a:pathLst>
              <a:path w="101" h="152">
                <a:moveTo>
                  <a:pt x="0" y="152"/>
                </a:moveTo>
                <a:lnTo>
                  <a:pt x="10" y="33"/>
                </a:lnTo>
                <a:lnTo>
                  <a:pt x="66" y="0"/>
                </a:lnTo>
                <a:lnTo>
                  <a:pt x="101" y="93"/>
                </a:lnTo>
                <a:lnTo>
                  <a:pt x="65" y="136"/>
                </a:lnTo>
                <a:lnTo>
                  <a:pt x="0" y="152"/>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2" name="Freeform 102"/>
          <p:cNvSpPr>
            <a:spLocks/>
          </p:cNvSpPr>
          <p:nvPr/>
        </p:nvSpPr>
        <p:spPr bwMode="auto">
          <a:xfrm>
            <a:off x="6767513" y="4027488"/>
            <a:ext cx="163512" cy="211137"/>
          </a:xfrm>
          <a:custGeom>
            <a:avLst/>
            <a:gdLst>
              <a:gd name="T0" fmla="*/ 0 w 206"/>
              <a:gd name="T1" fmla="*/ 59 h 267"/>
              <a:gd name="T2" fmla="*/ 24 w 206"/>
              <a:gd name="T3" fmla="*/ 98 h 267"/>
              <a:gd name="T4" fmla="*/ 18 w 206"/>
              <a:gd name="T5" fmla="*/ 162 h 267"/>
              <a:gd name="T6" fmla="*/ 91 w 206"/>
              <a:gd name="T7" fmla="*/ 134 h 267"/>
              <a:gd name="T8" fmla="*/ 123 w 206"/>
              <a:gd name="T9" fmla="*/ 162 h 267"/>
              <a:gd name="T10" fmla="*/ 149 w 206"/>
              <a:gd name="T11" fmla="*/ 226 h 267"/>
              <a:gd name="T12" fmla="*/ 141 w 206"/>
              <a:gd name="T13" fmla="*/ 267 h 267"/>
              <a:gd name="T14" fmla="*/ 206 w 206"/>
              <a:gd name="T15" fmla="*/ 255 h 267"/>
              <a:gd name="T16" fmla="*/ 175 w 206"/>
              <a:gd name="T17" fmla="*/ 171 h 267"/>
              <a:gd name="T18" fmla="*/ 104 w 206"/>
              <a:gd name="T19" fmla="*/ 106 h 267"/>
              <a:gd name="T20" fmla="*/ 124 w 206"/>
              <a:gd name="T21" fmla="*/ 72 h 267"/>
              <a:gd name="T22" fmla="*/ 86 w 206"/>
              <a:gd name="T23" fmla="*/ 52 h 267"/>
              <a:gd name="T24" fmla="*/ 55 w 206"/>
              <a:gd name="T25" fmla="*/ 0 h 267"/>
              <a:gd name="T26" fmla="*/ 36 w 206"/>
              <a:gd name="T27" fmla="*/ 4 h 267"/>
              <a:gd name="T28" fmla="*/ 38 w 206"/>
              <a:gd name="T29" fmla="*/ 38 h 267"/>
              <a:gd name="T30" fmla="*/ 24 w 206"/>
              <a:gd name="T31" fmla="*/ 29 h 267"/>
              <a:gd name="T32" fmla="*/ 0 w 206"/>
              <a:gd name="T33" fmla="*/ 59 h 2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6"/>
              <a:gd name="T52" fmla="*/ 0 h 267"/>
              <a:gd name="T53" fmla="*/ 206 w 206"/>
              <a:gd name="T54" fmla="*/ 267 h 2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6" h="267">
                <a:moveTo>
                  <a:pt x="0" y="59"/>
                </a:moveTo>
                <a:lnTo>
                  <a:pt x="24" y="98"/>
                </a:lnTo>
                <a:lnTo>
                  <a:pt x="18" y="162"/>
                </a:lnTo>
                <a:lnTo>
                  <a:pt x="91" y="134"/>
                </a:lnTo>
                <a:lnTo>
                  <a:pt x="123" y="162"/>
                </a:lnTo>
                <a:lnTo>
                  <a:pt x="149" y="226"/>
                </a:lnTo>
                <a:lnTo>
                  <a:pt x="141" y="267"/>
                </a:lnTo>
                <a:lnTo>
                  <a:pt x="206" y="255"/>
                </a:lnTo>
                <a:lnTo>
                  <a:pt x="175" y="171"/>
                </a:lnTo>
                <a:lnTo>
                  <a:pt x="104" y="106"/>
                </a:lnTo>
                <a:lnTo>
                  <a:pt x="124" y="72"/>
                </a:lnTo>
                <a:lnTo>
                  <a:pt x="86" y="52"/>
                </a:lnTo>
                <a:lnTo>
                  <a:pt x="55" y="0"/>
                </a:lnTo>
                <a:lnTo>
                  <a:pt x="36" y="4"/>
                </a:lnTo>
                <a:lnTo>
                  <a:pt x="38" y="38"/>
                </a:lnTo>
                <a:lnTo>
                  <a:pt x="24" y="29"/>
                </a:lnTo>
                <a:lnTo>
                  <a:pt x="0" y="5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3" name="Freeform 103"/>
          <p:cNvSpPr>
            <a:spLocks/>
          </p:cNvSpPr>
          <p:nvPr/>
        </p:nvSpPr>
        <p:spPr bwMode="auto">
          <a:xfrm>
            <a:off x="4595813" y="3228975"/>
            <a:ext cx="12700" cy="22225"/>
          </a:xfrm>
          <a:custGeom>
            <a:avLst/>
            <a:gdLst/>
            <a:ahLst/>
            <a:cxnLst>
              <a:cxn ang="0">
                <a:pos x="0" y="21"/>
              </a:cxn>
              <a:cxn ang="0">
                <a:pos x="10" y="0"/>
              </a:cxn>
              <a:cxn ang="0">
                <a:pos x="15" y="28"/>
              </a:cxn>
              <a:cxn ang="0">
                <a:pos x="0" y="21"/>
              </a:cxn>
            </a:cxnLst>
            <a:rect l="0" t="0" r="r" b="b"/>
            <a:pathLst>
              <a:path w="15" h="28">
                <a:moveTo>
                  <a:pt x="0" y="21"/>
                </a:moveTo>
                <a:lnTo>
                  <a:pt x="10" y="0"/>
                </a:lnTo>
                <a:lnTo>
                  <a:pt x="15" y="28"/>
                </a:lnTo>
                <a:lnTo>
                  <a:pt x="0" y="21"/>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4" name="Freeform 104"/>
          <p:cNvSpPr>
            <a:spLocks/>
          </p:cNvSpPr>
          <p:nvPr/>
        </p:nvSpPr>
        <p:spPr bwMode="auto">
          <a:xfrm>
            <a:off x="6767513" y="4433888"/>
            <a:ext cx="84137" cy="125412"/>
          </a:xfrm>
          <a:custGeom>
            <a:avLst/>
            <a:gdLst/>
            <a:ahLst/>
            <a:cxnLst>
              <a:cxn ang="0">
                <a:pos x="0" y="0"/>
              </a:cxn>
              <a:cxn ang="0">
                <a:pos x="20" y="0"/>
              </a:cxn>
              <a:cxn ang="0">
                <a:pos x="28" y="30"/>
              </a:cxn>
              <a:cxn ang="0">
                <a:pos x="55" y="11"/>
              </a:cxn>
              <a:cxn ang="0">
                <a:pos x="91" y="48"/>
              </a:cxn>
              <a:cxn ang="0">
                <a:pos x="108" y="159"/>
              </a:cxn>
              <a:cxn ang="0">
                <a:pos x="33" y="113"/>
              </a:cxn>
              <a:cxn ang="0">
                <a:pos x="0" y="0"/>
              </a:cxn>
            </a:cxnLst>
            <a:rect l="0" t="0" r="r" b="b"/>
            <a:pathLst>
              <a:path w="108" h="159">
                <a:moveTo>
                  <a:pt x="0" y="0"/>
                </a:moveTo>
                <a:lnTo>
                  <a:pt x="20" y="0"/>
                </a:lnTo>
                <a:lnTo>
                  <a:pt x="28" y="30"/>
                </a:lnTo>
                <a:lnTo>
                  <a:pt x="55" y="11"/>
                </a:lnTo>
                <a:lnTo>
                  <a:pt x="91" y="48"/>
                </a:lnTo>
                <a:lnTo>
                  <a:pt x="108" y="159"/>
                </a:lnTo>
                <a:lnTo>
                  <a:pt x="33" y="113"/>
                </a:lnTo>
                <a:lnTo>
                  <a:pt x="0" y="0"/>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5" name="Freeform 105"/>
          <p:cNvSpPr>
            <a:spLocks/>
          </p:cNvSpPr>
          <p:nvPr/>
        </p:nvSpPr>
        <p:spPr bwMode="auto">
          <a:xfrm>
            <a:off x="6983413" y="4425950"/>
            <a:ext cx="219075" cy="150813"/>
          </a:xfrm>
          <a:custGeom>
            <a:avLst/>
            <a:gdLst>
              <a:gd name="T0" fmla="*/ 0 w 277"/>
              <a:gd name="T1" fmla="*/ 165 h 189"/>
              <a:gd name="T2" fmla="*/ 24 w 277"/>
              <a:gd name="T3" fmla="*/ 189 h 189"/>
              <a:gd name="T4" fmla="*/ 111 w 277"/>
              <a:gd name="T5" fmla="*/ 182 h 189"/>
              <a:gd name="T6" fmla="*/ 139 w 277"/>
              <a:gd name="T7" fmla="*/ 168 h 189"/>
              <a:gd name="T8" fmla="*/ 180 w 277"/>
              <a:gd name="T9" fmla="*/ 82 h 189"/>
              <a:gd name="T10" fmla="*/ 228 w 277"/>
              <a:gd name="T11" fmla="*/ 86 h 189"/>
              <a:gd name="T12" fmla="*/ 277 w 277"/>
              <a:gd name="T13" fmla="*/ 55 h 189"/>
              <a:gd name="T14" fmla="*/ 231 w 277"/>
              <a:gd name="T15" fmla="*/ 29 h 189"/>
              <a:gd name="T16" fmla="*/ 216 w 277"/>
              <a:gd name="T17" fmla="*/ 0 h 189"/>
              <a:gd name="T18" fmla="*/ 159 w 277"/>
              <a:gd name="T19" fmla="*/ 57 h 189"/>
              <a:gd name="T20" fmla="*/ 140 w 277"/>
              <a:gd name="T21" fmla="*/ 92 h 189"/>
              <a:gd name="T22" fmla="*/ 123 w 277"/>
              <a:gd name="T23" fmla="*/ 73 h 189"/>
              <a:gd name="T24" fmla="*/ 91 w 277"/>
              <a:gd name="T25" fmla="*/ 121 h 189"/>
              <a:gd name="T26" fmla="*/ 54 w 277"/>
              <a:gd name="T27" fmla="*/ 126 h 189"/>
              <a:gd name="T28" fmla="*/ 43 w 277"/>
              <a:gd name="T29" fmla="*/ 168 h 189"/>
              <a:gd name="T30" fmla="*/ 0 w 277"/>
              <a:gd name="T31" fmla="*/ 165 h 1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7"/>
              <a:gd name="T49" fmla="*/ 0 h 189"/>
              <a:gd name="T50" fmla="*/ 277 w 277"/>
              <a:gd name="T51" fmla="*/ 189 h 1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7" h="189">
                <a:moveTo>
                  <a:pt x="0" y="165"/>
                </a:moveTo>
                <a:lnTo>
                  <a:pt x="24" y="189"/>
                </a:lnTo>
                <a:lnTo>
                  <a:pt x="111" y="182"/>
                </a:lnTo>
                <a:lnTo>
                  <a:pt x="139" y="168"/>
                </a:lnTo>
                <a:lnTo>
                  <a:pt x="180" y="82"/>
                </a:lnTo>
                <a:lnTo>
                  <a:pt x="228" y="86"/>
                </a:lnTo>
                <a:lnTo>
                  <a:pt x="277" y="55"/>
                </a:lnTo>
                <a:lnTo>
                  <a:pt x="231" y="29"/>
                </a:lnTo>
                <a:lnTo>
                  <a:pt x="216" y="0"/>
                </a:lnTo>
                <a:lnTo>
                  <a:pt x="159" y="57"/>
                </a:lnTo>
                <a:lnTo>
                  <a:pt x="140" y="92"/>
                </a:lnTo>
                <a:lnTo>
                  <a:pt x="123" y="73"/>
                </a:lnTo>
                <a:lnTo>
                  <a:pt x="91" y="121"/>
                </a:lnTo>
                <a:lnTo>
                  <a:pt x="54" y="126"/>
                </a:lnTo>
                <a:lnTo>
                  <a:pt x="43" y="168"/>
                </a:lnTo>
                <a:lnTo>
                  <a:pt x="0" y="16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6" name="Freeform 106"/>
          <p:cNvSpPr>
            <a:spLocks/>
          </p:cNvSpPr>
          <p:nvPr/>
        </p:nvSpPr>
        <p:spPr bwMode="auto">
          <a:xfrm>
            <a:off x="1781175" y="3752850"/>
            <a:ext cx="693738" cy="481013"/>
          </a:xfrm>
          <a:custGeom>
            <a:avLst/>
            <a:gdLst/>
            <a:ahLst/>
            <a:cxnLst>
              <a:cxn ang="0">
                <a:pos x="0" y="6"/>
              </a:cxn>
              <a:cxn ang="0">
                <a:pos x="40" y="102"/>
              </a:cxn>
              <a:cxn ang="0">
                <a:pos x="90" y="146"/>
              </a:cxn>
              <a:cxn ang="0">
                <a:pos x="87" y="170"/>
              </a:cxn>
              <a:cxn ang="0">
                <a:pos x="62" y="176"/>
              </a:cxn>
              <a:cxn ang="0">
                <a:pos x="115" y="197"/>
              </a:cxn>
              <a:cxn ang="0">
                <a:pos x="145" y="240"/>
              </a:cxn>
              <a:cxn ang="0">
                <a:pos x="144" y="275"/>
              </a:cxn>
              <a:cxn ang="0">
                <a:pos x="206" y="333"/>
              </a:cxn>
              <a:cxn ang="0">
                <a:pos x="219" y="315"/>
              </a:cxn>
              <a:cxn ang="0">
                <a:pos x="73" y="88"/>
              </a:cxn>
              <a:cxn ang="0">
                <a:pos x="63" y="25"/>
              </a:cxn>
              <a:cxn ang="0">
                <a:pos x="95" y="41"/>
              </a:cxn>
              <a:cxn ang="0">
                <a:pos x="150" y="141"/>
              </a:cxn>
              <a:cxn ang="0">
                <a:pos x="227" y="216"/>
              </a:cxn>
              <a:cxn ang="0">
                <a:pos x="224" y="246"/>
              </a:cxn>
              <a:cxn ang="0">
                <a:pos x="332" y="344"/>
              </a:cxn>
              <a:cxn ang="0">
                <a:pos x="345" y="387"/>
              </a:cxn>
              <a:cxn ang="0">
                <a:pos x="332" y="417"/>
              </a:cxn>
              <a:cxn ang="0">
                <a:pos x="356" y="455"/>
              </a:cxn>
              <a:cxn ang="0">
                <a:pos x="564" y="562"/>
              </a:cxn>
              <a:cxn ang="0">
                <a:pos x="655" y="554"/>
              </a:cxn>
              <a:cxn ang="0">
                <a:pos x="712" y="605"/>
              </a:cxn>
              <a:cxn ang="0">
                <a:pos x="737" y="555"/>
              </a:cxn>
              <a:cxn ang="0">
                <a:pos x="767" y="554"/>
              </a:cxn>
              <a:cxn ang="0">
                <a:pos x="736" y="512"/>
              </a:cxn>
              <a:cxn ang="0">
                <a:pos x="804" y="496"/>
              </a:cxn>
              <a:cxn ang="0">
                <a:pos x="825" y="479"/>
              </a:cxn>
              <a:cxn ang="0">
                <a:pos x="836" y="468"/>
              </a:cxn>
              <a:cxn ang="0">
                <a:pos x="842" y="491"/>
              </a:cxn>
              <a:cxn ang="0">
                <a:pos x="872" y="390"/>
              </a:cxn>
              <a:cxn ang="0">
                <a:pos x="834" y="374"/>
              </a:cxn>
              <a:cxn ang="0">
                <a:pos x="769" y="390"/>
              </a:cxn>
              <a:cxn ang="0">
                <a:pos x="733" y="479"/>
              </a:cxn>
              <a:cxn ang="0">
                <a:pos x="650" y="487"/>
              </a:cxn>
              <a:cxn ang="0">
                <a:pos x="614" y="464"/>
              </a:cxn>
              <a:cxn ang="0">
                <a:pos x="559" y="358"/>
              </a:cxn>
              <a:cxn ang="0">
                <a:pos x="557" y="275"/>
              </a:cxn>
              <a:cxn ang="0">
                <a:pos x="576" y="237"/>
              </a:cxn>
              <a:cxn ang="0">
                <a:pos x="517" y="213"/>
              </a:cxn>
              <a:cxn ang="0">
                <a:pos x="447" y="101"/>
              </a:cxn>
              <a:cxn ang="0">
                <a:pos x="385" y="126"/>
              </a:cxn>
              <a:cxn ang="0">
                <a:pos x="306" y="31"/>
              </a:cxn>
              <a:cxn ang="0">
                <a:pos x="177" y="49"/>
              </a:cxn>
              <a:cxn ang="0">
                <a:pos x="67" y="0"/>
              </a:cxn>
              <a:cxn ang="0">
                <a:pos x="0" y="6"/>
              </a:cxn>
            </a:cxnLst>
            <a:rect l="0" t="0" r="r" b="b"/>
            <a:pathLst>
              <a:path w="872" h="605">
                <a:moveTo>
                  <a:pt x="0" y="6"/>
                </a:moveTo>
                <a:lnTo>
                  <a:pt x="40" y="102"/>
                </a:lnTo>
                <a:lnTo>
                  <a:pt x="90" y="146"/>
                </a:lnTo>
                <a:lnTo>
                  <a:pt x="87" y="170"/>
                </a:lnTo>
                <a:lnTo>
                  <a:pt x="62" y="176"/>
                </a:lnTo>
                <a:lnTo>
                  <a:pt x="115" y="197"/>
                </a:lnTo>
                <a:lnTo>
                  <a:pt x="145" y="240"/>
                </a:lnTo>
                <a:lnTo>
                  <a:pt x="144" y="275"/>
                </a:lnTo>
                <a:lnTo>
                  <a:pt x="206" y="333"/>
                </a:lnTo>
                <a:lnTo>
                  <a:pt x="219" y="315"/>
                </a:lnTo>
                <a:lnTo>
                  <a:pt x="73" y="88"/>
                </a:lnTo>
                <a:lnTo>
                  <a:pt x="63" y="25"/>
                </a:lnTo>
                <a:lnTo>
                  <a:pt x="95" y="41"/>
                </a:lnTo>
                <a:lnTo>
                  <a:pt x="150" y="141"/>
                </a:lnTo>
                <a:lnTo>
                  <a:pt x="227" y="216"/>
                </a:lnTo>
                <a:lnTo>
                  <a:pt x="224" y="246"/>
                </a:lnTo>
                <a:lnTo>
                  <a:pt x="332" y="344"/>
                </a:lnTo>
                <a:lnTo>
                  <a:pt x="345" y="387"/>
                </a:lnTo>
                <a:lnTo>
                  <a:pt x="332" y="417"/>
                </a:lnTo>
                <a:lnTo>
                  <a:pt x="356" y="455"/>
                </a:lnTo>
                <a:lnTo>
                  <a:pt x="564" y="562"/>
                </a:lnTo>
                <a:lnTo>
                  <a:pt x="655" y="554"/>
                </a:lnTo>
                <a:lnTo>
                  <a:pt x="712" y="605"/>
                </a:lnTo>
                <a:lnTo>
                  <a:pt x="737" y="555"/>
                </a:lnTo>
                <a:lnTo>
                  <a:pt x="767" y="554"/>
                </a:lnTo>
                <a:lnTo>
                  <a:pt x="736" y="512"/>
                </a:lnTo>
                <a:lnTo>
                  <a:pt x="804" y="496"/>
                </a:lnTo>
                <a:lnTo>
                  <a:pt x="825" y="479"/>
                </a:lnTo>
                <a:lnTo>
                  <a:pt x="836" y="468"/>
                </a:lnTo>
                <a:lnTo>
                  <a:pt x="842" y="491"/>
                </a:lnTo>
                <a:lnTo>
                  <a:pt x="872" y="390"/>
                </a:lnTo>
                <a:lnTo>
                  <a:pt x="834" y="374"/>
                </a:lnTo>
                <a:lnTo>
                  <a:pt x="769" y="390"/>
                </a:lnTo>
                <a:lnTo>
                  <a:pt x="733" y="479"/>
                </a:lnTo>
                <a:lnTo>
                  <a:pt x="650" y="487"/>
                </a:lnTo>
                <a:lnTo>
                  <a:pt x="614" y="464"/>
                </a:lnTo>
                <a:lnTo>
                  <a:pt x="559" y="358"/>
                </a:lnTo>
                <a:lnTo>
                  <a:pt x="557" y="275"/>
                </a:lnTo>
                <a:lnTo>
                  <a:pt x="576" y="237"/>
                </a:lnTo>
                <a:lnTo>
                  <a:pt x="517" y="213"/>
                </a:lnTo>
                <a:lnTo>
                  <a:pt x="447" y="101"/>
                </a:lnTo>
                <a:lnTo>
                  <a:pt x="385" y="126"/>
                </a:lnTo>
                <a:lnTo>
                  <a:pt x="306" y="31"/>
                </a:lnTo>
                <a:lnTo>
                  <a:pt x="177" y="49"/>
                </a:lnTo>
                <a:lnTo>
                  <a:pt x="67" y="0"/>
                </a:lnTo>
                <a:lnTo>
                  <a:pt x="0" y="6"/>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7" name="Freeform 107"/>
          <p:cNvSpPr>
            <a:spLocks/>
          </p:cNvSpPr>
          <p:nvPr/>
        </p:nvSpPr>
        <p:spPr bwMode="auto">
          <a:xfrm>
            <a:off x="6480175" y="3162300"/>
            <a:ext cx="727075" cy="334963"/>
          </a:xfrm>
          <a:custGeom>
            <a:avLst/>
            <a:gdLst>
              <a:gd name="T0" fmla="*/ 0 w 915"/>
              <a:gd name="T1" fmla="*/ 133 h 423"/>
              <a:gd name="T2" fmla="*/ 28 w 915"/>
              <a:gd name="T3" fmla="*/ 175 h 423"/>
              <a:gd name="T4" fmla="*/ 67 w 915"/>
              <a:gd name="T5" fmla="*/ 191 h 423"/>
              <a:gd name="T6" fmla="*/ 85 w 915"/>
              <a:gd name="T7" fmla="*/ 279 h 423"/>
              <a:gd name="T8" fmla="*/ 210 w 915"/>
              <a:gd name="T9" fmla="*/ 318 h 423"/>
              <a:gd name="T10" fmla="*/ 265 w 915"/>
              <a:gd name="T11" fmla="*/ 379 h 423"/>
              <a:gd name="T12" fmla="*/ 370 w 915"/>
              <a:gd name="T13" fmla="*/ 375 h 423"/>
              <a:gd name="T14" fmla="*/ 489 w 915"/>
              <a:gd name="T15" fmla="*/ 423 h 423"/>
              <a:gd name="T16" fmla="*/ 647 w 915"/>
              <a:gd name="T17" fmla="*/ 379 h 423"/>
              <a:gd name="T18" fmla="*/ 696 w 915"/>
              <a:gd name="T19" fmla="*/ 342 h 423"/>
              <a:gd name="T20" fmla="*/ 696 w 915"/>
              <a:gd name="T21" fmla="*/ 294 h 423"/>
              <a:gd name="T22" fmla="*/ 741 w 915"/>
              <a:gd name="T23" fmla="*/ 298 h 423"/>
              <a:gd name="T24" fmla="*/ 838 w 915"/>
              <a:gd name="T25" fmla="*/ 229 h 423"/>
              <a:gd name="T26" fmla="*/ 915 w 915"/>
              <a:gd name="T27" fmla="*/ 225 h 423"/>
              <a:gd name="T28" fmla="*/ 876 w 915"/>
              <a:gd name="T29" fmla="*/ 171 h 423"/>
              <a:gd name="T30" fmla="*/ 804 w 915"/>
              <a:gd name="T31" fmla="*/ 187 h 423"/>
              <a:gd name="T32" fmla="*/ 803 w 915"/>
              <a:gd name="T33" fmla="*/ 125 h 423"/>
              <a:gd name="T34" fmla="*/ 822 w 915"/>
              <a:gd name="T35" fmla="*/ 94 h 423"/>
              <a:gd name="T36" fmla="*/ 767 w 915"/>
              <a:gd name="T37" fmla="*/ 85 h 423"/>
              <a:gd name="T38" fmla="*/ 632 w 915"/>
              <a:gd name="T39" fmla="*/ 122 h 423"/>
              <a:gd name="T40" fmla="*/ 511 w 915"/>
              <a:gd name="T41" fmla="*/ 65 h 423"/>
              <a:gd name="T42" fmla="*/ 435 w 915"/>
              <a:gd name="T43" fmla="*/ 76 h 423"/>
              <a:gd name="T44" fmla="*/ 406 w 915"/>
              <a:gd name="T45" fmla="*/ 31 h 423"/>
              <a:gd name="T46" fmla="*/ 329 w 915"/>
              <a:gd name="T47" fmla="*/ 0 h 423"/>
              <a:gd name="T48" fmla="*/ 291 w 915"/>
              <a:gd name="T49" fmla="*/ 33 h 423"/>
              <a:gd name="T50" fmla="*/ 287 w 915"/>
              <a:gd name="T51" fmla="*/ 93 h 423"/>
              <a:gd name="T52" fmla="*/ 114 w 915"/>
              <a:gd name="T53" fmla="*/ 65 h 423"/>
              <a:gd name="T54" fmla="*/ 0 w 915"/>
              <a:gd name="T55" fmla="*/ 133 h 4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15"/>
              <a:gd name="T85" fmla="*/ 0 h 423"/>
              <a:gd name="T86" fmla="*/ 915 w 915"/>
              <a:gd name="T87" fmla="*/ 423 h 4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15" h="423">
                <a:moveTo>
                  <a:pt x="0" y="133"/>
                </a:moveTo>
                <a:lnTo>
                  <a:pt x="28" y="175"/>
                </a:lnTo>
                <a:lnTo>
                  <a:pt x="67" y="191"/>
                </a:lnTo>
                <a:lnTo>
                  <a:pt x="85" y="279"/>
                </a:lnTo>
                <a:lnTo>
                  <a:pt x="210" y="318"/>
                </a:lnTo>
                <a:lnTo>
                  <a:pt x="265" y="379"/>
                </a:lnTo>
                <a:lnTo>
                  <a:pt x="370" y="375"/>
                </a:lnTo>
                <a:lnTo>
                  <a:pt x="489" y="423"/>
                </a:lnTo>
                <a:lnTo>
                  <a:pt x="647" y="379"/>
                </a:lnTo>
                <a:lnTo>
                  <a:pt x="696" y="342"/>
                </a:lnTo>
                <a:lnTo>
                  <a:pt x="696" y="294"/>
                </a:lnTo>
                <a:lnTo>
                  <a:pt x="741" y="298"/>
                </a:lnTo>
                <a:lnTo>
                  <a:pt x="838" y="229"/>
                </a:lnTo>
                <a:lnTo>
                  <a:pt x="915" y="225"/>
                </a:lnTo>
                <a:lnTo>
                  <a:pt x="876" y="171"/>
                </a:lnTo>
                <a:lnTo>
                  <a:pt x="804" y="187"/>
                </a:lnTo>
                <a:lnTo>
                  <a:pt x="803" y="125"/>
                </a:lnTo>
                <a:lnTo>
                  <a:pt x="822" y="94"/>
                </a:lnTo>
                <a:lnTo>
                  <a:pt x="767" y="85"/>
                </a:lnTo>
                <a:lnTo>
                  <a:pt x="632" y="122"/>
                </a:lnTo>
                <a:lnTo>
                  <a:pt x="511" y="65"/>
                </a:lnTo>
                <a:lnTo>
                  <a:pt x="435" y="76"/>
                </a:lnTo>
                <a:lnTo>
                  <a:pt x="406" y="31"/>
                </a:lnTo>
                <a:lnTo>
                  <a:pt x="329" y="0"/>
                </a:lnTo>
                <a:lnTo>
                  <a:pt x="291" y="33"/>
                </a:lnTo>
                <a:lnTo>
                  <a:pt x="287" y="93"/>
                </a:lnTo>
                <a:lnTo>
                  <a:pt x="114" y="65"/>
                </a:lnTo>
                <a:lnTo>
                  <a:pt x="0" y="13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8" name="Freeform 108"/>
          <p:cNvSpPr>
            <a:spLocks/>
          </p:cNvSpPr>
          <p:nvPr/>
        </p:nvSpPr>
        <p:spPr bwMode="auto">
          <a:xfrm>
            <a:off x="5659438" y="3963988"/>
            <a:ext cx="174625" cy="217487"/>
          </a:xfrm>
          <a:custGeom>
            <a:avLst/>
            <a:gdLst>
              <a:gd name="T0" fmla="*/ 0 w 220"/>
              <a:gd name="T1" fmla="*/ 193 h 274"/>
              <a:gd name="T2" fmla="*/ 28 w 220"/>
              <a:gd name="T3" fmla="*/ 274 h 274"/>
              <a:gd name="T4" fmla="*/ 80 w 220"/>
              <a:gd name="T5" fmla="*/ 260 h 274"/>
              <a:gd name="T6" fmla="*/ 164 w 220"/>
              <a:gd name="T7" fmla="*/ 193 h 274"/>
              <a:gd name="T8" fmla="*/ 163 w 220"/>
              <a:gd name="T9" fmla="*/ 160 h 274"/>
              <a:gd name="T10" fmla="*/ 215 w 220"/>
              <a:gd name="T11" fmla="*/ 101 h 274"/>
              <a:gd name="T12" fmla="*/ 220 w 220"/>
              <a:gd name="T13" fmla="*/ 79 h 274"/>
              <a:gd name="T14" fmla="*/ 191 w 220"/>
              <a:gd name="T15" fmla="*/ 45 h 274"/>
              <a:gd name="T16" fmla="*/ 122 w 220"/>
              <a:gd name="T17" fmla="*/ 0 h 274"/>
              <a:gd name="T18" fmla="*/ 105 w 220"/>
              <a:gd name="T19" fmla="*/ 1 h 274"/>
              <a:gd name="T20" fmla="*/ 115 w 220"/>
              <a:gd name="T21" fmla="*/ 28 h 274"/>
              <a:gd name="T22" fmla="*/ 90 w 220"/>
              <a:gd name="T23" fmla="*/ 72 h 274"/>
              <a:gd name="T24" fmla="*/ 105 w 220"/>
              <a:gd name="T25" fmla="*/ 97 h 274"/>
              <a:gd name="T26" fmla="*/ 81 w 220"/>
              <a:gd name="T27" fmla="*/ 161 h 274"/>
              <a:gd name="T28" fmla="*/ 0 w 220"/>
              <a:gd name="T29" fmla="*/ 193 h 27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0"/>
              <a:gd name="T46" fmla="*/ 0 h 274"/>
              <a:gd name="T47" fmla="*/ 220 w 220"/>
              <a:gd name="T48" fmla="*/ 274 h 27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0" h="274">
                <a:moveTo>
                  <a:pt x="0" y="193"/>
                </a:moveTo>
                <a:lnTo>
                  <a:pt x="28" y="274"/>
                </a:lnTo>
                <a:lnTo>
                  <a:pt x="80" y="260"/>
                </a:lnTo>
                <a:lnTo>
                  <a:pt x="164" y="193"/>
                </a:lnTo>
                <a:lnTo>
                  <a:pt x="163" y="160"/>
                </a:lnTo>
                <a:lnTo>
                  <a:pt x="215" y="101"/>
                </a:lnTo>
                <a:lnTo>
                  <a:pt x="220" y="79"/>
                </a:lnTo>
                <a:lnTo>
                  <a:pt x="191" y="45"/>
                </a:lnTo>
                <a:lnTo>
                  <a:pt x="122" y="0"/>
                </a:lnTo>
                <a:lnTo>
                  <a:pt x="105" y="1"/>
                </a:lnTo>
                <a:lnTo>
                  <a:pt x="115" y="28"/>
                </a:lnTo>
                <a:lnTo>
                  <a:pt x="90" y="72"/>
                </a:lnTo>
                <a:lnTo>
                  <a:pt x="105" y="97"/>
                </a:lnTo>
                <a:lnTo>
                  <a:pt x="81" y="161"/>
                </a:lnTo>
                <a:lnTo>
                  <a:pt x="0" y="19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89" name="Freeform 109"/>
          <p:cNvSpPr>
            <a:spLocks/>
          </p:cNvSpPr>
          <p:nvPr/>
        </p:nvSpPr>
        <p:spPr bwMode="auto">
          <a:xfrm>
            <a:off x="6303963" y="3819525"/>
            <a:ext cx="184150" cy="104775"/>
          </a:xfrm>
          <a:custGeom>
            <a:avLst/>
            <a:gdLst>
              <a:gd name="T0" fmla="*/ 0 w 233"/>
              <a:gd name="T1" fmla="*/ 53 h 132"/>
              <a:gd name="T2" fmla="*/ 28 w 233"/>
              <a:gd name="T3" fmla="*/ 0 h 132"/>
              <a:gd name="T4" fmla="*/ 119 w 233"/>
              <a:gd name="T5" fmla="*/ 32 h 132"/>
              <a:gd name="T6" fmla="*/ 167 w 233"/>
              <a:gd name="T7" fmla="*/ 84 h 132"/>
              <a:gd name="T8" fmla="*/ 233 w 233"/>
              <a:gd name="T9" fmla="*/ 84 h 132"/>
              <a:gd name="T10" fmla="*/ 228 w 233"/>
              <a:gd name="T11" fmla="*/ 132 h 132"/>
              <a:gd name="T12" fmla="*/ 74 w 233"/>
              <a:gd name="T13" fmla="*/ 97 h 132"/>
              <a:gd name="T14" fmla="*/ 0 w 233"/>
              <a:gd name="T15" fmla="*/ 53 h 132"/>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132"/>
              <a:gd name="T26" fmla="*/ 233 w 233"/>
              <a:gd name="T27" fmla="*/ 132 h 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132">
                <a:moveTo>
                  <a:pt x="0" y="53"/>
                </a:moveTo>
                <a:lnTo>
                  <a:pt x="28" y="0"/>
                </a:lnTo>
                <a:lnTo>
                  <a:pt x="119" y="32"/>
                </a:lnTo>
                <a:lnTo>
                  <a:pt x="167" y="84"/>
                </a:lnTo>
                <a:lnTo>
                  <a:pt x="233" y="84"/>
                </a:lnTo>
                <a:lnTo>
                  <a:pt x="228" y="132"/>
                </a:lnTo>
                <a:lnTo>
                  <a:pt x="74" y="97"/>
                </a:lnTo>
                <a:lnTo>
                  <a:pt x="0" y="5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0" name="Freeform 110"/>
          <p:cNvSpPr>
            <a:spLocks/>
          </p:cNvSpPr>
          <p:nvPr/>
        </p:nvSpPr>
        <p:spPr bwMode="auto">
          <a:xfrm>
            <a:off x="4546600" y="3127375"/>
            <a:ext cx="82550" cy="80963"/>
          </a:xfrm>
          <a:custGeom>
            <a:avLst/>
            <a:gdLst/>
            <a:ahLst/>
            <a:cxnLst>
              <a:cxn ang="0">
                <a:pos x="0" y="81"/>
              </a:cxn>
              <a:cxn ang="0">
                <a:pos x="40" y="68"/>
              </a:cxn>
              <a:cxn ang="0">
                <a:pos x="19" y="53"/>
              </a:cxn>
              <a:cxn ang="0">
                <a:pos x="39" y="18"/>
              </a:cxn>
              <a:cxn ang="0">
                <a:pos x="56" y="41"/>
              </a:cxn>
              <a:cxn ang="0">
                <a:pos x="56" y="0"/>
              </a:cxn>
              <a:cxn ang="0">
                <a:pos x="102" y="0"/>
              </a:cxn>
              <a:cxn ang="0">
                <a:pos x="100" y="41"/>
              </a:cxn>
              <a:cxn ang="0">
                <a:pos x="69" y="57"/>
              </a:cxn>
              <a:cxn ang="0">
                <a:pos x="71" y="104"/>
              </a:cxn>
              <a:cxn ang="0">
                <a:pos x="42" y="77"/>
              </a:cxn>
              <a:cxn ang="0">
                <a:pos x="0" y="81"/>
              </a:cxn>
            </a:cxnLst>
            <a:rect l="0" t="0" r="r" b="b"/>
            <a:pathLst>
              <a:path w="102" h="104">
                <a:moveTo>
                  <a:pt x="0" y="81"/>
                </a:moveTo>
                <a:lnTo>
                  <a:pt x="40" y="68"/>
                </a:lnTo>
                <a:lnTo>
                  <a:pt x="19" y="53"/>
                </a:lnTo>
                <a:lnTo>
                  <a:pt x="39" y="18"/>
                </a:lnTo>
                <a:lnTo>
                  <a:pt x="56" y="41"/>
                </a:lnTo>
                <a:lnTo>
                  <a:pt x="56" y="0"/>
                </a:lnTo>
                <a:lnTo>
                  <a:pt x="102" y="0"/>
                </a:lnTo>
                <a:lnTo>
                  <a:pt x="100" y="41"/>
                </a:lnTo>
                <a:lnTo>
                  <a:pt x="69" y="57"/>
                </a:lnTo>
                <a:lnTo>
                  <a:pt x="71" y="104"/>
                </a:lnTo>
                <a:lnTo>
                  <a:pt x="42" y="77"/>
                </a:lnTo>
                <a:lnTo>
                  <a:pt x="0" y="81"/>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1" name="Freeform 111"/>
          <p:cNvSpPr>
            <a:spLocks/>
          </p:cNvSpPr>
          <p:nvPr/>
        </p:nvSpPr>
        <p:spPr bwMode="auto">
          <a:xfrm>
            <a:off x="8361676" y="5776913"/>
            <a:ext cx="177800" cy="182562"/>
          </a:xfrm>
          <a:custGeom>
            <a:avLst/>
            <a:gdLst>
              <a:gd name="T0" fmla="*/ 0 w 223"/>
              <a:gd name="T1" fmla="*/ 201 h 230"/>
              <a:gd name="T2" fmla="*/ 48 w 223"/>
              <a:gd name="T3" fmla="*/ 129 h 230"/>
              <a:gd name="T4" fmla="*/ 129 w 223"/>
              <a:gd name="T5" fmla="*/ 77 h 230"/>
              <a:gd name="T6" fmla="*/ 169 w 223"/>
              <a:gd name="T7" fmla="*/ 0 h 230"/>
              <a:gd name="T8" fmla="*/ 192 w 223"/>
              <a:gd name="T9" fmla="*/ 24 h 230"/>
              <a:gd name="T10" fmla="*/ 220 w 223"/>
              <a:gd name="T11" fmla="*/ 13 h 230"/>
              <a:gd name="T12" fmla="*/ 223 w 223"/>
              <a:gd name="T13" fmla="*/ 39 h 230"/>
              <a:gd name="T14" fmla="*/ 182 w 223"/>
              <a:gd name="T15" fmla="*/ 95 h 230"/>
              <a:gd name="T16" fmla="*/ 189 w 223"/>
              <a:gd name="T17" fmla="*/ 117 h 230"/>
              <a:gd name="T18" fmla="*/ 144 w 223"/>
              <a:gd name="T19" fmla="*/ 127 h 230"/>
              <a:gd name="T20" fmla="*/ 122 w 223"/>
              <a:gd name="T21" fmla="*/ 206 h 230"/>
              <a:gd name="T22" fmla="*/ 70 w 223"/>
              <a:gd name="T23" fmla="*/ 230 h 230"/>
              <a:gd name="T24" fmla="*/ 0 w 223"/>
              <a:gd name="T25" fmla="*/ 201 h 2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3"/>
              <a:gd name="T40" fmla="*/ 0 h 230"/>
              <a:gd name="T41" fmla="*/ 223 w 223"/>
              <a:gd name="T42" fmla="*/ 230 h 2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3" h="230">
                <a:moveTo>
                  <a:pt x="0" y="201"/>
                </a:moveTo>
                <a:lnTo>
                  <a:pt x="48" y="129"/>
                </a:lnTo>
                <a:lnTo>
                  <a:pt x="129" y="77"/>
                </a:lnTo>
                <a:lnTo>
                  <a:pt x="169" y="0"/>
                </a:lnTo>
                <a:lnTo>
                  <a:pt x="192" y="24"/>
                </a:lnTo>
                <a:lnTo>
                  <a:pt x="220" y="13"/>
                </a:lnTo>
                <a:lnTo>
                  <a:pt x="223" y="39"/>
                </a:lnTo>
                <a:lnTo>
                  <a:pt x="182" y="95"/>
                </a:lnTo>
                <a:lnTo>
                  <a:pt x="189" y="117"/>
                </a:lnTo>
                <a:lnTo>
                  <a:pt x="144" y="127"/>
                </a:lnTo>
                <a:lnTo>
                  <a:pt x="122" y="206"/>
                </a:lnTo>
                <a:lnTo>
                  <a:pt x="70" y="230"/>
                </a:lnTo>
                <a:lnTo>
                  <a:pt x="0" y="201"/>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2" name="Freeform 112"/>
          <p:cNvSpPr>
            <a:spLocks/>
          </p:cNvSpPr>
          <p:nvPr/>
        </p:nvSpPr>
        <p:spPr bwMode="auto">
          <a:xfrm>
            <a:off x="8424863" y="5494338"/>
            <a:ext cx="133350" cy="203200"/>
          </a:xfrm>
          <a:custGeom>
            <a:avLst/>
            <a:gdLst>
              <a:gd name="T0" fmla="*/ 0 w 167"/>
              <a:gd name="T1" fmla="*/ 0 h 256"/>
              <a:gd name="T2" fmla="*/ 45 w 167"/>
              <a:gd name="T3" fmla="*/ 30 h 256"/>
              <a:gd name="T4" fmla="*/ 58 w 167"/>
              <a:gd name="T5" fmla="*/ 87 h 256"/>
              <a:gd name="T6" fmla="*/ 77 w 167"/>
              <a:gd name="T7" fmla="*/ 103 h 256"/>
              <a:gd name="T8" fmla="*/ 88 w 167"/>
              <a:gd name="T9" fmla="*/ 78 h 256"/>
              <a:gd name="T10" fmla="*/ 98 w 167"/>
              <a:gd name="T11" fmla="*/ 117 h 256"/>
              <a:gd name="T12" fmla="*/ 167 w 167"/>
              <a:gd name="T13" fmla="*/ 117 h 256"/>
              <a:gd name="T14" fmla="*/ 152 w 167"/>
              <a:gd name="T15" fmla="*/ 171 h 256"/>
              <a:gd name="T16" fmla="*/ 119 w 167"/>
              <a:gd name="T17" fmla="*/ 179 h 256"/>
              <a:gd name="T18" fmla="*/ 90 w 167"/>
              <a:gd name="T19" fmla="*/ 253 h 256"/>
              <a:gd name="T20" fmla="*/ 58 w 167"/>
              <a:gd name="T21" fmla="*/ 256 h 256"/>
              <a:gd name="T22" fmla="*/ 72 w 167"/>
              <a:gd name="T23" fmla="*/ 228 h 256"/>
              <a:gd name="T24" fmla="*/ 30 w 167"/>
              <a:gd name="T25" fmla="*/ 175 h 256"/>
              <a:gd name="T26" fmla="*/ 64 w 167"/>
              <a:gd name="T27" fmla="*/ 132 h 256"/>
              <a:gd name="T28" fmla="*/ 58 w 167"/>
              <a:gd name="T29" fmla="*/ 93 h 256"/>
              <a:gd name="T30" fmla="*/ 0 w 167"/>
              <a:gd name="T31" fmla="*/ 0 h 2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7"/>
              <a:gd name="T49" fmla="*/ 0 h 256"/>
              <a:gd name="T50" fmla="*/ 167 w 167"/>
              <a:gd name="T51" fmla="*/ 256 h 25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7" h="256">
                <a:moveTo>
                  <a:pt x="0" y="0"/>
                </a:moveTo>
                <a:lnTo>
                  <a:pt x="45" y="30"/>
                </a:lnTo>
                <a:lnTo>
                  <a:pt x="58" y="87"/>
                </a:lnTo>
                <a:lnTo>
                  <a:pt x="77" y="103"/>
                </a:lnTo>
                <a:lnTo>
                  <a:pt x="88" y="78"/>
                </a:lnTo>
                <a:lnTo>
                  <a:pt x="98" y="117"/>
                </a:lnTo>
                <a:lnTo>
                  <a:pt x="167" y="117"/>
                </a:lnTo>
                <a:lnTo>
                  <a:pt x="152" y="171"/>
                </a:lnTo>
                <a:lnTo>
                  <a:pt x="119" y="179"/>
                </a:lnTo>
                <a:lnTo>
                  <a:pt x="90" y="253"/>
                </a:lnTo>
                <a:lnTo>
                  <a:pt x="58" y="256"/>
                </a:lnTo>
                <a:lnTo>
                  <a:pt x="72" y="228"/>
                </a:lnTo>
                <a:lnTo>
                  <a:pt x="30" y="175"/>
                </a:lnTo>
                <a:lnTo>
                  <a:pt x="64" y="132"/>
                </a:lnTo>
                <a:lnTo>
                  <a:pt x="58" y="93"/>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3" name="Freeform 113"/>
          <p:cNvSpPr>
            <a:spLocks/>
          </p:cNvSpPr>
          <p:nvPr/>
        </p:nvSpPr>
        <p:spPr bwMode="auto">
          <a:xfrm>
            <a:off x="2462213" y="4219575"/>
            <a:ext cx="92075" cy="106363"/>
          </a:xfrm>
          <a:custGeom>
            <a:avLst/>
            <a:gdLst>
              <a:gd name="T0" fmla="*/ 0 w 116"/>
              <a:gd name="T1" fmla="*/ 66 h 132"/>
              <a:gd name="T2" fmla="*/ 47 w 116"/>
              <a:gd name="T3" fmla="*/ 129 h 132"/>
              <a:gd name="T4" fmla="*/ 106 w 116"/>
              <a:gd name="T5" fmla="*/ 132 h 132"/>
              <a:gd name="T6" fmla="*/ 116 w 116"/>
              <a:gd name="T7" fmla="*/ 0 h 132"/>
              <a:gd name="T8" fmla="*/ 75 w 116"/>
              <a:gd name="T9" fmla="*/ 8 h 132"/>
              <a:gd name="T10" fmla="*/ 0 w 116"/>
              <a:gd name="T11" fmla="*/ 66 h 132"/>
              <a:gd name="T12" fmla="*/ 0 60000 65536"/>
              <a:gd name="T13" fmla="*/ 0 60000 65536"/>
              <a:gd name="T14" fmla="*/ 0 60000 65536"/>
              <a:gd name="T15" fmla="*/ 0 60000 65536"/>
              <a:gd name="T16" fmla="*/ 0 60000 65536"/>
              <a:gd name="T17" fmla="*/ 0 60000 65536"/>
              <a:gd name="T18" fmla="*/ 0 w 116"/>
              <a:gd name="T19" fmla="*/ 0 h 132"/>
              <a:gd name="T20" fmla="*/ 116 w 116"/>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116" h="132">
                <a:moveTo>
                  <a:pt x="0" y="66"/>
                </a:moveTo>
                <a:lnTo>
                  <a:pt x="47" y="129"/>
                </a:lnTo>
                <a:lnTo>
                  <a:pt x="106" y="132"/>
                </a:lnTo>
                <a:lnTo>
                  <a:pt x="116" y="0"/>
                </a:lnTo>
                <a:lnTo>
                  <a:pt x="75" y="8"/>
                </a:lnTo>
                <a:lnTo>
                  <a:pt x="0" y="66"/>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4" name="Freeform 114"/>
          <p:cNvSpPr>
            <a:spLocks/>
          </p:cNvSpPr>
          <p:nvPr/>
        </p:nvSpPr>
        <p:spPr bwMode="auto">
          <a:xfrm>
            <a:off x="4579938" y="2430463"/>
            <a:ext cx="595312" cy="522287"/>
          </a:xfrm>
          <a:custGeom>
            <a:avLst/>
            <a:gdLst>
              <a:gd name="T0" fmla="*/ 3 w 748"/>
              <a:gd name="T1" fmla="*/ 518 h 657"/>
              <a:gd name="T2" fmla="*/ 74 w 748"/>
              <a:gd name="T3" fmla="*/ 510 h 657"/>
              <a:gd name="T4" fmla="*/ 20 w 748"/>
              <a:gd name="T5" fmla="*/ 543 h 657"/>
              <a:gd name="T6" fmla="*/ 60 w 748"/>
              <a:gd name="T7" fmla="*/ 548 h 657"/>
              <a:gd name="T8" fmla="*/ 38 w 748"/>
              <a:gd name="T9" fmla="*/ 596 h 657"/>
              <a:gd name="T10" fmla="*/ 92 w 748"/>
              <a:gd name="T11" fmla="*/ 657 h 657"/>
              <a:gd name="T12" fmla="*/ 160 w 748"/>
              <a:gd name="T13" fmla="*/ 579 h 657"/>
              <a:gd name="T14" fmla="*/ 213 w 748"/>
              <a:gd name="T15" fmla="*/ 571 h 657"/>
              <a:gd name="T16" fmla="*/ 221 w 748"/>
              <a:gd name="T17" fmla="*/ 509 h 657"/>
              <a:gd name="T18" fmla="*/ 209 w 748"/>
              <a:gd name="T19" fmla="*/ 394 h 657"/>
              <a:gd name="T20" fmla="*/ 251 w 748"/>
              <a:gd name="T21" fmla="*/ 345 h 657"/>
              <a:gd name="T22" fmla="*/ 326 w 748"/>
              <a:gd name="T23" fmla="*/ 222 h 657"/>
              <a:gd name="T24" fmla="*/ 370 w 748"/>
              <a:gd name="T25" fmla="*/ 169 h 657"/>
              <a:gd name="T26" fmla="*/ 436 w 748"/>
              <a:gd name="T27" fmla="*/ 148 h 657"/>
              <a:gd name="T28" fmla="*/ 451 w 748"/>
              <a:gd name="T29" fmla="*/ 114 h 657"/>
              <a:gd name="T30" fmla="*/ 503 w 748"/>
              <a:gd name="T31" fmla="*/ 128 h 657"/>
              <a:gd name="T32" fmla="*/ 599 w 748"/>
              <a:gd name="T33" fmla="*/ 114 h 657"/>
              <a:gd name="T34" fmla="*/ 666 w 748"/>
              <a:gd name="T35" fmla="*/ 60 h 657"/>
              <a:gd name="T36" fmla="*/ 692 w 748"/>
              <a:gd name="T37" fmla="*/ 114 h 657"/>
              <a:gd name="T38" fmla="*/ 709 w 748"/>
              <a:gd name="T39" fmla="*/ 79 h 657"/>
              <a:gd name="T40" fmla="*/ 682 w 748"/>
              <a:gd name="T41" fmla="*/ 56 h 657"/>
              <a:gd name="T42" fmla="*/ 696 w 748"/>
              <a:gd name="T43" fmla="*/ 12 h 657"/>
              <a:gd name="T44" fmla="*/ 678 w 748"/>
              <a:gd name="T45" fmla="*/ 5 h 657"/>
              <a:gd name="T46" fmla="*/ 636 w 748"/>
              <a:gd name="T47" fmla="*/ 36 h 657"/>
              <a:gd name="T48" fmla="*/ 625 w 748"/>
              <a:gd name="T49" fmla="*/ 8 h 657"/>
              <a:gd name="T50" fmla="*/ 601 w 748"/>
              <a:gd name="T51" fmla="*/ 15 h 657"/>
              <a:gd name="T52" fmla="*/ 524 w 748"/>
              <a:gd name="T53" fmla="*/ 63 h 657"/>
              <a:gd name="T54" fmla="*/ 490 w 748"/>
              <a:gd name="T55" fmla="*/ 76 h 657"/>
              <a:gd name="T56" fmla="*/ 437 w 748"/>
              <a:gd name="T57" fmla="*/ 102 h 657"/>
              <a:gd name="T58" fmla="*/ 421 w 748"/>
              <a:gd name="T59" fmla="*/ 97 h 657"/>
              <a:gd name="T60" fmla="*/ 418 w 748"/>
              <a:gd name="T61" fmla="*/ 104 h 657"/>
              <a:gd name="T62" fmla="*/ 368 w 748"/>
              <a:gd name="T63" fmla="*/ 131 h 657"/>
              <a:gd name="T64" fmla="*/ 365 w 748"/>
              <a:gd name="T65" fmla="*/ 147 h 657"/>
              <a:gd name="T66" fmla="*/ 295 w 748"/>
              <a:gd name="T67" fmla="*/ 195 h 657"/>
              <a:gd name="T68" fmla="*/ 240 w 748"/>
              <a:gd name="T69" fmla="*/ 240 h 657"/>
              <a:gd name="T70" fmla="*/ 136 w 748"/>
              <a:gd name="T71" fmla="*/ 383 h 657"/>
              <a:gd name="T72" fmla="*/ 182 w 748"/>
              <a:gd name="T73" fmla="*/ 389 h 657"/>
              <a:gd name="T74" fmla="*/ 60 w 748"/>
              <a:gd name="T75" fmla="*/ 436 h 657"/>
              <a:gd name="T76" fmla="*/ 39 w 748"/>
              <a:gd name="T77" fmla="*/ 450 h 657"/>
              <a:gd name="T78" fmla="*/ 5 w 748"/>
              <a:gd name="T79" fmla="*/ 470 h 657"/>
              <a:gd name="T80" fmla="*/ 0 w 748"/>
              <a:gd name="T81" fmla="*/ 493 h 6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48"/>
              <a:gd name="T124" fmla="*/ 0 h 657"/>
              <a:gd name="T125" fmla="*/ 748 w 748"/>
              <a:gd name="T126" fmla="*/ 657 h 65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48" h="657">
                <a:moveTo>
                  <a:pt x="0" y="493"/>
                </a:moveTo>
                <a:lnTo>
                  <a:pt x="3" y="518"/>
                </a:lnTo>
                <a:lnTo>
                  <a:pt x="70" y="502"/>
                </a:lnTo>
                <a:lnTo>
                  <a:pt x="74" y="510"/>
                </a:lnTo>
                <a:lnTo>
                  <a:pt x="2" y="531"/>
                </a:lnTo>
                <a:lnTo>
                  <a:pt x="20" y="543"/>
                </a:lnTo>
                <a:lnTo>
                  <a:pt x="14" y="576"/>
                </a:lnTo>
                <a:lnTo>
                  <a:pt x="60" y="548"/>
                </a:lnTo>
                <a:lnTo>
                  <a:pt x="8" y="596"/>
                </a:lnTo>
                <a:lnTo>
                  <a:pt x="38" y="596"/>
                </a:lnTo>
                <a:lnTo>
                  <a:pt x="20" y="638"/>
                </a:lnTo>
                <a:lnTo>
                  <a:pt x="92" y="657"/>
                </a:lnTo>
                <a:lnTo>
                  <a:pt x="148" y="616"/>
                </a:lnTo>
                <a:lnTo>
                  <a:pt x="160" y="579"/>
                </a:lnTo>
                <a:lnTo>
                  <a:pt x="178" y="616"/>
                </a:lnTo>
                <a:lnTo>
                  <a:pt x="213" y="571"/>
                </a:lnTo>
                <a:lnTo>
                  <a:pt x="206" y="527"/>
                </a:lnTo>
                <a:lnTo>
                  <a:pt x="221" y="509"/>
                </a:lnTo>
                <a:lnTo>
                  <a:pt x="206" y="490"/>
                </a:lnTo>
                <a:lnTo>
                  <a:pt x="209" y="394"/>
                </a:lnTo>
                <a:lnTo>
                  <a:pt x="261" y="373"/>
                </a:lnTo>
                <a:lnTo>
                  <a:pt x="251" y="345"/>
                </a:lnTo>
                <a:lnTo>
                  <a:pt x="275" y="273"/>
                </a:lnTo>
                <a:lnTo>
                  <a:pt x="326" y="222"/>
                </a:lnTo>
                <a:lnTo>
                  <a:pt x="336" y="176"/>
                </a:lnTo>
                <a:lnTo>
                  <a:pt x="370" y="169"/>
                </a:lnTo>
                <a:lnTo>
                  <a:pt x="383" y="143"/>
                </a:lnTo>
                <a:lnTo>
                  <a:pt x="436" y="148"/>
                </a:lnTo>
                <a:lnTo>
                  <a:pt x="437" y="114"/>
                </a:lnTo>
                <a:lnTo>
                  <a:pt x="451" y="114"/>
                </a:lnTo>
                <a:lnTo>
                  <a:pt x="471" y="100"/>
                </a:lnTo>
                <a:lnTo>
                  <a:pt x="503" y="128"/>
                </a:lnTo>
                <a:lnTo>
                  <a:pt x="565" y="133"/>
                </a:lnTo>
                <a:lnTo>
                  <a:pt x="599" y="114"/>
                </a:lnTo>
                <a:lnTo>
                  <a:pt x="609" y="71"/>
                </a:lnTo>
                <a:lnTo>
                  <a:pt x="666" y="60"/>
                </a:lnTo>
                <a:lnTo>
                  <a:pt x="696" y="76"/>
                </a:lnTo>
                <a:lnTo>
                  <a:pt x="692" y="114"/>
                </a:lnTo>
                <a:lnTo>
                  <a:pt x="745" y="71"/>
                </a:lnTo>
                <a:lnTo>
                  <a:pt x="709" y="79"/>
                </a:lnTo>
                <a:lnTo>
                  <a:pt x="719" y="68"/>
                </a:lnTo>
                <a:lnTo>
                  <a:pt x="682" y="56"/>
                </a:lnTo>
                <a:lnTo>
                  <a:pt x="748" y="36"/>
                </a:lnTo>
                <a:lnTo>
                  <a:pt x="696" y="12"/>
                </a:lnTo>
                <a:lnTo>
                  <a:pt x="662" y="36"/>
                </a:lnTo>
                <a:lnTo>
                  <a:pt x="678" y="5"/>
                </a:lnTo>
                <a:lnTo>
                  <a:pt x="652" y="0"/>
                </a:lnTo>
                <a:lnTo>
                  <a:pt x="636" y="36"/>
                </a:lnTo>
                <a:lnTo>
                  <a:pt x="625" y="39"/>
                </a:lnTo>
                <a:lnTo>
                  <a:pt x="625" y="8"/>
                </a:lnTo>
                <a:lnTo>
                  <a:pt x="579" y="60"/>
                </a:lnTo>
                <a:lnTo>
                  <a:pt x="601" y="15"/>
                </a:lnTo>
                <a:lnTo>
                  <a:pt x="579" y="5"/>
                </a:lnTo>
                <a:lnTo>
                  <a:pt x="524" y="63"/>
                </a:lnTo>
                <a:lnTo>
                  <a:pt x="477" y="44"/>
                </a:lnTo>
                <a:lnTo>
                  <a:pt x="490" y="76"/>
                </a:lnTo>
                <a:lnTo>
                  <a:pt x="471" y="60"/>
                </a:lnTo>
                <a:lnTo>
                  <a:pt x="437" y="102"/>
                </a:lnTo>
                <a:lnTo>
                  <a:pt x="441" y="65"/>
                </a:lnTo>
                <a:lnTo>
                  <a:pt x="421" y="97"/>
                </a:lnTo>
                <a:lnTo>
                  <a:pt x="405" y="75"/>
                </a:lnTo>
                <a:lnTo>
                  <a:pt x="418" y="104"/>
                </a:lnTo>
                <a:lnTo>
                  <a:pt x="379" y="93"/>
                </a:lnTo>
                <a:lnTo>
                  <a:pt x="368" y="131"/>
                </a:lnTo>
                <a:lnTo>
                  <a:pt x="332" y="145"/>
                </a:lnTo>
                <a:lnTo>
                  <a:pt x="365" y="147"/>
                </a:lnTo>
                <a:lnTo>
                  <a:pt x="306" y="167"/>
                </a:lnTo>
                <a:lnTo>
                  <a:pt x="295" y="195"/>
                </a:lnTo>
                <a:lnTo>
                  <a:pt x="313" y="195"/>
                </a:lnTo>
                <a:lnTo>
                  <a:pt x="240" y="240"/>
                </a:lnTo>
                <a:lnTo>
                  <a:pt x="215" y="319"/>
                </a:lnTo>
                <a:lnTo>
                  <a:pt x="136" y="383"/>
                </a:lnTo>
                <a:lnTo>
                  <a:pt x="148" y="401"/>
                </a:lnTo>
                <a:lnTo>
                  <a:pt x="182" y="389"/>
                </a:lnTo>
                <a:lnTo>
                  <a:pt x="103" y="410"/>
                </a:lnTo>
                <a:lnTo>
                  <a:pt x="60" y="436"/>
                </a:lnTo>
                <a:lnTo>
                  <a:pt x="70" y="450"/>
                </a:lnTo>
                <a:lnTo>
                  <a:pt x="39" y="450"/>
                </a:lnTo>
                <a:lnTo>
                  <a:pt x="43" y="470"/>
                </a:lnTo>
                <a:lnTo>
                  <a:pt x="5" y="470"/>
                </a:lnTo>
                <a:lnTo>
                  <a:pt x="39" y="481"/>
                </a:lnTo>
                <a:lnTo>
                  <a:pt x="0" y="49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5" name="Freeform 115"/>
          <p:cNvSpPr>
            <a:spLocks/>
          </p:cNvSpPr>
          <p:nvPr/>
        </p:nvSpPr>
        <p:spPr bwMode="auto">
          <a:xfrm>
            <a:off x="5862638" y="3629025"/>
            <a:ext cx="384175" cy="366713"/>
          </a:xfrm>
          <a:custGeom>
            <a:avLst/>
            <a:gdLst/>
            <a:ahLst/>
            <a:cxnLst>
              <a:cxn ang="0">
                <a:pos x="0" y="254"/>
              </a:cxn>
              <a:cxn ang="0">
                <a:pos x="46" y="270"/>
              </a:cxn>
              <a:cxn ang="0">
                <a:pos x="151" y="254"/>
              </a:cxn>
              <a:cxn ang="0">
                <a:pos x="171" y="206"/>
              </a:cxn>
              <a:cxn ang="0">
                <a:pos x="244" y="182"/>
              </a:cxn>
              <a:cxn ang="0">
                <a:pos x="249" y="140"/>
              </a:cxn>
              <a:cxn ang="0">
                <a:pos x="273" y="133"/>
              </a:cxn>
              <a:cxn ang="0">
                <a:pos x="263" y="113"/>
              </a:cxn>
              <a:cxn ang="0">
                <a:pos x="288" y="110"/>
              </a:cxn>
              <a:cxn ang="0">
                <a:pos x="309" y="70"/>
              </a:cxn>
              <a:cxn ang="0">
                <a:pos x="299" y="31"/>
              </a:cxn>
              <a:cxn ang="0">
                <a:pos x="396" y="0"/>
              </a:cxn>
              <a:cxn ang="0">
                <a:pos x="484" y="61"/>
              </a:cxn>
              <a:cxn ang="0">
                <a:pos x="462" y="85"/>
              </a:cxn>
              <a:cxn ang="0">
                <a:pos x="377" y="85"/>
              </a:cxn>
              <a:cxn ang="0">
                <a:pos x="379" y="135"/>
              </a:cxn>
              <a:cxn ang="0">
                <a:pos x="417" y="169"/>
              </a:cxn>
              <a:cxn ang="0">
                <a:pos x="395" y="188"/>
              </a:cxn>
              <a:cxn ang="0">
                <a:pos x="401" y="215"/>
              </a:cxn>
              <a:cxn ang="0">
                <a:pos x="314" y="321"/>
              </a:cxn>
              <a:cxn ang="0">
                <a:pos x="276" y="318"/>
              </a:cxn>
              <a:cxn ang="0">
                <a:pos x="249" y="345"/>
              </a:cxn>
              <a:cxn ang="0">
                <a:pos x="296" y="441"/>
              </a:cxn>
              <a:cxn ang="0">
                <a:pos x="232" y="441"/>
              </a:cxn>
              <a:cxn ang="0">
                <a:pos x="206" y="463"/>
              </a:cxn>
              <a:cxn ang="0">
                <a:pos x="156" y="407"/>
              </a:cxn>
              <a:cxn ang="0">
                <a:pos x="22" y="415"/>
              </a:cxn>
              <a:cxn ang="0">
                <a:pos x="67" y="349"/>
              </a:cxn>
              <a:cxn ang="0">
                <a:pos x="0" y="254"/>
              </a:cxn>
            </a:cxnLst>
            <a:rect l="0" t="0" r="r" b="b"/>
            <a:pathLst>
              <a:path w="484" h="463">
                <a:moveTo>
                  <a:pt x="0" y="254"/>
                </a:moveTo>
                <a:lnTo>
                  <a:pt x="46" y="270"/>
                </a:lnTo>
                <a:lnTo>
                  <a:pt x="151" y="254"/>
                </a:lnTo>
                <a:lnTo>
                  <a:pt x="171" y="206"/>
                </a:lnTo>
                <a:lnTo>
                  <a:pt x="244" y="182"/>
                </a:lnTo>
                <a:lnTo>
                  <a:pt x="249" y="140"/>
                </a:lnTo>
                <a:lnTo>
                  <a:pt x="273" y="133"/>
                </a:lnTo>
                <a:lnTo>
                  <a:pt x="263" y="113"/>
                </a:lnTo>
                <a:lnTo>
                  <a:pt x="288" y="110"/>
                </a:lnTo>
                <a:lnTo>
                  <a:pt x="309" y="70"/>
                </a:lnTo>
                <a:lnTo>
                  <a:pt x="299" y="31"/>
                </a:lnTo>
                <a:lnTo>
                  <a:pt x="396" y="0"/>
                </a:lnTo>
                <a:lnTo>
                  <a:pt x="484" y="61"/>
                </a:lnTo>
                <a:lnTo>
                  <a:pt x="462" y="85"/>
                </a:lnTo>
                <a:lnTo>
                  <a:pt x="377" y="85"/>
                </a:lnTo>
                <a:lnTo>
                  <a:pt x="379" y="135"/>
                </a:lnTo>
                <a:lnTo>
                  <a:pt x="417" y="169"/>
                </a:lnTo>
                <a:lnTo>
                  <a:pt x="395" y="188"/>
                </a:lnTo>
                <a:lnTo>
                  <a:pt x="401" y="215"/>
                </a:lnTo>
                <a:lnTo>
                  <a:pt x="314" y="321"/>
                </a:lnTo>
                <a:lnTo>
                  <a:pt x="276" y="318"/>
                </a:lnTo>
                <a:lnTo>
                  <a:pt x="249" y="345"/>
                </a:lnTo>
                <a:lnTo>
                  <a:pt x="296" y="441"/>
                </a:lnTo>
                <a:lnTo>
                  <a:pt x="232" y="441"/>
                </a:lnTo>
                <a:lnTo>
                  <a:pt x="206" y="463"/>
                </a:lnTo>
                <a:lnTo>
                  <a:pt x="156" y="407"/>
                </a:lnTo>
                <a:lnTo>
                  <a:pt x="22" y="415"/>
                </a:lnTo>
                <a:lnTo>
                  <a:pt x="67" y="349"/>
                </a:lnTo>
                <a:lnTo>
                  <a:pt x="0" y="25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6" name="Freeform 116"/>
          <p:cNvSpPr>
            <a:spLocks/>
          </p:cNvSpPr>
          <p:nvPr/>
        </p:nvSpPr>
        <p:spPr bwMode="auto">
          <a:xfrm>
            <a:off x="2562225" y="4356100"/>
            <a:ext cx="127000" cy="63500"/>
          </a:xfrm>
          <a:custGeom>
            <a:avLst/>
            <a:gdLst>
              <a:gd name="T0" fmla="*/ 0 w 161"/>
              <a:gd name="T1" fmla="*/ 44 h 79"/>
              <a:gd name="T2" fmla="*/ 13 w 161"/>
              <a:gd name="T3" fmla="*/ 0 h 79"/>
              <a:gd name="T4" fmla="*/ 47 w 161"/>
              <a:gd name="T5" fmla="*/ 25 h 79"/>
              <a:gd name="T6" fmla="*/ 109 w 161"/>
              <a:gd name="T7" fmla="*/ 1 h 79"/>
              <a:gd name="T8" fmla="*/ 161 w 161"/>
              <a:gd name="T9" fmla="*/ 31 h 79"/>
              <a:gd name="T10" fmla="*/ 147 w 161"/>
              <a:gd name="T11" fmla="*/ 76 h 79"/>
              <a:gd name="T12" fmla="*/ 142 w 161"/>
              <a:gd name="T13" fmla="*/ 39 h 79"/>
              <a:gd name="T14" fmla="*/ 109 w 161"/>
              <a:gd name="T15" fmla="*/ 24 h 79"/>
              <a:gd name="T16" fmla="*/ 74 w 161"/>
              <a:gd name="T17" fmla="*/ 49 h 79"/>
              <a:gd name="T18" fmla="*/ 83 w 161"/>
              <a:gd name="T19" fmla="*/ 69 h 79"/>
              <a:gd name="T20" fmla="*/ 69 w 161"/>
              <a:gd name="T21" fmla="*/ 79 h 79"/>
              <a:gd name="T22" fmla="*/ 0 w 161"/>
              <a:gd name="T23" fmla="*/ 44 h 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
              <a:gd name="T37" fmla="*/ 0 h 79"/>
              <a:gd name="T38" fmla="*/ 161 w 161"/>
              <a:gd name="T39" fmla="*/ 79 h 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 h="79">
                <a:moveTo>
                  <a:pt x="0" y="44"/>
                </a:moveTo>
                <a:lnTo>
                  <a:pt x="13" y="0"/>
                </a:lnTo>
                <a:lnTo>
                  <a:pt x="47" y="25"/>
                </a:lnTo>
                <a:lnTo>
                  <a:pt x="109" y="1"/>
                </a:lnTo>
                <a:lnTo>
                  <a:pt x="161" y="31"/>
                </a:lnTo>
                <a:lnTo>
                  <a:pt x="147" y="76"/>
                </a:lnTo>
                <a:lnTo>
                  <a:pt x="142" y="39"/>
                </a:lnTo>
                <a:lnTo>
                  <a:pt x="109" y="24"/>
                </a:lnTo>
                <a:lnTo>
                  <a:pt x="74" y="49"/>
                </a:lnTo>
                <a:lnTo>
                  <a:pt x="83" y="69"/>
                </a:lnTo>
                <a:lnTo>
                  <a:pt x="69" y="79"/>
                </a:lnTo>
                <a:lnTo>
                  <a:pt x="0" y="4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7" name="Freeform 117"/>
          <p:cNvSpPr>
            <a:spLocks/>
          </p:cNvSpPr>
          <p:nvPr/>
        </p:nvSpPr>
        <p:spPr bwMode="auto">
          <a:xfrm>
            <a:off x="7702550" y="4664075"/>
            <a:ext cx="228600" cy="193675"/>
          </a:xfrm>
          <a:custGeom>
            <a:avLst/>
            <a:gdLst>
              <a:gd name="T0" fmla="*/ 0 w 287"/>
              <a:gd name="T1" fmla="*/ 0 h 245"/>
              <a:gd name="T2" fmla="*/ 5 w 287"/>
              <a:gd name="T3" fmla="*/ 203 h 245"/>
              <a:gd name="T4" fmla="*/ 52 w 287"/>
              <a:gd name="T5" fmla="*/ 211 h 245"/>
              <a:gd name="T6" fmla="*/ 97 w 287"/>
              <a:gd name="T7" fmla="*/ 155 h 245"/>
              <a:gd name="T8" fmla="*/ 148 w 287"/>
              <a:gd name="T9" fmla="*/ 179 h 245"/>
              <a:gd name="T10" fmla="*/ 196 w 287"/>
              <a:gd name="T11" fmla="*/ 236 h 245"/>
              <a:gd name="T12" fmla="*/ 287 w 287"/>
              <a:gd name="T13" fmla="*/ 245 h 245"/>
              <a:gd name="T14" fmla="*/ 184 w 287"/>
              <a:gd name="T15" fmla="*/ 155 h 245"/>
              <a:gd name="T16" fmla="*/ 191 w 287"/>
              <a:gd name="T17" fmla="*/ 107 h 245"/>
              <a:gd name="T18" fmla="*/ 141 w 287"/>
              <a:gd name="T19" fmla="*/ 92 h 245"/>
              <a:gd name="T20" fmla="*/ 96 w 287"/>
              <a:gd name="T21" fmla="*/ 38 h 245"/>
              <a:gd name="T22" fmla="*/ 0 w 287"/>
              <a:gd name="T23" fmla="*/ 0 h 2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7"/>
              <a:gd name="T37" fmla="*/ 0 h 245"/>
              <a:gd name="T38" fmla="*/ 287 w 287"/>
              <a:gd name="T39" fmla="*/ 245 h 2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7" h="245">
                <a:moveTo>
                  <a:pt x="0" y="0"/>
                </a:moveTo>
                <a:lnTo>
                  <a:pt x="5" y="203"/>
                </a:lnTo>
                <a:lnTo>
                  <a:pt x="52" y="211"/>
                </a:lnTo>
                <a:lnTo>
                  <a:pt x="97" y="155"/>
                </a:lnTo>
                <a:lnTo>
                  <a:pt x="148" y="179"/>
                </a:lnTo>
                <a:lnTo>
                  <a:pt x="196" y="236"/>
                </a:lnTo>
                <a:lnTo>
                  <a:pt x="287" y="245"/>
                </a:lnTo>
                <a:lnTo>
                  <a:pt x="184" y="155"/>
                </a:lnTo>
                <a:lnTo>
                  <a:pt x="191" y="107"/>
                </a:lnTo>
                <a:lnTo>
                  <a:pt x="141" y="92"/>
                </a:lnTo>
                <a:lnTo>
                  <a:pt x="96" y="38"/>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8" name="Freeform 118"/>
          <p:cNvSpPr>
            <a:spLocks/>
          </p:cNvSpPr>
          <p:nvPr/>
        </p:nvSpPr>
        <p:spPr bwMode="auto">
          <a:xfrm>
            <a:off x="7869238" y="4703763"/>
            <a:ext cx="95250" cy="52387"/>
          </a:xfrm>
          <a:custGeom>
            <a:avLst/>
            <a:gdLst>
              <a:gd name="T0" fmla="*/ 0 w 118"/>
              <a:gd name="T1" fmla="*/ 42 h 66"/>
              <a:gd name="T2" fmla="*/ 68 w 118"/>
              <a:gd name="T3" fmla="*/ 66 h 66"/>
              <a:gd name="T4" fmla="*/ 118 w 118"/>
              <a:gd name="T5" fmla="*/ 20 h 66"/>
              <a:gd name="T6" fmla="*/ 98 w 118"/>
              <a:gd name="T7" fmla="*/ 0 h 66"/>
              <a:gd name="T8" fmla="*/ 84 w 118"/>
              <a:gd name="T9" fmla="*/ 26 h 66"/>
              <a:gd name="T10" fmla="*/ 0 w 118"/>
              <a:gd name="T11" fmla="*/ 42 h 66"/>
              <a:gd name="T12" fmla="*/ 0 60000 65536"/>
              <a:gd name="T13" fmla="*/ 0 60000 65536"/>
              <a:gd name="T14" fmla="*/ 0 60000 65536"/>
              <a:gd name="T15" fmla="*/ 0 60000 65536"/>
              <a:gd name="T16" fmla="*/ 0 60000 65536"/>
              <a:gd name="T17" fmla="*/ 0 60000 65536"/>
              <a:gd name="T18" fmla="*/ 0 w 118"/>
              <a:gd name="T19" fmla="*/ 0 h 66"/>
              <a:gd name="T20" fmla="*/ 118 w 11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18" h="66">
                <a:moveTo>
                  <a:pt x="0" y="42"/>
                </a:moveTo>
                <a:lnTo>
                  <a:pt x="68" y="66"/>
                </a:lnTo>
                <a:lnTo>
                  <a:pt x="118" y="20"/>
                </a:lnTo>
                <a:lnTo>
                  <a:pt x="98" y="0"/>
                </a:lnTo>
                <a:lnTo>
                  <a:pt x="84" y="26"/>
                </a:lnTo>
                <a:lnTo>
                  <a:pt x="0" y="4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599" name="Freeform 119"/>
          <p:cNvSpPr>
            <a:spLocks/>
          </p:cNvSpPr>
          <p:nvPr/>
        </p:nvSpPr>
        <p:spPr bwMode="auto">
          <a:xfrm>
            <a:off x="7927975" y="4667250"/>
            <a:ext cx="49213" cy="49213"/>
          </a:xfrm>
          <a:custGeom>
            <a:avLst/>
            <a:gdLst/>
            <a:ahLst/>
            <a:cxnLst>
              <a:cxn ang="0">
                <a:pos x="0" y="0"/>
              </a:cxn>
              <a:cxn ang="0">
                <a:pos x="47" y="27"/>
              </a:cxn>
              <a:cxn ang="0">
                <a:pos x="62" y="61"/>
              </a:cxn>
              <a:cxn ang="0">
                <a:pos x="61" y="35"/>
              </a:cxn>
              <a:cxn ang="0">
                <a:pos x="0" y="0"/>
              </a:cxn>
            </a:cxnLst>
            <a:rect l="0" t="0" r="r" b="b"/>
            <a:pathLst>
              <a:path w="62" h="61">
                <a:moveTo>
                  <a:pt x="0" y="0"/>
                </a:moveTo>
                <a:lnTo>
                  <a:pt x="47" y="27"/>
                </a:lnTo>
                <a:lnTo>
                  <a:pt x="62" y="61"/>
                </a:lnTo>
                <a:lnTo>
                  <a:pt x="61" y="35"/>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0" name="Freeform 120"/>
          <p:cNvSpPr>
            <a:spLocks/>
          </p:cNvSpPr>
          <p:nvPr/>
        </p:nvSpPr>
        <p:spPr bwMode="auto">
          <a:xfrm>
            <a:off x="3030538" y="5084763"/>
            <a:ext cx="185737" cy="214312"/>
          </a:xfrm>
          <a:custGeom>
            <a:avLst/>
            <a:gdLst>
              <a:gd name="T0" fmla="*/ 0 w 235"/>
              <a:gd name="T1" fmla="*/ 101 h 270"/>
              <a:gd name="T2" fmla="*/ 17 w 235"/>
              <a:gd name="T3" fmla="*/ 15 h 270"/>
              <a:gd name="T4" fmla="*/ 102 w 235"/>
              <a:gd name="T5" fmla="*/ 0 h 270"/>
              <a:gd name="T6" fmla="*/ 130 w 235"/>
              <a:gd name="T7" fmla="*/ 27 h 270"/>
              <a:gd name="T8" fmla="*/ 137 w 235"/>
              <a:gd name="T9" fmla="*/ 93 h 270"/>
              <a:gd name="T10" fmla="*/ 194 w 235"/>
              <a:gd name="T11" fmla="*/ 104 h 270"/>
              <a:gd name="T12" fmla="*/ 203 w 235"/>
              <a:gd name="T13" fmla="*/ 150 h 270"/>
              <a:gd name="T14" fmla="*/ 235 w 235"/>
              <a:gd name="T15" fmla="*/ 157 h 270"/>
              <a:gd name="T16" fmla="*/ 230 w 235"/>
              <a:gd name="T17" fmla="*/ 212 h 270"/>
              <a:gd name="T18" fmla="*/ 198 w 235"/>
              <a:gd name="T19" fmla="*/ 270 h 270"/>
              <a:gd name="T20" fmla="*/ 122 w 235"/>
              <a:gd name="T21" fmla="*/ 266 h 270"/>
              <a:gd name="T22" fmla="*/ 139 w 235"/>
              <a:gd name="T23" fmla="*/ 200 h 270"/>
              <a:gd name="T24" fmla="*/ 0 w 235"/>
              <a:gd name="T25" fmla="*/ 101 h 2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5"/>
              <a:gd name="T40" fmla="*/ 0 h 270"/>
              <a:gd name="T41" fmla="*/ 235 w 235"/>
              <a:gd name="T42" fmla="*/ 270 h 2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5" h="270">
                <a:moveTo>
                  <a:pt x="0" y="101"/>
                </a:moveTo>
                <a:lnTo>
                  <a:pt x="17" y="15"/>
                </a:lnTo>
                <a:lnTo>
                  <a:pt x="102" y="0"/>
                </a:lnTo>
                <a:lnTo>
                  <a:pt x="130" y="27"/>
                </a:lnTo>
                <a:lnTo>
                  <a:pt x="137" y="93"/>
                </a:lnTo>
                <a:lnTo>
                  <a:pt x="194" y="104"/>
                </a:lnTo>
                <a:lnTo>
                  <a:pt x="203" y="150"/>
                </a:lnTo>
                <a:lnTo>
                  <a:pt x="235" y="157"/>
                </a:lnTo>
                <a:lnTo>
                  <a:pt x="230" y="212"/>
                </a:lnTo>
                <a:lnTo>
                  <a:pt x="198" y="270"/>
                </a:lnTo>
                <a:lnTo>
                  <a:pt x="122" y="266"/>
                </a:lnTo>
                <a:lnTo>
                  <a:pt x="139" y="200"/>
                </a:lnTo>
                <a:lnTo>
                  <a:pt x="0" y="101"/>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1" name="Freeform 121"/>
          <p:cNvSpPr>
            <a:spLocks/>
          </p:cNvSpPr>
          <p:nvPr/>
        </p:nvSpPr>
        <p:spPr bwMode="auto">
          <a:xfrm>
            <a:off x="2600325" y="4602163"/>
            <a:ext cx="287338" cy="455612"/>
          </a:xfrm>
          <a:custGeom>
            <a:avLst/>
            <a:gdLst>
              <a:gd name="T0" fmla="*/ 0 w 362"/>
              <a:gd name="T1" fmla="*/ 133 h 575"/>
              <a:gd name="T2" fmla="*/ 7 w 362"/>
              <a:gd name="T3" fmla="*/ 180 h 575"/>
              <a:gd name="T4" fmla="*/ 73 w 362"/>
              <a:gd name="T5" fmla="*/ 260 h 575"/>
              <a:gd name="T6" fmla="*/ 145 w 362"/>
              <a:gd name="T7" fmla="*/ 447 h 575"/>
              <a:gd name="T8" fmla="*/ 310 w 362"/>
              <a:gd name="T9" fmla="*/ 575 h 575"/>
              <a:gd name="T10" fmla="*/ 339 w 362"/>
              <a:gd name="T11" fmla="*/ 552 h 575"/>
              <a:gd name="T12" fmla="*/ 354 w 362"/>
              <a:gd name="T13" fmla="*/ 511 h 575"/>
              <a:gd name="T14" fmla="*/ 330 w 362"/>
              <a:gd name="T15" fmla="*/ 495 h 575"/>
              <a:gd name="T16" fmla="*/ 344 w 362"/>
              <a:gd name="T17" fmla="*/ 484 h 575"/>
              <a:gd name="T18" fmla="*/ 362 w 362"/>
              <a:gd name="T19" fmla="*/ 387 h 575"/>
              <a:gd name="T20" fmla="*/ 337 w 362"/>
              <a:gd name="T21" fmla="*/ 342 h 575"/>
              <a:gd name="T22" fmla="*/ 311 w 362"/>
              <a:gd name="T23" fmla="*/ 342 h 575"/>
              <a:gd name="T24" fmla="*/ 311 w 362"/>
              <a:gd name="T25" fmla="*/ 289 h 575"/>
              <a:gd name="T26" fmla="*/ 279 w 362"/>
              <a:gd name="T27" fmla="*/ 314 h 575"/>
              <a:gd name="T28" fmla="*/ 241 w 362"/>
              <a:gd name="T29" fmla="*/ 292 h 575"/>
              <a:gd name="T30" fmla="*/ 215 w 362"/>
              <a:gd name="T31" fmla="*/ 234 h 575"/>
              <a:gd name="T32" fmla="*/ 256 w 362"/>
              <a:gd name="T33" fmla="*/ 160 h 575"/>
              <a:gd name="T34" fmla="*/ 330 w 362"/>
              <a:gd name="T35" fmla="*/ 126 h 575"/>
              <a:gd name="T36" fmla="*/ 309 w 362"/>
              <a:gd name="T37" fmla="*/ 116 h 575"/>
              <a:gd name="T38" fmla="*/ 320 w 362"/>
              <a:gd name="T39" fmla="*/ 78 h 575"/>
              <a:gd name="T40" fmla="*/ 237 w 362"/>
              <a:gd name="T41" fmla="*/ 69 h 575"/>
              <a:gd name="T42" fmla="*/ 175 w 362"/>
              <a:gd name="T43" fmla="*/ 0 h 575"/>
              <a:gd name="T44" fmla="*/ 160 w 362"/>
              <a:gd name="T45" fmla="*/ 51 h 575"/>
              <a:gd name="T46" fmla="*/ 97 w 362"/>
              <a:gd name="T47" fmla="*/ 96 h 575"/>
              <a:gd name="T48" fmla="*/ 62 w 362"/>
              <a:gd name="T49" fmla="*/ 150 h 575"/>
              <a:gd name="T50" fmla="*/ 24 w 362"/>
              <a:gd name="T51" fmla="*/ 141 h 575"/>
              <a:gd name="T52" fmla="*/ 30 w 362"/>
              <a:gd name="T53" fmla="*/ 108 h 575"/>
              <a:gd name="T54" fmla="*/ 0 w 362"/>
              <a:gd name="T55" fmla="*/ 133 h 5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2"/>
              <a:gd name="T85" fmla="*/ 0 h 575"/>
              <a:gd name="T86" fmla="*/ 362 w 362"/>
              <a:gd name="T87" fmla="*/ 575 h 5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2" h="575">
                <a:moveTo>
                  <a:pt x="0" y="133"/>
                </a:moveTo>
                <a:lnTo>
                  <a:pt x="7" y="180"/>
                </a:lnTo>
                <a:lnTo>
                  <a:pt x="73" y="260"/>
                </a:lnTo>
                <a:lnTo>
                  <a:pt x="145" y="447"/>
                </a:lnTo>
                <a:lnTo>
                  <a:pt x="310" y="575"/>
                </a:lnTo>
                <a:lnTo>
                  <a:pt x="339" y="552"/>
                </a:lnTo>
                <a:lnTo>
                  <a:pt x="354" y="511"/>
                </a:lnTo>
                <a:lnTo>
                  <a:pt x="330" y="495"/>
                </a:lnTo>
                <a:lnTo>
                  <a:pt x="344" y="484"/>
                </a:lnTo>
                <a:lnTo>
                  <a:pt x="362" y="387"/>
                </a:lnTo>
                <a:lnTo>
                  <a:pt x="337" y="342"/>
                </a:lnTo>
                <a:lnTo>
                  <a:pt x="311" y="342"/>
                </a:lnTo>
                <a:lnTo>
                  <a:pt x="311" y="289"/>
                </a:lnTo>
                <a:lnTo>
                  <a:pt x="279" y="314"/>
                </a:lnTo>
                <a:lnTo>
                  <a:pt x="241" y="292"/>
                </a:lnTo>
                <a:lnTo>
                  <a:pt x="215" y="234"/>
                </a:lnTo>
                <a:lnTo>
                  <a:pt x="256" y="160"/>
                </a:lnTo>
                <a:lnTo>
                  <a:pt x="330" y="126"/>
                </a:lnTo>
                <a:lnTo>
                  <a:pt x="309" y="116"/>
                </a:lnTo>
                <a:lnTo>
                  <a:pt x="320" y="78"/>
                </a:lnTo>
                <a:lnTo>
                  <a:pt x="237" y="69"/>
                </a:lnTo>
                <a:lnTo>
                  <a:pt x="175" y="0"/>
                </a:lnTo>
                <a:lnTo>
                  <a:pt x="160" y="51"/>
                </a:lnTo>
                <a:lnTo>
                  <a:pt x="97" y="96"/>
                </a:lnTo>
                <a:lnTo>
                  <a:pt x="62" y="150"/>
                </a:lnTo>
                <a:lnTo>
                  <a:pt x="24" y="141"/>
                </a:lnTo>
                <a:lnTo>
                  <a:pt x="30" y="108"/>
                </a:lnTo>
                <a:lnTo>
                  <a:pt x="0" y="13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2" name="Freeform 122"/>
          <p:cNvSpPr>
            <a:spLocks/>
          </p:cNvSpPr>
          <p:nvPr/>
        </p:nvSpPr>
        <p:spPr bwMode="auto">
          <a:xfrm>
            <a:off x="7154863" y="4314825"/>
            <a:ext cx="52387" cy="71438"/>
          </a:xfrm>
          <a:custGeom>
            <a:avLst/>
            <a:gdLst>
              <a:gd name="T0" fmla="*/ 0 w 66"/>
              <a:gd name="T1" fmla="*/ 89 h 89"/>
              <a:gd name="T2" fmla="*/ 45 w 66"/>
              <a:gd name="T3" fmla="*/ 47 h 89"/>
              <a:gd name="T4" fmla="*/ 66 w 66"/>
              <a:gd name="T5" fmla="*/ 0 h 89"/>
              <a:gd name="T6" fmla="*/ 0 w 66"/>
              <a:gd name="T7" fmla="*/ 89 h 89"/>
              <a:gd name="T8" fmla="*/ 0 60000 65536"/>
              <a:gd name="T9" fmla="*/ 0 60000 65536"/>
              <a:gd name="T10" fmla="*/ 0 60000 65536"/>
              <a:gd name="T11" fmla="*/ 0 60000 65536"/>
              <a:gd name="T12" fmla="*/ 0 w 66"/>
              <a:gd name="T13" fmla="*/ 0 h 89"/>
              <a:gd name="T14" fmla="*/ 66 w 66"/>
              <a:gd name="T15" fmla="*/ 89 h 89"/>
            </a:gdLst>
            <a:ahLst/>
            <a:cxnLst>
              <a:cxn ang="T8">
                <a:pos x="T0" y="T1"/>
              </a:cxn>
              <a:cxn ang="T9">
                <a:pos x="T2" y="T3"/>
              </a:cxn>
              <a:cxn ang="T10">
                <a:pos x="T4" y="T5"/>
              </a:cxn>
              <a:cxn ang="T11">
                <a:pos x="T6" y="T7"/>
              </a:cxn>
            </a:cxnLst>
            <a:rect l="T12" t="T13" r="T14" b="T15"/>
            <a:pathLst>
              <a:path w="66" h="89">
                <a:moveTo>
                  <a:pt x="0" y="89"/>
                </a:moveTo>
                <a:lnTo>
                  <a:pt x="45" y="47"/>
                </a:lnTo>
                <a:lnTo>
                  <a:pt x="66" y="0"/>
                </a:lnTo>
                <a:lnTo>
                  <a:pt x="0" y="89"/>
                </a:lnTo>
                <a:close/>
              </a:path>
            </a:pathLst>
          </a:custGeom>
          <a:gradFill rotWithShape="0">
            <a:gsLst>
              <a:gs pos="0">
                <a:srgbClr val="FFFF00"/>
              </a:gs>
              <a:gs pos="100000">
                <a:srgbClr val="767600"/>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3" name="Freeform 123"/>
          <p:cNvSpPr>
            <a:spLocks/>
          </p:cNvSpPr>
          <p:nvPr/>
        </p:nvSpPr>
        <p:spPr bwMode="auto">
          <a:xfrm>
            <a:off x="7218363" y="4130675"/>
            <a:ext cx="92075" cy="152400"/>
          </a:xfrm>
          <a:custGeom>
            <a:avLst/>
            <a:gdLst>
              <a:gd name="T0" fmla="*/ 0 w 116"/>
              <a:gd name="T1" fmla="*/ 75 h 192"/>
              <a:gd name="T2" fmla="*/ 22 w 116"/>
              <a:gd name="T3" fmla="*/ 0 h 192"/>
              <a:gd name="T4" fmla="*/ 63 w 116"/>
              <a:gd name="T5" fmla="*/ 4 h 192"/>
              <a:gd name="T6" fmla="*/ 73 w 116"/>
              <a:gd name="T7" fmla="*/ 51 h 192"/>
              <a:gd name="T8" fmla="*/ 42 w 116"/>
              <a:gd name="T9" fmla="*/ 105 h 192"/>
              <a:gd name="T10" fmla="*/ 48 w 116"/>
              <a:gd name="T11" fmla="*/ 134 h 192"/>
              <a:gd name="T12" fmla="*/ 113 w 116"/>
              <a:gd name="T13" fmla="*/ 153 h 192"/>
              <a:gd name="T14" fmla="*/ 116 w 116"/>
              <a:gd name="T15" fmla="*/ 192 h 192"/>
              <a:gd name="T16" fmla="*/ 77 w 116"/>
              <a:gd name="T17" fmla="*/ 153 h 192"/>
              <a:gd name="T18" fmla="*/ 77 w 116"/>
              <a:gd name="T19" fmla="*/ 173 h 192"/>
              <a:gd name="T20" fmla="*/ 22 w 116"/>
              <a:gd name="T21" fmla="*/ 153 h 192"/>
              <a:gd name="T22" fmla="*/ 0 w 116"/>
              <a:gd name="T23" fmla="*/ 75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
              <a:gd name="T37" fmla="*/ 0 h 192"/>
              <a:gd name="T38" fmla="*/ 116 w 116"/>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 h="192">
                <a:moveTo>
                  <a:pt x="0" y="75"/>
                </a:moveTo>
                <a:lnTo>
                  <a:pt x="22" y="0"/>
                </a:lnTo>
                <a:lnTo>
                  <a:pt x="63" y="4"/>
                </a:lnTo>
                <a:lnTo>
                  <a:pt x="73" y="51"/>
                </a:lnTo>
                <a:lnTo>
                  <a:pt x="42" y="105"/>
                </a:lnTo>
                <a:lnTo>
                  <a:pt x="48" y="134"/>
                </a:lnTo>
                <a:lnTo>
                  <a:pt x="113" y="153"/>
                </a:lnTo>
                <a:lnTo>
                  <a:pt x="116" y="192"/>
                </a:lnTo>
                <a:lnTo>
                  <a:pt x="77" y="153"/>
                </a:lnTo>
                <a:lnTo>
                  <a:pt x="77" y="173"/>
                </a:lnTo>
                <a:lnTo>
                  <a:pt x="22" y="153"/>
                </a:lnTo>
                <a:lnTo>
                  <a:pt x="0" y="75"/>
                </a:lnTo>
                <a:close/>
              </a:path>
            </a:pathLst>
          </a:custGeom>
          <a:gradFill rotWithShape="0">
            <a:gsLst>
              <a:gs pos="0">
                <a:srgbClr val="FFFF00"/>
              </a:gs>
              <a:gs pos="100000">
                <a:srgbClr val="767600"/>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4" name="Freeform 124"/>
          <p:cNvSpPr>
            <a:spLocks/>
          </p:cNvSpPr>
          <p:nvPr/>
        </p:nvSpPr>
        <p:spPr bwMode="auto">
          <a:xfrm>
            <a:off x="7224713" y="4260850"/>
            <a:ext cx="26987" cy="28575"/>
          </a:xfrm>
          <a:custGeom>
            <a:avLst/>
            <a:gdLst/>
            <a:ahLst/>
            <a:cxnLst>
              <a:cxn ang="0">
                <a:pos x="0" y="0"/>
              </a:cxn>
              <a:cxn ang="0">
                <a:pos x="16" y="0"/>
              </a:cxn>
              <a:cxn ang="0">
                <a:pos x="34" y="7"/>
              </a:cxn>
              <a:cxn ang="0">
                <a:pos x="25" y="35"/>
              </a:cxn>
              <a:cxn ang="0">
                <a:pos x="0" y="0"/>
              </a:cxn>
            </a:cxnLst>
            <a:rect l="0" t="0" r="r" b="b"/>
            <a:pathLst>
              <a:path w="34" h="35">
                <a:moveTo>
                  <a:pt x="0" y="0"/>
                </a:moveTo>
                <a:lnTo>
                  <a:pt x="16" y="0"/>
                </a:lnTo>
                <a:lnTo>
                  <a:pt x="34" y="7"/>
                </a:lnTo>
                <a:lnTo>
                  <a:pt x="25" y="35"/>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5" name="Freeform 125"/>
          <p:cNvSpPr>
            <a:spLocks/>
          </p:cNvSpPr>
          <p:nvPr/>
        </p:nvSpPr>
        <p:spPr bwMode="auto">
          <a:xfrm>
            <a:off x="7261225" y="4298950"/>
            <a:ext cx="23813" cy="39688"/>
          </a:xfrm>
          <a:custGeom>
            <a:avLst/>
            <a:gdLst/>
            <a:ahLst/>
            <a:cxnLst>
              <a:cxn ang="0">
                <a:pos x="0" y="0"/>
              </a:cxn>
              <a:cxn ang="0">
                <a:pos x="4" y="51"/>
              </a:cxn>
              <a:cxn ang="0">
                <a:pos x="31" y="29"/>
              </a:cxn>
              <a:cxn ang="0">
                <a:pos x="0" y="0"/>
              </a:cxn>
            </a:cxnLst>
            <a:rect l="0" t="0" r="r" b="b"/>
            <a:pathLst>
              <a:path w="31" h="51">
                <a:moveTo>
                  <a:pt x="0" y="0"/>
                </a:moveTo>
                <a:lnTo>
                  <a:pt x="4" y="51"/>
                </a:lnTo>
                <a:lnTo>
                  <a:pt x="31" y="29"/>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6" name="Freeform 126"/>
          <p:cNvSpPr>
            <a:spLocks/>
          </p:cNvSpPr>
          <p:nvPr/>
        </p:nvSpPr>
        <p:spPr bwMode="auto">
          <a:xfrm>
            <a:off x="7264400" y="4356100"/>
            <a:ext cx="100013" cy="103188"/>
          </a:xfrm>
          <a:custGeom>
            <a:avLst/>
            <a:gdLst>
              <a:gd name="T0" fmla="*/ 0 w 125"/>
              <a:gd name="T1" fmla="*/ 90 h 130"/>
              <a:gd name="T2" fmla="*/ 27 w 125"/>
              <a:gd name="T3" fmla="*/ 42 h 130"/>
              <a:gd name="T4" fmla="*/ 60 w 125"/>
              <a:gd name="T5" fmla="*/ 51 h 130"/>
              <a:gd name="T6" fmla="*/ 104 w 125"/>
              <a:gd name="T7" fmla="*/ 0 h 130"/>
              <a:gd name="T8" fmla="*/ 125 w 125"/>
              <a:gd name="T9" fmla="*/ 29 h 130"/>
              <a:gd name="T10" fmla="*/ 123 w 125"/>
              <a:gd name="T11" fmla="*/ 106 h 130"/>
              <a:gd name="T12" fmla="*/ 111 w 125"/>
              <a:gd name="T13" fmla="*/ 75 h 130"/>
              <a:gd name="T14" fmla="*/ 99 w 125"/>
              <a:gd name="T15" fmla="*/ 130 h 130"/>
              <a:gd name="T16" fmla="*/ 67 w 125"/>
              <a:gd name="T17" fmla="*/ 114 h 130"/>
              <a:gd name="T18" fmla="*/ 50 w 125"/>
              <a:gd name="T19" fmla="*/ 58 h 130"/>
              <a:gd name="T20" fmla="*/ 0 w 125"/>
              <a:gd name="T21" fmla="*/ 90 h 1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5"/>
              <a:gd name="T34" fmla="*/ 0 h 130"/>
              <a:gd name="T35" fmla="*/ 125 w 125"/>
              <a:gd name="T36" fmla="*/ 130 h 1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5" h="130">
                <a:moveTo>
                  <a:pt x="0" y="90"/>
                </a:moveTo>
                <a:lnTo>
                  <a:pt x="27" y="42"/>
                </a:lnTo>
                <a:lnTo>
                  <a:pt x="60" y="51"/>
                </a:lnTo>
                <a:lnTo>
                  <a:pt x="104" y="0"/>
                </a:lnTo>
                <a:lnTo>
                  <a:pt x="125" y="29"/>
                </a:lnTo>
                <a:lnTo>
                  <a:pt x="123" y="106"/>
                </a:lnTo>
                <a:lnTo>
                  <a:pt x="111" y="75"/>
                </a:lnTo>
                <a:lnTo>
                  <a:pt x="99" y="130"/>
                </a:lnTo>
                <a:lnTo>
                  <a:pt x="67" y="114"/>
                </a:lnTo>
                <a:lnTo>
                  <a:pt x="50" y="58"/>
                </a:lnTo>
                <a:lnTo>
                  <a:pt x="0" y="90"/>
                </a:lnTo>
                <a:close/>
              </a:path>
            </a:pathLst>
          </a:custGeom>
          <a:gradFill rotWithShape="0">
            <a:gsLst>
              <a:gs pos="0">
                <a:srgbClr val="FFFF00"/>
              </a:gs>
              <a:gs pos="100000">
                <a:srgbClr val="767600"/>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7" name="Freeform 127"/>
          <p:cNvSpPr>
            <a:spLocks/>
          </p:cNvSpPr>
          <p:nvPr/>
        </p:nvSpPr>
        <p:spPr bwMode="auto">
          <a:xfrm>
            <a:off x="7275513" y="4329113"/>
            <a:ext cx="23812" cy="42862"/>
          </a:xfrm>
          <a:custGeom>
            <a:avLst/>
            <a:gdLst>
              <a:gd name="T0" fmla="*/ 0 w 29"/>
              <a:gd name="T1" fmla="*/ 34 h 54"/>
              <a:gd name="T2" fmla="*/ 6 w 29"/>
              <a:gd name="T3" fmla="*/ 24 h 54"/>
              <a:gd name="T4" fmla="*/ 29 w 29"/>
              <a:gd name="T5" fmla="*/ 0 h 54"/>
              <a:gd name="T6" fmla="*/ 19 w 29"/>
              <a:gd name="T7" fmla="*/ 54 h 54"/>
              <a:gd name="T8" fmla="*/ 0 w 29"/>
              <a:gd name="T9" fmla="*/ 34 h 54"/>
              <a:gd name="T10" fmla="*/ 0 60000 65536"/>
              <a:gd name="T11" fmla="*/ 0 60000 65536"/>
              <a:gd name="T12" fmla="*/ 0 60000 65536"/>
              <a:gd name="T13" fmla="*/ 0 60000 65536"/>
              <a:gd name="T14" fmla="*/ 0 60000 65536"/>
              <a:gd name="T15" fmla="*/ 0 w 29"/>
              <a:gd name="T16" fmla="*/ 0 h 54"/>
              <a:gd name="T17" fmla="*/ 29 w 29"/>
              <a:gd name="T18" fmla="*/ 54 h 54"/>
            </a:gdLst>
            <a:ahLst/>
            <a:cxnLst>
              <a:cxn ang="T10">
                <a:pos x="T0" y="T1"/>
              </a:cxn>
              <a:cxn ang="T11">
                <a:pos x="T2" y="T3"/>
              </a:cxn>
              <a:cxn ang="T12">
                <a:pos x="T4" y="T5"/>
              </a:cxn>
              <a:cxn ang="T13">
                <a:pos x="T6" y="T7"/>
              </a:cxn>
              <a:cxn ang="T14">
                <a:pos x="T8" y="T9"/>
              </a:cxn>
            </a:cxnLst>
            <a:rect l="T15" t="T16" r="T17" b="T18"/>
            <a:pathLst>
              <a:path w="29" h="54">
                <a:moveTo>
                  <a:pt x="0" y="34"/>
                </a:moveTo>
                <a:lnTo>
                  <a:pt x="6" y="24"/>
                </a:lnTo>
                <a:lnTo>
                  <a:pt x="29" y="0"/>
                </a:lnTo>
                <a:lnTo>
                  <a:pt x="19" y="54"/>
                </a:lnTo>
                <a:lnTo>
                  <a:pt x="0" y="3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8" name="Freeform 128"/>
          <p:cNvSpPr>
            <a:spLocks/>
          </p:cNvSpPr>
          <p:nvPr/>
        </p:nvSpPr>
        <p:spPr bwMode="auto">
          <a:xfrm>
            <a:off x="4787900" y="3074988"/>
            <a:ext cx="228600" cy="187325"/>
          </a:xfrm>
          <a:custGeom>
            <a:avLst/>
            <a:gdLst>
              <a:gd name="T0" fmla="*/ 0 w 289"/>
              <a:gd name="T1" fmla="*/ 41 h 236"/>
              <a:gd name="T2" fmla="*/ 17 w 289"/>
              <a:gd name="T3" fmla="*/ 165 h 236"/>
              <a:gd name="T4" fmla="*/ 168 w 289"/>
              <a:gd name="T5" fmla="*/ 231 h 236"/>
              <a:gd name="T6" fmla="*/ 241 w 289"/>
              <a:gd name="T7" fmla="*/ 236 h 236"/>
              <a:gd name="T8" fmla="*/ 289 w 289"/>
              <a:gd name="T9" fmla="*/ 174 h 236"/>
              <a:gd name="T10" fmla="*/ 263 w 289"/>
              <a:gd name="T11" fmla="*/ 103 h 236"/>
              <a:gd name="T12" fmla="*/ 281 w 289"/>
              <a:gd name="T13" fmla="*/ 86 h 236"/>
              <a:gd name="T14" fmla="*/ 268 w 289"/>
              <a:gd name="T15" fmla="*/ 29 h 236"/>
              <a:gd name="T16" fmla="*/ 160 w 289"/>
              <a:gd name="T17" fmla="*/ 12 h 236"/>
              <a:gd name="T18" fmla="*/ 89 w 289"/>
              <a:gd name="T19" fmla="*/ 0 h 236"/>
              <a:gd name="T20" fmla="*/ 0 w 289"/>
              <a:gd name="T21" fmla="*/ 41 h 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9"/>
              <a:gd name="T34" fmla="*/ 0 h 236"/>
              <a:gd name="T35" fmla="*/ 289 w 289"/>
              <a:gd name="T36" fmla="*/ 236 h 2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9" h="236">
                <a:moveTo>
                  <a:pt x="0" y="41"/>
                </a:moveTo>
                <a:lnTo>
                  <a:pt x="17" y="165"/>
                </a:lnTo>
                <a:lnTo>
                  <a:pt x="168" y="231"/>
                </a:lnTo>
                <a:lnTo>
                  <a:pt x="241" y="236"/>
                </a:lnTo>
                <a:lnTo>
                  <a:pt x="289" y="174"/>
                </a:lnTo>
                <a:lnTo>
                  <a:pt x="263" y="103"/>
                </a:lnTo>
                <a:lnTo>
                  <a:pt x="281" y="86"/>
                </a:lnTo>
                <a:lnTo>
                  <a:pt x="268" y="29"/>
                </a:lnTo>
                <a:lnTo>
                  <a:pt x="160" y="12"/>
                </a:lnTo>
                <a:lnTo>
                  <a:pt x="89" y="0"/>
                </a:lnTo>
                <a:lnTo>
                  <a:pt x="0" y="41"/>
                </a:lnTo>
                <a:close/>
              </a:path>
            </a:pathLst>
          </a:custGeom>
          <a:gradFill rotWithShape="0">
            <a:gsLst>
              <a:gs pos="0">
                <a:srgbClr val="FFFF00"/>
              </a:gs>
              <a:gs pos="100000">
                <a:srgbClr val="767600"/>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09" name="Freeform 129"/>
          <p:cNvSpPr>
            <a:spLocks/>
          </p:cNvSpPr>
          <p:nvPr/>
        </p:nvSpPr>
        <p:spPr bwMode="auto">
          <a:xfrm>
            <a:off x="4256088" y="3490913"/>
            <a:ext cx="69850" cy="138112"/>
          </a:xfrm>
          <a:custGeom>
            <a:avLst/>
            <a:gdLst>
              <a:gd name="T0" fmla="*/ 0 w 89"/>
              <a:gd name="T1" fmla="*/ 115 h 174"/>
              <a:gd name="T2" fmla="*/ 16 w 89"/>
              <a:gd name="T3" fmla="*/ 0 h 174"/>
              <a:gd name="T4" fmla="*/ 89 w 89"/>
              <a:gd name="T5" fmla="*/ 7 h 174"/>
              <a:gd name="T6" fmla="*/ 57 w 89"/>
              <a:gd name="T7" fmla="*/ 81 h 174"/>
              <a:gd name="T8" fmla="*/ 57 w 89"/>
              <a:gd name="T9" fmla="*/ 171 h 174"/>
              <a:gd name="T10" fmla="*/ 13 w 89"/>
              <a:gd name="T11" fmla="*/ 174 h 174"/>
              <a:gd name="T12" fmla="*/ 20 w 89"/>
              <a:gd name="T13" fmla="*/ 120 h 174"/>
              <a:gd name="T14" fmla="*/ 0 w 89"/>
              <a:gd name="T15" fmla="*/ 115 h 174"/>
              <a:gd name="T16" fmla="*/ 0 60000 65536"/>
              <a:gd name="T17" fmla="*/ 0 60000 65536"/>
              <a:gd name="T18" fmla="*/ 0 60000 65536"/>
              <a:gd name="T19" fmla="*/ 0 60000 65536"/>
              <a:gd name="T20" fmla="*/ 0 60000 65536"/>
              <a:gd name="T21" fmla="*/ 0 60000 65536"/>
              <a:gd name="T22" fmla="*/ 0 60000 65536"/>
              <a:gd name="T23" fmla="*/ 0 60000 65536"/>
              <a:gd name="T24" fmla="*/ 0 w 89"/>
              <a:gd name="T25" fmla="*/ 0 h 174"/>
              <a:gd name="T26" fmla="*/ 89 w 89"/>
              <a:gd name="T27" fmla="*/ 174 h 1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9" h="174">
                <a:moveTo>
                  <a:pt x="0" y="115"/>
                </a:moveTo>
                <a:lnTo>
                  <a:pt x="16" y="0"/>
                </a:lnTo>
                <a:lnTo>
                  <a:pt x="89" y="7"/>
                </a:lnTo>
                <a:lnTo>
                  <a:pt x="57" y="81"/>
                </a:lnTo>
                <a:lnTo>
                  <a:pt x="57" y="171"/>
                </a:lnTo>
                <a:lnTo>
                  <a:pt x="13" y="174"/>
                </a:lnTo>
                <a:lnTo>
                  <a:pt x="20" y="120"/>
                </a:lnTo>
                <a:lnTo>
                  <a:pt x="0" y="11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0" name="Freeform 130"/>
          <p:cNvSpPr>
            <a:spLocks/>
          </p:cNvSpPr>
          <p:nvPr/>
        </p:nvSpPr>
        <p:spPr bwMode="auto">
          <a:xfrm>
            <a:off x="4929188" y="3289300"/>
            <a:ext cx="217487" cy="141288"/>
          </a:xfrm>
          <a:custGeom>
            <a:avLst/>
            <a:gdLst/>
            <a:ahLst/>
            <a:cxnLst>
              <a:cxn ang="0">
                <a:pos x="0" y="87"/>
              </a:cxn>
              <a:cxn ang="0">
                <a:pos x="74" y="161"/>
              </a:cxn>
              <a:cxn ang="0">
                <a:pos x="244" y="177"/>
              </a:cxn>
              <a:cxn ang="0">
                <a:pos x="275" y="115"/>
              </a:cxn>
              <a:cxn ang="0">
                <a:pos x="230" y="111"/>
              </a:cxn>
              <a:cxn ang="0">
                <a:pos x="228" y="57"/>
              </a:cxn>
              <a:cxn ang="0">
                <a:pos x="189" y="0"/>
              </a:cxn>
              <a:cxn ang="0">
                <a:pos x="74" y="13"/>
              </a:cxn>
              <a:cxn ang="0">
                <a:pos x="0" y="87"/>
              </a:cxn>
            </a:cxnLst>
            <a:rect l="0" t="0" r="r" b="b"/>
            <a:pathLst>
              <a:path w="275" h="177">
                <a:moveTo>
                  <a:pt x="0" y="87"/>
                </a:moveTo>
                <a:lnTo>
                  <a:pt x="74" y="161"/>
                </a:lnTo>
                <a:lnTo>
                  <a:pt x="244" y="177"/>
                </a:lnTo>
                <a:lnTo>
                  <a:pt x="275" y="115"/>
                </a:lnTo>
                <a:lnTo>
                  <a:pt x="230" y="111"/>
                </a:lnTo>
                <a:lnTo>
                  <a:pt x="228" y="57"/>
                </a:lnTo>
                <a:lnTo>
                  <a:pt x="189" y="0"/>
                </a:lnTo>
                <a:lnTo>
                  <a:pt x="74" y="13"/>
                </a:lnTo>
                <a:lnTo>
                  <a:pt x="0" y="87"/>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1" name="Freeform 131"/>
          <p:cNvSpPr>
            <a:spLocks/>
          </p:cNvSpPr>
          <p:nvPr/>
        </p:nvSpPr>
        <p:spPr bwMode="auto">
          <a:xfrm>
            <a:off x="5259388" y="3765550"/>
            <a:ext cx="484187" cy="441325"/>
          </a:xfrm>
          <a:custGeom>
            <a:avLst/>
            <a:gdLst/>
            <a:ahLst/>
            <a:cxnLst>
              <a:cxn ang="0">
                <a:pos x="0" y="145"/>
              </a:cxn>
              <a:cxn ang="0">
                <a:pos x="8" y="97"/>
              </a:cxn>
              <a:cxn ang="0">
                <a:pos x="41" y="109"/>
              </a:cxn>
              <a:cxn ang="0">
                <a:pos x="81" y="77"/>
              </a:cxn>
              <a:cxn ang="0">
                <a:pos x="97" y="57"/>
              </a:cxn>
              <a:cxn ang="0">
                <a:pos x="66" y="24"/>
              </a:cxn>
              <a:cxn ang="0">
                <a:pos x="131" y="0"/>
              </a:cxn>
              <a:cxn ang="0">
                <a:pos x="261" y="65"/>
              </a:cxn>
              <a:cxn ang="0">
                <a:pos x="261" y="89"/>
              </a:cxn>
              <a:cxn ang="0">
                <a:pos x="292" y="104"/>
              </a:cxn>
              <a:cxn ang="0">
                <a:pos x="322" y="121"/>
              </a:cxn>
              <a:cxn ang="0">
                <a:pos x="343" y="109"/>
              </a:cxn>
              <a:cxn ang="0">
                <a:pos x="399" y="126"/>
              </a:cxn>
              <a:cxn ang="0">
                <a:pos x="467" y="254"/>
              </a:cxn>
              <a:cxn ang="0">
                <a:pos x="476" y="263"/>
              </a:cxn>
              <a:cxn ang="0">
                <a:pos x="505" y="309"/>
              </a:cxn>
              <a:cxn ang="0">
                <a:pos x="595" y="322"/>
              </a:cxn>
              <a:cxn ang="0">
                <a:pos x="610" y="347"/>
              </a:cxn>
              <a:cxn ang="0">
                <a:pos x="586" y="411"/>
              </a:cxn>
              <a:cxn ang="0">
                <a:pos x="505" y="443"/>
              </a:cxn>
              <a:cxn ang="0">
                <a:pos x="410" y="468"/>
              </a:cxn>
              <a:cxn ang="0">
                <a:pos x="337" y="555"/>
              </a:cxn>
              <a:cxn ang="0">
                <a:pos x="337" y="520"/>
              </a:cxn>
              <a:cxn ang="0">
                <a:pos x="284" y="500"/>
              </a:cxn>
              <a:cxn ang="0">
                <a:pos x="231" y="528"/>
              </a:cxn>
              <a:cxn ang="0">
                <a:pos x="179" y="428"/>
              </a:cxn>
              <a:cxn ang="0">
                <a:pos x="137" y="390"/>
              </a:cxn>
              <a:cxn ang="0">
                <a:pos x="110" y="287"/>
              </a:cxn>
              <a:cxn ang="0">
                <a:pos x="0" y="145"/>
              </a:cxn>
            </a:cxnLst>
            <a:rect l="0" t="0" r="r" b="b"/>
            <a:pathLst>
              <a:path w="610" h="555">
                <a:moveTo>
                  <a:pt x="0" y="145"/>
                </a:moveTo>
                <a:lnTo>
                  <a:pt x="8" y="97"/>
                </a:lnTo>
                <a:lnTo>
                  <a:pt x="41" y="109"/>
                </a:lnTo>
                <a:lnTo>
                  <a:pt x="81" y="77"/>
                </a:lnTo>
                <a:lnTo>
                  <a:pt x="97" y="57"/>
                </a:lnTo>
                <a:lnTo>
                  <a:pt x="66" y="24"/>
                </a:lnTo>
                <a:lnTo>
                  <a:pt x="131" y="0"/>
                </a:lnTo>
                <a:lnTo>
                  <a:pt x="261" y="65"/>
                </a:lnTo>
                <a:lnTo>
                  <a:pt x="261" y="89"/>
                </a:lnTo>
                <a:lnTo>
                  <a:pt x="292" y="104"/>
                </a:lnTo>
                <a:lnTo>
                  <a:pt x="322" y="121"/>
                </a:lnTo>
                <a:lnTo>
                  <a:pt x="343" y="109"/>
                </a:lnTo>
                <a:lnTo>
                  <a:pt x="399" y="126"/>
                </a:lnTo>
                <a:lnTo>
                  <a:pt x="467" y="254"/>
                </a:lnTo>
                <a:lnTo>
                  <a:pt x="476" y="263"/>
                </a:lnTo>
                <a:lnTo>
                  <a:pt x="505" y="309"/>
                </a:lnTo>
                <a:lnTo>
                  <a:pt x="595" y="322"/>
                </a:lnTo>
                <a:lnTo>
                  <a:pt x="610" y="347"/>
                </a:lnTo>
                <a:lnTo>
                  <a:pt x="586" y="411"/>
                </a:lnTo>
                <a:lnTo>
                  <a:pt x="505" y="443"/>
                </a:lnTo>
                <a:lnTo>
                  <a:pt x="410" y="468"/>
                </a:lnTo>
                <a:lnTo>
                  <a:pt x="337" y="555"/>
                </a:lnTo>
                <a:lnTo>
                  <a:pt x="337" y="520"/>
                </a:lnTo>
                <a:lnTo>
                  <a:pt x="284" y="500"/>
                </a:lnTo>
                <a:lnTo>
                  <a:pt x="231" y="528"/>
                </a:lnTo>
                <a:lnTo>
                  <a:pt x="179" y="428"/>
                </a:lnTo>
                <a:lnTo>
                  <a:pt x="137" y="390"/>
                </a:lnTo>
                <a:lnTo>
                  <a:pt x="110" y="287"/>
                </a:lnTo>
                <a:lnTo>
                  <a:pt x="0" y="145"/>
                </a:lnTo>
                <a:close/>
              </a:path>
            </a:pathLst>
          </a:custGeom>
          <a:gradFill rotWithShape="0">
            <a:gsLst>
              <a:gs pos="0">
                <a:srgbClr val="008000"/>
              </a:gs>
              <a:gs pos="100000">
                <a:srgbClr val="008000">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2" name="Freeform 132"/>
          <p:cNvSpPr>
            <a:spLocks/>
          </p:cNvSpPr>
          <p:nvPr/>
        </p:nvSpPr>
        <p:spPr bwMode="auto">
          <a:xfrm>
            <a:off x="4914900" y="2105025"/>
            <a:ext cx="3916363" cy="1376363"/>
          </a:xfrm>
          <a:custGeom>
            <a:avLst/>
            <a:gdLst/>
            <a:ahLst/>
            <a:cxnLst>
              <a:cxn ang="0">
                <a:pos x="82" y="1090"/>
              </a:cxn>
              <a:cxn ang="0">
                <a:pos x="261" y="949"/>
              </a:cxn>
              <a:cxn ang="0">
                <a:pos x="260" y="561"/>
              </a:cxn>
              <a:cxn ang="0">
                <a:pos x="470" y="515"/>
              </a:cxn>
              <a:cxn ang="0">
                <a:pos x="519" y="801"/>
              </a:cxn>
              <a:cxn ang="0">
                <a:pos x="582" y="707"/>
              </a:cxn>
              <a:cxn ang="0">
                <a:pos x="735" y="611"/>
              </a:cxn>
              <a:cxn ang="0">
                <a:pos x="1136" y="524"/>
              </a:cxn>
              <a:cxn ang="0">
                <a:pos x="1432" y="537"/>
              </a:cxn>
              <a:cxn ang="0">
                <a:pos x="1438" y="301"/>
              </a:cxn>
              <a:cxn ang="0">
                <a:pos x="1546" y="595"/>
              </a:cxn>
              <a:cxn ang="0">
                <a:pos x="1610" y="537"/>
              </a:cxn>
              <a:cxn ang="0">
                <a:pos x="1678" y="537"/>
              </a:cxn>
              <a:cxn ang="0">
                <a:pos x="1606" y="389"/>
              </a:cxn>
              <a:cxn ang="0">
                <a:pos x="1838" y="377"/>
              </a:cxn>
              <a:cxn ang="0">
                <a:pos x="1936" y="243"/>
              </a:cxn>
              <a:cxn ang="0">
                <a:pos x="2203" y="100"/>
              </a:cxn>
              <a:cxn ang="0">
                <a:pos x="2357" y="44"/>
              </a:cxn>
              <a:cxn ang="0">
                <a:pos x="2723" y="116"/>
              </a:cxn>
              <a:cxn ang="0">
                <a:pos x="2508" y="286"/>
              </a:cxn>
              <a:cxn ang="0">
                <a:pos x="2745" y="288"/>
              </a:cxn>
              <a:cxn ang="0">
                <a:pos x="2997" y="248"/>
              </a:cxn>
              <a:cxn ang="0">
                <a:pos x="3350" y="377"/>
              </a:cxn>
              <a:cxn ang="0">
                <a:pos x="3738" y="375"/>
              </a:cxn>
              <a:cxn ang="0">
                <a:pos x="4125" y="486"/>
              </a:cxn>
              <a:cxn ang="0">
                <a:pos x="4366" y="470"/>
              </a:cxn>
              <a:cxn ang="0">
                <a:pos x="4831" y="644"/>
              </a:cxn>
              <a:cxn ang="0">
                <a:pos x="4807" y="768"/>
              </a:cxn>
              <a:cxn ang="0">
                <a:pos x="4654" y="672"/>
              </a:cxn>
              <a:cxn ang="0">
                <a:pos x="4607" y="869"/>
              </a:cxn>
              <a:cxn ang="0">
                <a:pos x="4233" y="958"/>
              </a:cxn>
              <a:cxn ang="0">
                <a:pos x="4123" y="1153"/>
              </a:cxn>
              <a:cxn ang="0">
                <a:pos x="3967" y="1386"/>
              </a:cxn>
              <a:cxn ang="0">
                <a:pos x="4180" y="876"/>
              </a:cxn>
              <a:cxn ang="0">
                <a:pos x="3889" y="990"/>
              </a:cxn>
              <a:cxn ang="0">
                <a:pos x="3556" y="1023"/>
              </a:cxn>
              <a:cxn ang="0">
                <a:pos x="3433" y="1274"/>
              </a:cxn>
              <a:cxn ang="0">
                <a:pos x="3495" y="1391"/>
              </a:cxn>
              <a:cxn ang="0">
                <a:pos x="3227" y="1685"/>
              </a:cxn>
              <a:cxn ang="0">
                <a:pos x="3066" y="1300"/>
              </a:cxn>
              <a:cxn ang="0">
                <a:pos x="2740" y="1415"/>
              </a:cxn>
              <a:cxn ang="0">
                <a:pos x="2260" y="1423"/>
              </a:cxn>
              <a:cxn ang="0">
                <a:pos x="1745" y="1420"/>
              </a:cxn>
              <a:cxn ang="0">
                <a:pos x="1513" y="1293"/>
              </a:cxn>
              <a:cxn ang="0">
                <a:pos x="1230" y="1202"/>
              </a:cxn>
              <a:cxn ang="0">
                <a:pos x="1034" y="1241"/>
              </a:cxn>
              <a:cxn ang="0">
                <a:pos x="1078" y="1386"/>
              </a:cxn>
              <a:cxn ang="0">
                <a:pos x="945" y="1375"/>
              </a:cxn>
              <a:cxn ang="0">
                <a:pos x="775" y="1406"/>
              </a:cxn>
              <a:cxn ang="0">
                <a:pos x="769" y="1494"/>
              </a:cxn>
              <a:cxn ang="0">
                <a:pos x="806" y="1568"/>
              </a:cxn>
              <a:cxn ang="0">
                <a:pos x="756" y="1703"/>
              </a:cxn>
              <a:cxn ang="0">
                <a:pos x="557" y="1650"/>
              </a:cxn>
              <a:cxn ang="0">
                <a:pos x="566" y="1448"/>
              </a:cxn>
              <a:cxn ang="0">
                <a:pos x="385" y="1324"/>
              </a:cxn>
              <a:cxn ang="0">
                <a:pos x="333" y="1291"/>
              </a:cxn>
              <a:cxn ang="0">
                <a:pos x="201" y="1188"/>
              </a:cxn>
              <a:cxn ang="0">
                <a:pos x="121" y="1271"/>
              </a:cxn>
            </a:cxnLst>
            <a:rect l="0" t="0" r="r" b="b"/>
            <a:pathLst>
              <a:path w="4934" h="1733">
                <a:moveTo>
                  <a:pt x="0" y="1233"/>
                </a:moveTo>
                <a:lnTo>
                  <a:pt x="43" y="1192"/>
                </a:lnTo>
                <a:lnTo>
                  <a:pt x="30" y="1209"/>
                </a:lnTo>
                <a:lnTo>
                  <a:pt x="46" y="1214"/>
                </a:lnTo>
                <a:lnTo>
                  <a:pt x="43" y="1132"/>
                </a:lnTo>
                <a:lnTo>
                  <a:pt x="58" y="1095"/>
                </a:lnTo>
                <a:lnTo>
                  <a:pt x="82" y="1090"/>
                </a:lnTo>
                <a:lnTo>
                  <a:pt x="130" y="1125"/>
                </a:lnTo>
                <a:lnTo>
                  <a:pt x="140" y="1055"/>
                </a:lnTo>
                <a:lnTo>
                  <a:pt x="118" y="1057"/>
                </a:lnTo>
                <a:lnTo>
                  <a:pt x="111" y="1020"/>
                </a:lnTo>
                <a:lnTo>
                  <a:pt x="307" y="982"/>
                </a:lnTo>
                <a:lnTo>
                  <a:pt x="260" y="970"/>
                </a:lnTo>
                <a:lnTo>
                  <a:pt x="261" y="949"/>
                </a:lnTo>
                <a:lnTo>
                  <a:pt x="231" y="957"/>
                </a:lnTo>
                <a:lnTo>
                  <a:pt x="343" y="854"/>
                </a:lnTo>
                <a:lnTo>
                  <a:pt x="293" y="746"/>
                </a:lnTo>
                <a:lnTo>
                  <a:pt x="304" y="696"/>
                </a:lnTo>
                <a:lnTo>
                  <a:pt x="276" y="639"/>
                </a:lnTo>
                <a:lnTo>
                  <a:pt x="299" y="605"/>
                </a:lnTo>
                <a:lnTo>
                  <a:pt x="260" y="561"/>
                </a:lnTo>
                <a:lnTo>
                  <a:pt x="271" y="524"/>
                </a:lnTo>
                <a:lnTo>
                  <a:pt x="324" y="481"/>
                </a:lnTo>
                <a:lnTo>
                  <a:pt x="355" y="475"/>
                </a:lnTo>
                <a:lnTo>
                  <a:pt x="391" y="486"/>
                </a:lnTo>
                <a:lnTo>
                  <a:pt x="360" y="498"/>
                </a:lnTo>
                <a:lnTo>
                  <a:pt x="385" y="512"/>
                </a:lnTo>
                <a:lnTo>
                  <a:pt x="470" y="515"/>
                </a:lnTo>
                <a:lnTo>
                  <a:pt x="622" y="603"/>
                </a:lnTo>
                <a:lnTo>
                  <a:pt x="625" y="647"/>
                </a:lnTo>
                <a:lnTo>
                  <a:pt x="560" y="683"/>
                </a:lnTo>
                <a:lnTo>
                  <a:pt x="356" y="632"/>
                </a:lnTo>
                <a:lnTo>
                  <a:pt x="440" y="695"/>
                </a:lnTo>
                <a:lnTo>
                  <a:pt x="436" y="767"/>
                </a:lnTo>
                <a:lnTo>
                  <a:pt x="519" y="801"/>
                </a:lnTo>
                <a:lnTo>
                  <a:pt x="539" y="793"/>
                </a:lnTo>
                <a:lnTo>
                  <a:pt x="531" y="767"/>
                </a:lnTo>
                <a:lnTo>
                  <a:pt x="493" y="753"/>
                </a:lnTo>
                <a:lnTo>
                  <a:pt x="500" y="729"/>
                </a:lnTo>
                <a:lnTo>
                  <a:pt x="538" y="756"/>
                </a:lnTo>
                <a:lnTo>
                  <a:pt x="617" y="767"/>
                </a:lnTo>
                <a:lnTo>
                  <a:pt x="582" y="707"/>
                </a:lnTo>
                <a:lnTo>
                  <a:pt x="657" y="659"/>
                </a:lnTo>
                <a:lnTo>
                  <a:pt x="711" y="695"/>
                </a:lnTo>
                <a:lnTo>
                  <a:pt x="710" y="565"/>
                </a:lnTo>
                <a:lnTo>
                  <a:pt x="687" y="543"/>
                </a:lnTo>
                <a:lnTo>
                  <a:pt x="775" y="574"/>
                </a:lnTo>
                <a:lnTo>
                  <a:pt x="781" y="587"/>
                </a:lnTo>
                <a:lnTo>
                  <a:pt x="735" y="611"/>
                </a:lnTo>
                <a:lnTo>
                  <a:pt x="781" y="654"/>
                </a:lnTo>
                <a:lnTo>
                  <a:pt x="823" y="605"/>
                </a:lnTo>
                <a:lnTo>
                  <a:pt x="988" y="529"/>
                </a:lnTo>
                <a:lnTo>
                  <a:pt x="1013" y="524"/>
                </a:lnTo>
                <a:lnTo>
                  <a:pt x="988" y="538"/>
                </a:lnTo>
                <a:lnTo>
                  <a:pt x="1017" y="575"/>
                </a:lnTo>
                <a:lnTo>
                  <a:pt x="1136" y="524"/>
                </a:lnTo>
                <a:lnTo>
                  <a:pt x="1164" y="562"/>
                </a:lnTo>
                <a:lnTo>
                  <a:pt x="1193" y="533"/>
                </a:lnTo>
                <a:lnTo>
                  <a:pt x="1178" y="493"/>
                </a:lnTo>
                <a:lnTo>
                  <a:pt x="1194" y="479"/>
                </a:lnTo>
                <a:lnTo>
                  <a:pt x="1288" y="500"/>
                </a:lnTo>
                <a:lnTo>
                  <a:pt x="1409" y="571"/>
                </a:lnTo>
                <a:lnTo>
                  <a:pt x="1432" y="537"/>
                </a:lnTo>
                <a:lnTo>
                  <a:pt x="1405" y="500"/>
                </a:lnTo>
                <a:lnTo>
                  <a:pt x="1367" y="490"/>
                </a:lnTo>
                <a:lnTo>
                  <a:pt x="1383" y="433"/>
                </a:lnTo>
                <a:lnTo>
                  <a:pt x="1357" y="425"/>
                </a:lnTo>
                <a:lnTo>
                  <a:pt x="1365" y="398"/>
                </a:lnTo>
                <a:lnTo>
                  <a:pt x="1410" y="369"/>
                </a:lnTo>
                <a:lnTo>
                  <a:pt x="1438" y="301"/>
                </a:lnTo>
                <a:lnTo>
                  <a:pt x="1503" y="302"/>
                </a:lnTo>
                <a:lnTo>
                  <a:pt x="1530" y="312"/>
                </a:lnTo>
                <a:lnTo>
                  <a:pt x="1508" y="386"/>
                </a:lnTo>
                <a:lnTo>
                  <a:pt x="1534" y="422"/>
                </a:lnTo>
                <a:lnTo>
                  <a:pt x="1525" y="524"/>
                </a:lnTo>
                <a:lnTo>
                  <a:pt x="1558" y="558"/>
                </a:lnTo>
                <a:lnTo>
                  <a:pt x="1546" y="595"/>
                </a:lnTo>
                <a:lnTo>
                  <a:pt x="1498" y="624"/>
                </a:lnTo>
                <a:lnTo>
                  <a:pt x="1513" y="639"/>
                </a:lnTo>
                <a:lnTo>
                  <a:pt x="1451" y="652"/>
                </a:lnTo>
                <a:lnTo>
                  <a:pt x="1515" y="678"/>
                </a:lnTo>
                <a:lnTo>
                  <a:pt x="1591" y="595"/>
                </a:lnTo>
                <a:lnTo>
                  <a:pt x="1584" y="543"/>
                </a:lnTo>
                <a:lnTo>
                  <a:pt x="1610" y="537"/>
                </a:lnTo>
                <a:lnTo>
                  <a:pt x="1648" y="528"/>
                </a:lnTo>
                <a:lnTo>
                  <a:pt x="1667" y="557"/>
                </a:lnTo>
                <a:lnTo>
                  <a:pt x="1666" y="594"/>
                </a:lnTo>
                <a:lnTo>
                  <a:pt x="1714" y="605"/>
                </a:lnTo>
                <a:lnTo>
                  <a:pt x="1677" y="591"/>
                </a:lnTo>
                <a:lnTo>
                  <a:pt x="1692" y="571"/>
                </a:lnTo>
                <a:lnTo>
                  <a:pt x="1678" y="537"/>
                </a:lnTo>
                <a:lnTo>
                  <a:pt x="1566" y="515"/>
                </a:lnTo>
                <a:lnTo>
                  <a:pt x="1584" y="435"/>
                </a:lnTo>
                <a:lnTo>
                  <a:pt x="1544" y="386"/>
                </a:lnTo>
                <a:lnTo>
                  <a:pt x="1600" y="339"/>
                </a:lnTo>
                <a:lnTo>
                  <a:pt x="1592" y="309"/>
                </a:lnTo>
                <a:lnTo>
                  <a:pt x="1622" y="325"/>
                </a:lnTo>
                <a:lnTo>
                  <a:pt x="1606" y="389"/>
                </a:lnTo>
                <a:lnTo>
                  <a:pt x="1627" y="398"/>
                </a:lnTo>
                <a:lnTo>
                  <a:pt x="1699" y="418"/>
                </a:lnTo>
                <a:lnTo>
                  <a:pt x="1632" y="364"/>
                </a:lnTo>
                <a:lnTo>
                  <a:pt x="1683" y="365"/>
                </a:lnTo>
                <a:lnTo>
                  <a:pt x="1672" y="346"/>
                </a:lnTo>
                <a:lnTo>
                  <a:pt x="1699" y="336"/>
                </a:lnTo>
                <a:lnTo>
                  <a:pt x="1838" y="377"/>
                </a:lnTo>
                <a:lnTo>
                  <a:pt x="1811" y="406"/>
                </a:lnTo>
                <a:lnTo>
                  <a:pt x="1809" y="446"/>
                </a:lnTo>
                <a:lnTo>
                  <a:pt x="1836" y="470"/>
                </a:lnTo>
                <a:lnTo>
                  <a:pt x="1853" y="377"/>
                </a:lnTo>
                <a:lnTo>
                  <a:pt x="1777" y="330"/>
                </a:lnTo>
                <a:lnTo>
                  <a:pt x="1761" y="268"/>
                </a:lnTo>
                <a:lnTo>
                  <a:pt x="1936" y="243"/>
                </a:lnTo>
                <a:lnTo>
                  <a:pt x="1915" y="185"/>
                </a:lnTo>
                <a:lnTo>
                  <a:pt x="1936" y="196"/>
                </a:lnTo>
                <a:lnTo>
                  <a:pt x="1968" y="176"/>
                </a:lnTo>
                <a:lnTo>
                  <a:pt x="1945" y="169"/>
                </a:lnTo>
                <a:lnTo>
                  <a:pt x="2132" y="119"/>
                </a:lnTo>
                <a:lnTo>
                  <a:pt x="2116" y="107"/>
                </a:lnTo>
                <a:lnTo>
                  <a:pt x="2203" y="100"/>
                </a:lnTo>
                <a:lnTo>
                  <a:pt x="2202" y="116"/>
                </a:lnTo>
                <a:lnTo>
                  <a:pt x="2223" y="116"/>
                </a:lnTo>
                <a:lnTo>
                  <a:pt x="2285" y="95"/>
                </a:lnTo>
                <a:lnTo>
                  <a:pt x="2314" y="108"/>
                </a:lnTo>
                <a:lnTo>
                  <a:pt x="2286" y="83"/>
                </a:lnTo>
                <a:lnTo>
                  <a:pt x="2357" y="76"/>
                </a:lnTo>
                <a:lnTo>
                  <a:pt x="2357" y="44"/>
                </a:lnTo>
                <a:lnTo>
                  <a:pt x="2442" y="0"/>
                </a:lnTo>
                <a:lnTo>
                  <a:pt x="2499" y="23"/>
                </a:lnTo>
                <a:lnTo>
                  <a:pt x="2451" y="49"/>
                </a:lnTo>
                <a:lnTo>
                  <a:pt x="2534" y="47"/>
                </a:lnTo>
                <a:lnTo>
                  <a:pt x="2501" y="83"/>
                </a:lnTo>
                <a:lnTo>
                  <a:pt x="2643" y="64"/>
                </a:lnTo>
                <a:lnTo>
                  <a:pt x="2723" y="116"/>
                </a:lnTo>
                <a:lnTo>
                  <a:pt x="2709" y="136"/>
                </a:lnTo>
                <a:lnTo>
                  <a:pt x="2683" y="124"/>
                </a:lnTo>
                <a:lnTo>
                  <a:pt x="2719" y="141"/>
                </a:lnTo>
                <a:lnTo>
                  <a:pt x="2701" y="174"/>
                </a:lnTo>
                <a:lnTo>
                  <a:pt x="2442" y="325"/>
                </a:lnTo>
                <a:lnTo>
                  <a:pt x="2523" y="306"/>
                </a:lnTo>
                <a:lnTo>
                  <a:pt x="2508" y="286"/>
                </a:lnTo>
                <a:lnTo>
                  <a:pt x="2639" y="256"/>
                </a:lnTo>
                <a:lnTo>
                  <a:pt x="2601" y="261"/>
                </a:lnTo>
                <a:lnTo>
                  <a:pt x="2610" y="235"/>
                </a:lnTo>
                <a:lnTo>
                  <a:pt x="2683" y="256"/>
                </a:lnTo>
                <a:lnTo>
                  <a:pt x="2694" y="235"/>
                </a:lnTo>
                <a:lnTo>
                  <a:pt x="2711" y="286"/>
                </a:lnTo>
                <a:lnTo>
                  <a:pt x="2745" y="288"/>
                </a:lnTo>
                <a:lnTo>
                  <a:pt x="2714" y="268"/>
                </a:lnTo>
                <a:lnTo>
                  <a:pt x="2785" y="253"/>
                </a:lnTo>
                <a:lnTo>
                  <a:pt x="2865" y="268"/>
                </a:lnTo>
                <a:lnTo>
                  <a:pt x="2857" y="286"/>
                </a:lnTo>
                <a:lnTo>
                  <a:pt x="2931" y="301"/>
                </a:lnTo>
                <a:lnTo>
                  <a:pt x="2994" y="297"/>
                </a:lnTo>
                <a:lnTo>
                  <a:pt x="2997" y="248"/>
                </a:lnTo>
                <a:lnTo>
                  <a:pt x="3017" y="244"/>
                </a:lnTo>
                <a:lnTo>
                  <a:pt x="3176" y="297"/>
                </a:lnTo>
                <a:lnTo>
                  <a:pt x="3152" y="377"/>
                </a:lnTo>
                <a:lnTo>
                  <a:pt x="3228" y="433"/>
                </a:lnTo>
                <a:lnTo>
                  <a:pt x="3270" y="358"/>
                </a:lnTo>
                <a:lnTo>
                  <a:pt x="3295" y="389"/>
                </a:lnTo>
                <a:lnTo>
                  <a:pt x="3350" y="377"/>
                </a:lnTo>
                <a:lnTo>
                  <a:pt x="3422" y="406"/>
                </a:lnTo>
                <a:lnTo>
                  <a:pt x="3480" y="387"/>
                </a:lnTo>
                <a:lnTo>
                  <a:pt x="3475" y="358"/>
                </a:lnTo>
                <a:lnTo>
                  <a:pt x="3513" y="306"/>
                </a:lnTo>
                <a:lnTo>
                  <a:pt x="3753" y="343"/>
                </a:lnTo>
                <a:lnTo>
                  <a:pt x="3768" y="365"/>
                </a:lnTo>
                <a:lnTo>
                  <a:pt x="3738" y="375"/>
                </a:lnTo>
                <a:lnTo>
                  <a:pt x="3817" y="387"/>
                </a:lnTo>
                <a:lnTo>
                  <a:pt x="3845" y="425"/>
                </a:lnTo>
                <a:lnTo>
                  <a:pt x="4027" y="418"/>
                </a:lnTo>
                <a:lnTo>
                  <a:pt x="4060" y="446"/>
                </a:lnTo>
                <a:lnTo>
                  <a:pt x="4047" y="481"/>
                </a:lnTo>
                <a:lnTo>
                  <a:pt x="4098" y="508"/>
                </a:lnTo>
                <a:lnTo>
                  <a:pt x="4125" y="486"/>
                </a:lnTo>
                <a:lnTo>
                  <a:pt x="4255" y="503"/>
                </a:lnTo>
                <a:lnTo>
                  <a:pt x="4283" y="481"/>
                </a:lnTo>
                <a:lnTo>
                  <a:pt x="4298" y="514"/>
                </a:lnTo>
                <a:lnTo>
                  <a:pt x="4351" y="538"/>
                </a:lnTo>
                <a:lnTo>
                  <a:pt x="4376" y="521"/>
                </a:lnTo>
                <a:lnTo>
                  <a:pt x="4350" y="493"/>
                </a:lnTo>
                <a:lnTo>
                  <a:pt x="4366" y="470"/>
                </a:lnTo>
                <a:lnTo>
                  <a:pt x="4590" y="507"/>
                </a:lnTo>
                <a:lnTo>
                  <a:pt x="4738" y="595"/>
                </a:lnTo>
                <a:lnTo>
                  <a:pt x="4769" y="595"/>
                </a:lnTo>
                <a:lnTo>
                  <a:pt x="4807" y="672"/>
                </a:lnTo>
                <a:lnTo>
                  <a:pt x="4792" y="632"/>
                </a:lnTo>
                <a:lnTo>
                  <a:pt x="4815" y="628"/>
                </a:lnTo>
                <a:lnTo>
                  <a:pt x="4831" y="644"/>
                </a:lnTo>
                <a:lnTo>
                  <a:pt x="4873" y="639"/>
                </a:lnTo>
                <a:lnTo>
                  <a:pt x="4934" y="681"/>
                </a:lnTo>
                <a:lnTo>
                  <a:pt x="4848" y="727"/>
                </a:lnTo>
                <a:lnTo>
                  <a:pt x="4865" y="740"/>
                </a:lnTo>
                <a:lnTo>
                  <a:pt x="4835" y="749"/>
                </a:lnTo>
                <a:lnTo>
                  <a:pt x="4860" y="768"/>
                </a:lnTo>
                <a:lnTo>
                  <a:pt x="4807" y="768"/>
                </a:lnTo>
                <a:lnTo>
                  <a:pt x="4789" y="740"/>
                </a:lnTo>
                <a:lnTo>
                  <a:pt x="4771" y="751"/>
                </a:lnTo>
                <a:lnTo>
                  <a:pt x="4738" y="707"/>
                </a:lnTo>
                <a:lnTo>
                  <a:pt x="4677" y="710"/>
                </a:lnTo>
                <a:lnTo>
                  <a:pt x="4664" y="683"/>
                </a:lnTo>
                <a:lnTo>
                  <a:pt x="4676" y="672"/>
                </a:lnTo>
                <a:lnTo>
                  <a:pt x="4654" y="672"/>
                </a:lnTo>
                <a:lnTo>
                  <a:pt x="4635" y="681"/>
                </a:lnTo>
                <a:lnTo>
                  <a:pt x="4657" y="710"/>
                </a:lnTo>
                <a:lnTo>
                  <a:pt x="4644" y="729"/>
                </a:lnTo>
                <a:lnTo>
                  <a:pt x="4594" y="759"/>
                </a:lnTo>
                <a:lnTo>
                  <a:pt x="4561" y="753"/>
                </a:lnTo>
                <a:lnTo>
                  <a:pt x="4615" y="838"/>
                </a:lnTo>
                <a:lnTo>
                  <a:pt x="4607" y="869"/>
                </a:lnTo>
                <a:lnTo>
                  <a:pt x="4551" y="849"/>
                </a:lnTo>
                <a:lnTo>
                  <a:pt x="4552" y="860"/>
                </a:lnTo>
                <a:lnTo>
                  <a:pt x="4447" y="900"/>
                </a:lnTo>
                <a:lnTo>
                  <a:pt x="4355" y="986"/>
                </a:lnTo>
                <a:lnTo>
                  <a:pt x="4293" y="955"/>
                </a:lnTo>
                <a:lnTo>
                  <a:pt x="4233" y="990"/>
                </a:lnTo>
                <a:lnTo>
                  <a:pt x="4233" y="958"/>
                </a:lnTo>
                <a:lnTo>
                  <a:pt x="4200" y="992"/>
                </a:lnTo>
                <a:lnTo>
                  <a:pt x="4160" y="989"/>
                </a:lnTo>
                <a:lnTo>
                  <a:pt x="4117" y="1073"/>
                </a:lnTo>
                <a:lnTo>
                  <a:pt x="4151" y="1090"/>
                </a:lnTo>
                <a:lnTo>
                  <a:pt x="4135" y="1115"/>
                </a:lnTo>
                <a:lnTo>
                  <a:pt x="4152" y="1159"/>
                </a:lnTo>
                <a:lnTo>
                  <a:pt x="4123" y="1153"/>
                </a:lnTo>
                <a:lnTo>
                  <a:pt x="4104" y="1190"/>
                </a:lnTo>
                <a:lnTo>
                  <a:pt x="4117" y="1223"/>
                </a:lnTo>
                <a:lnTo>
                  <a:pt x="4055" y="1251"/>
                </a:lnTo>
                <a:lnTo>
                  <a:pt x="4060" y="1291"/>
                </a:lnTo>
                <a:lnTo>
                  <a:pt x="4016" y="1300"/>
                </a:lnTo>
                <a:lnTo>
                  <a:pt x="4004" y="1343"/>
                </a:lnTo>
                <a:lnTo>
                  <a:pt x="3967" y="1386"/>
                </a:lnTo>
                <a:lnTo>
                  <a:pt x="3935" y="1223"/>
                </a:lnTo>
                <a:lnTo>
                  <a:pt x="3939" y="1135"/>
                </a:lnTo>
                <a:lnTo>
                  <a:pt x="3967" y="1084"/>
                </a:lnTo>
                <a:lnTo>
                  <a:pt x="4011" y="1073"/>
                </a:lnTo>
                <a:lnTo>
                  <a:pt x="4113" y="965"/>
                </a:lnTo>
                <a:lnTo>
                  <a:pt x="4162" y="941"/>
                </a:lnTo>
                <a:lnTo>
                  <a:pt x="4180" y="876"/>
                </a:lnTo>
                <a:lnTo>
                  <a:pt x="4200" y="861"/>
                </a:lnTo>
                <a:lnTo>
                  <a:pt x="4161" y="860"/>
                </a:lnTo>
                <a:lnTo>
                  <a:pt x="4150" y="912"/>
                </a:lnTo>
                <a:lnTo>
                  <a:pt x="4064" y="957"/>
                </a:lnTo>
                <a:lnTo>
                  <a:pt x="4070" y="889"/>
                </a:lnTo>
                <a:lnTo>
                  <a:pt x="3977" y="904"/>
                </a:lnTo>
                <a:lnTo>
                  <a:pt x="3889" y="990"/>
                </a:lnTo>
                <a:lnTo>
                  <a:pt x="3907" y="1025"/>
                </a:lnTo>
                <a:lnTo>
                  <a:pt x="3812" y="1037"/>
                </a:lnTo>
                <a:lnTo>
                  <a:pt x="3801" y="1026"/>
                </a:lnTo>
                <a:lnTo>
                  <a:pt x="3833" y="1021"/>
                </a:lnTo>
                <a:lnTo>
                  <a:pt x="3754" y="999"/>
                </a:lnTo>
                <a:lnTo>
                  <a:pt x="3733" y="1021"/>
                </a:lnTo>
                <a:lnTo>
                  <a:pt x="3556" y="1023"/>
                </a:lnTo>
                <a:lnTo>
                  <a:pt x="3345" y="1221"/>
                </a:lnTo>
                <a:lnTo>
                  <a:pt x="3386" y="1230"/>
                </a:lnTo>
                <a:lnTo>
                  <a:pt x="3386" y="1262"/>
                </a:lnTo>
                <a:lnTo>
                  <a:pt x="3412" y="1242"/>
                </a:lnTo>
                <a:lnTo>
                  <a:pt x="3404" y="1271"/>
                </a:lnTo>
                <a:lnTo>
                  <a:pt x="3436" y="1254"/>
                </a:lnTo>
                <a:lnTo>
                  <a:pt x="3433" y="1274"/>
                </a:lnTo>
                <a:lnTo>
                  <a:pt x="3443" y="1242"/>
                </a:lnTo>
                <a:lnTo>
                  <a:pt x="3475" y="1242"/>
                </a:lnTo>
                <a:lnTo>
                  <a:pt x="3518" y="1285"/>
                </a:lnTo>
                <a:lnTo>
                  <a:pt x="3480" y="1290"/>
                </a:lnTo>
                <a:lnTo>
                  <a:pt x="3515" y="1303"/>
                </a:lnTo>
                <a:lnTo>
                  <a:pt x="3522" y="1330"/>
                </a:lnTo>
                <a:lnTo>
                  <a:pt x="3495" y="1391"/>
                </a:lnTo>
                <a:lnTo>
                  <a:pt x="3487" y="1487"/>
                </a:lnTo>
                <a:lnTo>
                  <a:pt x="3341" y="1685"/>
                </a:lnTo>
                <a:lnTo>
                  <a:pt x="3286" y="1710"/>
                </a:lnTo>
                <a:lnTo>
                  <a:pt x="3247" y="1685"/>
                </a:lnTo>
                <a:lnTo>
                  <a:pt x="3208" y="1720"/>
                </a:lnTo>
                <a:lnTo>
                  <a:pt x="3207" y="1715"/>
                </a:lnTo>
                <a:lnTo>
                  <a:pt x="3227" y="1685"/>
                </a:lnTo>
                <a:lnTo>
                  <a:pt x="3217" y="1635"/>
                </a:lnTo>
                <a:lnTo>
                  <a:pt x="3281" y="1613"/>
                </a:lnTo>
                <a:lnTo>
                  <a:pt x="3331" y="1483"/>
                </a:lnTo>
                <a:lnTo>
                  <a:pt x="3223" y="1515"/>
                </a:lnTo>
                <a:lnTo>
                  <a:pt x="3207" y="1464"/>
                </a:lnTo>
                <a:lnTo>
                  <a:pt x="3120" y="1435"/>
                </a:lnTo>
                <a:lnTo>
                  <a:pt x="3066" y="1300"/>
                </a:lnTo>
                <a:lnTo>
                  <a:pt x="3008" y="1274"/>
                </a:lnTo>
                <a:lnTo>
                  <a:pt x="2903" y="1312"/>
                </a:lnTo>
                <a:lnTo>
                  <a:pt x="2924" y="1339"/>
                </a:lnTo>
                <a:lnTo>
                  <a:pt x="2879" y="1420"/>
                </a:lnTo>
                <a:lnTo>
                  <a:pt x="2839" y="1443"/>
                </a:lnTo>
                <a:lnTo>
                  <a:pt x="2795" y="1424"/>
                </a:lnTo>
                <a:lnTo>
                  <a:pt x="2740" y="1415"/>
                </a:lnTo>
                <a:lnTo>
                  <a:pt x="2605" y="1452"/>
                </a:lnTo>
                <a:lnTo>
                  <a:pt x="2484" y="1395"/>
                </a:lnTo>
                <a:lnTo>
                  <a:pt x="2408" y="1406"/>
                </a:lnTo>
                <a:lnTo>
                  <a:pt x="2379" y="1361"/>
                </a:lnTo>
                <a:lnTo>
                  <a:pt x="2302" y="1330"/>
                </a:lnTo>
                <a:lnTo>
                  <a:pt x="2264" y="1363"/>
                </a:lnTo>
                <a:lnTo>
                  <a:pt x="2260" y="1423"/>
                </a:lnTo>
                <a:lnTo>
                  <a:pt x="2087" y="1395"/>
                </a:lnTo>
                <a:lnTo>
                  <a:pt x="1993" y="1452"/>
                </a:lnTo>
                <a:lnTo>
                  <a:pt x="1945" y="1472"/>
                </a:lnTo>
                <a:lnTo>
                  <a:pt x="1884" y="1429"/>
                </a:lnTo>
                <a:lnTo>
                  <a:pt x="1847" y="1453"/>
                </a:lnTo>
                <a:lnTo>
                  <a:pt x="1772" y="1424"/>
                </a:lnTo>
                <a:lnTo>
                  <a:pt x="1745" y="1420"/>
                </a:lnTo>
                <a:lnTo>
                  <a:pt x="1723" y="1375"/>
                </a:lnTo>
                <a:lnTo>
                  <a:pt x="1683" y="1375"/>
                </a:lnTo>
                <a:lnTo>
                  <a:pt x="1667" y="1381"/>
                </a:lnTo>
                <a:lnTo>
                  <a:pt x="1637" y="1347"/>
                </a:lnTo>
                <a:lnTo>
                  <a:pt x="1616" y="1356"/>
                </a:lnTo>
                <a:lnTo>
                  <a:pt x="1595" y="1367"/>
                </a:lnTo>
                <a:lnTo>
                  <a:pt x="1513" y="1293"/>
                </a:lnTo>
                <a:lnTo>
                  <a:pt x="1490" y="1286"/>
                </a:lnTo>
                <a:lnTo>
                  <a:pt x="1436" y="1230"/>
                </a:lnTo>
                <a:lnTo>
                  <a:pt x="1383" y="1262"/>
                </a:lnTo>
                <a:lnTo>
                  <a:pt x="1374" y="1241"/>
                </a:lnTo>
                <a:lnTo>
                  <a:pt x="1298" y="1238"/>
                </a:lnTo>
                <a:lnTo>
                  <a:pt x="1268" y="1198"/>
                </a:lnTo>
                <a:lnTo>
                  <a:pt x="1230" y="1202"/>
                </a:lnTo>
                <a:lnTo>
                  <a:pt x="1214" y="1217"/>
                </a:lnTo>
                <a:lnTo>
                  <a:pt x="1164" y="1227"/>
                </a:lnTo>
                <a:lnTo>
                  <a:pt x="1147" y="1217"/>
                </a:lnTo>
                <a:lnTo>
                  <a:pt x="1130" y="1247"/>
                </a:lnTo>
                <a:lnTo>
                  <a:pt x="1115" y="1241"/>
                </a:lnTo>
                <a:lnTo>
                  <a:pt x="1055" y="1250"/>
                </a:lnTo>
                <a:lnTo>
                  <a:pt x="1034" y="1241"/>
                </a:lnTo>
                <a:lnTo>
                  <a:pt x="1025" y="1250"/>
                </a:lnTo>
                <a:lnTo>
                  <a:pt x="1059" y="1286"/>
                </a:lnTo>
                <a:lnTo>
                  <a:pt x="1035" y="1308"/>
                </a:lnTo>
                <a:lnTo>
                  <a:pt x="1039" y="1338"/>
                </a:lnTo>
                <a:lnTo>
                  <a:pt x="1073" y="1339"/>
                </a:lnTo>
                <a:lnTo>
                  <a:pt x="1087" y="1367"/>
                </a:lnTo>
                <a:lnTo>
                  <a:pt x="1078" y="1386"/>
                </a:lnTo>
                <a:lnTo>
                  <a:pt x="1055" y="1375"/>
                </a:lnTo>
                <a:lnTo>
                  <a:pt x="1034" y="1386"/>
                </a:lnTo>
                <a:lnTo>
                  <a:pt x="1015" y="1376"/>
                </a:lnTo>
                <a:lnTo>
                  <a:pt x="1005" y="1356"/>
                </a:lnTo>
                <a:lnTo>
                  <a:pt x="982" y="1367"/>
                </a:lnTo>
                <a:lnTo>
                  <a:pt x="963" y="1358"/>
                </a:lnTo>
                <a:lnTo>
                  <a:pt x="945" y="1375"/>
                </a:lnTo>
                <a:lnTo>
                  <a:pt x="916" y="1377"/>
                </a:lnTo>
                <a:lnTo>
                  <a:pt x="901" y="1356"/>
                </a:lnTo>
                <a:lnTo>
                  <a:pt x="807" y="1348"/>
                </a:lnTo>
                <a:lnTo>
                  <a:pt x="796" y="1361"/>
                </a:lnTo>
                <a:lnTo>
                  <a:pt x="786" y="1359"/>
                </a:lnTo>
                <a:lnTo>
                  <a:pt x="772" y="1382"/>
                </a:lnTo>
                <a:lnTo>
                  <a:pt x="775" y="1406"/>
                </a:lnTo>
                <a:lnTo>
                  <a:pt x="766" y="1407"/>
                </a:lnTo>
                <a:lnTo>
                  <a:pt x="757" y="1386"/>
                </a:lnTo>
                <a:lnTo>
                  <a:pt x="743" y="1390"/>
                </a:lnTo>
                <a:lnTo>
                  <a:pt x="740" y="1457"/>
                </a:lnTo>
                <a:lnTo>
                  <a:pt x="756" y="1477"/>
                </a:lnTo>
                <a:lnTo>
                  <a:pt x="756" y="1496"/>
                </a:lnTo>
                <a:lnTo>
                  <a:pt x="769" y="1494"/>
                </a:lnTo>
                <a:lnTo>
                  <a:pt x="786" y="1484"/>
                </a:lnTo>
                <a:lnTo>
                  <a:pt x="804" y="1515"/>
                </a:lnTo>
                <a:lnTo>
                  <a:pt x="819" y="1536"/>
                </a:lnTo>
                <a:lnTo>
                  <a:pt x="833" y="1559"/>
                </a:lnTo>
                <a:lnTo>
                  <a:pt x="853" y="1565"/>
                </a:lnTo>
                <a:lnTo>
                  <a:pt x="825" y="1587"/>
                </a:lnTo>
                <a:lnTo>
                  <a:pt x="806" y="1568"/>
                </a:lnTo>
                <a:lnTo>
                  <a:pt x="786" y="1645"/>
                </a:lnTo>
                <a:lnTo>
                  <a:pt x="809" y="1662"/>
                </a:lnTo>
                <a:lnTo>
                  <a:pt x="830" y="1733"/>
                </a:lnTo>
                <a:lnTo>
                  <a:pt x="812" y="1720"/>
                </a:lnTo>
                <a:lnTo>
                  <a:pt x="791" y="1715"/>
                </a:lnTo>
                <a:lnTo>
                  <a:pt x="769" y="1710"/>
                </a:lnTo>
                <a:lnTo>
                  <a:pt x="756" y="1703"/>
                </a:lnTo>
                <a:lnTo>
                  <a:pt x="740" y="1701"/>
                </a:lnTo>
                <a:lnTo>
                  <a:pt x="726" y="1674"/>
                </a:lnTo>
                <a:lnTo>
                  <a:pt x="695" y="1690"/>
                </a:lnTo>
                <a:lnTo>
                  <a:pt x="668" y="1689"/>
                </a:lnTo>
                <a:lnTo>
                  <a:pt x="652" y="1666"/>
                </a:lnTo>
                <a:lnTo>
                  <a:pt x="605" y="1646"/>
                </a:lnTo>
                <a:lnTo>
                  <a:pt x="557" y="1650"/>
                </a:lnTo>
                <a:lnTo>
                  <a:pt x="509" y="1612"/>
                </a:lnTo>
                <a:lnTo>
                  <a:pt x="547" y="1579"/>
                </a:lnTo>
                <a:lnTo>
                  <a:pt x="552" y="1549"/>
                </a:lnTo>
                <a:lnTo>
                  <a:pt x="551" y="1521"/>
                </a:lnTo>
                <a:lnTo>
                  <a:pt x="555" y="1500"/>
                </a:lnTo>
                <a:lnTo>
                  <a:pt x="580" y="1491"/>
                </a:lnTo>
                <a:lnTo>
                  <a:pt x="566" y="1448"/>
                </a:lnTo>
                <a:lnTo>
                  <a:pt x="536" y="1435"/>
                </a:lnTo>
                <a:lnTo>
                  <a:pt x="523" y="1428"/>
                </a:lnTo>
                <a:lnTo>
                  <a:pt x="503" y="1435"/>
                </a:lnTo>
                <a:lnTo>
                  <a:pt x="458" y="1423"/>
                </a:lnTo>
                <a:lnTo>
                  <a:pt x="424" y="1378"/>
                </a:lnTo>
                <a:lnTo>
                  <a:pt x="398" y="1367"/>
                </a:lnTo>
                <a:lnTo>
                  <a:pt x="385" y="1324"/>
                </a:lnTo>
                <a:lnTo>
                  <a:pt x="360" y="1320"/>
                </a:lnTo>
                <a:lnTo>
                  <a:pt x="337" y="1334"/>
                </a:lnTo>
                <a:lnTo>
                  <a:pt x="322" y="1343"/>
                </a:lnTo>
                <a:lnTo>
                  <a:pt x="313" y="1324"/>
                </a:lnTo>
                <a:lnTo>
                  <a:pt x="302" y="1307"/>
                </a:lnTo>
                <a:lnTo>
                  <a:pt x="335" y="1304"/>
                </a:lnTo>
                <a:lnTo>
                  <a:pt x="333" y="1291"/>
                </a:lnTo>
                <a:lnTo>
                  <a:pt x="324" y="1281"/>
                </a:lnTo>
                <a:lnTo>
                  <a:pt x="313" y="1271"/>
                </a:lnTo>
                <a:lnTo>
                  <a:pt x="297" y="1227"/>
                </a:lnTo>
                <a:lnTo>
                  <a:pt x="271" y="1203"/>
                </a:lnTo>
                <a:lnTo>
                  <a:pt x="245" y="1202"/>
                </a:lnTo>
                <a:lnTo>
                  <a:pt x="221" y="1202"/>
                </a:lnTo>
                <a:lnTo>
                  <a:pt x="201" y="1188"/>
                </a:lnTo>
                <a:lnTo>
                  <a:pt x="184" y="1184"/>
                </a:lnTo>
                <a:lnTo>
                  <a:pt x="169" y="1184"/>
                </a:lnTo>
                <a:lnTo>
                  <a:pt x="160" y="1198"/>
                </a:lnTo>
                <a:lnTo>
                  <a:pt x="142" y="1214"/>
                </a:lnTo>
                <a:lnTo>
                  <a:pt x="140" y="1235"/>
                </a:lnTo>
                <a:lnTo>
                  <a:pt x="132" y="1241"/>
                </a:lnTo>
                <a:lnTo>
                  <a:pt x="121" y="1271"/>
                </a:lnTo>
                <a:lnTo>
                  <a:pt x="112" y="1262"/>
                </a:lnTo>
                <a:lnTo>
                  <a:pt x="108" y="1250"/>
                </a:lnTo>
                <a:lnTo>
                  <a:pt x="0" y="1233"/>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3" name="Freeform 133"/>
          <p:cNvSpPr>
            <a:spLocks/>
          </p:cNvSpPr>
          <p:nvPr/>
        </p:nvSpPr>
        <p:spPr bwMode="auto">
          <a:xfrm>
            <a:off x="5534025" y="1925638"/>
            <a:ext cx="114300" cy="55562"/>
          </a:xfrm>
          <a:custGeom>
            <a:avLst/>
            <a:gdLst>
              <a:gd name="T0" fmla="*/ 0 w 145"/>
              <a:gd name="T1" fmla="*/ 49 h 69"/>
              <a:gd name="T2" fmla="*/ 29 w 145"/>
              <a:gd name="T3" fmla="*/ 31 h 69"/>
              <a:gd name="T4" fmla="*/ 6 w 145"/>
              <a:gd name="T5" fmla="*/ 19 h 69"/>
              <a:gd name="T6" fmla="*/ 111 w 145"/>
              <a:gd name="T7" fmla="*/ 0 h 69"/>
              <a:gd name="T8" fmla="*/ 127 w 145"/>
              <a:gd name="T9" fmla="*/ 1 h 69"/>
              <a:gd name="T10" fmla="*/ 110 w 145"/>
              <a:gd name="T11" fmla="*/ 16 h 69"/>
              <a:gd name="T12" fmla="*/ 145 w 145"/>
              <a:gd name="T13" fmla="*/ 16 h 69"/>
              <a:gd name="T14" fmla="*/ 53 w 145"/>
              <a:gd name="T15" fmla="*/ 56 h 69"/>
              <a:gd name="T16" fmla="*/ 29 w 145"/>
              <a:gd name="T17" fmla="*/ 69 h 69"/>
              <a:gd name="T18" fmla="*/ 35 w 145"/>
              <a:gd name="T19" fmla="*/ 50 h 69"/>
              <a:gd name="T20" fmla="*/ 0 w 145"/>
              <a:gd name="T21" fmla="*/ 49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69"/>
              <a:gd name="T35" fmla="*/ 145 w 145"/>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69">
                <a:moveTo>
                  <a:pt x="0" y="49"/>
                </a:moveTo>
                <a:lnTo>
                  <a:pt x="29" y="31"/>
                </a:lnTo>
                <a:lnTo>
                  <a:pt x="6" y="19"/>
                </a:lnTo>
                <a:lnTo>
                  <a:pt x="111" y="0"/>
                </a:lnTo>
                <a:lnTo>
                  <a:pt x="127" y="1"/>
                </a:lnTo>
                <a:lnTo>
                  <a:pt x="110" y="16"/>
                </a:lnTo>
                <a:lnTo>
                  <a:pt x="145" y="16"/>
                </a:lnTo>
                <a:lnTo>
                  <a:pt x="53" y="56"/>
                </a:lnTo>
                <a:lnTo>
                  <a:pt x="29" y="69"/>
                </a:lnTo>
                <a:lnTo>
                  <a:pt x="35" y="50"/>
                </a:lnTo>
                <a:lnTo>
                  <a:pt x="0" y="4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4" name="Freeform 134"/>
          <p:cNvSpPr>
            <a:spLocks/>
          </p:cNvSpPr>
          <p:nvPr/>
        </p:nvSpPr>
        <p:spPr bwMode="auto">
          <a:xfrm>
            <a:off x="5570538" y="2505075"/>
            <a:ext cx="46037" cy="26988"/>
          </a:xfrm>
          <a:custGeom>
            <a:avLst/>
            <a:gdLst/>
            <a:ahLst/>
            <a:cxnLst>
              <a:cxn ang="0">
                <a:pos x="0" y="34"/>
              </a:cxn>
              <a:cxn ang="0">
                <a:pos x="18" y="0"/>
              </a:cxn>
              <a:cxn ang="0">
                <a:pos x="58" y="18"/>
              </a:cxn>
              <a:cxn ang="0">
                <a:pos x="0" y="34"/>
              </a:cxn>
            </a:cxnLst>
            <a:rect l="0" t="0" r="r" b="b"/>
            <a:pathLst>
              <a:path w="58" h="34">
                <a:moveTo>
                  <a:pt x="0" y="34"/>
                </a:moveTo>
                <a:lnTo>
                  <a:pt x="18" y="0"/>
                </a:lnTo>
                <a:lnTo>
                  <a:pt x="58" y="18"/>
                </a:lnTo>
                <a:lnTo>
                  <a:pt x="0" y="34"/>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5" name="Freeform 135"/>
          <p:cNvSpPr>
            <a:spLocks/>
          </p:cNvSpPr>
          <p:nvPr/>
        </p:nvSpPr>
        <p:spPr bwMode="auto">
          <a:xfrm>
            <a:off x="5646738" y="2332038"/>
            <a:ext cx="141287" cy="115887"/>
          </a:xfrm>
          <a:custGeom>
            <a:avLst/>
            <a:gdLst>
              <a:gd name="T0" fmla="*/ 0 w 179"/>
              <a:gd name="T1" fmla="*/ 72 h 145"/>
              <a:gd name="T2" fmla="*/ 17 w 179"/>
              <a:gd name="T3" fmla="*/ 101 h 145"/>
              <a:gd name="T4" fmla="*/ 35 w 179"/>
              <a:gd name="T5" fmla="*/ 91 h 145"/>
              <a:gd name="T6" fmla="*/ 55 w 179"/>
              <a:gd name="T7" fmla="*/ 112 h 145"/>
              <a:gd name="T8" fmla="*/ 72 w 179"/>
              <a:gd name="T9" fmla="*/ 101 h 145"/>
              <a:gd name="T10" fmla="*/ 66 w 179"/>
              <a:gd name="T11" fmla="*/ 139 h 145"/>
              <a:gd name="T12" fmla="*/ 179 w 179"/>
              <a:gd name="T13" fmla="*/ 145 h 145"/>
              <a:gd name="T14" fmla="*/ 134 w 179"/>
              <a:gd name="T15" fmla="*/ 120 h 145"/>
              <a:gd name="T16" fmla="*/ 112 w 179"/>
              <a:gd name="T17" fmla="*/ 73 h 145"/>
              <a:gd name="T18" fmla="*/ 115 w 179"/>
              <a:gd name="T19" fmla="*/ 26 h 145"/>
              <a:gd name="T20" fmla="*/ 143 w 179"/>
              <a:gd name="T21" fmla="*/ 0 h 145"/>
              <a:gd name="T22" fmla="*/ 46 w 179"/>
              <a:gd name="T23" fmla="*/ 9 h 145"/>
              <a:gd name="T24" fmla="*/ 24 w 179"/>
              <a:gd name="T25" fmla="*/ 72 h 145"/>
              <a:gd name="T26" fmla="*/ 0 w 179"/>
              <a:gd name="T27" fmla="*/ 72 h 1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9"/>
              <a:gd name="T43" fmla="*/ 0 h 145"/>
              <a:gd name="T44" fmla="*/ 179 w 179"/>
              <a:gd name="T45" fmla="*/ 145 h 1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9" h="145">
                <a:moveTo>
                  <a:pt x="0" y="72"/>
                </a:moveTo>
                <a:lnTo>
                  <a:pt x="17" y="101"/>
                </a:lnTo>
                <a:lnTo>
                  <a:pt x="35" y="91"/>
                </a:lnTo>
                <a:lnTo>
                  <a:pt x="55" y="112"/>
                </a:lnTo>
                <a:lnTo>
                  <a:pt x="72" y="101"/>
                </a:lnTo>
                <a:lnTo>
                  <a:pt x="66" y="139"/>
                </a:lnTo>
                <a:lnTo>
                  <a:pt x="179" y="145"/>
                </a:lnTo>
                <a:lnTo>
                  <a:pt x="134" y="120"/>
                </a:lnTo>
                <a:lnTo>
                  <a:pt x="112" y="73"/>
                </a:lnTo>
                <a:lnTo>
                  <a:pt x="115" y="26"/>
                </a:lnTo>
                <a:lnTo>
                  <a:pt x="143" y="0"/>
                </a:lnTo>
                <a:lnTo>
                  <a:pt x="46" y="9"/>
                </a:lnTo>
                <a:lnTo>
                  <a:pt x="24" y="72"/>
                </a:lnTo>
                <a:lnTo>
                  <a:pt x="0" y="7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6" name="Freeform 136"/>
          <p:cNvSpPr>
            <a:spLocks/>
          </p:cNvSpPr>
          <p:nvPr/>
        </p:nvSpPr>
        <p:spPr bwMode="auto">
          <a:xfrm>
            <a:off x="5695950" y="2143125"/>
            <a:ext cx="354013" cy="188913"/>
          </a:xfrm>
          <a:custGeom>
            <a:avLst/>
            <a:gdLst>
              <a:gd name="T0" fmla="*/ 0 w 447"/>
              <a:gd name="T1" fmla="*/ 201 h 238"/>
              <a:gd name="T2" fmla="*/ 41 w 447"/>
              <a:gd name="T3" fmla="*/ 209 h 238"/>
              <a:gd name="T4" fmla="*/ 14 w 447"/>
              <a:gd name="T5" fmla="*/ 230 h 238"/>
              <a:gd name="T6" fmla="*/ 89 w 447"/>
              <a:gd name="T7" fmla="*/ 238 h 238"/>
              <a:gd name="T8" fmla="*/ 93 w 447"/>
              <a:gd name="T9" fmla="*/ 209 h 238"/>
              <a:gd name="T10" fmla="*/ 112 w 447"/>
              <a:gd name="T11" fmla="*/ 214 h 238"/>
              <a:gd name="T12" fmla="*/ 91 w 447"/>
              <a:gd name="T13" fmla="*/ 197 h 238"/>
              <a:gd name="T14" fmla="*/ 119 w 447"/>
              <a:gd name="T15" fmla="*/ 202 h 238"/>
              <a:gd name="T16" fmla="*/ 113 w 447"/>
              <a:gd name="T17" fmla="*/ 173 h 238"/>
              <a:gd name="T18" fmla="*/ 128 w 447"/>
              <a:gd name="T19" fmla="*/ 192 h 238"/>
              <a:gd name="T20" fmla="*/ 148 w 447"/>
              <a:gd name="T21" fmla="*/ 176 h 238"/>
              <a:gd name="T22" fmla="*/ 136 w 447"/>
              <a:gd name="T23" fmla="*/ 154 h 238"/>
              <a:gd name="T24" fmla="*/ 180 w 447"/>
              <a:gd name="T25" fmla="*/ 158 h 238"/>
              <a:gd name="T26" fmla="*/ 167 w 447"/>
              <a:gd name="T27" fmla="*/ 146 h 238"/>
              <a:gd name="T28" fmla="*/ 189 w 447"/>
              <a:gd name="T29" fmla="*/ 148 h 238"/>
              <a:gd name="T30" fmla="*/ 201 w 447"/>
              <a:gd name="T31" fmla="*/ 127 h 238"/>
              <a:gd name="T32" fmla="*/ 423 w 447"/>
              <a:gd name="T33" fmla="*/ 50 h 238"/>
              <a:gd name="T34" fmla="*/ 447 w 447"/>
              <a:gd name="T35" fmla="*/ 21 h 238"/>
              <a:gd name="T36" fmla="*/ 402 w 447"/>
              <a:gd name="T37" fmla="*/ 0 h 238"/>
              <a:gd name="T38" fmla="*/ 309 w 447"/>
              <a:gd name="T39" fmla="*/ 48 h 238"/>
              <a:gd name="T40" fmla="*/ 214 w 447"/>
              <a:gd name="T41" fmla="*/ 48 h 238"/>
              <a:gd name="T42" fmla="*/ 112 w 447"/>
              <a:gd name="T43" fmla="*/ 111 h 238"/>
              <a:gd name="T44" fmla="*/ 55 w 447"/>
              <a:gd name="T45" fmla="*/ 122 h 238"/>
              <a:gd name="T46" fmla="*/ 56 w 447"/>
              <a:gd name="T47" fmla="*/ 146 h 238"/>
              <a:gd name="T48" fmla="*/ 89 w 447"/>
              <a:gd name="T49" fmla="*/ 148 h 238"/>
              <a:gd name="T50" fmla="*/ 53 w 447"/>
              <a:gd name="T51" fmla="*/ 149 h 238"/>
              <a:gd name="T52" fmla="*/ 70 w 447"/>
              <a:gd name="T53" fmla="*/ 162 h 238"/>
              <a:gd name="T54" fmla="*/ 41 w 447"/>
              <a:gd name="T55" fmla="*/ 176 h 238"/>
              <a:gd name="T56" fmla="*/ 72 w 447"/>
              <a:gd name="T57" fmla="*/ 188 h 238"/>
              <a:gd name="T58" fmla="*/ 0 w 447"/>
              <a:gd name="T59" fmla="*/ 201 h 2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7"/>
              <a:gd name="T91" fmla="*/ 0 h 238"/>
              <a:gd name="T92" fmla="*/ 447 w 447"/>
              <a:gd name="T93" fmla="*/ 238 h 2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7" h="238">
                <a:moveTo>
                  <a:pt x="0" y="201"/>
                </a:moveTo>
                <a:lnTo>
                  <a:pt x="41" y="209"/>
                </a:lnTo>
                <a:lnTo>
                  <a:pt x="14" y="230"/>
                </a:lnTo>
                <a:lnTo>
                  <a:pt x="89" y="238"/>
                </a:lnTo>
                <a:lnTo>
                  <a:pt x="93" y="209"/>
                </a:lnTo>
                <a:lnTo>
                  <a:pt x="112" y="214"/>
                </a:lnTo>
                <a:lnTo>
                  <a:pt x="91" y="197"/>
                </a:lnTo>
                <a:lnTo>
                  <a:pt x="119" y="202"/>
                </a:lnTo>
                <a:lnTo>
                  <a:pt x="113" y="173"/>
                </a:lnTo>
                <a:lnTo>
                  <a:pt x="128" y="192"/>
                </a:lnTo>
                <a:lnTo>
                  <a:pt x="148" y="176"/>
                </a:lnTo>
                <a:lnTo>
                  <a:pt x="136" y="154"/>
                </a:lnTo>
                <a:lnTo>
                  <a:pt x="180" y="158"/>
                </a:lnTo>
                <a:lnTo>
                  <a:pt x="167" y="146"/>
                </a:lnTo>
                <a:lnTo>
                  <a:pt x="189" y="148"/>
                </a:lnTo>
                <a:lnTo>
                  <a:pt x="201" y="127"/>
                </a:lnTo>
                <a:lnTo>
                  <a:pt x="423" y="50"/>
                </a:lnTo>
                <a:lnTo>
                  <a:pt x="447" y="21"/>
                </a:lnTo>
                <a:lnTo>
                  <a:pt x="402" y="0"/>
                </a:lnTo>
                <a:lnTo>
                  <a:pt x="309" y="48"/>
                </a:lnTo>
                <a:lnTo>
                  <a:pt x="214" y="48"/>
                </a:lnTo>
                <a:lnTo>
                  <a:pt x="112" y="111"/>
                </a:lnTo>
                <a:lnTo>
                  <a:pt x="55" y="122"/>
                </a:lnTo>
                <a:lnTo>
                  <a:pt x="56" y="146"/>
                </a:lnTo>
                <a:lnTo>
                  <a:pt x="89" y="148"/>
                </a:lnTo>
                <a:lnTo>
                  <a:pt x="53" y="149"/>
                </a:lnTo>
                <a:lnTo>
                  <a:pt x="70" y="162"/>
                </a:lnTo>
                <a:lnTo>
                  <a:pt x="41" y="176"/>
                </a:lnTo>
                <a:lnTo>
                  <a:pt x="72" y="188"/>
                </a:lnTo>
                <a:lnTo>
                  <a:pt x="0" y="201"/>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7" name="Freeform 137"/>
          <p:cNvSpPr>
            <a:spLocks/>
          </p:cNvSpPr>
          <p:nvPr/>
        </p:nvSpPr>
        <p:spPr bwMode="auto">
          <a:xfrm>
            <a:off x="5899150" y="1897063"/>
            <a:ext cx="68263" cy="38100"/>
          </a:xfrm>
          <a:custGeom>
            <a:avLst/>
            <a:gdLst>
              <a:gd name="T0" fmla="*/ 0 w 86"/>
              <a:gd name="T1" fmla="*/ 34 h 48"/>
              <a:gd name="T2" fmla="*/ 25 w 86"/>
              <a:gd name="T3" fmla="*/ 48 h 48"/>
              <a:gd name="T4" fmla="*/ 86 w 86"/>
              <a:gd name="T5" fmla="*/ 32 h 48"/>
              <a:gd name="T6" fmla="*/ 50 w 86"/>
              <a:gd name="T7" fmla="*/ 0 h 48"/>
              <a:gd name="T8" fmla="*/ 0 w 86"/>
              <a:gd name="T9" fmla="*/ 34 h 48"/>
              <a:gd name="T10" fmla="*/ 0 60000 65536"/>
              <a:gd name="T11" fmla="*/ 0 60000 65536"/>
              <a:gd name="T12" fmla="*/ 0 60000 65536"/>
              <a:gd name="T13" fmla="*/ 0 60000 65536"/>
              <a:gd name="T14" fmla="*/ 0 60000 65536"/>
              <a:gd name="T15" fmla="*/ 0 w 86"/>
              <a:gd name="T16" fmla="*/ 0 h 48"/>
              <a:gd name="T17" fmla="*/ 86 w 86"/>
              <a:gd name="T18" fmla="*/ 48 h 48"/>
            </a:gdLst>
            <a:ahLst/>
            <a:cxnLst>
              <a:cxn ang="T10">
                <a:pos x="T0" y="T1"/>
              </a:cxn>
              <a:cxn ang="T11">
                <a:pos x="T2" y="T3"/>
              </a:cxn>
              <a:cxn ang="T12">
                <a:pos x="T4" y="T5"/>
              </a:cxn>
              <a:cxn ang="T13">
                <a:pos x="T6" y="T7"/>
              </a:cxn>
              <a:cxn ang="T14">
                <a:pos x="T8" y="T9"/>
              </a:cxn>
            </a:cxnLst>
            <a:rect l="T15" t="T16" r="T17" b="T18"/>
            <a:pathLst>
              <a:path w="86" h="48">
                <a:moveTo>
                  <a:pt x="0" y="34"/>
                </a:moveTo>
                <a:lnTo>
                  <a:pt x="25" y="48"/>
                </a:lnTo>
                <a:lnTo>
                  <a:pt x="86" y="32"/>
                </a:lnTo>
                <a:lnTo>
                  <a:pt x="50" y="0"/>
                </a:lnTo>
                <a:lnTo>
                  <a:pt x="0" y="3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8" name="Freeform 138"/>
          <p:cNvSpPr>
            <a:spLocks/>
          </p:cNvSpPr>
          <p:nvPr/>
        </p:nvSpPr>
        <p:spPr bwMode="auto">
          <a:xfrm>
            <a:off x="6551613" y="1974850"/>
            <a:ext cx="63500" cy="20638"/>
          </a:xfrm>
          <a:custGeom>
            <a:avLst/>
            <a:gdLst/>
            <a:ahLst/>
            <a:cxnLst>
              <a:cxn ang="0">
                <a:pos x="0" y="0"/>
              </a:cxn>
              <a:cxn ang="0">
                <a:pos x="36" y="23"/>
              </a:cxn>
              <a:cxn ang="0">
                <a:pos x="24" y="28"/>
              </a:cxn>
              <a:cxn ang="0">
                <a:pos x="54" y="28"/>
              </a:cxn>
              <a:cxn ang="0">
                <a:pos x="78" y="13"/>
              </a:cxn>
              <a:cxn ang="0">
                <a:pos x="0" y="0"/>
              </a:cxn>
            </a:cxnLst>
            <a:rect l="0" t="0" r="r" b="b"/>
            <a:pathLst>
              <a:path w="78" h="28">
                <a:moveTo>
                  <a:pt x="0" y="0"/>
                </a:moveTo>
                <a:lnTo>
                  <a:pt x="36" y="23"/>
                </a:lnTo>
                <a:lnTo>
                  <a:pt x="24" y="28"/>
                </a:lnTo>
                <a:lnTo>
                  <a:pt x="54" y="28"/>
                </a:lnTo>
                <a:lnTo>
                  <a:pt x="78" y="13"/>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19" name="Freeform 139"/>
          <p:cNvSpPr>
            <a:spLocks/>
          </p:cNvSpPr>
          <p:nvPr/>
        </p:nvSpPr>
        <p:spPr bwMode="auto">
          <a:xfrm>
            <a:off x="6562725" y="1906588"/>
            <a:ext cx="146050" cy="71437"/>
          </a:xfrm>
          <a:custGeom>
            <a:avLst/>
            <a:gdLst>
              <a:gd name="T0" fmla="*/ 0 w 183"/>
              <a:gd name="T1" fmla="*/ 72 h 90"/>
              <a:gd name="T2" fmla="*/ 49 w 183"/>
              <a:gd name="T3" fmla="*/ 23 h 90"/>
              <a:gd name="T4" fmla="*/ 117 w 183"/>
              <a:gd name="T5" fmla="*/ 0 h 90"/>
              <a:gd name="T6" fmla="*/ 183 w 183"/>
              <a:gd name="T7" fmla="*/ 42 h 90"/>
              <a:gd name="T8" fmla="*/ 161 w 183"/>
              <a:gd name="T9" fmla="*/ 50 h 90"/>
              <a:gd name="T10" fmla="*/ 168 w 183"/>
              <a:gd name="T11" fmla="*/ 71 h 90"/>
              <a:gd name="T12" fmla="*/ 74 w 183"/>
              <a:gd name="T13" fmla="*/ 90 h 90"/>
              <a:gd name="T14" fmla="*/ 0 w 183"/>
              <a:gd name="T15" fmla="*/ 72 h 90"/>
              <a:gd name="T16" fmla="*/ 0 60000 65536"/>
              <a:gd name="T17" fmla="*/ 0 60000 65536"/>
              <a:gd name="T18" fmla="*/ 0 60000 65536"/>
              <a:gd name="T19" fmla="*/ 0 60000 65536"/>
              <a:gd name="T20" fmla="*/ 0 60000 65536"/>
              <a:gd name="T21" fmla="*/ 0 60000 65536"/>
              <a:gd name="T22" fmla="*/ 0 60000 65536"/>
              <a:gd name="T23" fmla="*/ 0 60000 65536"/>
              <a:gd name="T24" fmla="*/ 0 w 183"/>
              <a:gd name="T25" fmla="*/ 0 h 90"/>
              <a:gd name="T26" fmla="*/ 183 w 183"/>
              <a:gd name="T27" fmla="*/ 90 h 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3" h="90">
                <a:moveTo>
                  <a:pt x="0" y="72"/>
                </a:moveTo>
                <a:lnTo>
                  <a:pt x="49" y="23"/>
                </a:lnTo>
                <a:lnTo>
                  <a:pt x="117" y="0"/>
                </a:lnTo>
                <a:lnTo>
                  <a:pt x="183" y="42"/>
                </a:lnTo>
                <a:lnTo>
                  <a:pt x="161" y="50"/>
                </a:lnTo>
                <a:lnTo>
                  <a:pt x="168" y="71"/>
                </a:lnTo>
                <a:lnTo>
                  <a:pt x="74" y="90"/>
                </a:lnTo>
                <a:lnTo>
                  <a:pt x="0" y="7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0" name="Freeform 140"/>
          <p:cNvSpPr>
            <a:spLocks/>
          </p:cNvSpPr>
          <p:nvPr/>
        </p:nvSpPr>
        <p:spPr bwMode="auto">
          <a:xfrm>
            <a:off x="6594475" y="1966913"/>
            <a:ext cx="165100" cy="79375"/>
          </a:xfrm>
          <a:custGeom>
            <a:avLst/>
            <a:gdLst>
              <a:gd name="T0" fmla="*/ 0 w 208"/>
              <a:gd name="T1" fmla="*/ 43 h 101"/>
              <a:gd name="T2" fmla="*/ 38 w 208"/>
              <a:gd name="T3" fmla="*/ 49 h 101"/>
              <a:gd name="T4" fmla="*/ 64 w 208"/>
              <a:gd name="T5" fmla="*/ 86 h 101"/>
              <a:gd name="T6" fmla="*/ 86 w 208"/>
              <a:gd name="T7" fmla="*/ 75 h 101"/>
              <a:gd name="T8" fmla="*/ 170 w 208"/>
              <a:gd name="T9" fmla="*/ 101 h 101"/>
              <a:gd name="T10" fmla="*/ 201 w 208"/>
              <a:gd name="T11" fmla="*/ 90 h 101"/>
              <a:gd name="T12" fmla="*/ 177 w 208"/>
              <a:gd name="T13" fmla="*/ 63 h 101"/>
              <a:gd name="T14" fmla="*/ 196 w 208"/>
              <a:gd name="T15" fmla="*/ 71 h 101"/>
              <a:gd name="T16" fmla="*/ 208 w 208"/>
              <a:gd name="T17" fmla="*/ 29 h 101"/>
              <a:gd name="T18" fmla="*/ 163 w 208"/>
              <a:gd name="T19" fmla="*/ 12 h 101"/>
              <a:gd name="T20" fmla="*/ 119 w 208"/>
              <a:gd name="T21" fmla="*/ 38 h 101"/>
              <a:gd name="T22" fmla="*/ 154 w 208"/>
              <a:gd name="T23" fmla="*/ 23 h 101"/>
              <a:gd name="T24" fmla="*/ 133 w 208"/>
              <a:gd name="T25" fmla="*/ 0 h 101"/>
              <a:gd name="T26" fmla="*/ 59 w 208"/>
              <a:gd name="T27" fmla="*/ 10 h 101"/>
              <a:gd name="T28" fmla="*/ 0 w 208"/>
              <a:gd name="T29" fmla="*/ 43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101"/>
              <a:gd name="T47" fmla="*/ 208 w 208"/>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101">
                <a:moveTo>
                  <a:pt x="0" y="43"/>
                </a:moveTo>
                <a:lnTo>
                  <a:pt x="38" y="49"/>
                </a:lnTo>
                <a:lnTo>
                  <a:pt x="64" y="86"/>
                </a:lnTo>
                <a:lnTo>
                  <a:pt x="86" y="75"/>
                </a:lnTo>
                <a:lnTo>
                  <a:pt x="170" y="101"/>
                </a:lnTo>
                <a:lnTo>
                  <a:pt x="201" y="90"/>
                </a:lnTo>
                <a:lnTo>
                  <a:pt x="177" y="63"/>
                </a:lnTo>
                <a:lnTo>
                  <a:pt x="196" y="71"/>
                </a:lnTo>
                <a:lnTo>
                  <a:pt x="208" y="29"/>
                </a:lnTo>
                <a:lnTo>
                  <a:pt x="163" y="12"/>
                </a:lnTo>
                <a:lnTo>
                  <a:pt x="119" y="38"/>
                </a:lnTo>
                <a:lnTo>
                  <a:pt x="154" y="23"/>
                </a:lnTo>
                <a:lnTo>
                  <a:pt x="133" y="0"/>
                </a:lnTo>
                <a:lnTo>
                  <a:pt x="59" y="10"/>
                </a:lnTo>
                <a:lnTo>
                  <a:pt x="0" y="4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1" name="Freeform 141"/>
          <p:cNvSpPr>
            <a:spLocks/>
          </p:cNvSpPr>
          <p:nvPr/>
        </p:nvSpPr>
        <p:spPr bwMode="auto">
          <a:xfrm>
            <a:off x="6748463" y="2008188"/>
            <a:ext cx="136525" cy="82550"/>
          </a:xfrm>
          <a:custGeom>
            <a:avLst/>
            <a:gdLst>
              <a:gd name="T0" fmla="*/ 0 w 172"/>
              <a:gd name="T1" fmla="*/ 90 h 104"/>
              <a:gd name="T2" fmla="*/ 14 w 172"/>
              <a:gd name="T3" fmla="*/ 104 h 104"/>
              <a:gd name="T4" fmla="*/ 158 w 172"/>
              <a:gd name="T5" fmla="*/ 83 h 104"/>
              <a:gd name="T6" fmla="*/ 172 w 172"/>
              <a:gd name="T7" fmla="*/ 48 h 104"/>
              <a:gd name="T8" fmla="*/ 132 w 172"/>
              <a:gd name="T9" fmla="*/ 22 h 104"/>
              <a:gd name="T10" fmla="*/ 96 w 172"/>
              <a:gd name="T11" fmla="*/ 33 h 104"/>
              <a:gd name="T12" fmla="*/ 104 w 172"/>
              <a:gd name="T13" fmla="*/ 9 h 104"/>
              <a:gd name="T14" fmla="*/ 84 w 172"/>
              <a:gd name="T15" fmla="*/ 0 h 104"/>
              <a:gd name="T16" fmla="*/ 18 w 172"/>
              <a:gd name="T17" fmla="*/ 78 h 104"/>
              <a:gd name="T18" fmla="*/ 0 w 172"/>
              <a:gd name="T19" fmla="*/ 90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04"/>
              <a:gd name="T32" fmla="*/ 172 w 17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04">
                <a:moveTo>
                  <a:pt x="0" y="90"/>
                </a:moveTo>
                <a:lnTo>
                  <a:pt x="14" y="104"/>
                </a:lnTo>
                <a:lnTo>
                  <a:pt x="158" y="83"/>
                </a:lnTo>
                <a:lnTo>
                  <a:pt x="172" y="48"/>
                </a:lnTo>
                <a:lnTo>
                  <a:pt x="132" y="22"/>
                </a:lnTo>
                <a:lnTo>
                  <a:pt x="96" y="33"/>
                </a:lnTo>
                <a:lnTo>
                  <a:pt x="104" y="9"/>
                </a:lnTo>
                <a:lnTo>
                  <a:pt x="84" y="0"/>
                </a:lnTo>
                <a:lnTo>
                  <a:pt x="18" y="78"/>
                </a:lnTo>
                <a:lnTo>
                  <a:pt x="0" y="9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2" name="Freeform 142"/>
          <p:cNvSpPr>
            <a:spLocks/>
          </p:cNvSpPr>
          <p:nvPr/>
        </p:nvSpPr>
        <p:spPr bwMode="auto">
          <a:xfrm>
            <a:off x="7599363" y="2182813"/>
            <a:ext cx="152400" cy="77787"/>
          </a:xfrm>
          <a:custGeom>
            <a:avLst/>
            <a:gdLst>
              <a:gd name="T0" fmla="*/ 0 w 193"/>
              <a:gd name="T1" fmla="*/ 54 h 98"/>
              <a:gd name="T2" fmla="*/ 40 w 193"/>
              <a:gd name="T3" fmla="*/ 3 h 98"/>
              <a:gd name="T4" fmla="*/ 69 w 193"/>
              <a:gd name="T5" fmla="*/ 0 h 98"/>
              <a:gd name="T6" fmla="*/ 113 w 193"/>
              <a:gd name="T7" fmla="*/ 37 h 98"/>
              <a:gd name="T8" fmla="*/ 119 w 193"/>
              <a:gd name="T9" fmla="*/ 11 h 98"/>
              <a:gd name="T10" fmla="*/ 167 w 193"/>
              <a:gd name="T11" fmla="*/ 31 h 98"/>
              <a:gd name="T12" fmla="*/ 162 w 193"/>
              <a:gd name="T13" fmla="*/ 69 h 98"/>
              <a:gd name="T14" fmla="*/ 193 w 193"/>
              <a:gd name="T15" fmla="*/ 80 h 98"/>
              <a:gd name="T16" fmla="*/ 93 w 193"/>
              <a:gd name="T17" fmla="*/ 88 h 98"/>
              <a:gd name="T18" fmla="*/ 88 w 193"/>
              <a:gd name="T19" fmla="*/ 73 h 98"/>
              <a:gd name="T20" fmla="*/ 70 w 193"/>
              <a:gd name="T21" fmla="*/ 98 h 98"/>
              <a:gd name="T22" fmla="*/ 0 w 193"/>
              <a:gd name="T23" fmla="*/ 54 h 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3"/>
              <a:gd name="T37" fmla="*/ 0 h 98"/>
              <a:gd name="T38" fmla="*/ 193 w 193"/>
              <a:gd name="T39" fmla="*/ 98 h 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3" h="98">
                <a:moveTo>
                  <a:pt x="0" y="54"/>
                </a:moveTo>
                <a:lnTo>
                  <a:pt x="40" y="3"/>
                </a:lnTo>
                <a:lnTo>
                  <a:pt x="69" y="0"/>
                </a:lnTo>
                <a:lnTo>
                  <a:pt x="113" y="37"/>
                </a:lnTo>
                <a:lnTo>
                  <a:pt x="119" y="11"/>
                </a:lnTo>
                <a:lnTo>
                  <a:pt x="167" y="31"/>
                </a:lnTo>
                <a:lnTo>
                  <a:pt x="162" y="69"/>
                </a:lnTo>
                <a:lnTo>
                  <a:pt x="193" y="80"/>
                </a:lnTo>
                <a:lnTo>
                  <a:pt x="93" y="88"/>
                </a:lnTo>
                <a:lnTo>
                  <a:pt x="88" y="73"/>
                </a:lnTo>
                <a:lnTo>
                  <a:pt x="70" y="98"/>
                </a:lnTo>
                <a:lnTo>
                  <a:pt x="0" y="5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3" name="Freeform 143"/>
          <p:cNvSpPr>
            <a:spLocks/>
          </p:cNvSpPr>
          <p:nvPr/>
        </p:nvSpPr>
        <p:spPr bwMode="auto">
          <a:xfrm>
            <a:off x="7707313" y="2185988"/>
            <a:ext cx="93662" cy="53975"/>
          </a:xfrm>
          <a:custGeom>
            <a:avLst/>
            <a:gdLst>
              <a:gd name="T0" fmla="*/ 0 w 117"/>
              <a:gd name="T1" fmla="*/ 0 h 69"/>
              <a:gd name="T2" fmla="*/ 38 w 117"/>
              <a:gd name="T3" fmla="*/ 24 h 69"/>
              <a:gd name="T4" fmla="*/ 29 w 117"/>
              <a:gd name="T5" fmla="*/ 48 h 69"/>
              <a:gd name="T6" fmla="*/ 49 w 117"/>
              <a:gd name="T7" fmla="*/ 69 h 69"/>
              <a:gd name="T8" fmla="*/ 84 w 117"/>
              <a:gd name="T9" fmla="*/ 69 h 69"/>
              <a:gd name="T10" fmla="*/ 117 w 117"/>
              <a:gd name="T11" fmla="*/ 43 h 69"/>
              <a:gd name="T12" fmla="*/ 0 w 117"/>
              <a:gd name="T13" fmla="*/ 0 h 69"/>
              <a:gd name="T14" fmla="*/ 0 60000 65536"/>
              <a:gd name="T15" fmla="*/ 0 60000 65536"/>
              <a:gd name="T16" fmla="*/ 0 60000 65536"/>
              <a:gd name="T17" fmla="*/ 0 60000 65536"/>
              <a:gd name="T18" fmla="*/ 0 60000 65536"/>
              <a:gd name="T19" fmla="*/ 0 60000 65536"/>
              <a:gd name="T20" fmla="*/ 0 60000 65536"/>
              <a:gd name="T21" fmla="*/ 0 w 117"/>
              <a:gd name="T22" fmla="*/ 0 h 69"/>
              <a:gd name="T23" fmla="*/ 117 w 117"/>
              <a:gd name="T24" fmla="*/ 69 h 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69">
                <a:moveTo>
                  <a:pt x="0" y="0"/>
                </a:moveTo>
                <a:lnTo>
                  <a:pt x="38" y="24"/>
                </a:lnTo>
                <a:lnTo>
                  <a:pt x="29" y="48"/>
                </a:lnTo>
                <a:lnTo>
                  <a:pt x="49" y="69"/>
                </a:lnTo>
                <a:lnTo>
                  <a:pt x="84" y="69"/>
                </a:lnTo>
                <a:lnTo>
                  <a:pt x="117" y="43"/>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4" name="Freeform 144"/>
          <p:cNvSpPr>
            <a:spLocks/>
          </p:cNvSpPr>
          <p:nvPr/>
        </p:nvSpPr>
        <p:spPr bwMode="auto">
          <a:xfrm>
            <a:off x="7716838" y="3089275"/>
            <a:ext cx="69850" cy="274638"/>
          </a:xfrm>
          <a:custGeom>
            <a:avLst/>
            <a:gdLst>
              <a:gd name="T0" fmla="*/ 0 w 90"/>
              <a:gd name="T1" fmla="*/ 89 h 346"/>
              <a:gd name="T2" fmla="*/ 15 w 90"/>
              <a:gd name="T3" fmla="*/ 133 h 346"/>
              <a:gd name="T4" fmla="*/ 15 w 90"/>
              <a:gd name="T5" fmla="*/ 346 h 346"/>
              <a:gd name="T6" fmla="*/ 32 w 90"/>
              <a:gd name="T7" fmla="*/ 321 h 346"/>
              <a:gd name="T8" fmla="*/ 54 w 90"/>
              <a:gd name="T9" fmla="*/ 337 h 346"/>
              <a:gd name="T10" fmla="*/ 27 w 90"/>
              <a:gd name="T11" fmla="*/ 279 h 346"/>
              <a:gd name="T12" fmla="*/ 43 w 90"/>
              <a:gd name="T13" fmla="*/ 217 h 346"/>
              <a:gd name="T14" fmla="*/ 90 w 90"/>
              <a:gd name="T15" fmla="*/ 235 h 346"/>
              <a:gd name="T16" fmla="*/ 44 w 90"/>
              <a:gd name="T17" fmla="*/ 123 h 346"/>
              <a:gd name="T18" fmla="*/ 32 w 90"/>
              <a:gd name="T19" fmla="*/ 0 h 346"/>
              <a:gd name="T20" fmla="*/ 0 w 90"/>
              <a:gd name="T21" fmla="*/ 89 h 3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346"/>
              <a:gd name="T35" fmla="*/ 90 w 90"/>
              <a:gd name="T36" fmla="*/ 346 h 3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346">
                <a:moveTo>
                  <a:pt x="0" y="89"/>
                </a:moveTo>
                <a:lnTo>
                  <a:pt x="15" y="133"/>
                </a:lnTo>
                <a:lnTo>
                  <a:pt x="15" y="346"/>
                </a:lnTo>
                <a:lnTo>
                  <a:pt x="32" y="321"/>
                </a:lnTo>
                <a:lnTo>
                  <a:pt x="54" y="337"/>
                </a:lnTo>
                <a:lnTo>
                  <a:pt x="27" y="279"/>
                </a:lnTo>
                <a:lnTo>
                  <a:pt x="43" y="217"/>
                </a:lnTo>
                <a:lnTo>
                  <a:pt x="90" y="235"/>
                </a:lnTo>
                <a:lnTo>
                  <a:pt x="44" y="123"/>
                </a:lnTo>
                <a:lnTo>
                  <a:pt x="32" y="0"/>
                </a:lnTo>
                <a:lnTo>
                  <a:pt x="0" y="8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5" name="Freeform 145"/>
          <p:cNvSpPr>
            <a:spLocks/>
          </p:cNvSpPr>
          <p:nvPr/>
        </p:nvSpPr>
        <p:spPr bwMode="auto">
          <a:xfrm>
            <a:off x="7820025" y="2216150"/>
            <a:ext cx="107950" cy="39688"/>
          </a:xfrm>
          <a:custGeom>
            <a:avLst/>
            <a:gdLst>
              <a:gd name="T0" fmla="*/ 0 w 135"/>
              <a:gd name="T1" fmla="*/ 0 h 49"/>
              <a:gd name="T2" fmla="*/ 25 w 135"/>
              <a:gd name="T3" fmla="*/ 34 h 49"/>
              <a:gd name="T4" fmla="*/ 86 w 135"/>
              <a:gd name="T5" fmla="*/ 49 h 49"/>
              <a:gd name="T6" fmla="*/ 135 w 135"/>
              <a:gd name="T7" fmla="*/ 37 h 49"/>
              <a:gd name="T8" fmla="*/ 0 w 135"/>
              <a:gd name="T9" fmla="*/ 0 h 49"/>
              <a:gd name="T10" fmla="*/ 0 60000 65536"/>
              <a:gd name="T11" fmla="*/ 0 60000 65536"/>
              <a:gd name="T12" fmla="*/ 0 60000 65536"/>
              <a:gd name="T13" fmla="*/ 0 60000 65536"/>
              <a:gd name="T14" fmla="*/ 0 60000 65536"/>
              <a:gd name="T15" fmla="*/ 0 w 135"/>
              <a:gd name="T16" fmla="*/ 0 h 49"/>
              <a:gd name="T17" fmla="*/ 135 w 135"/>
              <a:gd name="T18" fmla="*/ 49 h 49"/>
            </a:gdLst>
            <a:ahLst/>
            <a:cxnLst>
              <a:cxn ang="T10">
                <a:pos x="T0" y="T1"/>
              </a:cxn>
              <a:cxn ang="T11">
                <a:pos x="T2" y="T3"/>
              </a:cxn>
              <a:cxn ang="T12">
                <a:pos x="T4" y="T5"/>
              </a:cxn>
              <a:cxn ang="T13">
                <a:pos x="T6" y="T7"/>
              </a:cxn>
              <a:cxn ang="T14">
                <a:pos x="T8" y="T9"/>
              </a:cxn>
            </a:cxnLst>
            <a:rect l="T15" t="T16" r="T17" b="T18"/>
            <a:pathLst>
              <a:path w="135" h="49">
                <a:moveTo>
                  <a:pt x="0" y="0"/>
                </a:moveTo>
                <a:lnTo>
                  <a:pt x="25" y="34"/>
                </a:lnTo>
                <a:lnTo>
                  <a:pt x="86" y="49"/>
                </a:lnTo>
                <a:lnTo>
                  <a:pt x="135" y="37"/>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6" name="Freeform 146"/>
          <p:cNvSpPr>
            <a:spLocks/>
          </p:cNvSpPr>
          <p:nvPr/>
        </p:nvSpPr>
        <p:spPr bwMode="auto">
          <a:xfrm>
            <a:off x="4257675" y="3433763"/>
            <a:ext cx="280988" cy="222250"/>
          </a:xfrm>
          <a:custGeom>
            <a:avLst/>
            <a:gdLst/>
            <a:ahLst/>
            <a:cxnLst>
              <a:cxn ang="0">
                <a:pos x="0" y="24"/>
              </a:cxn>
              <a:cxn ang="0">
                <a:pos x="13" y="70"/>
              </a:cxn>
              <a:cxn ang="0">
                <a:pos x="86" y="77"/>
              </a:cxn>
              <a:cxn ang="0">
                <a:pos x="54" y="151"/>
              </a:cxn>
              <a:cxn ang="0">
                <a:pos x="54" y="241"/>
              </a:cxn>
              <a:cxn ang="0">
                <a:pos x="107" y="280"/>
              </a:cxn>
              <a:cxn ang="0">
                <a:pos x="209" y="253"/>
              </a:cxn>
              <a:cxn ang="0">
                <a:pos x="270" y="186"/>
              </a:cxn>
              <a:cxn ang="0">
                <a:pos x="256" y="160"/>
              </a:cxn>
              <a:cxn ang="0">
                <a:pos x="288" y="111"/>
              </a:cxn>
              <a:cxn ang="0">
                <a:pos x="355" y="70"/>
              </a:cxn>
              <a:cxn ang="0">
                <a:pos x="355" y="46"/>
              </a:cxn>
              <a:cxn ang="0">
                <a:pos x="313" y="43"/>
              </a:cxn>
              <a:cxn ang="0">
                <a:pos x="303" y="40"/>
              </a:cxn>
              <a:cxn ang="0">
                <a:pos x="212" y="11"/>
              </a:cxn>
              <a:cxn ang="0">
                <a:pos x="29" y="0"/>
              </a:cxn>
              <a:cxn ang="0">
                <a:pos x="0" y="24"/>
              </a:cxn>
            </a:cxnLst>
            <a:rect l="0" t="0" r="r" b="b"/>
            <a:pathLst>
              <a:path w="355" h="280">
                <a:moveTo>
                  <a:pt x="0" y="24"/>
                </a:moveTo>
                <a:lnTo>
                  <a:pt x="13" y="70"/>
                </a:lnTo>
                <a:lnTo>
                  <a:pt x="86" y="77"/>
                </a:lnTo>
                <a:lnTo>
                  <a:pt x="54" y="151"/>
                </a:lnTo>
                <a:lnTo>
                  <a:pt x="54" y="241"/>
                </a:lnTo>
                <a:lnTo>
                  <a:pt x="107" y="280"/>
                </a:lnTo>
                <a:lnTo>
                  <a:pt x="209" y="253"/>
                </a:lnTo>
                <a:lnTo>
                  <a:pt x="270" y="186"/>
                </a:lnTo>
                <a:lnTo>
                  <a:pt x="256" y="160"/>
                </a:lnTo>
                <a:lnTo>
                  <a:pt x="288" y="111"/>
                </a:lnTo>
                <a:lnTo>
                  <a:pt x="355" y="70"/>
                </a:lnTo>
                <a:lnTo>
                  <a:pt x="355" y="46"/>
                </a:lnTo>
                <a:lnTo>
                  <a:pt x="313" y="43"/>
                </a:lnTo>
                <a:lnTo>
                  <a:pt x="303" y="40"/>
                </a:lnTo>
                <a:lnTo>
                  <a:pt x="212" y="11"/>
                </a:lnTo>
                <a:lnTo>
                  <a:pt x="29" y="0"/>
                </a:lnTo>
                <a:lnTo>
                  <a:pt x="0" y="2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7" name="Freeform 147"/>
          <p:cNvSpPr>
            <a:spLocks/>
          </p:cNvSpPr>
          <p:nvPr/>
        </p:nvSpPr>
        <p:spPr bwMode="auto">
          <a:xfrm>
            <a:off x="3133725" y="4452938"/>
            <a:ext cx="93663" cy="98425"/>
          </a:xfrm>
          <a:custGeom>
            <a:avLst/>
            <a:gdLst>
              <a:gd name="T0" fmla="*/ 0 w 117"/>
              <a:gd name="T1" fmla="*/ 59 h 123"/>
              <a:gd name="T2" fmla="*/ 33 w 117"/>
              <a:gd name="T3" fmla="*/ 0 h 123"/>
              <a:gd name="T4" fmla="*/ 117 w 117"/>
              <a:gd name="T5" fmla="*/ 10 h 123"/>
              <a:gd name="T6" fmla="*/ 106 w 117"/>
              <a:gd name="T7" fmla="*/ 114 h 123"/>
              <a:gd name="T8" fmla="*/ 45 w 117"/>
              <a:gd name="T9" fmla="*/ 123 h 123"/>
              <a:gd name="T10" fmla="*/ 0 w 117"/>
              <a:gd name="T11" fmla="*/ 59 h 123"/>
              <a:gd name="T12" fmla="*/ 0 60000 65536"/>
              <a:gd name="T13" fmla="*/ 0 60000 65536"/>
              <a:gd name="T14" fmla="*/ 0 60000 65536"/>
              <a:gd name="T15" fmla="*/ 0 60000 65536"/>
              <a:gd name="T16" fmla="*/ 0 60000 65536"/>
              <a:gd name="T17" fmla="*/ 0 60000 65536"/>
              <a:gd name="T18" fmla="*/ 0 w 117"/>
              <a:gd name="T19" fmla="*/ 0 h 123"/>
              <a:gd name="T20" fmla="*/ 117 w 117"/>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17" h="123">
                <a:moveTo>
                  <a:pt x="0" y="59"/>
                </a:moveTo>
                <a:lnTo>
                  <a:pt x="33" y="0"/>
                </a:lnTo>
                <a:lnTo>
                  <a:pt x="117" y="10"/>
                </a:lnTo>
                <a:lnTo>
                  <a:pt x="106" y="114"/>
                </a:lnTo>
                <a:lnTo>
                  <a:pt x="45" y="123"/>
                </a:lnTo>
                <a:lnTo>
                  <a:pt x="0" y="5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8" name="Freeform 148"/>
          <p:cNvSpPr>
            <a:spLocks/>
          </p:cNvSpPr>
          <p:nvPr/>
        </p:nvSpPr>
        <p:spPr bwMode="auto">
          <a:xfrm>
            <a:off x="4711700" y="1974850"/>
            <a:ext cx="244475" cy="187325"/>
          </a:xfrm>
          <a:custGeom>
            <a:avLst/>
            <a:gdLst>
              <a:gd name="T0" fmla="*/ 0 w 307"/>
              <a:gd name="T1" fmla="*/ 28 h 237"/>
              <a:gd name="T2" fmla="*/ 3 w 307"/>
              <a:gd name="T3" fmla="*/ 56 h 237"/>
              <a:gd name="T4" fmla="*/ 34 w 307"/>
              <a:gd name="T5" fmla="*/ 56 h 237"/>
              <a:gd name="T6" fmla="*/ 24 w 307"/>
              <a:gd name="T7" fmla="*/ 71 h 237"/>
              <a:gd name="T8" fmla="*/ 50 w 307"/>
              <a:gd name="T9" fmla="*/ 80 h 237"/>
              <a:gd name="T10" fmla="*/ 17 w 307"/>
              <a:gd name="T11" fmla="*/ 77 h 237"/>
              <a:gd name="T12" fmla="*/ 74 w 307"/>
              <a:gd name="T13" fmla="*/ 105 h 237"/>
              <a:gd name="T14" fmla="*/ 50 w 307"/>
              <a:gd name="T15" fmla="*/ 114 h 237"/>
              <a:gd name="T16" fmla="*/ 66 w 307"/>
              <a:gd name="T17" fmla="*/ 133 h 237"/>
              <a:gd name="T18" fmla="*/ 113 w 307"/>
              <a:gd name="T19" fmla="*/ 121 h 237"/>
              <a:gd name="T20" fmla="*/ 113 w 307"/>
              <a:gd name="T21" fmla="*/ 96 h 237"/>
              <a:gd name="T22" fmla="*/ 137 w 307"/>
              <a:gd name="T23" fmla="*/ 85 h 237"/>
              <a:gd name="T24" fmla="*/ 141 w 307"/>
              <a:gd name="T25" fmla="*/ 114 h 237"/>
              <a:gd name="T26" fmla="*/ 171 w 307"/>
              <a:gd name="T27" fmla="*/ 96 h 237"/>
              <a:gd name="T28" fmla="*/ 166 w 307"/>
              <a:gd name="T29" fmla="*/ 114 h 237"/>
              <a:gd name="T30" fmla="*/ 192 w 307"/>
              <a:gd name="T31" fmla="*/ 116 h 237"/>
              <a:gd name="T32" fmla="*/ 86 w 307"/>
              <a:gd name="T33" fmla="*/ 143 h 237"/>
              <a:gd name="T34" fmla="*/ 91 w 307"/>
              <a:gd name="T35" fmla="*/ 164 h 237"/>
              <a:gd name="T36" fmla="*/ 177 w 307"/>
              <a:gd name="T37" fmla="*/ 147 h 237"/>
              <a:gd name="T38" fmla="*/ 118 w 307"/>
              <a:gd name="T39" fmla="*/ 167 h 237"/>
              <a:gd name="T40" fmla="*/ 152 w 307"/>
              <a:gd name="T41" fmla="*/ 181 h 237"/>
              <a:gd name="T42" fmla="*/ 94 w 307"/>
              <a:gd name="T43" fmla="*/ 188 h 237"/>
              <a:gd name="T44" fmla="*/ 182 w 307"/>
              <a:gd name="T45" fmla="*/ 237 h 237"/>
              <a:gd name="T46" fmla="*/ 239 w 307"/>
              <a:gd name="T47" fmla="*/ 114 h 237"/>
              <a:gd name="T48" fmla="*/ 307 w 307"/>
              <a:gd name="T49" fmla="*/ 85 h 237"/>
              <a:gd name="T50" fmla="*/ 233 w 307"/>
              <a:gd name="T51" fmla="*/ 65 h 237"/>
              <a:gd name="T52" fmla="*/ 223 w 307"/>
              <a:gd name="T53" fmla="*/ 33 h 237"/>
              <a:gd name="T54" fmla="*/ 200 w 307"/>
              <a:gd name="T55" fmla="*/ 52 h 237"/>
              <a:gd name="T56" fmla="*/ 209 w 307"/>
              <a:gd name="T57" fmla="*/ 23 h 237"/>
              <a:gd name="T58" fmla="*/ 158 w 307"/>
              <a:gd name="T59" fmla="*/ 0 h 237"/>
              <a:gd name="T60" fmla="*/ 142 w 307"/>
              <a:gd name="T61" fmla="*/ 23 h 237"/>
              <a:gd name="T62" fmla="*/ 166 w 307"/>
              <a:gd name="T63" fmla="*/ 80 h 237"/>
              <a:gd name="T64" fmla="*/ 110 w 307"/>
              <a:gd name="T65" fmla="*/ 20 h 237"/>
              <a:gd name="T66" fmla="*/ 91 w 307"/>
              <a:gd name="T67" fmla="*/ 33 h 237"/>
              <a:gd name="T68" fmla="*/ 103 w 307"/>
              <a:gd name="T69" fmla="*/ 63 h 237"/>
              <a:gd name="T70" fmla="*/ 48 w 307"/>
              <a:gd name="T71" fmla="*/ 36 h 237"/>
              <a:gd name="T72" fmla="*/ 86 w 307"/>
              <a:gd name="T73" fmla="*/ 19 h 237"/>
              <a:gd name="T74" fmla="*/ 0 w 307"/>
              <a:gd name="T75" fmla="*/ 28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7"/>
              <a:gd name="T115" fmla="*/ 0 h 237"/>
              <a:gd name="T116" fmla="*/ 307 w 307"/>
              <a:gd name="T117" fmla="*/ 237 h 2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7" h="237">
                <a:moveTo>
                  <a:pt x="0" y="28"/>
                </a:moveTo>
                <a:lnTo>
                  <a:pt x="3" y="56"/>
                </a:lnTo>
                <a:lnTo>
                  <a:pt x="34" y="56"/>
                </a:lnTo>
                <a:lnTo>
                  <a:pt x="24" y="71"/>
                </a:lnTo>
                <a:lnTo>
                  <a:pt x="50" y="80"/>
                </a:lnTo>
                <a:lnTo>
                  <a:pt x="17" y="77"/>
                </a:lnTo>
                <a:lnTo>
                  <a:pt x="74" y="105"/>
                </a:lnTo>
                <a:lnTo>
                  <a:pt x="50" y="114"/>
                </a:lnTo>
                <a:lnTo>
                  <a:pt x="66" y="133"/>
                </a:lnTo>
                <a:lnTo>
                  <a:pt x="113" y="121"/>
                </a:lnTo>
                <a:lnTo>
                  <a:pt x="113" y="96"/>
                </a:lnTo>
                <a:lnTo>
                  <a:pt x="137" y="85"/>
                </a:lnTo>
                <a:lnTo>
                  <a:pt x="141" y="114"/>
                </a:lnTo>
                <a:lnTo>
                  <a:pt x="171" y="96"/>
                </a:lnTo>
                <a:lnTo>
                  <a:pt x="166" y="114"/>
                </a:lnTo>
                <a:lnTo>
                  <a:pt x="192" y="116"/>
                </a:lnTo>
                <a:lnTo>
                  <a:pt x="86" y="143"/>
                </a:lnTo>
                <a:lnTo>
                  <a:pt x="91" y="164"/>
                </a:lnTo>
                <a:lnTo>
                  <a:pt x="177" y="147"/>
                </a:lnTo>
                <a:lnTo>
                  <a:pt x="118" y="167"/>
                </a:lnTo>
                <a:lnTo>
                  <a:pt x="152" y="181"/>
                </a:lnTo>
                <a:lnTo>
                  <a:pt x="94" y="188"/>
                </a:lnTo>
                <a:lnTo>
                  <a:pt x="182" y="237"/>
                </a:lnTo>
                <a:lnTo>
                  <a:pt x="239" y="114"/>
                </a:lnTo>
                <a:lnTo>
                  <a:pt x="307" y="85"/>
                </a:lnTo>
                <a:lnTo>
                  <a:pt x="233" y="65"/>
                </a:lnTo>
                <a:lnTo>
                  <a:pt x="223" y="33"/>
                </a:lnTo>
                <a:lnTo>
                  <a:pt x="200" y="52"/>
                </a:lnTo>
                <a:lnTo>
                  <a:pt x="209" y="23"/>
                </a:lnTo>
                <a:lnTo>
                  <a:pt x="158" y="0"/>
                </a:lnTo>
                <a:lnTo>
                  <a:pt x="142" y="23"/>
                </a:lnTo>
                <a:lnTo>
                  <a:pt x="166" y="80"/>
                </a:lnTo>
                <a:lnTo>
                  <a:pt x="110" y="20"/>
                </a:lnTo>
                <a:lnTo>
                  <a:pt x="91" y="33"/>
                </a:lnTo>
                <a:lnTo>
                  <a:pt x="103" y="63"/>
                </a:lnTo>
                <a:lnTo>
                  <a:pt x="48" y="36"/>
                </a:lnTo>
                <a:lnTo>
                  <a:pt x="86" y="19"/>
                </a:lnTo>
                <a:lnTo>
                  <a:pt x="0" y="2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29" name="Freeform 149"/>
          <p:cNvSpPr>
            <a:spLocks/>
          </p:cNvSpPr>
          <p:nvPr/>
        </p:nvSpPr>
        <p:spPr bwMode="auto">
          <a:xfrm>
            <a:off x="4868863" y="1946275"/>
            <a:ext cx="220662" cy="80963"/>
          </a:xfrm>
          <a:custGeom>
            <a:avLst/>
            <a:gdLst>
              <a:gd name="T0" fmla="*/ 0 w 279"/>
              <a:gd name="T1" fmla="*/ 29 h 102"/>
              <a:gd name="T2" fmla="*/ 41 w 279"/>
              <a:gd name="T3" fmla="*/ 37 h 102"/>
              <a:gd name="T4" fmla="*/ 16 w 279"/>
              <a:gd name="T5" fmla="*/ 48 h 102"/>
              <a:gd name="T6" fmla="*/ 26 w 279"/>
              <a:gd name="T7" fmla="*/ 55 h 102"/>
              <a:gd name="T8" fmla="*/ 128 w 279"/>
              <a:gd name="T9" fmla="*/ 54 h 102"/>
              <a:gd name="T10" fmla="*/ 64 w 279"/>
              <a:gd name="T11" fmla="*/ 68 h 102"/>
              <a:gd name="T12" fmla="*/ 165 w 279"/>
              <a:gd name="T13" fmla="*/ 102 h 102"/>
              <a:gd name="T14" fmla="*/ 233 w 279"/>
              <a:gd name="T15" fmla="*/ 82 h 102"/>
              <a:gd name="T16" fmla="*/ 279 w 279"/>
              <a:gd name="T17" fmla="*/ 48 h 102"/>
              <a:gd name="T18" fmla="*/ 266 w 279"/>
              <a:gd name="T19" fmla="*/ 31 h 102"/>
              <a:gd name="T20" fmla="*/ 201 w 279"/>
              <a:gd name="T21" fmla="*/ 33 h 102"/>
              <a:gd name="T22" fmla="*/ 213 w 279"/>
              <a:gd name="T23" fmla="*/ 15 h 102"/>
              <a:gd name="T24" fmla="*/ 158 w 279"/>
              <a:gd name="T25" fmla="*/ 33 h 102"/>
              <a:gd name="T26" fmla="*/ 150 w 279"/>
              <a:gd name="T27" fmla="*/ 0 h 102"/>
              <a:gd name="T28" fmla="*/ 138 w 279"/>
              <a:gd name="T29" fmla="*/ 42 h 102"/>
              <a:gd name="T30" fmla="*/ 64 w 279"/>
              <a:gd name="T31" fmla="*/ 0 h 102"/>
              <a:gd name="T32" fmla="*/ 66 w 279"/>
              <a:gd name="T33" fmla="*/ 25 h 102"/>
              <a:gd name="T34" fmla="*/ 42 w 279"/>
              <a:gd name="T35" fmla="*/ 15 h 102"/>
              <a:gd name="T36" fmla="*/ 52 w 279"/>
              <a:gd name="T37" fmla="*/ 39 h 102"/>
              <a:gd name="T38" fmla="*/ 0 w 279"/>
              <a:gd name="T39" fmla="*/ 29 h 1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9"/>
              <a:gd name="T61" fmla="*/ 0 h 102"/>
              <a:gd name="T62" fmla="*/ 279 w 279"/>
              <a:gd name="T63" fmla="*/ 102 h 1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9" h="102">
                <a:moveTo>
                  <a:pt x="0" y="29"/>
                </a:moveTo>
                <a:lnTo>
                  <a:pt x="41" y="37"/>
                </a:lnTo>
                <a:lnTo>
                  <a:pt x="16" y="48"/>
                </a:lnTo>
                <a:lnTo>
                  <a:pt x="26" y="55"/>
                </a:lnTo>
                <a:lnTo>
                  <a:pt x="128" y="54"/>
                </a:lnTo>
                <a:lnTo>
                  <a:pt x="64" y="68"/>
                </a:lnTo>
                <a:lnTo>
                  <a:pt x="165" y="102"/>
                </a:lnTo>
                <a:lnTo>
                  <a:pt x="233" y="82"/>
                </a:lnTo>
                <a:lnTo>
                  <a:pt x="279" y="48"/>
                </a:lnTo>
                <a:lnTo>
                  <a:pt x="266" y="31"/>
                </a:lnTo>
                <a:lnTo>
                  <a:pt x="201" y="33"/>
                </a:lnTo>
                <a:lnTo>
                  <a:pt x="213" y="15"/>
                </a:lnTo>
                <a:lnTo>
                  <a:pt x="158" y="33"/>
                </a:lnTo>
                <a:lnTo>
                  <a:pt x="150" y="0"/>
                </a:lnTo>
                <a:lnTo>
                  <a:pt x="138" y="42"/>
                </a:lnTo>
                <a:lnTo>
                  <a:pt x="64" y="0"/>
                </a:lnTo>
                <a:lnTo>
                  <a:pt x="66" y="25"/>
                </a:lnTo>
                <a:lnTo>
                  <a:pt x="42" y="15"/>
                </a:lnTo>
                <a:lnTo>
                  <a:pt x="52" y="39"/>
                </a:lnTo>
                <a:lnTo>
                  <a:pt x="0" y="2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0" name="Freeform 150"/>
          <p:cNvSpPr>
            <a:spLocks/>
          </p:cNvSpPr>
          <p:nvPr/>
        </p:nvSpPr>
        <p:spPr bwMode="auto">
          <a:xfrm>
            <a:off x="4945063" y="2076450"/>
            <a:ext cx="95250" cy="50800"/>
          </a:xfrm>
          <a:custGeom>
            <a:avLst/>
            <a:gdLst>
              <a:gd name="T0" fmla="*/ 0 w 120"/>
              <a:gd name="T1" fmla="*/ 52 h 64"/>
              <a:gd name="T2" fmla="*/ 8 w 120"/>
              <a:gd name="T3" fmla="*/ 18 h 64"/>
              <a:gd name="T4" fmla="*/ 58 w 120"/>
              <a:gd name="T5" fmla="*/ 0 h 64"/>
              <a:gd name="T6" fmla="*/ 65 w 120"/>
              <a:gd name="T7" fmla="*/ 18 h 64"/>
              <a:gd name="T8" fmla="*/ 120 w 120"/>
              <a:gd name="T9" fmla="*/ 33 h 64"/>
              <a:gd name="T10" fmla="*/ 44 w 120"/>
              <a:gd name="T11" fmla="*/ 64 h 64"/>
              <a:gd name="T12" fmla="*/ 58 w 120"/>
              <a:gd name="T13" fmla="*/ 48 h 64"/>
              <a:gd name="T14" fmla="*/ 0 w 120"/>
              <a:gd name="T15" fmla="*/ 52 h 64"/>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64"/>
              <a:gd name="T26" fmla="*/ 120 w 120"/>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64">
                <a:moveTo>
                  <a:pt x="0" y="52"/>
                </a:moveTo>
                <a:lnTo>
                  <a:pt x="8" y="18"/>
                </a:lnTo>
                <a:lnTo>
                  <a:pt x="58" y="0"/>
                </a:lnTo>
                <a:lnTo>
                  <a:pt x="65" y="18"/>
                </a:lnTo>
                <a:lnTo>
                  <a:pt x="120" y="33"/>
                </a:lnTo>
                <a:lnTo>
                  <a:pt x="44" y="64"/>
                </a:lnTo>
                <a:lnTo>
                  <a:pt x="58" y="48"/>
                </a:lnTo>
                <a:lnTo>
                  <a:pt x="0" y="5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1" name="Freeform 151"/>
          <p:cNvSpPr>
            <a:spLocks/>
          </p:cNvSpPr>
          <p:nvPr/>
        </p:nvSpPr>
        <p:spPr bwMode="auto">
          <a:xfrm>
            <a:off x="4721225" y="2522538"/>
            <a:ext cx="295275" cy="528637"/>
          </a:xfrm>
          <a:custGeom>
            <a:avLst/>
            <a:gdLst/>
            <a:ahLst/>
            <a:cxnLst>
              <a:cxn ang="0">
                <a:pos x="0" y="502"/>
              </a:cxn>
              <a:cxn ang="0">
                <a:pos x="15" y="581"/>
              </a:cxn>
              <a:cxn ang="0">
                <a:pos x="48" y="615"/>
              </a:cxn>
              <a:cxn ang="0">
                <a:pos x="45" y="668"/>
              </a:cxn>
              <a:cxn ang="0">
                <a:pos x="135" y="634"/>
              </a:cxn>
              <a:cxn ang="0">
                <a:pos x="159" y="525"/>
              </a:cxn>
              <a:cxn ang="0">
                <a:pos x="140" y="524"/>
              </a:cxn>
              <a:cxn ang="0">
                <a:pos x="210" y="492"/>
              </a:cxn>
              <a:cxn ang="0">
                <a:pos x="144" y="482"/>
              </a:cxn>
              <a:cxn ang="0">
                <a:pos x="192" y="492"/>
              </a:cxn>
              <a:cxn ang="0">
                <a:pos x="220" y="462"/>
              </a:cxn>
              <a:cxn ang="0">
                <a:pos x="179" y="429"/>
              </a:cxn>
              <a:cxn ang="0">
                <a:pos x="144" y="453"/>
              </a:cxn>
              <a:cxn ang="0">
                <a:pos x="172" y="433"/>
              </a:cxn>
              <a:cxn ang="0">
                <a:pos x="174" y="336"/>
              </a:cxn>
              <a:cxn ang="0">
                <a:pos x="299" y="244"/>
              </a:cxn>
              <a:cxn ang="0">
                <a:pos x="289" y="224"/>
              </a:cxn>
              <a:cxn ang="0">
                <a:pos x="311" y="178"/>
              </a:cxn>
              <a:cxn ang="0">
                <a:pos x="372" y="164"/>
              </a:cxn>
              <a:cxn ang="0">
                <a:pos x="355" y="55"/>
              </a:cxn>
              <a:cxn ang="0">
                <a:pos x="273" y="0"/>
              </a:cxn>
              <a:cxn ang="0">
                <a:pos x="259" y="0"/>
              </a:cxn>
              <a:cxn ang="0">
                <a:pos x="258" y="34"/>
              </a:cxn>
              <a:cxn ang="0">
                <a:pos x="205" y="29"/>
              </a:cxn>
              <a:cxn ang="0">
                <a:pos x="192" y="55"/>
              </a:cxn>
              <a:cxn ang="0">
                <a:pos x="158" y="62"/>
              </a:cxn>
              <a:cxn ang="0">
                <a:pos x="148" y="108"/>
              </a:cxn>
              <a:cxn ang="0">
                <a:pos x="97" y="159"/>
              </a:cxn>
              <a:cxn ang="0">
                <a:pos x="73" y="231"/>
              </a:cxn>
              <a:cxn ang="0">
                <a:pos x="83" y="259"/>
              </a:cxn>
              <a:cxn ang="0">
                <a:pos x="31" y="280"/>
              </a:cxn>
              <a:cxn ang="0">
                <a:pos x="28" y="376"/>
              </a:cxn>
              <a:cxn ang="0">
                <a:pos x="43" y="395"/>
              </a:cxn>
              <a:cxn ang="0">
                <a:pos x="28" y="413"/>
              </a:cxn>
              <a:cxn ang="0">
                <a:pos x="35" y="457"/>
              </a:cxn>
              <a:cxn ang="0">
                <a:pos x="0" y="502"/>
              </a:cxn>
            </a:cxnLst>
            <a:rect l="0" t="0" r="r" b="b"/>
            <a:pathLst>
              <a:path w="372" h="668">
                <a:moveTo>
                  <a:pt x="0" y="502"/>
                </a:moveTo>
                <a:lnTo>
                  <a:pt x="15" y="581"/>
                </a:lnTo>
                <a:lnTo>
                  <a:pt x="48" y="615"/>
                </a:lnTo>
                <a:lnTo>
                  <a:pt x="45" y="668"/>
                </a:lnTo>
                <a:lnTo>
                  <a:pt x="135" y="634"/>
                </a:lnTo>
                <a:lnTo>
                  <a:pt x="159" y="525"/>
                </a:lnTo>
                <a:lnTo>
                  <a:pt x="140" y="524"/>
                </a:lnTo>
                <a:lnTo>
                  <a:pt x="210" y="492"/>
                </a:lnTo>
                <a:lnTo>
                  <a:pt x="144" y="482"/>
                </a:lnTo>
                <a:lnTo>
                  <a:pt x="192" y="492"/>
                </a:lnTo>
                <a:lnTo>
                  <a:pt x="220" y="462"/>
                </a:lnTo>
                <a:lnTo>
                  <a:pt x="179" y="429"/>
                </a:lnTo>
                <a:lnTo>
                  <a:pt x="144" y="453"/>
                </a:lnTo>
                <a:lnTo>
                  <a:pt x="172" y="433"/>
                </a:lnTo>
                <a:lnTo>
                  <a:pt x="174" y="336"/>
                </a:lnTo>
                <a:lnTo>
                  <a:pt x="299" y="244"/>
                </a:lnTo>
                <a:lnTo>
                  <a:pt x="289" y="224"/>
                </a:lnTo>
                <a:lnTo>
                  <a:pt x="311" y="178"/>
                </a:lnTo>
                <a:lnTo>
                  <a:pt x="372" y="164"/>
                </a:lnTo>
                <a:lnTo>
                  <a:pt x="355" y="55"/>
                </a:lnTo>
                <a:lnTo>
                  <a:pt x="273" y="0"/>
                </a:lnTo>
                <a:lnTo>
                  <a:pt x="259" y="0"/>
                </a:lnTo>
                <a:lnTo>
                  <a:pt x="258" y="34"/>
                </a:lnTo>
                <a:lnTo>
                  <a:pt x="205" y="29"/>
                </a:lnTo>
                <a:lnTo>
                  <a:pt x="192" y="55"/>
                </a:lnTo>
                <a:lnTo>
                  <a:pt x="158" y="62"/>
                </a:lnTo>
                <a:lnTo>
                  <a:pt x="148" y="108"/>
                </a:lnTo>
                <a:lnTo>
                  <a:pt x="97" y="159"/>
                </a:lnTo>
                <a:lnTo>
                  <a:pt x="73" y="231"/>
                </a:lnTo>
                <a:lnTo>
                  <a:pt x="83" y="259"/>
                </a:lnTo>
                <a:lnTo>
                  <a:pt x="31" y="280"/>
                </a:lnTo>
                <a:lnTo>
                  <a:pt x="28" y="376"/>
                </a:lnTo>
                <a:lnTo>
                  <a:pt x="43" y="395"/>
                </a:lnTo>
                <a:lnTo>
                  <a:pt x="28" y="413"/>
                </a:lnTo>
                <a:lnTo>
                  <a:pt x="35" y="457"/>
                </a:lnTo>
                <a:lnTo>
                  <a:pt x="0" y="502"/>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2" name="Freeform 152"/>
          <p:cNvSpPr>
            <a:spLocks/>
          </p:cNvSpPr>
          <p:nvPr/>
        </p:nvSpPr>
        <p:spPr bwMode="auto">
          <a:xfrm>
            <a:off x="4603750" y="3309938"/>
            <a:ext cx="101600" cy="55562"/>
          </a:xfrm>
          <a:custGeom>
            <a:avLst/>
            <a:gdLst/>
            <a:ahLst/>
            <a:cxnLst>
              <a:cxn ang="0">
                <a:pos x="0" y="46"/>
              </a:cxn>
              <a:cxn ang="0">
                <a:pos x="29" y="70"/>
              </a:cxn>
              <a:cxn ang="0">
                <a:pos x="69" y="48"/>
              </a:cxn>
              <a:cxn ang="0">
                <a:pos x="87" y="67"/>
              </a:cxn>
              <a:cxn ang="0">
                <a:pos x="127" y="30"/>
              </a:cxn>
              <a:cxn ang="0">
                <a:pos x="103" y="28"/>
              </a:cxn>
              <a:cxn ang="0">
                <a:pos x="103" y="9"/>
              </a:cxn>
              <a:cxn ang="0">
                <a:pos x="98" y="5"/>
              </a:cxn>
              <a:cxn ang="0">
                <a:pos x="41" y="0"/>
              </a:cxn>
              <a:cxn ang="0">
                <a:pos x="0" y="46"/>
              </a:cxn>
            </a:cxnLst>
            <a:rect l="0" t="0" r="r" b="b"/>
            <a:pathLst>
              <a:path w="127" h="70">
                <a:moveTo>
                  <a:pt x="0" y="46"/>
                </a:moveTo>
                <a:lnTo>
                  <a:pt x="29" y="70"/>
                </a:lnTo>
                <a:lnTo>
                  <a:pt x="69" y="48"/>
                </a:lnTo>
                <a:lnTo>
                  <a:pt x="87" y="67"/>
                </a:lnTo>
                <a:lnTo>
                  <a:pt x="127" y="30"/>
                </a:lnTo>
                <a:lnTo>
                  <a:pt x="103" y="28"/>
                </a:lnTo>
                <a:lnTo>
                  <a:pt x="103" y="9"/>
                </a:lnTo>
                <a:lnTo>
                  <a:pt x="98" y="5"/>
                </a:lnTo>
                <a:lnTo>
                  <a:pt x="41" y="0"/>
                </a:lnTo>
                <a:lnTo>
                  <a:pt x="0" y="46"/>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3" name="Freeform 153"/>
          <p:cNvSpPr>
            <a:spLocks/>
          </p:cNvSpPr>
          <p:nvPr/>
        </p:nvSpPr>
        <p:spPr bwMode="auto">
          <a:xfrm>
            <a:off x="5278438" y="3625850"/>
            <a:ext cx="163512" cy="136525"/>
          </a:xfrm>
          <a:custGeom>
            <a:avLst/>
            <a:gdLst/>
            <a:ahLst/>
            <a:cxnLst>
              <a:cxn ang="0">
                <a:pos x="0" y="159"/>
              </a:cxn>
              <a:cxn ang="0">
                <a:pos x="4" y="140"/>
              </a:cxn>
              <a:cxn ang="0">
                <a:pos x="36" y="106"/>
              </a:cxn>
              <a:cxn ang="0">
                <a:pos x="17" y="88"/>
              </a:cxn>
              <a:cxn ang="0">
                <a:pos x="17" y="42"/>
              </a:cxn>
              <a:cxn ang="0">
                <a:pos x="36" y="7"/>
              </a:cxn>
              <a:cxn ang="0">
                <a:pos x="206" y="0"/>
              </a:cxn>
              <a:cxn ang="0">
                <a:pos x="175" y="24"/>
              </a:cxn>
              <a:cxn ang="0">
                <a:pos x="165" y="95"/>
              </a:cxn>
              <a:cxn ang="0">
                <a:pos x="94" y="137"/>
              </a:cxn>
              <a:cxn ang="0">
                <a:pos x="32" y="172"/>
              </a:cxn>
              <a:cxn ang="0">
                <a:pos x="0" y="159"/>
              </a:cxn>
            </a:cxnLst>
            <a:rect l="0" t="0" r="r" b="b"/>
            <a:pathLst>
              <a:path w="206" h="172">
                <a:moveTo>
                  <a:pt x="0" y="159"/>
                </a:moveTo>
                <a:lnTo>
                  <a:pt x="4" y="140"/>
                </a:lnTo>
                <a:lnTo>
                  <a:pt x="36" y="106"/>
                </a:lnTo>
                <a:lnTo>
                  <a:pt x="17" y="88"/>
                </a:lnTo>
                <a:lnTo>
                  <a:pt x="17" y="42"/>
                </a:lnTo>
                <a:lnTo>
                  <a:pt x="36" y="7"/>
                </a:lnTo>
                <a:lnTo>
                  <a:pt x="206" y="0"/>
                </a:lnTo>
                <a:lnTo>
                  <a:pt x="175" y="24"/>
                </a:lnTo>
                <a:lnTo>
                  <a:pt x="165" y="95"/>
                </a:lnTo>
                <a:lnTo>
                  <a:pt x="94" y="137"/>
                </a:lnTo>
                <a:lnTo>
                  <a:pt x="32" y="172"/>
                </a:lnTo>
                <a:lnTo>
                  <a:pt x="0" y="159"/>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4" name="Freeform 154"/>
          <p:cNvSpPr>
            <a:spLocks/>
          </p:cNvSpPr>
          <p:nvPr/>
        </p:nvSpPr>
        <p:spPr bwMode="auto">
          <a:xfrm>
            <a:off x="6704013" y="4073525"/>
            <a:ext cx="180975" cy="384175"/>
          </a:xfrm>
          <a:custGeom>
            <a:avLst/>
            <a:gdLst/>
            <a:ahLst/>
            <a:cxnLst>
              <a:cxn ang="0">
                <a:pos x="0" y="79"/>
              </a:cxn>
              <a:cxn ang="0">
                <a:pos x="15" y="40"/>
              </a:cxn>
              <a:cxn ang="0">
                <a:pos x="78" y="0"/>
              </a:cxn>
              <a:cxn ang="0">
                <a:pos x="102" y="39"/>
              </a:cxn>
              <a:cxn ang="0">
                <a:pos x="96" y="103"/>
              </a:cxn>
              <a:cxn ang="0">
                <a:pos x="169" y="75"/>
              </a:cxn>
              <a:cxn ang="0">
                <a:pos x="201" y="103"/>
              </a:cxn>
              <a:cxn ang="0">
                <a:pos x="227" y="167"/>
              </a:cxn>
              <a:cxn ang="0">
                <a:pos x="219" y="208"/>
              </a:cxn>
              <a:cxn ang="0">
                <a:pos x="164" y="205"/>
              </a:cxn>
              <a:cxn ang="0">
                <a:pos x="143" y="224"/>
              </a:cxn>
              <a:cxn ang="0">
                <a:pos x="153" y="292"/>
              </a:cxn>
              <a:cxn ang="0">
                <a:pos x="78" y="233"/>
              </a:cxn>
              <a:cxn ang="0">
                <a:pos x="47" y="336"/>
              </a:cxn>
              <a:cxn ang="0">
                <a:pos x="82" y="432"/>
              </a:cxn>
              <a:cxn ang="0">
                <a:pos x="133" y="465"/>
              </a:cxn>
              <a:cxn ang="0">
                <a:pos x="106" y="484"/>
              </a:cxn>
              <a:cxn ang="0">
                <a:pos x="98" y="454"/>
              </a:cxn>
              <a:cxn ang="0">
                <a:pos x="78" y="454"/>
              </a:cxn>
              <a:cxn ang="0">
                <a:pos x="20" y="403"/>
              </a:cxn>
              <a:cxn ang="0">
                <a:pos x="30" y="341"/>
              </a:cxn>
              <a:cxn ang="0">
                <a:pos x="62" y="283"/>
              </a:cxn>
              <a:cxn ang="0">
                <a:pos x="20" y="191"/>
              </a:cxn>
              <a:cxn ang="0">
                <a:pos x="34" y="150"/>
              </a:cxn>
              <a:cxn ang="0">
                <a:pos x="0" y="79"/>
              </a:cxn>
            </a:cxnLst>
            <a:rect l="0" t="0" r="r" b="b"/>
            <a:pathLst>
              <a:path w="227" h="484">
                <a:moveTo>
                  <a:pt x="0" y="79"/>
                </a:moveTo>
                <a:lnTo>
                  <a:pt x="15" y="40"/>
                </a:lnTo>
                <a:lnTo>
                  <a:pt x="78" y="0"/>
                </a:lnTo>
                <a:lnTo>
                  <a:pt x="102" y="39"/>
                </a:lnTo>
                <a:lnTo>
                  <a:pt x="96" y="103"/>
                </a:lnTo>
                <a:lnTo>
                  <a:pt x="169" y="75"/>
                </a:lnTo>
                <a:lnTo>
                  <a:pt x="201" y="103"/>
                </a:lnTo>
                <a:lnTo>
                  <a:pt x="227" y="167"/>
                </a:lnTo>
                <a:lnTo>
                  <a:pt x="219" y="208"/>
                </a:lnTo>
                <a:lnTo>
                  <a:pt x="164" y="205"/>
                </a:lnTo>
                <a:lnTo>
                  <a:pt x="143" y="224"/>
                </a:lnTo>
                <a:lnTo>
                  <a:pt x="153" y="292"/>
                </a:lnTo>
                <a:lnTo>
                  <a:pt x="78" y="233"/>
                </a:lnTo>
                <a:lnTo>
                  <a:pt x="47" y="336"/>
                </a:lnTo>
                <a:lnTo>
                  <a:pt x="82" y="432"/>
                </a:lnTo>
                <a:lnTo>
                  <a:pt x="133" y="465"/>
                </a:lnTo>
                <a:lnTo>
                  <a:pt x="106" y="484"/>
                </a:lnTo>
                <a:lnTo>
                  <a:pt x="98" y="454"/>
                </a:lnTo>
                <a:lnTo>
                  <a:pt x="78" y="454"/>
                </a:lnTo>
                <a:lnTo>
                  <a:pt x="20" y="403"/>
                </a:lnTo>
                <a:lnTo>
                  <a:pt x="30" y="341"/>
                </a:lnTo>
                <a:lnTo>
                  <a:pt x="62" y="283"/>
                </a:lnTo>
                <a:lnTo>
                  <a:pt x="20" y="191"/>
                </a:lnTo>
                <a:lnTo>
                  <a:pt x="34" y="150"/>
                </a:lnTo>
                <a:lnTo>
                  <a:pt x="0" y="79"/>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5" name="Freeform 155"/>
          <p:cNvSpPr>
            <a:spLocks/>
          </p:cNvSpPr>
          <p:nvPr/>
        </p:nvSpPr>
        <p:spPr bwMode="auto">
          <a:xfrm>
            <a:off x="3044825" y="4329113"/>
            <a:ext cx="20638" cy="19050"/>
          </a:xfrm>
          <a:custGeom>
            <a:avLst/>
            <a:gdLst/>
            <a:ahLst/>
            <a:cxnLst>
              <a:cxn ang="0">
                <a:pos x="0" y="24"/>
              </a:cxn>
              <a:cxn ang="0">
                <a:pos x="27" y="20"/>
              </a:cxn>
              <a:cxn ang="0">
                <a:pos x="27" y="0"/>
              </a:cxn>
              <a:cxn ang="0">
                <a:pos x="0" y="24"/>
              </a:cxn>
            </a:cxnLst>
            <a:rect l="0" t="0" r="r" b="b"/>
            <a:pathLst>
              <a:path w="27" h="24">
                <a:moveTo>
                  <a:pt x="0" y="24"/>
                </a:moveTo>
                <a:lnTo>
                  <a:pt x="27" y="20"/>
                </a:lnTo>
                <a:lnTo>
                  <a:pt x="27" y="0"/>
                </a:lnTo>
                <a:lnTo>
                  <a:pt x="0" y="24"/>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6" name="Freeform 156"/>
          <p:cNvSpPr>
            <a:spLocks/>
          </p:cNvSpPr>
          <p:nvPr/>
        </p:nvSpPr>
        <p:spPr bwMode="auto">
          <a:xfrm>
            <a:off x="5637213" y="3932238"/>
            <a:ext cx="120650" cy="88900"/>
          </a:xfrm>
          <a:custGeom>
            <a:avLst/>
            <a:gdLst>
              <a:gd name="T0" fmla="*/ 0 w 151"/>
              <a:gd name="T1" fmla="*/ 53 h 112"/>
              <a:gd name="T2" fmla="*/ 7 w 151"/>
              <a:gd name="T3" fmla="*/ 49 h 112"/>
              <a:gd name="T4" fmla="*/ 21 w 151"/>
              <a:gd name="T5" fmla="*/ 68 h 112"/>
              <a:gd name="T6" fmla="*/ 84 w 151"/>
              <a:gd name="T7" fmla="*/ 68 h 112"/>
              <a:gd name="T8" fmla="*/ 144 w 151"/>
              <a:gd name="T9" fmla="*/ 0 h 112"/>
              <a:gd name="T10" fmla="*/ 151 w 151"/>
              <a:gd name="T11" fmla="*/ 40 h 112"/>
              <a:gd name="T12" fmla="*/ 134 w 151"/>
              <a:gd name="T13" fmla="*/ 41 h 112"/>
              <a:gd name="T14" fmla="*/ 144 w 151"/>
              <a:gd name="T15" fmla="*/ 68 h 112"/>
              <a:gd name="T16" fmla="*/ 119 w 151"/>
              <a:gd name="T17" fmla="*/ 112 h 112"/>
              <a:gd name="T18" fmla="*/ 29 w 151"/>
              <a:gd name="T19" fmla="*/ 99 h 112"/>
              <a:gd name="T20" fmla="*/ 0 w 151"/>
              <a:gd name="T21" fmla="*/ 53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1"/>
              <a:gd name="T34" fmla="*/ 0 h 112"/>
              <a:gd name="T35" fmla="*/ 151 w 151"/>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1" h="112">
                <a:moveTo>
                  <a:pt x="0" y="53"/>
                </a:moveTo>
                <a:lnTo>
                  <a:pt x="7" y="49"/>
                </a:lnTo>
                <a:lnTo>
                  <a:pt x="21" y="68"/>
                </a:lnTo>
                <a:lnTo>
                  <a:pt x="84" y="68"/>
                </a:lnTo>
                <a:lnTo>
                  <a:pt x="144" y="0"/>
                </a:lnTo>
                <a:lnTo>
                  <a:pt x="151" y="40"/>
                </a:lnTo>
                <a:lnTo>
                  <a:pt x="134" y="41"/>
                </a:lnTo>
                <a:lnTo>
                  <a:pt x="144" y="68"/>
                </a:lnTo>
                <a:lnTo>
                  <a:pt x="119" y="112"/>
                </a:lnTo>
                <a:lnTo>
                  <a:pt x="29" y="99"/>
                </a:lnTo>
                <a:lnTo>
                  <a:pt x="0" y="53"/>
                </a:lnTo>
                <a:close/>
              </a:path>
            </a:pathLst>
          </a:custGeom>
          <a:gradFill rotWithShape="0">
            <a:gsLst>
              <a:gs pos="0">
                <a:srgbClr val="008000"/>
              </a:gs>
              <a:gs pos="100000">
                <a:srgbClr val="003B00"/>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7" name="Freeform 157"/>
          <p:cNvSpPr>
            <a:spLocks/>
          </p:cNvSpPr>
          <p:nvPr/>
        </p:nvSpPr>
        <p:spPr bwMode="auto">
          <a:xfrm>
            <a:off x="4635500" y="3629025"/>
            <a:ext cx="88900" cy="188913"/>
          </a:xfrm>
          <a:custGeom>
            <a:avLst/>
            <a:gdLst/>
            <a:ahLst/>
            <a:cxnLst>
              <a:cxn ang="0">
                <a:pos x="0" y="113"/>
              </a:cxn>
              <a:cxn ang="0">
                <a:pos x="27" y="90"/>
              </a:cxn>
              <a:cxn ang="0">
                <a:pos x="37" y="3"/>
              </a:cxn>
              <a:cxn ang="0">
                <a:pos x="105" y="0"/>
              </a:cxn>
              <a:cxn ang="0">
                <a:pos x="89" y="31"/>
              </a:cxn>
              <a:cxn ang="0">
                <a:pos x="109" y="68"/>
              </a:cxn>
              <a:cxn ang="0">
                <a:pos x="70" y="113"/>
              </a:cxn>
              <a:cxn ang="0">
                <a:pos x="113" y="139"/>
              </a:cxn>
              <a:cxn ang="0">
                <a:pos x="58" y="239"/>
              </a:cxn>
              <a:cxn ang="0">
                <a:pos x="49" y="177"/>
              </a:cxn>
              <a:cxn ang="0">
                <a:pos x="0" y="113"/>
              </a:cxn>
            </a:cxnLst>
            <a:rect l="0" t="0" r="r" b="b"/>
            <a:pathLst>
              <a:path w="113" h="239">
                <a:moveTo>
                  <a:pt x="0" y="113"/>
                </a:moveTo>
                <a:lnTo>
                  <a:pt x="27" y="90"/>
                </a:lnTo>
                <a:lnTo>
                  <a:pt x="37" y="3"/>
                </a:lnTo>
                <a:lnTo>
                  <a:pt x="105" y="0"/>
                </a:lnTo>
                <a:lnTo>
                  <a:pt x="89" y="31"/>
                </a:lnTo>
                <a:lnTo>
                  <a:pt x="109" y="68"/>
                </a:lnTo>
                <a:lnTo>
                  <a:pt x="70" y="113"/>
                </a:lnTo>
                <a:lnTo>
                  <a:pt x="113" y="139"/>
                </a:lnTo>
                <a:lnTo>
                  <a:pt x="58" y="239"/>
                </a:lnTo>
                <a:lnTo>
                  <a:pt x="49" y="177"/>
                </a:lnTo>
                <a:lnTo>
                  <a:pt x="0" y="113"/>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8" name="Freeform 158"/>
          <p:cNvSpPr>
            <a:spLocks/>
          </p:cNvSpPr>
          <p:nvPr/>
        </p:nvSpPr>
        <p:spPr bwMode="auto">
          <a:xfrm>
            <a:off x="5064125" y="3486150"/>
            <a:ext cx="65088" cy="53975"/>
          </a:xfrm>
          <a:custGeom>
            <a:avLst/>
            <a:gdLst/>
            <a:ahLst/>
            <a:cxnLst>
              <a:cxn ang="0">
                <a:pos x="0" y="47"/>
              </a:cxn>
              <a:cxn ang="0">
                <a:pos x="9" y="5"/>
              </a:cxn>
              <a:cxn ang="0">
                <a:pos x="54" y="0"/>
              </a:cxn>
              <a:cxn ang="0">
                <a:pos x="82" y="34"/>
              </a:cxn>
              <a:cxn ang="0">
                <a:pos x="43" y="36"/>
              </a:cxn>
              <a:cxn ang="0">
                <a:pos x="4" y="67"/>
              </a:cxn>
              <a:cxn ang="0">
                <a:pos x="21" y="47"/>
              </a:cxn>
              <a:cxn ang="0">
                <a:pos x="0" y="47"/>
              </a:cxn>
            </a:cxnLst>
            <a:rect l="0" t="0" r="r" b="b"/>
            <a:pathLst>
              <a:path w="82" h="67">
                <a:moveTo>
                  <a:pt x="0" y="47"/>
                </a:moveTo>
                <a:lnTo>
                  <a:pt x="9" y="5"/>
                </a:lnTo>
                <a:lnTo>
                  <a:pt x="54" y="0"/>
                </a:lnTo>
                <a:lnTo>
                  <a:pt x="82" y="34"/>
                </a:lnTo>
                <a:lnTo>
                  <a:pt x="43" y="36"/>
                </a:lnTo>
                <a:lnTo>
                  <a:pt x="4" y="67"/>
                </a:lnTo>
                <a:lnTo>
                  <a:pt x="21" y="47"/>
                </a:lnTo>
                <a:lnTo>
                  <a:pt x="0" y="47"/>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39" name="Freeform 159"/>
          <p:cNvSpPr>
            <a:spLocks/>
          </p:cNvSpPr>
          <p:nvPr/>
        </p:nvSpPr>
        <p:spPr bwMode="auto">
          <a:xfrm>
            <a:off x="5070475" y="3479800"/>
            <a:ext cx="422275" cy="179388"/>
          </a:xfrm>
          <a:custGeom>
            <a:avLst/>
            <a:gdLst/>
            <a:ahLst/>
            <a:cxnLst>
              <a:cxn ang="0">
                <a:pos x="0" y="77"/>
              </a:cxn>
              <a:cxn ang="0">
                <a:pos x="24" y="136"/>
              </a:cxn>
              <a:cxn ang="0">
                <a:pos x="1" y="142"/>
              </a:cxn>
              <a:cxn ang="0">
                <a:pos x="24" y="151"/>
              </a:cxn>
              <a:cxn ang="0">
                <a:pos x="30" y="186"/>
              </a:cxn>
              <a:cxn ang="0">
                <a:pos x="60" y="183"/>
              </a:cxn>
              <a:cxn ang="0">
                <a:pos x="30" y="198"/>
              </a:cxn>
              <a:cxn ang="0">
                <a:pos x="65" y="193"/>
              </a:cxn>
              <a:cxn ang="0">
                <a:pos x="102" y="217"/>
              </a:cxn>
              <a:cxn ang="0">
                <a:pos x="136" y="190"/>
              </a:cxn>
              <a:cxn ang="0">
                <a:pos x="189" y="223"/>
              </a:cxn>
              <a:cxn ang="0">
                <a:pos x="279" y="190"/>
              </a:cxn>
              <a:cxn ang="0">
                <a:pos x="278" y="225"/>
              </a:cxn>
              <a:cxn ang="0">
                <a:pos x="297" y="190"/>
              </a:cxn>
              <a:cxn ang="0">
                <a:pos x="467" y="183"/>
              </a:cxn>
              <a:cxn ang="0">
                <a:pos x="532" y="179"/>
              </a:cxn>
              <a:cxn ang="0">
                <a:pos x="514" y="101"/>
              </a:cxn>
              <a:cxn ang="0">
                <a:pos x="527" y="83"/>
              </a:cxn>
              <a:cxn ang="0">
                <a:pos x="472" y="17"/>
              </a:cxn>
              <a:cxn ang="0">
                <a:pos x="437" y="17"/>
              </a:cxn>
              <a:cxn ang="0">
                <a:pos x="340" y="45"/>
              </a:cxn>
              <a:cxn ang="0">
                <a:pos x="255" y="0"/>
              </a:cxn>
              <a:cxn ang="0">
                <a:pos x="206" y="1"/>
              </a:cxn>
              <a:cxn ang="0">
                <a:pos x="137" y="41"/>
              </a:cxn>
              <a:cxn ang="0">
                <a:pos x="83" y="30"/>
              </a:cxn>
              <a:cxn ang="0">
                <a:pos x="101" y="53"/>
              </a:cxn>
              <a:cxn ang="0">
                <a:pos x="0" y="77"/>
              </a:cxn>
            </a:cxnLst>
            <a:rect l="0" t="0" r="r" b="b"/>
            <a:pathLst>
              <a:path w="532" h="225">
                <a:moveTo>
                  <a:pt x="0" y="77"/>
                </a:moveTo>
                <a:lnTo>
                  <a:pt x="24" y="136"/>
                </a:lnTo>
                <a:lnTo>
                  <a:pt x="1" y="142"/>
                </a:lnTo>
                <a:lnTo>
                  <a:pt x="24" y="151"/>
                </a:lnTo>
                <a:lnTo>
                  <a:pt x="30" y="186"/>
                </a:lnTo>
                <a:lnTo>
                  <a:pt x="60" y="183"/>
                </a:lnTo>
                <a:lnTo>
                  <a:pt x="30" y="198"/>
                </a:lnTo>
                <a:lnTo>
                  <a:pt x="65" y="193"/>
                </a:lnTo>
                <a:lnTo>
                  <a:pt x="102" y="217"/>
                </a:lnTo>
                <a:lnTo>
                  <a:pt x="136" y="190"/>
                </a:lnTo>
                <a:lnTo>
                  <a:pt x="189" y="223"/>
                </a:lnTo>
                <a:lnTo>
                  <a:pt x="279" y="190"/>
                </a:lnTo>
                <a:lnTo>
                  <a:pt x="278" y="225"/>
                </a:lnTo>
                <a:lnTo>
                  <a:pt x="297" y="190"/>
                </a:lnTo>
                <a:lnTo>
                  <a:pt x="467" y="183"/>
                </a:lnTo>
                <a:lnTo>
                  <a:pt x="532" y="179"/>
                </a:lnTo>
                <a:lnTo>
                  <a:pt x="514" y="101"/>
                </a:lnTo>
                <a:lnTo>
                  <a:pt x="527" y="83"/>
                </a:lnTo>
                <a:lnTo>
                  <a:pt x="472" y="17"/>
                </a:lnTo>
                <a:lnTo>
                  <a:pt x="437" y="17"/>
                </a:lnTo>
                <a:lnTo>
                  <a:pt x="340" y="45"/>
                </a:lnTo>
                <a:lnTo>
                  <a:pt x="255" y="0"/>
                </a:lnTo>
                <a:lnTo>
                  <a:pt x="206" y="1"/>
                </a:lnTo>
                <a:lnTo>
                  <a:pt x="137" y="41"/>
                </a:lnTo>
                <a:lnTo>
                  <a:pt x="83" y="30"/>
                </a:lnTo>
                <a:lnTo>
                  <a:pt x="101" y="53"/>
                </a:lnTo>
                <a:lnTo>
                  <a:pt x="0" y="77"/>
                </a:lnTo>
                <a:close/>
              </a:path>
            </a:pathLst>
          </a:custGeom>
          <a:gradFill rotWithShape="0">
            <a:gsLst>
              <a:gs pos="0">
                <a:srgbClr val="008000"/>
              </a:gs>
              <a:gs pos="100000">
                <a:srgbClr val="008000">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0" name="Freeform 160"/>
          <p:cNvSpPr>
            <a:spLocks/>
          </p:cNvSpPr>
          <p:nvPr/>
        </p:nvSpPr>
        <p:spPr bwMode="auto">
          <a:xfrm>
            <a:off x="4233863" y="3062288"/>
            <a:ext cx="92075" cy="119062"/>
          </a:xfrm>
          <a:custGeom>
            <a:avLst/>
            <a:gdLst>
              <a:gd name="T0" fmla="*/ 0 w 117"/>
              <a:gd name="T1" fmla="*/ 124 h 150"/>
              <a:gd name="T2" fmla="*/ 15 w 117"/>
              <a:gd name="T3" fmla="*/ 138 h 150"/>
              <a:gd name="T4" fmla="*/ 4 w 117"/>
              <a:gd name="T5" fmla="*/ 150 h 150"/>
              <a:gd name="T6" fmla="*/ 110 w 117"/>
              <a:gd name="T7" fmla="*/ 126 h 150"/>
              <a:gd name="T8" fmla="*/ 117 w 117"/>
              <a:gd name="T9" fmla="*/ 48 h 150"/>
              <a:gd name="T10" fmla="*/ 105 w 117"/>
              <a:gd name="T11" fmla="*/ 29 h 150"/>
              <a:gd name="T12" fmla="*/ 74 w 117"/>
              <a:gd name="T13" fmla="*/ 39 h 150"/>
              <a:gd name="T14" fmla="*/ 60 w 117"/>
              <a:gd name="T15" fmla="*/ 27 h 150"/>
              <a:gd name="T16" fmla="*/ 75 w 117"/>
              <a:gd name="T17" fmla="*/ 8 h 150"/>
              <a:gd name="T18" fmla="*/ 60 w 117"/>
              <a:gd name="T19" fmla="*/ 0 h 150"/>
              <a:gd name="T20" fmla="*/ 50 w 117"/>
              <a:gd name="T21" fmla="*/ 36 h 150"/>
              <a:gd name="T22" fmla="*/ 4 w 117"/>
              <a:gd name="T23" fmla="*/ 48 h 150"/>
              <a:gd name="T24" fmla="*/ 18 w 117"/>
              <a:gd name="T25" fmla="*/ 56 h 150"/>
              <a:gd name="T26" fmla="*/ 9 w 117"/>
              <a:gd name="T27" fmla="*/ 77 h 150"/>
              <a:gd name="T28" fmla="*/ 39 w 117"/>
              <a:gd name="T29" fmla="*/ 84 h 150"/>
              <a:gd name="T30" fmla="*/ 13 w 117"/>
              <a:gd name="T31" fmla="*/ 111 h 150"/>
              <a:gd name="T32" fmla="*/ 44 w 117"/>
              <a:gd name="T33" fmla="*/ 106 h 150"/>
              <a:gd name="T34" fmla="*/ 0 w 117"/>
              <a:gd name="T35" fmla="*/ 124 h 1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7"/>
              <a:gd name="T55" fmla="*/ 0 h 150"/>
              <a:gd name="T56" fmla="*/ 117 w 117"/>
              <a:gd name="T57" fmla="*/ 150 h 1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7" h="150">
                <a:moveTo>
                  <a:pt x="0" y="124"/>
                </a:moveTo>
                <a:lnTo>
                  <a:pt x="15" y="138"/>
                </a:lnTo>
                <a:lnTo>
                  <a:pt x="4" y="150"/>
                </a:lnTo>
                <a:lnTo>
                  <a:pt x="110" y="126"/>
                </a:lnTo>
                <a:lnTo>
                  <a:pt x="117" y="48"/>
                </a:lnTo>
                <a:lnTo>
                  <a:pt x="105" y="29"/>
                </a:lnTo>
                <a:lnTo>
                  <a:pt x="74" y="39"/>
                </a:lnTo>
                <a:lnTo>
                  <a:pt x="60" y="27"/>
                </a:lnTo>
                <a:lnTo>
                  <a:pt x="75" y="8"/>
                </a:lnTo>
                <a:lnTo>
                  <a:pt x="60" y="0"/>
                </a:lnTo>
                <a:lnTo>
                  <a:pt x="50" y="36"/>
                </a:lnTo>
                <a:lnTo>
                  <a:pt x="4" y="48"/>
                </a:lnTo>
                <a:lnTo>
                  <a:pt x="18" y="56"/>
                </a:lnTo>
                <a:lnTo>
                  <a:pt x="9" y="77"/>
                </a:lnTo>
                <a:lnTo>
                  <a:pt x="39" y="84"/>
                </a:lnTo>
                <a:lnTo>
                  <a:pt x="13" y="111"/>
                </a:lnTo>
                <a:lnTo>
                  <a:pt x="44" y="106"/>
                </a:lnTo>
                <a:lnTo>
                  <a:pt x="0" y="12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1" name="Freeform 161"/>
          <p:cNvSpPr>
            <a:spLocks/>
          </p:cNvSpPr>
          <p:nvPr/>
        </p:nvSpPr>
        <p:spPr bwMode="auto">
          <a:xfrm>
            <a:off x="4279900" y="3054350"/>
            <a:ext cx="60325" cy="46038"/>
          </a:xfrm>
          <a:custGeom>
            <a:avLst/>
            <a:gdLst>
              <a:gd name="T0" fmla="*/ 0 w 75"/>
              <a:gd name="T1" fmla="*/ 38 h 59"/>
              <a:gd name="T2" fmla="*/ 14 w 75"/>
              <a:gd name="T3" fmla="*/ 50 h 59"/>
              <a:gd name="T4" fmla="*/ 45 w 75"/>
              <a:gd name="T5" fmla="*/ 40 h 59"/>
              <a:gd name="T6" fmla="*/ 57 w 75"/>
              <a:gd name="T7" fmla="*/ 59 h 59"/>
              <a:gd name="T8" fmla="*/ 75 w 75"/>
              <a:gd name="T9" fmla="*/ 38 h 59"/>
              <a:gd name="T10" fmla="*/ 58 w 75"/>
              <a:gd name="T11" fmla="*/ 9 h 59"/>
              <a:gd name="T12" fmla="*/ 24 w 75"/>
              <a:gd name="T13" fmla="*/ 0 h 59"/>
              <a:gd name="T14" fmla="*/ 15 w 75"/>
              <a:gd name="T15" fmla="*/ 19 h 59"/>
              <a:gd name="T16" fmla="*/ 0 w 75"/>
              <a:gd name="T17" fmla="*/ 38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59"/>
              <a:gd name="T29" fmla="*/ 75 w 75"/>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59">
                <a:moveTo>
                  <a:pt x="0" y="38"/>
                </a:moveTo>
                <a:lnTo>
                  <a:pt x="14" y="50"/>
                </a:lnTo>
                <a:lnTo>
                  <a:pt x="45" y="40"/>
                </a:lnTo>
                <a:lnTo>
                  <a:pt x="57" y="59"/>
                </a:lnTo>
                <a:lnTo>
                  <a:pt x="75" y="38"/>
                </a:lnTo>
                <a:lnTo>
                  <a:pt x="58" y="9"/>
                </a:lnTo>
                <a:lnTo>
                  <a:pt x="24" y="0"/>
                </a:lnTo>
                <a:lnTo>
                  <a:pt x="15" y="19"/>
                </a:lnTo>
                <a:lnTo>
                  <a:pt x="0" y="3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2" name="Freeform 162"/>
          <p:cNvSpPr>
            <a:spLocks/>
          </p:cNvSpPr>
          <p:nvPr/>
        </p:nvSpPr>
        <p:spPr bwMode="auto">
          <a:xfrm>
            <a:off x="4308475" y="2947988"/>
            <a:ext cx="14288" cy="22225"/>
          </a:xfrm>
          <a:custGeom>
            <a:avLst/>
            <a:gdLst/>
            <a:ahLst/>
            <a:cxnLst>
              <a:cxn ang="0">
                <a:pos x="0" y="28"/>
              </a:cxn>
              <a:cxn ang="0">
                <a:pos x="0" y="5"/>
              </a:cxn>
              <a:cxn ang="0">
                <a:pos x="18" y="0"/>
              </a:cxn>
              <a:cxn ang="0">
                <a:pos x="0" y="28"/>
              </a:cxn>
            </a:cxnLst>
            <a:rect l="0" t="0" r="r" b="b"/>
            <a:pathLst>
              <a:path w="18" h="28">
                <a:moveTo>
                  <a:pt x="0" y="28"/>
                </a:moveTo>
                <a:lnTo>
                  <a:pt x="0" y="5"/>
                </a:lnTo>
                <a:lnTo>
                  <a:pt x="18" y="0"/>
                </a:lnTo>
                <a:lnTo>
                  <a:pt x="0" y="28"/>
                </a:lnTo>
                <a:close/>
              </a:path>
            </a:pathLst>
          </a:custGeom>
          <a:solidFill>
            <a:srgbClr val="CD3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3" name="Freeform 163"/>
          <p:cNvSpPr>
            <a:spLocks/>
          </p:cNvSpPr>
          <p:nvPr/>
        </p:nvSpPr>
        <p:spPr bwMode="auto">
          <a:xfrm>
            <a:off x="4314825" y="2971800"/>
            <a:ext cx="14288" cy="14288"/>
          </a:xfrm>
          <a:custGeom>
            <a:avLst/>
            <a:gdLst/>
            <a:ahLst/>
            <a:cxnLst>
              <a:cxn ang="0">
                <a:pos x="0" y="14"/>
              </a:cxn>
              <a:cxn ang="0">
                <a:pos x="8" y="0"/>
              </a:cxn>
              <a:cxn ang="0">
                <a:pos x="17" y="17"/>
              </a:cxn>
              <a:cxn ang="0">
                <a:pos x="0" y="14"/>
              </a:cxn>
            </a:cxnLst>
            <a:rect l="0" t="0" r="r" b="b"/>
            <a:pathLst>
              <a:path w="17" h="17">
                <a:moveTo>
                  <a:pt x="0" y="14"/>
                </a:moveTo>
                <a:lnTo>
                  <a:pt x="8" y="0"/>
                </a:lnTo>
                <a:lnTo>
                  <a:pt x="17" y="17"/>
                </a:lnTo>
                <a:lnTo>
                  <a:pt x="0" y="14"/>
                </a:lnTo>
                <a:close/>
              </a:path>
            </a:pathLst>
          </a:custGeom>
          <a:solidFill>
            <a:srgbClr val="CD3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4" name="Freeform 164"/>
          <p:cNvSpPr>
            <a:spLocks/>
          </p:cNvSpPr>
          <p:nvPr/>
        </p:nvSpPr>
        <p:spPr bwMode="auto">
          <a:xfrm>
            <a:off x="4329113" y="2936875"/>
            <a:ext cx="177800" cy="298450"/>
          </a:xfrm>
          <a:custGeom>
            <a:avLst/>
            <a:gdLst/>
            <a:ahLst/>
            <a:cxnLst>
              <a:cxn ang="0">
                <a:pos x="0" y="89"/>
              </a:cxn>
              <a:cxn ang="0">
                <a:pos x="8" y="38"/>
              </a:cxn>
              <a:cxn ang="0">
                <a:pos x="33" y="0"/>
              </a:cxn>
              <a:cxn ang="0">
                <a:pos x="85" y="0"/>
              </a:cxn>
              <a:cxn ang="0">
                <a:pos x="53" y="47"/>
              </a:cxn>
              <a:cxn ang="0">
                <a:pos x="123" y="57"/>
              </a:cxn>
              <a:cxn ang="0">
                <a:pos x="80" y="117"/>
              </a:cxn>
              <a:cxn ang="0">
                <a:pos x="131" y="139"/>
              </a:cxn>
              <a:cxn ang="0">
                <a:pos x="181" y="214"/>
              </a:cxn>
              <a:cxn ang="0">
                <a:pos x="166" y="218"/>
              </a:cxn>
              <a:cxn ang="0">
                <a:pos x="187" y="238"/>
              </a:cxn>
              <a:cxn ang="0">
                <a:pos x="175" y="259"/>
              </a:cxn>
              <a:cxn ang="0">
                <a:pos x="224" y="264"/>
              </a:cxn>
              <a:cxn ang="0">
                <a:pos x="194" y="313"/>
              </a:cxn>
              <a:cxn ang="0">
                <a:pos x="214" y="328"/>
              </a:cxn>
              <a:cxn ang="0">
                <a:pos x="13" y="376"/>
              </a:cxn>
              <a:cxn ang="0">
                <a:pos x="104" y="306"/>
              </a:cxn>
              <a:cxn ang="0">
                <a:pos x="76" y="317"/>
              </a:cxn>
              <a:cxn ang="0">
                <a:pos x="26" y="296"/>
              </a:cxn>
              <a:cxn ang="0">
                <a:pos x="64" y="269"/>
              </a:cxn>
              <a:cxn ang="0">
                <a:pos x="41" y="259"/>
              </a:cxn>
              <a:cxn ang="0">
                <a:pos x="91" y="229"/>
              </a:cxn>
              <a:cxn ang="0">
                <a:pos x="99" y="197"/>
              </a:cxn>
              <a:cxn ang="0">
                <a:pos x="71" y="185"/>
              </a:cxn>
              <a:cxn ang="0">
                <a:pos x="85" y="166"/>
              </a:cxn>
              <a:cxn ang="0">
                <a:pos x="32" y="175"/>
              </a:cxn>
              <a:cxn ang="0">
                <a:pos x="33" y="122"/>
              </a:cxn>
              <a:cxn ang="0">
                <a:pos x="8" y="147"/>
              </a:cxn>
              <a:cxn ang="0">
                <a:pos x="23" y="91"/>
              </a:cxn>
              <a:cxn ang="0">
                <a:pos x="0" y="89"/>
              </a:cxn>
            </a:cxnLst>
            <a:rect l="0" t="0" r="r" b="b"/>
            <a:pathLst>
              <a:path w="224" h="376">
                <a:moveTo>
                  <a:pt x="0" y="89"/>
                </a:moveTo>
                <a:lnTo>
                  <a:pt x="8" y="38"/>
                </a:lnTo>
                <a:lnTo>
                  <a:pt x="33" y="0"/>
                </a:lnTo>
                <a:lnTo>
                  <a:pt x="85" y="0"/>
                </a:lnTo>
                <a:lnTo>
                  <a:pt x="53" y="47"/>
                </a:lnTo>
                <a:lnTo>
                  <a:pt x="123" y="57"/>
                </a:lnTo>
                <a:lnTo>
                  <a:pt x="80" y="117"/>
                </a:lnTo>
                <a:lnTo>
                  <a:pt x="131" y="139"/>
                </a:lnTo>
                <a:lnTo>
                  <a:pt x="181" y="214"/>
                </a:lnTo>
                <a:lnTo>
                  <a:pt x="166" y="218"/>
                </a:lnTo>
                <a:lnTo>
                  <a:pt x="187" y="238"/>
                </a:lnTo>
                <a:lnTo>
                  <a:pt x="175" y="259"/>
                </a:lnTo>
                <a:lnTo>
                  <a:pt x="224" y="264"/>
                </a:lnTo>
                <a:lnTo>
                  <a:pt x="194" y="313"/>
                </a:lnTo>
                <a:lnTo>
                  <a:pt x="214" y="328"/>
                </a:lnTo>
                <a:lnTo>
                  <a:pt x="13" y="376"/>
                </a:lnTo>
                <a:lnTo>
                  <a:pt x="104" y="306"/>
                </a:lnTo>
                <a:lnTo>
                  <a:pt x="76" y="317"/>
                </a:lnTo>
                <a:lnTo>
                  <a:pt x="26" y="296"/>
                </a:lnTo>
                <a:lnTo>
                  <a:pt x="64" y="269"/>
                </a:lnTo>
                <a:lnTo>
                  <a:pt x="41" y="259"/>
                </a:lnTo>
                <a:lnTo>
                  <a:pt x="91" y="229"/>
                </a:lnTo>
                <a:lnTo>
                  <a:pt x="99" y="197"/>
                </a:lnTo>
                <a:lnTo>
                  <a:pt x="71" y="185"/>
                </a:lnTo>
                <a:lnTo>
                  <a:pt x="85" y="166"/>
                </a:lnTo>
                <a:lnTo>
                  <a:pt x="32" y="175"/>
                </a:lnTo>
                <a:lnTo>
                  <a:pt x="33" y="122"/>
                </a:lnTo>
                <a:lnTo>
                  <a:pt x="8" y="147"/>
                </a:lnTo>
                <a:lnTo>
                  <a:pt x="23" y="91"/>
                </a:lnTo>
                <a:lnTo>
                  <a:pt x="0" y="89"/>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5" name="Freeform 165"/>
          <p:cNvSpPr>
            <a:spLocks/>
          </p:cNvSpPr>
          <p:nvPr/>
        </p:nvSpPr>
        <p:spPr bwMode="auto">
          <a:xfrm>
            <a:off x="614363" y="2416175"/>
            <a:ext cx="682625" cy="654050"/>
          </a:xfrm>
          <a:custGeom>
            <a:avLst/>
            <a:gdLst/>
            <a:ahLst/>
            <a:cxnLst>
              <a:cxn ang="0">
                <a:pos x="54" y="331"/>
              </a:cxn>
              <a:cxn ang="0">
                <a:pos x="55" y="368"/>
              </a:cxn>
              <a:cxn ang="0">
                <a:pos x="151" y="386"/>
              </a:cxn>
              <a:cxn ang="0">
                <a:pos x="186" y="372"/>
              </a:cxn>
              <a:cxn ang="0">
                <a:pos x="84" y="469"/>
              </a:cxn>
              <a:cxn ang="0">
                <a:pos x="81" y="513"/>
              </a:cxn>
              <a:cxn ang="0">
                <a:pos x="81" y="545"/>
              </a:cxn>
              <a:cxn ang="0">
                <a:pos x="97" y="581"/>
              </a:cxn>
              <a:cxn ang="0">
                <a:pos x="137" y="610"/>
              </a:cxn>
              <a:cxn ang="0">
                <a:pos x="156" y="581"/>
              </a:cxn>
              <a:cxn ang="0">
                <a:pos x="168" y="657"/>
              </a:cxn>
              <a:cxn ang="0">
                <a:pos x="256" y="662"/>
              </a:cxn>
              <a:cxn ang="0">
                <a:pos x="282" y="657"/>
              </a:cxn>
              <a:cxn ang="0">
                <a:pos x="264" y="739"/>
              </a:cxn>
              <a:cxn ang="0">
                <a:pos x="221" y="782"/>
              </a:cxn>
              <a:cxn ang="0">
                <a:pos x="130" y="823"/>
              </a:cxn>
              <a:cxn ang="0">
                <a:pos x="235" y="796"/>
              </a:cxn>
              <a:cxn ang="0">
                <a:pos x="251" y="748"/>
              </a:cxn>
              <a:cxn ang="0">
                <a:pos x="397" y="675"/>
              </a:cxn>
              <a:cxn ang="0">
                <a:pos x="399" y="625"/>
              </a:cxn>
              <a:cxn ang="0">
                <a:pos x="508" y="482"/>
              </a:cxn>
              <a:cxn ang="0">
                <a:pos x="534" y="521"/>
              </a:cxn>
              <a:cxn ang="0">
                <a:pos x="543" y="550"/>
              </a:cxn>
              <a:cxn ang="0">
                <a:pos x="461" y="601"/>
              </a:cxn>
              <a:cxn ang="0">
                <a:pos x="462" y="632"/>
              </a:cxn>
              <a:cxn ang="0">
                <a:pos x="569" y="567"/>
              </a:cxn>
              <a:cxn ang="0">
                <a:pos x="576" y="529"/>
              </a:cxn>
              <a:cxn ang="0">
                <a:pos x="618" y="537"/>
              </a:cxn>
              <a:cxn ang="0">
                <a:pos x="686" y="591"/>
              </a:cxn>
              <a:cxn ang="0">
                <a:pos x="815" y="590"/>
              </a:cxn>
              <a:cxn ang="0">
                <a:pos x="810" y="615"/>
              </a:cxn>
              <a:cxn ang="0">
                <a:pos x="858" y="619"/>
              </a:cxn>
              <a:cxn ang="0">
                <a:pos x="776" y="581"/>
              </a:cxn>
              <a:cxn ang="0">
                <a:pos x="465" y="55"/>
              </a:cxn>
              <a:cxn ang="0">
                <a:pos x="369" y="16"/>
              </a:cxn>
              <a:cxn ang="0">
                <a:pos x="333" y="31"/>
              </a:cxn>
              <a:cxn ang="0">
                <a:pos x="322" y="0"/>
              </a:cxn>
              <a:cxn ang="0">
                <a:pos x="231" y="37"/>
              </a:cxn>
              <a:cxn ang="0">
                <a:pos x="223" y="48"/>
              </a:cxn>
              <a:cxn ang="0">
                <a:pos x="179" y="84"/>
              </a:cxn>
              <a:cxn ang="0">
                <a:pos x="122" y="124"/>
              </a:cxn>
              <a:cxn ang="0">
                <a:pos x="55" y="164"/>
              </a:cxn>
              <a:cxn ang="0">
                <a:pos x="121" y="239"/>
              </a:cxn>
              <a:cxn ang="0">
                <a:pos x="168" y="261"/>
              </a:cxn>
              <a:cxn ang="0">
                <a:pos x="201" y="281"/>
              </a:cxn>
              <a:cxn ang="0">
                <a:pos x="121" y="292"/>
              </a:cxn>
              <a:cxn ang="0">
                <a:pos x="96" y="266"/>
              </a:cxn>
            </a:cxnLst>
            <a:rect l="0" t="0" r="r" b="b"/>
            <a:pathLst>
              <a:path w="858" h="823">
                <a:moveTo>
                  <a:pt x="0" y="315"/>
                </a:moveTo>
                <a:lnTo>
                  <a:pt x="54" y="331"/>
                </a:lnTo>
                <a:lnTo>
                  <a:pt x="33" y="338"/>
                </a:lnTo>
                <a:lnTo>
                  <a:pt x="55" y="368"/>
                </a:lnTo>
                <a:lnTo>
                  <a:pt x="137" y="365"/>
                </a:lnTo>
                <a:lnTo>
                  <a:pt x="151" y="386"/>
                </a:lnTo>
                <a:lnTo>
                  <a:pt x="206" y="360"/>
                </a:lnTo>
                <a:lnTo>
                  <a:pt x="186" y="372"/>
                </a:lnTo>
                <a:lnTo>
                  <a:pt x="198" y="421"/>
                </a:lnTo>
                <a:lnTo>
                  <a:pt x="84" y="469"/>
                </a:lnTo>
                <a:lnTo>
                  <a:pt x="52" y="522"/>
                </a:lnTo>
                <a:lnTo>
                  <a:pt x="81" y="513"/>
                </a:lnTo>
                <a:lnTo>
                  <a:pt x="59" y="526"/>
                </a:lnTo>
                <a:lnTo>
                  <a:pt x="81" y="545"/>
                </a:lnTo>
                <a:lnTo>
                  <a:pt x="120" y="552"/>
                </a:lnTo>
                <a:lnTo>
                  <a:pt x="97" y="581"/>
                </a:lnTo>
                <a:lnTo>
                  <a:pt x="117" y="606"/>
                </a:lnTo>
                <a:lnTo>
                  <a:pt x="137" y="610"/>
                </a:lnTo>
                <a:lnTo>
                  <a:pt x="184" y="552"/>
                </a:lnTo>
                <a:lnTo>
                  <a:pt x="156" y="581"/>
                </a:lnTo>
                <a:lnTo>
                  <a:pt x="179" y="634"/>
                </a:lnTo>
                <a:lnTo>
                  <a:pt x="168" y="657"/>
                </a:lnTo>
                <a:lnTo>
                  <a:pt x="221" y="625"/>
                </a:lnTo>
                <a:lnTo>
                  <a:pt x="256" y="662"/>
                </a:lnTo>
                <a:lnTo>
                  <a:pt x="266" y="642"/>
                </a:lnTo>
                <a:lnTo>
                  <a:pt x="282" y="657"/>
                </a:lnTo>
                <a:lnTo>
                  <a:pt x="321" y="635"/>
                </a:lnTo>
                <a:lnTo>
                  <a:pt x="264" y="739"/>
                </a:lnTo>
                <a:lnTo>
                  <a:pt x="221" y="759"/>
                </a:lnTo>
                <a:lnTo>
                  <a:pt x="221" y="782"/>
                </a:lnTo>
                <a:lnTo>
                  <a:pt x="168" y="783"/>
                </a:lnTo>
                <a:lnTo>
                  <a:pt x="130" y="823"/>
                </a:lnTo>
                <a:lnTo>
                  <a:pt x="179" y="793"/>
                </a:lnTo>
                <a:lnTo>
                  <a:pt x="235" y="796"/>
                </a:lnTo>
                <a:lnTo>
                  <a:pt x="265" y="770"/>
                </a:lnTo>
                <a:lnTo>
                  <a:pt x="251" y="748"/>
                </a:lnTo>
                <a:lnTo>
                  <a:pt x="287" y="751"/>
                </a:lnTo>
                <a:lnTo>
                  <a:pt x="397" y="675"/>
                </a:lnTo>
                <a:lnTo>
                  <a:pt x="417" y="646"/>
                </a:lnTo>
                <a:lnTo>
                  <a:pt x="399" y="625"/>
                </a:lnTo>
                <a:lnTo>
                  <a:pt x="491" y="528"/>
                </a:lnTo>
                <a:lnTo>
                  <a:pt x="508" y="482"/>
                </a:lnTo>
                <a:lnTo>
                  <a:pt x="495" y="528"/>
                </a:lnTo>
                <a:lnTo>
                  <a:pt x="534" y="521"/>
                </a:lnTo>
                <a:lnTo>
                  <a:pt x="514" y="538"/>
                </a:lnTo>
                <a:lnTo>
                  <a:pt x="543" y="550"/>
                </a:lnTo>
                <a:lnTo>
                  <a:pt x="472" y="558"/>
                </a:lnTo>
                <a:lnTo>
                  <a:pt x="461" y="601"/>
                </a:lnTo>
                <a:lnTo>
                  <a:pt x="485" y="601"/>
                </a:lnTo>
                <a:lnTo>
                  <a:pt x="462" y="632"/>
                </a:lnTo>
                <a:lnTo>
                  <a:pt x="555" y="591"/>
                </a:lnTo>
                <a:lnTo>
                  <a:pt x="569" y="567"/>
                </a:lnTo>
                <a:lnTo>
                  <a:pt x="555" y="553"/>
                </a:lnTo>
                <a:lnTo>
                  <a:pt x="576" y="529"/>
                </a:lnTo>
                <a:lnTo>
                  <a:pt x="574" y="550"/>
                </a:lnTo>
                <a:lnTo>
                  <a:pt x="618" y="537"/>
                </a:lnTo>
                <a:lnTo>
                  <a:pt x="608" y="558"/>
                </a:lnTo>
                <a:lnTo>
                  <a:pt x="686" y="591"/>
                </a:lnTo>
                <a:lnTo>
                  <a:pt x="795" y="606"/>
                </a:lnTo>
                <a:lnTo>
                  <a:pt x="815" y="590"/>
                </a:lnTo>
                <a:lnTo>
                  <a:pt x="830" y="598"/>
                </a:lnTo>
                <a:lnTo>
                  <a:pt x="810" y="615"/>
                </a:lnTo>
                <a:lnTo>
                  <a:pt x="842" y="634"/>
                </a:lnTo>
                <a:lnTo>
                  <a:pt x="858" y="619"/>
                </a:lnTo>
                <a:lnTo>
                  <a:pt x="828" y="581"/>
                </a:lnTo>
                <a:lnTo>
                  <a:pt x="776" y="581"/>
                </a:lnTo>
                <a:lnTo>
                  <a:pt x="776" y="95"/>
                </a:lnTo>
                <a:lnTo>
                  <a:pt x="465" y="55"/>
                </a:lnTo>
                <a:lnTo>
                  <a:pt x="455" y="34"/>
                </a:lnTo>
                <a:lnTo>
                  <a:pt x="369" y="16"/>
                </a:lnTo>
                <a:lnTo>
                  <a:pt x="359" y="37"/>
                </a:lnTo>
                <a:lnTo>
                  <a:pt x="333" y="31"/>
                </a:lnTo>
                <a:lnTo>
                  <a:pt x="357" y="15"/>
                </a:lnTo>
                <a:lnTo>
                  <a:pt x="322" y="0"/>
                </a:lnTo>
                <a:lnTo>
                  <a:pt x="287" y="34"/>
                </a:lnTo>
                <a:lnTo>
                  <a:pt x="231" y="37"/>
                </a:lnTo>
                <a:lnTo>
                  <a:pt x="230" y="64"/>
                </a:lnTo>
                <a:lnTo>
                  <a:pt x="223" y="48"/>
                </a:lnTo>
                <a:lnTo>
                  <a:pt x="172" y="63"/>
                </a:lnTo>
                <a:lnTo>
                  <a:pt x="179" y="84"/>
                </a:lnTo>
                <a:lnTo>
                  <a:pt x="156" y="79"/>
                </a:lnTo>
                <a:lnTo>
                  <a:pt x="122" y="124"/>
                </a:lnTo>
                <a:lnTo>
                  <a:pt x="52" y="142"/>
                </a:lnTo>
                <a:lnTo>
                  <a:pt x="55" y="164"/>
                </a:lnTo>
                <a:lnTo>
                  <a:pt x="33" y="170"/>
                </a:lnTo>
                <a:lnTo>
                  <a:pt x="121" y="239"/>
                </a:lnTo>
                <a:lnTo>
                  <a:pt x="244" y="270"/>
                </a:lnTo>
                <a:lnTo>
                  <a:pt x="168" y="261"/>
                </a:lnTo>
                <a:lnTo>
                  <a:pt x="172" y="281"/>
                </a:lnTo>
                <a:lnTo>
                  <a:pt x="201" y="281"/>
                </a:lnTo>
                <a:lnTo>
                  <a:pt x="177" y="296"/>
                </a:lnTo>
                <a:lnTo>
                  <a:pt x="121" y="292"/>
                </a:lnTo>
                <a:lnTo>
                  <a:pt x="121" y="263"/>
                </a:lnTo>
                <a:lnTo>
                  <a:pt x="96" y="266"/>
                </a:lnTo>
                <a:lnTo>
                  <a:pt x="0" y="315"/>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6" name="Freeform 166"/>
          <p:cNvSpPr>
            <a:spLocks/>
          </p:cNvSpPr>
          <p:nvPr/>
        </p:nvSpPr>
        <p:spPr bwMode="auto">
          <a:xfrm>
            <a:off x="887413" y="4090988"/>
            <a:ext cx="26987" cy="34925"/>
          </a:xfrm>
          <a:custGeom>
            <a:avLst/>
            <a:gdLst>
              <a:gd name="T0" fmla="*/ 0 w 34"/>
              <a:gd name="T1" fmla="*/ 17 h 43"/>
              <a:gd name="T2" fmla="*/ 3 w 34"/>
              <a:gd name="T3" fmla="*/ 0 h 43"/>
              <a:gd name="T4" fmla="*/ 34 w 34"/>
              <a:gd name="T5" fmla="*/ 25 h 43"/>
              <a:gd name="T6" fmla="*/ 11 w 34"/>
              <a:gd name="T7" fmla="*/ 43 h 43"/>
              <a:gd name="T8" fmla="*/ 0 w 34"/>
              <a:gd name="T9" fmla="*/ 17 h 43"/>
              <a:gd name="T10" fmla="*/ 0 60000 65536"/>
              <a:gd name="T11" fmla="*/ 0 60000 65536"/>
              <a:gd name="T12" fmla="*/ 0 60000 65536"/>
              <a:gd name="T13" fmla="*/ 0 60000 65536"/>
              <a:gd name="T14" fmla="*/ 0 60000 65536"/>
              <a:gd name="T15" fmla="*/ 0 w 34"/>
              <a:gd name="T16" fmla="*/ 0 h 43"/>
              <a:gd name="T17" fmla="*/ 34 w 34"/>
              <a:gd name="T18" fmla="*/ 43 h 43"/>
            </a:gdLst>
            <a:ahLst/>
            <a:cxnLst>
              <a:cxn ang="T10">
                <a:pos x="T0" y="T1"/>
              </a:cxn>
              <a:cxn ang="T11">
                <a:pos x="T2" y="T3"/>
              </a:cxn>
              <a:cxn ang="T12">
                <a:pos x="T4" y="T5"/>
              </a:cxn>
              <a:cxn ang="T13">
                <a:pos x="T6" y="T7"/>
              </a:cxn>
              <a:cxn ang="T14">
                <a:pos x="T8" y="T9"/>
              </a:cxn>
            </a:cxnLst>
            <a:rect l="T15" t="T16" r="T17" b="T18"/>
            <a:pathLst>
              <a:path w="34" h="43">
                <a:moveTo>
                  <a:pt x="0" y="17"/>
                </a:moveTo>
                <a:lnTo>
                  <a:pt x="3" y="0"/>
                </a:lnTo>
                <a:lnTo>
                  <a:pt x="34" y="25"/>
                </a:lnTo>
                <a:lnTo>
                  <a:pt x="11" y="43"/>
                </a:lnTo>
                <a:lnTo>
                  <a:pt x="0" y="1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7" name="Freeform 167"/>
          <p:cNvSpPr>
            <a:spLocks/>
          </p:cNvSpPr>
          <p:nvPr/>
        </p:nvSpPr>
        <p:spPr bwMode="auto">
          <a:xfrm>
            <a:off x="912813" y="2967038"/>
            <a:ext cx="60325" cy="38100"/>
          </a:xfrm>
          <a:custGeom>
            <a:avLst/>
            <a:gdLst/>
            <a:ahLst/>
            <a:cxnLst>
              <a:cxn ang="0">
                <a:pos x="0" y="21"/>
              </a:cxn>
              <a:cxn ang="0">
                <a:pos x="24" y="48"/>
              </a:cxn>
              <a:cxn ang="0">
                <a:pos x="76" y="7"/>
              </a:cxn>
              <a:cxn ang="0">
                <a:pos x="27" y="0"/>
              </a:cxn>
              <a:cxn ang="0">
                <a:pos x="32" y="18"/>
              </a:cxn>
              <a:cxn ang="0">
                <a:pos x="0" y="21"/>
              </a:cxn>
            </a:cxnLst>
            <a:rect l="0" t="0" r="r" b="b"/>
            <a:pathLst>
              <a:path w="76" h="48">
                <a:moveTo>
                  <a:pt x="0" y="21"/>
                </a:moveTo>
                <a:lnTo>
                  <a:pt x="24" y="48"/>
                </a:lnTo>
                <a:lnTo>
                  <a:pt x="76" y="7"/>
                </a:lnTo>
                <a:lnTo>
                  <a:pt x="27" y="0"/>
                </a:lnTo>
                <a:lnTo>
                  <a:pt x="32" y="18"/>
                </a:lnTo>
                <a:lnTo>
                  <a:pt x="0" y="21"/>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8" name="Freeform 168"/>
          <p:cNvSpPr>
            <a:spLocks/>
          </p:cNvSpPr>
          <p:nvPr/>
        </p:nvSpPr>
        <p:spPr bwMode="auto">
          <a:xfrm>
            <a:off x="1298575" y="2894013"/>
            <a:ext cx="182563" cy="180975"/>
          </a:xfrm>
          <a:custGeom>
            <a:avLst/>
            <a:gdLst/>
            <a:ahLst/>
            <a:cxnLst>
              <a:cxn ang="0">
                <a:pos x="0" y="24"/>
              </a:cxn>
              <a:cxn ang="0">
                <a:pos x="10" y="56"/>
              </a:cxn>
              <a:cxn ang="0">
                <a:pos x="42" y="70"/>
              </a:cxn>
              <a:cxn ang="0">
                <a:pos x="54" y="57"/>
              </a:cxn>
              <a:cxn ang="0">
                <a:pos x="28" y="42"/>
              </a:cxn>
              <a:cxn ang="0">
                <a:pos x="54" y="42"/>
              </a:cxn>
              <a:cxn ang="0">
                <a:pos x="79" y="70"/>
              </a:cxn>
              <a:cxn ang="0">
                <a:pos x="72" y="21"/>
              </a:cxn>
              <a:cxn ang="0">
                <a:pos x="92" y="63"/>
              </a:cxn>
              <a:cxn ang="0">
                <a:pos x="140" y="90"/>
              </a:cxn>
              <a:cxn ang="0">
                <a:pos x="130" y="123"/>
              </a:cxn>
              <a:cxn ang="0">
                <a:pos x="186" y="161"/>
              </a:cxn>
              <a:cxn ang="0">
                <a:pos x="171" y="195"/>
              </a:cxn>
              <a:cxn ang="0">
                <a:pos x="201" y="167"/>
              </a:cxn>
              <a:cxn ang="0">
                <a:pos x="206" y="229"/>
              </a:cxn>
              <a:cxn ang="0">
                <a:pos x="229" y="217"/>
              </a:cxn>
              <a:cxn ang="0">
                <a:pos x="230" y="171"/>
              </a:cxn>
              <a:cxn ang="0">
                <a:pos x="176" y="147"/>
              </a:cxn>
              <a:cxn ang="0">
                <a:pos x="73" y="0"/>
              </a:cxn>
              <a:cxn ang="0">
                <a:pos x="15" y="42"/>
              </a:cxn>
              <a:cxn ang="0">
                <a:pos x="0" y="24"/>
              </a:cxn>
            </a:cxnLst>
            <a:rect l="0" t="0" r="r" b="b"/>
            <a:pathLst>
              <a:path w="230" h="229">
                <a:moveTo>
                  <a:pt x="0" y="24"/>
                </a:moveTo>
                <a:lnTo>
                  <a:pt x="10" y="56"/>
                </a:lnTo>
                <a:lnTo>
                  <a:pt x="42" y="70"/>
                </a:lnTo>
                <a:lnTo>
                  <a:pt x="54" y="57"/>
                </a:lnTo>
                <a:lnTo>
                  <a:pt x="28" y="42"/>
                </a:lnTo>
                <a:lnTo>
                  <a:pt x="54" y="42"/>
                </a:lnTo>
                <a:lnTo>
                  <a:pt x="79" y="70"/>
                </a:lnTo>
                <a:lnTo>
                  <a:pt x="72" y="21"/>
                </a:lnTo>
                <a:lnTo>
                  <a:pt x="92" y="63"/>
                </a:lnTo>
                <a:lnTo>
                  <a:pt x="140" y="90"/>
                </a:lnTo>
                <a:lnTo>
                  <a:pt x="130" y="123"/>
                </a:lnTo>
                <a:lnTo>
                  <a:pt x="186" y="161"/>
                </a:lnTo>
                <a:lnTo>
                  <a:pt x="171" y="195"/>
                </a:lnTo>
                <a:lnTo>
                  <a:pt x="201" y="167"/>
                </a:lnTo>
                <a:lnTo>
                  <a:pt x="206" y="229"/>
                </a:lnTo>
                <a:lnTo>
                  <a:pt x="229" y="217"/>
                </a:lnTo>
                <a:lnTo>
                  <a:pt x="230" y="171"/>
                </a:lnTo>
                <a:lnTo>
                  <a:pt x="176" y="147"/>
                </a:lnTo>
                <a:lnTo>
                  <a:pt x="73" y="0"/>
                </a:lnTo>
                <a:lnTo>
                  <a:pt x="15" y="42"/>
                </a:lnTo>
                <a:lnTo>
                  <a:pt x="0" y="24"/>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49" name="Freeform 169"/>
          <p:cNvSpPr>
            <a:spLocks/>
          </p:cNvSpPr>
          <p:nvPr/>
        </p:nvSpPr>
        <p:spPr bwMode="auto">
          <a:xfrm>
            <a:off x="1338263" y="2951163"/>
            <a:ext cx="31750" cy="30162"/>
          </a:xfrm>
          <a:custGeom>
            <a:avLst/>
            <a:gdLst/>
            <a:ahLst/>
            <a:cxnLst>
              <a:cxn ang="0">
                <a:pos x="0" y="0"/>
              </a:cxn>
              <a:cxn ang="0">
                <a:pos x="13" y="36"/>
              </a:cxn>
              <a:cxn ang="0">
                <a:pos x="14" y="18"/>
              </a:cxn>
              <a:cxn ang="0">
                <a:pos x="39" y="35"/>
              </a:cxn>
              <a:cxn ang="0">
                <a:pos x="18" y="18"/>
              </a:cxn>
              <a:cxn ang="0">
                <a:pos x="39" y="7"/>
              </a:cxn>
              <a:cxn ang="0">
                <a:pos x="0" y="0"/>
              </a:cxn>
            </a:cxnLst>
            <a:rect l="0" t="0" r="r" b="b"/>
            <a:pathLst>
              <a:path w="39" h="36">
                <a:moveTo>
                  <a:pt x="0" y="0"/>
                </a:moveTo>
                <a:lnTo>
                  <a:pt x="13" y="36"/>
                </a:lnTo>
                <a:lnTo>
                  <a:pt x="14" y="18"/>
                </a:lnTo>
                <a:lnTo>
                  <a:pt x="39" y="35"/>
                </a:lnTo>
                <a:lnTo>
                  <a:pt x="18" y="18"/>
                </a:lnTo>
                <a:lnTo>
                  <a:pt x="39" y="7"/>
                </a:lnTo>
                <a:lnTo>
                  <a:pt x="0" y="0"/>
                </a:lnTo>
                <a:close/>
              </a:path>
            </a:pathLst>
          </a:custGeom>
          <a:gradFill rotWithShape="0">
            <a:gsLst>
              <a:gs pos="0">
                <a:srgbClr val="FFCC99"/>
              </a:gs>
              <a:gs pos="100000">
                <a:srgbClr val="FFCC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0" name="Freeform 170"/>
          <p:cNvSpPr>
            <a:spLocks/>
          </p:cNvSpPr>
          <p:nvPr/>
        </p:nvSpPr>
        <p:spPr bwMode="auto">
          <a:xfrm>
            <a:off x="1354138" y="2976563"/>
            <a:ext cx="19050" cy="44450"/>
          </a:xfrm>
          <a:custGeom>
            <a:avLst/>
            <a:gdLst/>
            <a:ahLst/>
            <a:cxnLst>
              <a:cxn ang="0">
                <a:pos x="0" y="0"/>
              </a:cxn>
              <a:cxn ang="0">
                <a:pos x="22" y="11"/>
              </a:cxn>
              <a:cxn ang="0">
                <a:pos x="24" y="56"/>
              </a:cxn>
              <a:cxn ang="0">
                <a:pos x="0" y="0"/>
              </a:cxn>
            </a:cxnLst>
            <a:rect l="0" t="0" r="r" b="b"/>
            <a:pathLst>
              <a:path w="24" h="56">
                <a:moveTo>
                  <a:pt x="0" y="0"/>
                </a:moveTo>
                <a:lnTo>
                  <a:pt x="22" y="11"/>
                </a:lnTo>
                <a:lnTo>
                  <a:pt x="24" y="56"/>
                </a:lnTo>
                <a:lnTo>
                  <a:pt x="0" y="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1" name="Freeform 171"/>
          <p:cNvSpPr>
            <a:spLocks/>
          </p:cNvSpPr>
          <p:nvPr/>
        </p:nvSpPr>
        <p:spPr bwMode="auto">
          <a:xfrm>
            <a:off x="1373188" y="2954338"/>
            <a:ext cx="22225" cy="28575"/>
          </a:xfrm>
          <a:custGeom>
            <a:avLst/>
            <a:gdLst/>
            <a:ahLst/>
            <a:cxnLst>
              <a:cxn ang="0">
                <a:pos x="0" y="0"/>
              </a:cxn>
              <a:cxn ang="0">
                <a:pos x="5" y="36"/>
              </a:cxn>
              <a:cxn ang="0">
                <a:pos x="23" y="36"/>
              </a:cxn>
              <a:cxn ang="0">
                <a:pos x="16" y="4"/>
              </a:cxn>
              <a:cxn ang="0">
                <a:pos x="28" y="26"/>
              </a:cxn>
              <a:cxn ang="0">
                <a:pos x="17" y="0"/>
              </a:cxn>
              <a:cxn ang="0">
                <a:pos x="0" y="0"/>
              </a:cxn>
            </a:cxnLst>
            <a:rect l="0" t="0" r="r" b="b"/>
            <a:pathLst>
              <a:path w="28" h="36">
                <a:moveTo>
                  <a:pt x="0" y="0"/>
                </a:moveTo>
                <a:lnTo>
                  <a:pt x="5" y="36"/>
                </a:lnTo>
                <a:lnTo>
                  <a:pt x="23" y="36"/>
                </a:lnTo>
                <a:lnTo>
                  <a:pt x="16" y="4"/>
                </a:lnTo>
                <a:lnTo>
                  <a:pt x="28" y="26"/>
                </a:lnTo>
                <a:lnTo>
                  <a:pt x="17" y="0"/>
                </a:lnTo>
                <a:lnTo>
                  <a:pt x="0" y="0"/>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2" name="Freeform 172"/>
          <p:cNvSpPr>
            <a:spLocks/>
          </p:cNvSpPr>
          <p:nvPr/>
        </p:nvSpPr>
        <p:spPr bwMode="auto">
          <a:xfrm>
            <a:off x="1392238" y="2994025"/>
            <a:ext cx="19050" cy="19050"/>
          </a:xfrm>
          <a:custGeom>
            <a:avLst/>
            <a:gdLst/>
            <a:ahLst/>
            <a:cxnLst>
              <a:cxn ang="0">
                <a:pos x="0" y="0"/>
              </a:cxn>
              <a:cxn ang="0">
                <a:pos x="24" y="23"/>
              </a:cxn>
              <a:cxn ang="0">
                <a:pos x="25" y="2"/>
              </a:cxn>
              <a:cxn ang="0">
                <a:pos x="0" y="0"/>
              </a:cxn>
            </a:cxnLst>
            <a:rect l="0" t="0" r="r" b="b"/>
            <a:pathLst>
              <a:path w="25" h="23">
                <a:moveTo>
                  <a:pt x="0" y="0"/>
                </a:moveTo>
                <a:lnTo>
                  <a:pt x="24" y="23"/>
                </a:lnTo>
                <a:lnTo>
                  <a:pt x="25" y="2"/>
                </a:lnTo>
                <a:lnTo>
                  <a:pt x="0" y="0"/>
                </a:lnTo>
                <a:close/>
              </a:path>
            </a:pathLst>
          </a:custGeom>
          <a:gradFill rotWithShape="0">
            <a:gsLst>
              <a:gs pos="0">
                <a:srgbClr val="FFCC99"/>
              </a:gs>
              <a:gs pos="100000">
                <a:srgbClr val="FFCC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3" name="Freeform 173"/>
          <p:cNvSpPr>
            <a:spLocks/>
          </p:cNvSpPr>
          <p:nvPr/>
        </p:nvSpPr>
        <p:spPr bwMode="auto">
          <a:xfrm>
            <a:off x="1397000" y="3021013"/>
            <a:ext cx="30163" cy="44450"/>
          </a:xfrm>
          <a:custGeom>
            <a:avLst/>
            <a:gdLst/>
            <a:ahLst/>
            <a:cxnLst>
              <a:cxn ang="0">
                <a:pos x="0" y="0"/>
              </a:cxn>
              <a:cxn ang="0">
                <a:pos x="30" y="20"/>
              </a:cxn>
              <a:cxn ang="0">
                <a:pos x="38" y="56"/>
              </a:cxn>
              <a:cxn ang="0">
                <a:pos x="0" y="0"/>
              </a:cxn>
            </a:cxnLst>
            <a:rect l="0" t="0" r="r" b="b"/>
            <a:pathLst>
              <a:path w="38" h="56">
                <a:moveTo>
                  <a:pt x="0" y="0"/>
                </a:moveTo>
                <a:lnTo>
                  <a:pt x="30" y="20"/>
                </a:lnTo>
                <a:lnTo>
                  <a:pt x="38" y="56"/>
                </a:lnTo>
                <a:lnTo>
                  <a:pt x="0" y="0"/>
                </a:lnTo>
                <a:close/>
              </a:path>
            </a:pathLst>
          </a:custGeom>
          <a:gradFill rotWithShape="0">
            <a:gsLst>
              <a:gs pos="0">
                <a:srgbClr val="FFCC99"/>
              </a:gs>
              <a:gs pos="100000">
                <a:srgbClr val="FFCC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4" name="Freeform 174"/>
          <p:cNvSpPr>
            <a:spLocks/>
          </p:cNvSpPr>
          <p:nvPr/>
        </p:nvSpPr>
        <p:spPr bwMode="auto">
          <a:xfrm>
            <a:off x="1446213" y="3033713"/>
            <a:ext cx="15875" cy="26987"/>
          </a:xfrm>
          <a:custGeom>
            <a:avLst/>
            <a:gdLst/>
            <a:ahLst/>
            <a:cxnLst>
              <a:cxn ang="0">
                <a:pos x="0" y="19"/>
              </a:cxn>
              <a:cxn ang="0">
                <a:pos x="10" y="0"/>
              </a:cxn>
              <a:cxn ang="0">
                <a:pos x="20" y="34"/>
              </a:cxn>
              <a:cxn ang="0">
                <a:pos x="0" y="19"/>
              </a:cxn>
            </a:cxnLst>
            <a:rect l="0" t="0" r="r" b="b"/>
            <a:pathLst>
              <a:path w="20" h="34">
                <a:moveTo>
                  <a:pt x="0" y="19"/>
                </a:moveTo>
                <a:lnTo>
                  <a:pt x="10" y="0"/>
                </a:lnTo>
                <a:lnTo>
                  <a:pt x="20" y="34"/>
                </a:lnTo>
                <a:lnTo>
                  <a:pt x="0" y="19"/>
                </a:lnTo>
                <a:close/>
              </a:path>
            </a:pathLst>
          </a:custGeom>
          <a:solidFill>
            <a:srgbClr val="CD3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5" name="Freeform 175"/>
          <p:cNvSpPr>
            <a:spLocks/>
          </p:cNvSpPr>
          <p:nvPr/>
        </p:nvSpPr>
        <p:spPr bwMode="auto">
          <a:xfrm>
            <a:off x="1606550" y="3254375"/>
            <a:ext cx="1320800" cy="703263"/>
          </a:xfrm>
          <a:custGeom>
            <a:avLst/>
            <a:gdLst/>
            <a:ahLst/>
            <a:cxnLst>
              <a:cxn ang="0">
                <a:pos x="16" y="121"/>
              </a:cxn>
              <a:cxn ang="0">
                <a:pos x="21" y="132"/>
              </a:cxn>
              <a:cxn ang="0">
                <a:pos x="51" y="436"/>
              </a:cxn>
              <a:cxn ang="0">
                <a:pos x="67" y="468"/>
              </a:cxn>
              <a:cxn ang="0">
                <a:pos x="176" y="584"/>
              </a:cxn>
              <a:cxn ang="0">
                <a:pos x="287" y="628"/>
              </a:cxn>
              <a:cxn ang="0">
                <a:pos x="526" y="659"/>
              </a:cxn>
              <a:cxn ang="0">
                <a:pos x="667" y="729"/>
              </a:cxn>
              <a:cxn ang="0">
                <a:pos x="796" y="865"/>
              </a:cxn>
              <a:cxn ang="0">
                <a:pos x="849" y="759"/>
              </a:cxn>
              <a:cxn ang="0">
                <a:pos x="942" y="729"/>
              </a:cxn>
              <a:cxn ang="0">
                <a:pos x="1019" y="716"/>
              </a:cxn>
              <a:cxn ang="0">
                <a:pos x="1050" y="709"/>
              </a:cxn>
              <a:cxn ang="0">
                <a:pos x="1059" y="712"/>
              </a:cxn>
              <a:cxn ang="0">
                <a:pos x="1210" y="753"/>
              </a:cxn>
              <a:cxn ang="0">
                <a:pos x="1251" y="885"/>
              </a:cxn>
              <a:cxn ang="0">
                <a:pos x="1284" y="825"/>
              </a:cxn>
              <a:cxn ang="0">
                <a:pos x="1268" y="634"/>
              </a:cxn>
              <a:cxn ang="0">
                <a:pos x="1385" y="512"/>
              </a:cxn>
              <a:cxn ang="0">
                <a:pos x="1392" y="471"/>
              </a:cxn>
              <a:cxn ang="0">
                <a:pos x="1368" y="416"/>
              </a:cxn>
              <a:cxn ang="0">
                <a:pos x="1387" y="394"/>
              </a:cxn>
              <a:cxn ang="0">
                <a:pos x="1411" y="468"/>
              </a:cxn>
              <a:cxn ang="0">
                <a:pos x="1420" y="378"/>
              </a:cxn>
              <a:cxn ang="0">
                <a:pos x="1466" y="331"/>
              </a:cxn>
              <a:cxn ang="0">
                <a:pos x="1554" y="278"/>
              </a:cxn>
              <a:cxn ang="0">
                <a:pos x="1662" y="188"/>
              </a:cxn>
              <a:cxn ang="0">
                <a:pos x="1642" y="146"/>
              </a:cxn>
              <a:cxn ang="0">
                <a:pos x="1595" y="79"/>
              </a:cxn>
              <a:cxn ang="0">
                <a:pos x="1411" y="195"/>
              </a:cxn>
              <a:cxn ang="0">
                <a:pos x="1317" y="246"/>
              </a:cxn>
              <a:cxn ang="0">
                <a:pos x="1238" y="307"/>
              </a:cxn>
              <a:cxn ang="0">
                <a:pos x="1200" y="290"/>
              </a:cxn>
              <a:cxn ang="0">
                <a:pos x="1216" y="266"/>
              </a:cxn>
              <a:cxn ang="0">
                <a:pos x="1207" y="211"/>
              </a:cxn>
              <a:cxn ang="0">
                <a:pos x="1187" y="162"/>
              </a:cxn>
              <a:cxn ang="0">
                <a:pos x="1107" y="188"/>
              </a:cxn>
              <a:cxn ang="0">
                <a:pos x="1069" y="297"/>
              </a:cxn>
              <a:cxn ang="0">
                <a:pos x="1082" y="166"/>
              </a:cxn>
              <a:cxn ang="0">
                <a:pos x="1098" y="140"/>
              </a:cxn>
              <a:cxn ang="0">
                <a:pos x="1162" y="116"/>
              </a:cxn>
              <a:cxn ang="0">
                <a:pos x="1044" y="104"/>
              </a:cxn>
              <a:cxn ang="0">
                <a:pos x="994" y="112"/>
              </a:cxn>
              <a:cxn ang="0">
                <a:pos x="1005" y="58"/>
              </a:cxn>
              <a:cxn ang="0">
                <a:pos x="849" y="0"/>
              </a:cxn>
              <a:cxn ang="0">
                <a:pos x="54" y="16"/>
              </a:cxn>
              <a:cxn ang="0">
                <a:pos x="51" y="79"/>
              </a:cxn>
              <a:cxn ang="0">
                <a:pos x="0" y="49"/>
              </a:cxn>
            </a:cxnLst>
            <a:rect l="0" t="0" r="r" b="b"/>
            <a:pathLst>
              <a:path w="1664" h="885">
                <a:moveTo>
                  <a:pt x="0" y="49"/>
                </a:moveTo>
                <a:lnTo>
                  <a:pt x="16" y="121"/>
                </a:lnTo>
                <a:lnTo>
                  <a:pt x="42" y="128"/>
                </a:lnTo>
                <a:lnTo>
                  <a:pt x="21" y="132"/>
                </a:lnTo>
                <a:lnTo>
                  <a:pt x="9" y="350"/>
                </a:lnTo>
                <a:lnTo>
                  <a:pt x="51" y="436"/>
                </a:lnTo>
                <a:lnTo>
                  <a:pt x="77" y="436"/>
                </a:lnTo>
                <a:lnTo>
                  <a:pt x="67" y="468"/>
                </a:lnTo>
                <a:lnTo>
                  <a:pt x="121" y="561"/>
                </a:lnTo>
                <a:lnTo>
                  <a:pt x="176" y="584"/>
                </a:lnTo>
                <a:lnTo>
                  <a:pt x="220" y="634"/>
                </a:lnTo>
                <a:lnTo>
                  <a:pt x="287" y="628"/>
                </a:lnTo>
                <a:lnTo>
                  <a:pt x="397" y="677"/>
                </a:lnTo>
                <a:lnTo>
                  <a:pt x="526" y="659"/>
                </a:lnTo>
                <a:lnTo>
                  <a:pt x="605" y="754"/>
                </a:lnTo>
                <a:lnTo>
                  <a:pt x="667" y="729"/>
                </a:lnTo>
                <a:lnTo>
                  <a:pt x="737" y="841"/>
                </a:lnTo>
                <a:lnTo>
                  <a:pt x="796" y="865"/>
                </a:lnTo>
                <a:lnTo>
                  <a:pt x="789" y="798"/>
                </a:lnTo>
                <a:lnTo>
                  <a:pt x="849" y="759"/>
                </a:lnTo>
                <a:lnTo>
                  <a:pt x="856" y="730"/>
                </a:lnTo>
                <a:lnTo>
                  <a:pt x="942" y="729"/>
                </a:lnTo>
                <a:lnTo>
                  <a:pt x="1018" y="754"/>
                </a:lnTo>
                <a:lnTo>
                  <a:pt x="1019" y="716"/>
                </a:lnTo>
                <a:lnTo>
                  <a:pt x="989" y="710"/>
                </a:lnTo>
                <a:lnTo>
                  <a:pt x="1050" y="709"/>
                </a:lnTo>
                <a:lnTo>
                  <a:pt x="1056" y="690"/>
                </a:lnTo>
                <a:lnTo>
                  <a:pt x="1059" y="712"/>
                </a:lnTo>
                <a:lnTo>
                  <a:pt x="1177" y="720"/>
                </a:lnTo>
                <a:lnTo>
                  <a:pt x="1210" y="753"/>
                </a:lnTo>
                <a:lnTo>
                  <a:pt x="1215" y="808"/>
                </a:lnTo>
                <a:lnTo>
                  <a:pt x="1251" y="885"/>
                </a:lnTo>
                <a:lnTo>
                  <a:pt x="1274" y="883"/>
                </a:lnTo>
                <a:lnTo>
                  <a:pt x="1284" y="825"/>
                </a:lnTo>
                <a:lnTo>
                  <a:pt x="1245" y="690"/>
                </a:lnTo>
                <a:lnTo>
                  <a:pt x="1268" y="634"/>
                </a:lnTo>
                <a:lnTo>
                  <a:pt x="1415" y="527"/>
                </a:lnTo>
                <a:lnTo>
                  <a:pt x="1385" y="512"/>
                </a:lnTo>
                <a:lnTo>
                  <a:pt x="1411" y="508"/>
                </a:lnTo>
                <a:lnTo>
                  <a:pt x="1392" y="471"/>
                </a:lnTo>
                <a:lnTo>
                  <a:pt x="1397" y="440"/>
                </a:lnTo>
                <a:lnTo>
                  <a:pt x="1368" y="416"/>
                </a:lnTo>
                <a:lnTo>
                  <a:pt x="1397" y="435"/>
                </a:lnTo>
                <a:lnTo>
                  <a:pt x="1387" y="394"/>
                </a:lnTo>
                <a:lnTo>
                  <a:pt x="1407" y="382"/>
                </a:lnTo>
                <a:lnTo>
                  <a:pt x="1411" y="468"/>
                </a:lnTo>
                <a:lnTo>
                  <a:pt x="1436" y="417"/>
                </a:lnTo>
                <a:lnTo>
                  <a:pt x="1420" y="378"/>
                </a:lnTo>
                <a:lnTo>
                  <a:pt x="1437" y="402"/>
                </a:lnTo>
                <a:lnTo>
                  <a:pt x="1466" y="331"/>
                </a:lnTo>
                <a:lnTo>
                  <a:pt x="1583" y="300"/>
                </a:lnTo>
                <a:lnTo>
                  <a:pt x="1554" y="278"/>
                </a:lnTo>
                <a:lnTo>
                  <a:pt x="1575" y="227"/>
                </a:lnTo>
                <a:lnTo>
                  <a:pt x="1662" y="188"/>
                </a:lnTo>
                <a:lnTo>
                  <a:pt x="1664" y="165"/>
                </a:lnTo>
                <a:lnTo>
                  <a:pt x="1642" y="146"/>
                </a:lnTo>
                <a:lnTo>
                  <a:pt x="1642" y="98"/>
                </a:lnTo>
                <a:lnTo>
                  <a:pt x="1595" y="79"/>
                </a:lnTo>
                <a:lnTo>
                  <a:pt x="1560" y="162"/>
                </a:lnTo>
                <a:lnTo>
                  <a:pt x="1411" y="195"/>
                </a:lnTo>
                <a:lnTo>
                  <a:pt x="1402" y="230"/>
                </a:lnTo>
                <a:lnTo>
                  <a:pt x="1317" y="246"/>
                </a:lnTo>
                <a:lnTo>
                  <a:pt x="1324" y="258"/>
                </a:lnTo>
                <a:lnTo>
                  <a:pt x="1238" y="307"/>
                </a:lnTo>
                <a:lnTo>
                  <a:pt x="1203" y="306"/>
                </a:lnTo>
                <a:lnTo>
                  <a:pt x="1200" y="290"/>
                </a:lnTo>
                <a:lnTo>
                  <a:pt x="1207" y="273"/>
                </a:lnTo>
                <a:lnTo>
                  <a:pt x="1216" y="266"/>
                </a:lnTo>
                <a:lnTo>
                  <a:pt x="1220" y="249"/>
                </a:lnTo>
                <a:lnTo>
                  <a:pt x="1207" y="211"/>
                </a:lnTo>
                <a:lnTo>
                  <a:pt x="1177" y="225"/>
                </a:lnTo>
                <a:lnTo>
                  <a:pt x="1187" y="162"/>
                </a:lnTo>
                <a:lnTo>
                  <a:pt x="1143" y="146"/>
                </a:lnTo>
                <a:lnTo>
                  <a:pt x="1107" y="188"/>
                </a:lnTo>
                <a:lnTo>
                  <a:pt x="1097" y="292"/>
                </a:lnTo>
                <a:lnTo>
                  <a:pt x="1069" y="297"/>
                </a:lnTo>
                <a:lnTo>
                  <a:pt x="1061" y="247"/>
                </a:lnTo>
                <a:lnTo>
                  <a:pt x="1082" y="166"/>
                </a:lnTo>
                <a:lnTo>
                  <a:pt x="1062" y="180"/>
                </a:lnTo>
                <a:lnTo>
                  <a:pt x="1098" y="140"/>
                </a:lnTo>
                <a:lnTo>
                  <a:pt x="1174" y="137"/>
                </a:lnTo>
                <a:lnTo>
                  <a:pt x="1162" y="116"/>
                </a:lnTo>
                <a:lnTo>
                  <a:pt x="1157" y="116"/>
                </a:lnTo>
                <a:lnTo>
                  <a:pt x="1044" y="104"/>
                </a:lnTo>
                <a:lnTo>
                  <a:pt x="1062" y="78"/>
                </a:lnTo>
                <a:lnTo>
                  <a:pt x="994" y="112"/>
                </a:lnTo>
                <a:lnTo>
                  <a:pt x="940" y="112"/>
                </a:lnTo>
                <a:lnTo>
                  <a:pt x="1005" y="58"/>
                </a:lnTo>
                <a:lnTo>
                  <a:pt x="870" y="26"/>
                </a:lnTo>
                <a:lnTo>
                  <a:pt x="849" y="0"/>
                </a:lnTo>
                <a:lnTo>
                  <a:pt x="849" y="16"/>
                </a:lnTo>
                <a:lnTo>
                  <a:pt x="54" y="16"/>
                </a:lnTo>
                <a:lnTo>
                  <a:pt x="68" y="53"/>
                </a:lnTo>
                <a:lnTo>
                  <a:pt x="51" y="79"/>
                </a:lnTo>
                <a:lnTo>
                  <a:pt x="57" y="50"/>
                </a:lnTo>
                <a:lnTo>
                  <a:pt x="0" y="49"/>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6" name="Freeform 176"/>
          <p:cNvSpPr>
            <a:spLocks/>
          </p:cNvSpPr>
          <p:nvPr/>
        </p:nvSpPr>
        <p:spPr bwMode="auto">
          <a:xfrm>
            <a:off x="8777288" y="2746375"/>
            <a:ext cx="69850" cy="25400"/>
          </a:xfrm>
          <a:custGeom>
            <a:avLst/>
            <a:gdLst/>
            <a:ahLst/>
            <a:cxnLst>
              <a:cxn ang="0">
                <a:pos x="0" y="9"/>
              </a:cxn>
              <a:cxn ang="0">
                <a:pos x="53" y="0"/>
              </a:cxn>
              <a:cxn ang="0">
                <a:pos x="87" y="14"/>
              </a:cxn>
              <a:cxn ang="0">
                <a:pos x="70" y="31"/>
              </a:cxn>
              <a:cxn ang="0">
                <a:pos x="0" y="9"/>
              </a:cxn>
            </a:cxnLst>
            <a:rect l="0" t="0" r="r" b="b"/>
            <a:pathLst>
              <a:path w="87" h="31">
                <a:moveTo>
                  <a:pt x="0" y="9"/>
                </a:moveTo>
                <a:lnTo>
                  <a:pt x="53" y="0"/>
                </a:lnTo>
                <a:lnTo>
                  <a:pt x="87" y="14"/>
                </a:lnTo>
                <a:lnTo>
                  <a:pt x="70" y="31"/>
                </a:lnTo>
                <a:lnTo>
                  <a:pt x="0" y="9"/>
                </a:lnTo>
                <a:close/>
              </a:path>
            </a:pathLst>
          </a:custGeom>
          <a:solidFill>
            <a:srgbClr val="FFCC99"/>
          </a:soli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7" name="Freeform 177"/>
          <p:cNvSpPr>
            <a:spLocks/>
          </p:cNvSpPr>
          <p:nvPr/>
        </p:nvSpPr>
        <p:spPr bwMode="auto">
          <a:xfrm>
            <a:off x="3124200" y="5372100"/>
            <a:ext cx="120650" cy="133350"/>
          </a:xfrm>
          <a:custGeom>
            <a:avLst/>
            <a:gdLst>
              <a:gd name="T0" fmla="*/ 0 w 152"/>
              <a:gd name="T1" fmla="*/ 139 h 169"/>
              <a:gd name="T2" fmla="*/ 26 w 152"/>
              <a:gd name="T3" fmla="*/ 6 h 169"/>
              <a:gd name="T4" fmla="*/ 47 w 152"/>
              <a:gd name="T5" fmla="*/ 0 h 169"/>
              <a:gd name="T6" fmla="*/ 133 w 152"/>
              <a:gd name="T7" fmla="*/ 68 h 169"/>
              <a:gd name="T8" fmla="*/ 152 w 152"/>
              <a:gd name="T9" fmla="*/ 93 h 169"/>
              <a:gd name="T10" fmla="*/ 144 w 152"/>
              <a:gd name="T11" fmla="*/ 130 h 169"/>
              <a:gd name="T12" fmla="*/ 104 w 152"/>
              <a:gd name="T13" fmla="*/ 169 h 169"/>
              <a:gd name="T14" fmla="*/ 0 w 152"/>
              <a:gd name="T15" fmla="*/ 139 h 169"/>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169"/>
              <a:gd name="T26" fmla="*/ 152 w 152"/>
              <a:gd name="T27" fmla="*/ 169 h 1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169">
                <a:moveTo>
                  <a:pt x="0" y="139"/>
                </a:moveTo>
                <a:lnTo>
                  <a:pt x="26" y="6"/>
                </a:lnTo>
                <a:lnTo>
                  <a:pt x="47" y="0"/>
                </a:lnTo>
                <a:lnTo>
                  <a:pt x="133" y="68"/>
                </a:lnTo>
                <a:lnTo>
                  <a:pt x="152" y="93"/>
                </a:lnTo>
                <a:lnTo>
                  <a:pt x="144" y="130"/>
                </a:lnTo>
                <a:lnTo>
                  <a:pt x="104" y="169"/>
                </a:lnTo>
                <a:lnTo>
                  <a:pt x="0" y="13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8" name="Freeform 178"/>
          <p:cNvSpPr>
            <a:spLocks/>
          </p:cNvSpPr>
          <p:nvPr/>
        </p:nvSpPr>
        <p:spPr bwMode="auto">
          <a:xfrm>
            <a:off x="2786063" y="4289425"/>
            <a:ext cx="307975" cy="290513"/>
          </a:xfrm>
          <a:custGeom>
            <a:avLst/>
            <a:gdLst/>
            <a:ahLst/>
            <a:cxnLst>
              <a:cxn ang="0">
                <a:pos x="0" y="103"/>
              </a:cxn>
              <a:cxn ang="0">
                <a:pos x="35" y="164"/>
              </a:cxn>
              <a:cxn ang="0">
                <a:pos x="94" y="173"/>
              </a:cxn>
              <a:cxn ang="0">
                <a:pos x="111" y="197"/>
              </a:cxn>
              <a:cxn ang="0">
                <a:pos x="167" y="193"/>
              </a:cxn>
              <a:cxn ang="0">
                <a:pos x="158" y="305"/>
              </a:cxn>
              <a:cxn ang="0">
                <a:pos x="185" y="349"/>
              </a:cxn>
              <a:cxn ang="0">
                <a:pos x="219" y="366"/>
              </a:cxn>
              <a:cxn ang="0">
                <a:pos x="288" y="320"/>
              </a:cxn>
              <a:cxn ang="0">
                <a:pos x="260" y="314"/>
              </a:cxn>
              <a:cxn ang="0">
                <a:pos x="245" y="255"/>
              </a:cxn>
              <a:cxn ang="0">
                <a:pos x="297" y="266"/>
              </a:cxn>
              <a:cxn ang="0">
                <a:pos x="365" y="228"/>
              </a:cxn>
              <a:cxn ang="0">
                <a:pos x="348" y="197"/>
              </a:cxn>
              <a:cxn ang="0">
                <a:pos x="370" y="172"/>
              </a:cxn>
              <a:cxn ang="0">
                <a:pos x="360" y="149"/>
              </a:cxn>
              <a:cxn ang="0">
                <a:pos x="388" y="129"/>
              </a:cxn>
              <a:cxn ang="0">
                <a:pos x="353" y="121"/>
              </a:cxn>
              <a:cxn ang="0">
                <a:pos x="353" y="93"/>
              </a:cxn>
              <a:cxn ang="0">
                <a:pos x="298" y="62"/>
              </a:cxn>
              <a:cxn ang="0">
                <a:pos x="322" y="53"/>
              </a:cxn>
              <a:cxn ang="0">
                <a:pos x="152" y="59"/>
              </a:cxn>
              <a:cxn ang="0">
                <a:pos x="97" y="0"/>
              </a:cxn>
              <a:cxn ang="0">
                <a:pos x="101" y="29"/>
              </a:cxn>
              <a:cxn ang="0">
                <a:pos x="51" y="49"/>
              </a:cxn>
              <a:cxn ang="0">
                <a:pos x="66" y="93"/>
              </a:cxn>
              <a:cxn ang="0">
                <a:pos x="48" y="109"/>
              </a:cxn>
              <a:cxn ang="0">
                <a:pos x="35" y="69"/>
              </a:cxn>
              <a:cxn ang="0">
                <a:pos x="54" y="18"/>
              </a:cxn>
              <a:cxn ang="0">
                <a:pos x="0" y="103"/>
              </a:cxn>
            </a:cxnLst>
            <a:rect l="0" t="0" r="r" b="b"/>
            <a:pathLst>
              <a:path w="388" h="366">
                <a:moveTo>
                  <a:pt x="0" y="103"/>
                </a:moveTo>
                <a:lnTo>
                  <a:pt x="35" y="164"/>
                </a:lnTo>
                <a:lnTo>
                  <a:pt x="94" y="173"/>
                </a:lnTo>
                <a:lnTo>
                  <a:pt x="111" y="197"/>
                </a:lnTo>
                <a:lnTo>
                  <a:pt x="167" y="193"/>
                </a:lnTo>
                <a:lnTo>
                  <a:pt x="158" y="305"/>
                </a:lnTo>
                <a:lnTo>
                  <a:pt x="185" y="349"/>
                </a:lnTo>
                <a:lnTo>
                  <a:pt x="219" y="366"/>
                </a:lnTo>
                <a:lnTo>
                  <a:pt x="288" y="320"/>
                </a:lnTo>
                <a:lnTo>
                  <a:pt x="260" y="314"/>
                </a:lnTo>
                <a:lnTo>
                  <a:pt x="245" y="255"/>
                </a:lnTo>
                <a:lnTo>
                  <a:pt x="297" y="266"/>
                </a:lnTo>
                <a:lnTo>
                  <a:pt x="365" y="228"/>
                </a:lnTo>
                <a:lnTo>
                  <a:pt x="348" y="197"/>
                </a:lnTo>
                <a:lnTo>
                  <a:pt x="370" y="172"/>
                </a:lnTo>
                <a:lnTo>
                  <a:pt x="360" y="149"/>
                </a:lnTo>
                <a:lnTo>
                  <a:pt x="388" y="129"/>
                </a:lnTo>
                <a:lnTo>
                  <a:pt x="353" y="121"/>
                </a:lnTo>
                <a:lnTo>
                  <a:pt x="353" y="93"/>
                </a:lnTo>
                <a:lnTo>
                  <a:pt x="298" y="62"/>
                </a:lnTo>
                <a:lnTo>
                  <a:pt x="322" y="53"/>
                </a:lnTo>
                <a:lnTo>
                  <a:pt x="152" y="59"/>
                </a:lnTo>
                <a:lnTo>
                  <a:pt x="97" y="0"/>
                </a:lnTo>
                <a:lnTo>
                  <a:pt x="101" y="29"/>
                </a:lnTo>
                <a:lnTo>
                  <a:pt x="51" y="49"/>
                </a:lnTo>
                <a:lnTo>
                  <a:pt x="66" y="93"/>
                </a:lnTo>
                <a:lnTo>
                  <a:pt x="48" y="109"/>
                </a:lnTo>
                <a:lnTo>
                  <a:pt x="35" y="69"/>
                </a:lnTo>
                <a:lnTo>
                  <a:pt x="54" y="18"/>
                </a:lnTo>
                <a:lnTo>
                  <a:pt x="0" y="10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59" name="Freeform 179"/>
          <p:cNvSpPr>
            <a:spLocks/>
          </p:cNvSpPr>
          <p:nvPr/>
        </p:nvSpPr>
        <p:spPr bwMode="auto">
          <a:xfrm>
            <a:off x="6810375" y="4008438"/>
            <a:ext cx="158750" cy="374650"/>
          </a:xfrm>
          <a:custGeom>
            <a:avLst/>
            <a:gdLst/>
            <a:ahLst/>
            <a:cxnLst>
              <a:cxn ang="0">
                <a:pos x="0" y="23"/>
              </a:cxn>
              <a:cxn ang="0">
                <a:pos x="31" y="75"/>
              </a:cxn>
              <a:cxn ang="0">
                <a:pos x="69" y="95"/>
              </a:cxn>
              <a:cxn ang="0">
                <a:pos x="49" y="129"/>
              </a:cxn>
              <a:cxn ang="0">
                <a:pos x="120" y="194"/>
              </a:cxn>
              <a:cxn ang="0">
                <a:pos x="151" y="278"/>
              </a:cxn>
              <a:cxn ang="0">
                <a:pos x="154" y="350"/>
              </a:cxn>
              <a:cxn ang="0">
                <a:pos x="68" y="413"/>
              </a:cxn>
              <a:cxn ang="0">
                <a:pos x="83" y="471"/>
              </a:cxn>
              <a:cxn ang="0">
                <a:pos x="110" y="431"/>
              </a:cxn>
              <a:cxn ang="0">
                <a:pos x="123" y="442"/>
              </a:cxn>
              <a:cxn ang="0">
                <a:pos x="130" y="416"/>
              </a:cxn>
              <a:cxn ang="0">
                <a:pos x="201" y="374"/>
              </a:cxn>
              <a:cxn ang="0">
                <a:pos x="192" y="257"/>
              </a:cxn>
              <a:cxn ang="0">
                <a:pos x="98" y="146"/>
              </a:cxn>
              <a:cxn ang="0">
                <a:pos x="108" y="109"/>
              </a:cxn>
              <a:cxn ang="0">
                <a:pos x="164" y="56"/>
              </a:cxn>
              <a:cxn ang="0">
                <a:pos x="86" y="0"/>
              </a:cxn>
              <a:cxn ang="0">
                <a:pos x="0" y="23"/>
              </a:cxn>
            </a:cxnLst>
            <a:rect l="0" t="0" r="r" b="b"/>
            <a:pathLst>
              <a:path w="201" h="471">
                <a:moveTo>
                  <a:pt x="0" y="23"/>
                </a:moveTo>
                <a:lnTo>
                  <a:pt x="31" y="75"/>
                </a:lnTo>
                <a:lnTo>
                  <a:pt x="69" y="95"/>
                </a:lnTo>
                <a:lnTo>
                  <a:pt x="49" y="129"/>
                </a:lnTo>
                <a:lnTo>
                  <a:pt x="120" y="194"/>
                </a:lnTo>
                <a:lnTo>
                  <a:pt x="151" y="278"/>
                </a:lnTo>
                <a:lnTo>
                  <a:pt x="154" y="350"/>
                </a:lnTo>
                <a:lnTo>
                  <a:pt x="68" y="413"/>
                </a:lnTo>
                <a:lnTo>
                  <a:pt x="83" y="471"/>
                </a:lnTo>
                <a:lnTo>
                  <a:pt x="110" y="431"/>
                </a:lnTo>
                <a:lnTo>
                  <a:pt x="123" y="442"/>
                </a:lnTo>
                <a:lnTo>
                  <a:pt x="130" y="416"/>
                </a:lnTo>
                <a:lnTo>
                  <a:pt x="201" y="374"/>
                </a:lnTo>
                <a:lnTo>
                  <a:pt x="192" y="257"/>
                </a:lnTo>
                <a:lnTo>
                  <a:pt x="98" y="146"/>
                </a:lnTo>
                <a:lnTo>
                  <a:pt x="108" y="109"/>
                </a:lnTo>
                <a:lnTo>
                  <a:pt x="164" y="56"/>
                </a:lnTo>
                <a:lnTo>
                  <a:pt x="86" y="0"/>
                </a:lnTo>
                <a:lnTo>
                  <a:pt x="0" y="23"/>
                </a:lnTo>
                <a:close/>
              </a:path>
            </a:pathLst>
          </a:custGeom>
          <a:gradFill rotWithShape="0">
            <a:gsLst>
              <a:gs pos="0">
                <a:srgbClr val="008000"/>
              </a:gs>
              <a:gs pos="100000">
                <a:srgbClr val="008000">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0" name="Freeform 180"/>
          <p:cNvSpPr>
            <a:spLocks/>
          </p:cNvSpPr>
          <p:nvPr/>
        </p:nvSpPr>
        <p:spPr bwMode="auto">
          <a:xfrm>
            <a:off x="5461000" y="4117975"/>
            <a:ext cx="220663" cy="161925"/>
          </a:xfrm>
          <a:custGeom>
            <a:avLst/>
            <a:gdLst>
              <a:gd name="T0" fmla="*/ 0 w 278"/>
              <a:gd name="T1" fmla="*/ 204 h 204"/>
              <a:gd name="T2" fmla="*/ 74 w 278"/>
              <a:gd name="T3" fmla="*/ 162 h 204"/>
              <a:gd name="T4" fmla="*/ 62 w 278"/>
              <a:gd name="T5" fmla="*/ 140 h 204"/>
              <a:gd name="T6" fmla="*/ 82 w 278"/>
              <a:gd name="T7" fmla="*/ 112 h 204"/>
              <a:gd name="T8" fmla="*/ 155 w 278"/>
              <a:gd name="T9" fmla="*/ 25 h 204"/>
              <a:gd name="T10" fmla="*/ 250 w 278"/>
              <a:gd name="T11" fmla="*/ 0 h 204"/>
              <a:gd name="T12" fmla="*/ 278 w 278"/>
              <a:gd name="T13" fmla="*/ 81 h 204"/>
              <a:gd name="T14" fmla="*/ 254 w 278"/>
              <a:gd name="T15" fmla="*/ 112 h 204"/>
              <a:gd name="T16" fmla="*/ 149 w 278"/>
              <a:gd name="T17" fmla="*/ 167 h 204"/>
              <a:gd name="T18" fmla="*/ 0 w 278"/>
              <a:gd name="T19" fmla="*/ 204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8"/>
              <a:gd name="T31" fmla="*/ 0 h 204"/>
              <a:gd name="T32" fmla="*/ 278 w 278"/>
              <a:gd name="T33" fmla="*/ 204 h 2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8" h="204">
                <a:moveTo>
                  <a:pt x="0" y="204"/>
                </a:moveTo>
                <a:lnTo>
                  <a:pt x="74" y="162"/>
                </a:lnTo>
                <a:lnTo>
                  <a:pt x="62" y="140"/>
                </a:lnTo>
                <a:lnTo>
                  <a:pt x="82" y="112"/>
                </a:lnTo>
                <a:lnTo>
                  <a:pt x="155" y="25"/>
                </a:lnTo>
                <a:lnTo>
                  <a:pt x="250" y="0"/>
                </a:lnTo>
                <a:lnTo>
                  <a:pt x="278" y="81"/>
                </a:lnTo>
                <a:lnTo>
                  <a:pt x="254" y="112"/>
                </a:lnTo>
                <a:lnTo>
                  <a:pt x="149" y="167"/>
                </a:lnTo>
                <a:lnTo>
                  <a:pt x="0" y="20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1" name="Freeform 181"/>
          <p:cNvSpPr>
            <a:spLocks/>
          </p:cNvSpPr>
          <p:nvPr/>
        </p:nvSpPr>
        <p:spPr bwMode="auto">
          <a:xfrm>
            <a:off x="5441950" y="4162425"/>
            <a:ext cx="84138" cy="117475"/>
          </a:xfrm>
          <a:custGeom>
            <a:avLst/>
            <a:gdLst>
              <a:gd name="T0" fmla="*/ 0 w 106"/>
              <a:gd name="T1" fmla="*/ 28 h 147"/>
              <a:gd name="T2" fmla="*/ 24 w 106"/>
              <a:gd name="T3" fmla="*/ 147 h 147"/>
              <a:gd name="T4" fmla="*/ 98 w 106"/>
              <a:gd name="T5" fmla="*/ 105 h 147"/>
              <a:gd name="T6" fmla="*/ 86 w 106"/>
              <a:gd name="T7" fmla="*/ 83 h 147"/>
              <a:gd name="T8" fmla="*/ 106 w 106"/>
              <a:gd name="T9" fmla="*/ 55 h 147"/>
              <a:gd name="T10" fmla="*/ 106 w 106"/>
              <a:gd name="T11" fmla="*/ 20 h 147"/>
              <a:gd name="T12" fmla="*/ 53 w 106"/>
              <a:gd name="T13" fmla="*/ 0 h 147"/>
              <a:gd name="T14" fmla="*/ 0 w 106"/>
              <a:gd name="T15" fmla="*/ 28 h 147"/>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147"/>
              <a:gd name="T26" fmla="*/ 106 w 106"/>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147">
                <a:moveTo>
                  <a:pt x="0" y="28"/>
                </a:moveTo>
                <a:lnTo>
                  <a:pt x="24" y="147"/>
                </a:lnTo>
                <a:lnTo>
                  <a:pt x="98" y="105"/>
                </a:lnTo>
                <a:lnTo>
                  <a:pt x="86" y="83"/>
                </a:lnTo>
                <a:lnTo>
                  <a:pt x="106" y="55"/>
                </a:lnTo>
                <a:lnTo>
                  <a:pt x="106" y="20"/>
                </a:lnTo>
                <a:lnTo>
                  <a:pt x="53" y="0"/>
                </a:lnTo>
                <a:lnTo>
                  <a:pt x="0" y="2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2" name="Freeform 182"/>
          <p:cNvSpPr>
            <a:spLocks/>
          </p:cNvSpPr>
          <p:nvPr/>
        </p:nvSpPr>
        <p:spPr bwMode="auto">
          <a:xfrm>
            <a:off x="4800600" y="3352800"/>
            <a:ext cx="193675" cy="165100"/>
          </a:xfrm>
          <a:custGeom>
            <a:avLst/>
            <a:gdLst>
              <a:gd name="T0" fmla="*/ 0 w 270"/>
              <a:gd name="T1" fmla="*/ 55 h 233"/>
              <a:gd name="T2" fmla="*/ 0 w 270"/>
              <a:gd name="T3" fmla="*/ 18 h 233"/>
              <a:gd name="T4" fmla="*/ 68 w 270"/>
              <a:gd name="T5" fmla="*/ 0 h 233"/>
              <a:gd name="T6" fmla="*/ 124 w 270"/>
              <a:gd name="T7" fmla="*/ 47 h 233"/>
              <a:gd name="T8" fmla="*/ 188 w 270"/>
              <a:gd name="T9" fmla="*/ 34 h 233"/>
              <a:gd name="T10" fmla="*/ 262 w 270"/>
              <a:gd name="T11" fmla="*/ 108 h 233"/>
              <a:gd name="T12" fmla="*/ 252 w 270"/>
              <a:gd name="T13" fmla="*/ 180 h 233"/>
              <a:gd name="T14" fmla="*/ 270 w 270"/>
              <a:gd name="T15" fmla="*/ 217 h 233"/>
              <a:gd name="T16" fmla="*/ 214 w 270"/>
              <a:gd name="T17" fmla="*/ 233 h 233"/>
              <a:gd name="T18" fmla="*/ 187 w 270"/>
              <a:gd name="T19" fmla="*/ 170 h 233"/>
              <a:gd name="T20" fmla="*/ 163 w 270"/>
              <a:gd name="T21" fmla="*/ 194 h 233"/>
              <a:gd name="T22" fmla="*/ 68 w 270"/>
              <a:gd name="T23" fmla="*/ 132 h 233"/>
              <a:gd name="T24" fmla="*/ 25 w 270"/>
              <a:gd name="T25" fmla="*/ 64 h 233"/>
              <a:gd name="T26" fmla="*/ 4 w 270"/>
              <a:gd name="T27" fmla="*/ 79 h 233"/>
              <a:gd name="T28" fmla="*/ 0 w 270"/>
              <a:gd name="T29" fmla="*/ 55 h 2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
              <a:gd name="T46" fmla="*/ 0 h 233"/>
              <a:gd name="T47" fmla="*/ 270 w 270"/>
              <a:gd name="T48" fmla="*/ 233 h 2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 h="233">
                <a:moveTo>
                  <a:pt x="0" y="55"/>
                </a:moveTo>
                <a:lnTo>
                  <a:pt x="0" y="18"/>
                </a:lnTo>
                <a:lnTo>
                  <a:pt x="68" y="0"/>
                </a:lnTo>
                <a:lnTo>
                  <a:pt x="124" y="47"/>
                </a:lnTo>
                <a:lnTo>
                  <a:pt x="188" y="34"/>
                </a:lnTo>
                <a:lnTo>
                  <a:pt x="262" y="108"/>
                </a:lnTo>
                <a:lnTo>
                  <a:pt x="252" y="180"/>
                </a:lnTo>
                <a:lnTo>
                  <a:pt x="270" y="217"/>
                </a:lnTo>
                <a:lnTo>
                  <a:pt x="214" y="233"/>
                </a:lnTo>
                <a:lnTo>
                  <a:pt x="187" y="170"/>
                </a:lnTo>
                <a:lnTo>
                  <a:pt x="163" y="194"/>
                </a:lnTo>
                <a:lnTo>
                  <a:pt x="68" y="132"/>
                </a:lnTo>
                <a:lnTo>
                  <a:pt x="25" y="64"/>
                </a:lnTo>
                <a:lnTo>
                  <a:pt x="4" y="79"/>
                </a:lnTo>
                <a:lnTo>
                  <a:pt x="0" y="5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3" name="Freeform 183"/>
          <p:cNvSpPr>
            <a:spLocks/>
          </p:cNvSpPr>
          <p:nvPr/>
        </p:nvSpPr>
        <p:spPr bwMode="auto">
          <a:xfrm>
            <a:off x="4729163" y="4743450"/>
            <a:ext cx="292100" cy="312738"/>
          </a:xfrm>
          <a:custGeom>
            <a:avLst/>
            <a:gdLst>
              <a:gd name="T0" fmla="*/ 0 w 367"/>
              <a:gd name="T1" fmla="*/ 369 h 393"/>
              <a:gd name="T2" fmla="*/ 48 w 367"/>
              <a:gd name="T3" fmla="*/ 354 h 393"/>
              <a:gd name="T4" fmla="*/ 284 w 367"/>
              <a:gd name="T5" fmla="*/ 393 h 393"/>
              <a:gd name="T6" fmla="*/ 336 w 367"/>
              <a:gd name="T7" fmla="*/ 375 h 393"/>
              <a:gd name="T8" fmla="*/ 302 w 367"/>
              <a:gd name="T9" fmla="*/ 344 h 393"/>
              <a:gd name="T10" fmla="*/ 302 w 367"/>
              <a:gd name="T11" fmla="*/ 225 h 393"/>
              <a:gd name="T12" fmla="*/ 367 w 367"/>
              <a:gd name="T13" fmla="*/ 225 h 393"/>
              <a:gd name="T14" fmla="*/ 362 w 367"/>
              <a:gd name="T15" fmla="*/ 161 h 393"/>
              <a:gd name="T16" fmla="*/ 302 w 367"/>
              <a:gd name="T17" fmla="*/ 169 h 393"/>
              <a:gd name="T18" fmla="*/ 296 w 367"/>
              <a:gd name="T19" fmla="*/ 55 h 393"/>
              <a:gd name="T20" fmla="*/ 269 w 367"/>
              <a:gd name="T21" fmla="*/ 35 h 393"/>
              <a:gd name="T22" fmla="*/ 231 w 367"/>
              <a:gd name="T23" fmla="*/ 36 h 393"/>
              <a:gd name="T24" fmla="*/ 221 w 367"/>
              <a:gd name="T25" fmla="*/ 69 h 393"/>
              <a:gd name="T26" fmla="*/ 181 w 367"/>
              <a:gd name="T27" fmla="*/ 73 h 393"/>
              <a:gd name="T28" fmla="*/ 134 w 367"/>
              <a:gd name="T29" fmla="*/ 0 h 393"/>
              <a:gd name="T30" fmla="*/ 25 w 367"/>
              <a:gd name="T31" fmla="*/ 16 h 393"/>
              <a:gd name="T32" fmla="*/ 66 w 367"/>
              <a:gd name="T33" fmla="*/ 164 h 393"/>
              <a:gd name="T34" fmla="*/ 0 w 367"/>
              <a:gd name="T35" fmla="*/ 369 h 39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7"/>
              <a:gd name="T55" fmla="*/ 0 h 393"/>
              <a:gd name="T56" fmla="*/ 367 w 367"/>
              <a:gd name="T57" fmla="*/ 393 h 39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7" h="393">
                <a:moveTo>
                  <a:pt x="0" y="369"/>
                </a:moveTo>
                <a:lnTo>
                  <a:pt x="48" y="354"/>
                </a:lnTo>
                <a:lnTo>
                  <a:pt x="284" y="393"/>
                </a:lnTo>
                <a:lnTo>
                  <a:pt x="336" y="375"/>
                </a:lnTo>
                <a:lnTo>
                  <a:pt x="302" y="344"/>
                </a:lnTo>
                <a:lnTo>
                  <a:pt x="302" y="225"/>
                </a:lnTo>
                <a:lnTo>
                  <a:pt x="367" y="225"/>
                </a:lnTo>
                <a:lnTo>
                  <a:pt x="362" y="161"/>
                </a:lnTo>
                <a:lnTo>
                  <a:pt x="302" y="169"/>
                </a:lnTo>
                <a:lnTo>
                  <a:pt x="296" y="55"/>
                </a:lnTo>
                <a:lnTo>
                  <a:pt x="269" y="35"/>
                </a:lnTo>
                <a:lnTo>
                  <a:pt x="231" y="36"/>
                </a:lnTo>
                <a:lnTo>
                  <a:pt x="221" y="69"/>
                </a:lnTo>
                <a:lnTo>
                  <a:pt x="181" y="73"/>
                </a:lnTo>
                <a:lnTo>
                  <a:pt x="134" y="0"/>
                </a:lnTo>
                <a:lnTo>
                  <a:pt x="25" y="16"/>
                </a:lnTo>
                <a:lnTo>
                  <a:pt x="66" y="164"/>
                </a:lnTo>
                <a:lnTo>
                  <a:pt x="0" y="36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4" name="Freeform 184"/>
          <p:cNvSpPr>
            <a:spLocks/>
          </p:cNvSpPr>
          <p:nvPr/>
        </p:nvSpPr>
        <p:spPr bwMode="auto">
          <a:xfrm>
            <a:off x="4738688" y="4716463"/>
            <a:ext cx="23812" cy="26987"/>
          </a:xfrm>
          <a:custGeom>
            <a:avLst/>
            <a:gdLst/>
            <a:ahLst/>
            <a:cxnLst>
              <a:cxn ang="0">
                <a:pos x="0" y="11"/>
              </a:cxn>
              <a:cxn ang="0">
                <a:pos x="12" y="35"/>
              </a:cxn>
              <a:cxn ang="0">
                <a:pos x="31" y="0"/>
              </a:cxn>
              <a:cxn ang="0">
                <a:pos x="0" y="11"/>
              </a:cxn>
            </a:cxnLst>
            <a:rect l="0" t="0" r="r" b="b"/>
            <a:pathLst>
              <a:path w="31" h="35">
                <a:moveTo>
                  <a:pt x="0" y="11"/>
                </a:moveTo>
                <a:lnTo>
                  <a:pt x="12" y="35"/>
                </a:lnTo>
                <a:lnTo>
                  <a:pt x="31" y="0"/>
                </a:lnTo>
                <a:lnTo>
                  <a:pt x="0" y="11"/>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5" name="Freeform 185"/>
          <p:cNvSpPr>
            <a:spLocks/>
          </p:cNvSpPr>
          <p:nvPr/>
        </p:nvSpPr>
        <p:spPr bwMode="auto">
          <a:xfrm>
            <a:off x="4921250" y="5048250"/>
            <a:ext cx="214313" cy="231775"/>
          </a:xfrm>
          <a:custGeom>
            <a:avLst/>
            <a:gdLst>
              <a:gd name="T0" fmla="*/ 0 w 271"/>
              <a:gd name="T1" fmla="*/ 225 h 293"/>
              <a:gd name="T2" fmla="*/ 0 w 271"/>
              <a:gd name="T3" fmla="*/ 139 h 293"/>
              <a:gd name="T4" fmla="*/ 32 w 271"/>
              <a:gd name="T5" fmla="*/ 136 h 293"/>
              <a:gd name="T6" fmla="*/ 32 w 271"/>
              <a:gd name="T7" fmla="*/ 24 h 293"/>
              <a:gd name="T8" fmla="*/ 86 w 271"/>
              <a:gd name="T9" fmla="*/ 10 h 293"/>
              <a:gd name="T10" fmla="*/ 103 w 271"/>
              <a:gd name="T11" fmla="*/ 28 h 293"/>
              <a:gd name="T12" fmla="*/ 152 w 271"/>
              <a:gd name="T13" fmla="*/ 0 h 293"/>
              <a:gd name="T14" fmla="*/ 233 w 271"/>
              <a:gd name="T15" fmla="*/ 122 h 293"/>
              <a:gd name="T16" fmla="*/ 271 w 271"/>
              <a:gd name="T17" fmla="*/ 143 h 293"/>
              <a:gd name="T18" fmla="*/ 162 w 271"/>
              <a:gd name="T19" fmla="*/ 252 h 293"/>
              <a:gd name="T20" fmla="*/ 98 w 271"/>
              <a:gd name="T21" fmla="*/ 252 h 293"/>
              <a:gd name="T22" fmla="*/ 64 w 271"/>
              <a:gd name="T23" fmla="*/ 291 h 293"/>
              <a:gd name="T24" fmla="*/ 24 w 271"/>
              <a:gd name="T25" fmla="*/ 293 h 293"/>
              <a:gd name="T26" fmla="*/ 27 w 271"/>
              <a:gd name="T27" fmla="*/ 259 h 293"/>
              <a:gd name="T28" fmla="*/ 0 w 271"/>
              <a:gd name="T29" fmla="*/ 225 h 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1"/>
              <a:gd name="T46" fmla="*/ 0 h 293"/>
              <a:gd name="T47" fmla="*/ 271 w 271"/>
              <a:gd name="T48" fmla="*/ 293 h 2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1" h="293">
                <a:moveTo>
                  <a:pt x="0" y="225"/>
                </a:moveTo>
                <a:lnTo>
                  <a:pt x="0" y="139"/>
                </a:lnTo>
                <a:lnTo>
                  <a:pt x="32" y="136"/>
                </a:lnTo>
                <a:lnTo>
                  <a:pt x="32" y="24"/>
                </a:lnTo>
                <a:lnTo>
                  <a:pt x="86" y="10"/>
                </a:lnTo>
                <a:lnTo>
                  <a:pt x="103" y="28"/>
                </a:lnTo>
                <a:lnTo>
                  <a:pt x="152" y="0"/>
                </a:lnTo>
                <a:lnTo>
                  <a:pt x="233" y="122"/>
                </a:lnTo>
                <a:lnTo>
                  <a:pt x="271" y="143"/>
                </a:lnTo>
                <a:lnTo>
                  <a:pt x="162" y="252"/>
                </a:lnTo>
                <a:lnTo>
                  <a:pt x="98" y="252"/>
                </a:lnTo>
                <a:lnTo>
                  <a:pt x="64" y="291"/>
                </a:lnTo>
                <a:lnTo>
                  <a:pt x="24" y="293"/>
                </a:lnTo>
                <a:lnTo>
                  <a:pt x="27" y="259"/>
                </a:lnTo>
                <a:lnTo>
                  <a:pt x="0" y="22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6" name="Freeform 186"/>
          <p:cNvSpPr>
            <a:spLocks/>
          </p:cNvSpPr>
          <p:nvPr/>
        </p:nvSpPr>
        <p:spPr bwMode="auto">
          <a:xfrm>
            <a:off x="5133975" y="4657725"/>
            <a:ext cx="38100" cy="49213"/>
          </a:xfrm>
          <a:custGeom>
            <a:avLst/>
            <a:gdLst/>
            <a:ahLst/>
            <a:cxnLst>
              <a:cxn ang="0">
                <a:pos x="0" y="10"/>
              </a:cxn>
              <a:cxn ang="0">
                <a:pos x="7" y="33"/>
              </a:cxn>
              <a:cxn ang="0">
                <a:pos x="17" y="63"/>
              </a:cxn>
              <a:cxn ang="0">
                <a:pos x="49" y="27"/>
              </a:cxn>
              <a:cxn ang="0">
                <a:pos x="47" y="0"/>
              </a:cxn>
              <a:cxn ang="0">
                <a:pos x="0" y="10"/>
              </a:cxn>
            </a:cxnLst>
            <a:rect l="0" t="0" r="r" b="b"/>
            <a:pathLst>
              <a:path w="49" h="63">
                <a:moveTo>
                  <a:pt x="0" y="10"/>
                </a:moveTo>
                <a:lnTo>
                  <a:pt x="7" y="33"/>
                </a:lnTo>
                <a:lnTo>
                  <a:pt x="17" y="63"/>
                </a:lnTo>
                <a:lnTo>
                  <a:pt x="49" y="27"/>
                </a:lnTo>
                <a:lnTo>
                  <a:pt x="47" y="0"/>
                </a:lnTo>
                <a:lnTo>
                  <a:pt x="0" y="1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7" name="Freeform 187"/>
          <p:cNvSpPr>
            <a:spLocks/>
          </p:cNvSpPr>
          <p:nvPr/>
        </p:nvSpPr>
        <p:spPr bwMode="auto">
          <a:xfrm>
            <a:off x="4659313" y="4278313"/>
            <a:ext cx="176212" cy="280987"/>
          </a:xfrm>
          <a:custGeom>
            <a:avLst/>
            <a:gdLst>
              <a:gd name="T0" fmla="*/ 0 w 223"/>
              <a:gd name="T1" fmla="*/ 255 h 355"/>
              <a:gd name="T2" fmla="*/ 31 w 223"/>
              <a:gd name="T3" fmla="*/ 187 h 355"/>
              <a:gd name="T4" fmla="*/ 84 w 223"/>
              <a:gd name="T5" fmla="*/ 196 h 355"/>
              <a:gd name="T6" fmla="*/ 146 w 223"/>
              <a:gd name="T7" fmla="*/ 58 h 355"/>
              <a:gd name="T8" fmla="*/ 175 w 223"/>
              <a:gd name="T9" fmla="*/ 34 h 355"/>
              <a:gd name="T10" fmla="*/ 163 w 223"/>
              <a:gd name="T11" fmla="*/ 5 h 355"/>
              <a:gd name="T12" fmla="*/ 177 w 223"/>
              <a:gd name="T13" fmla="*/ 0 h 355"/>
              <a:gd name="T14" fmla="*/ 199 w 223"/>
              <a:gd name="T15" fmla="*/ 87 h 355"/>
              <a:gd name="T16" fmla="*/ 163 w 223"/>
              <a:gd name="T17" fmla="*/ 102 h 355"/>
              <a:gd name="T18" fmla="*/ 203 w 223"/>
              <a:gd name="T19" fmla="*/ 170 h 355"/>
              <a:gd name="T20" fmla="*/ 177 w 223"/>
              <a:gd name="T21" fmla="*/ 251 h 355"/>
              <a:gd name="T22" fmla="*/ 223 w 223"/>
              <a:gd name="T23" fmla="*/ 313 h 355"/>
              <a:gd name="T24" fmla="*/ 218 w 223"/>
              <a:gd name="T25" fmla="*/ 355 h 355"/>
              <a:gd name="T26" fmla="*/ 142 w 223"/>
              <a:gd name="T27" fmla="*/ 334 h 355"/>
              <a:gd name="T28" fmla="*/ 81 w 223"/>
              <a:gd name="T29" fmla="*/ 334 h 355"/>
              <a:gd name="T30" fmla="*/ 36 w 223"/>
              <a:gd name="T31" fmla="*/ 334 h 355"/>
              <a:gd name="T32" fmla="*/ 34 w 223"/>
              <a:gd name="T33" fmla="*/ 279 h 355"/>
              <a:gd name="T34" fmla="*/ 0 w 223"/>
              <a:gd name="T35" fmla="*/ 255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3"/>
              <a:gd name="T55" fmla="*/ 0 h 355"/>
              <a:gd name="T56" fmla="*/ 223 w 22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3" h="355">
                <a:moveTo>
                  <a:pt x="0" y="255"/>
                </a:moveTo>
                <a:lnTo>
                  <a:pt x="31" y="187"/>
                </a:lnTo>
                <a:lnTo>
                  <a:pt x="84" y="196"/>
                </a:lnTo>
                <a:lnTo>
                  <a:pt x="146" y="58"/>
                </a:lnTo>
                <a:lnTo>
                  <a:pt x="175" y="34"/>
                </a:lnTo>
                <a:lnTo>
                  <a:pt x="163" y="5"/>
                </a:lnTo>
                <a:lnTo>
                  <a:pt x="177" y="0"/>
                </a:lnTo>
                <a:lnTo>
                  <a:pt x="199" y="87"/>
                </a:lnTo>
                <a:lnTo>
                  <a:pt x="163" y="102"/>
                </a:lnTo>
                <a:lnTo>
                  <a:pt x="203" y="170"/>
                </a:lnTo>
                <a:lnTo>
                  <a:pt x="177" y="251"/>
                </a:lnTo>
                <a:lnTo>
                  <a:pt x="223" y="313"/>
                </a:lnTo>
                <a:lnTo>
                  <a:pt x="218" y="355"/>
                </a:lnTo>
                <a:lnTo>
                  <a:pt x="142" y="334"/>
                </a:lnTo>
                <a:lnTo>
                  <a:pt x="81" y="334"/>
                </a:lnTo>
                <a:lnTo>
                  <a:pt x="36" y="334"/>
                </a:lnTo>
                <a:lnTo>
                  <a:pt x="34" y="279"/>
                </a:lnTo>
                <a:lnTo>
                  <a:pt x="0" y="25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8" name="Freeform 188"/>
          <p:cNvSpPr>
            <a:spLocks/>
          </p:cNvSpPr>
          <p:nvPr/>
        </p:nvSpPr>
        <p:spPr bwMode="auto">
          <a:xfrm>
            <a:off x="4799013" y="4322763"/>
            <a:ext cx="298450" cy="204787"/>
          </a:xfrm>
          <a:custGeom>
            <a:avLst/>
            <a:gdLst>
              <a:gd name="T0" fmla="*/ 0 w 377"/>
              <a:gd name="T1" fmla="*/ 195 h 257"/>
              <a:gd name="T2" fmla="*/ 26 w 377"/>
              <a:gd name="T3" fmla="*/ 114 h 257"/>
              <a:gd name="T4" fmla="*/ 120 w 377"/>
              <a:gd name="T5" fmla="*/ 96 h 257"/>
              <a:gd name="T6" fmla="*/ 129 w 377"/>
              <a:gd name="T7" fmla="*/ 67 h 257"/>
              <a:gd name="T8" fmla="*/ 173 w 377"/>
              <a:gd name="T9" fmla="*/ 59 h 257"/>
              <a:gd name="T10" fmla="*/ 237 w 377"/>
              <a:gd name="T11" fmla="*/ 0 h 257"/>
              <a:gd name="T12" fmla="*/ 257 w 377"/>
              <a:gd name="T13" fmla="*/ 68 h 257"/>
              <a:gd name="T14" fmla="*/ 309 w 377"/>
              <a:gd name="T15" fmla="*/ 96 h 257"/>
              <a:gd name="T16" fmla="*/ 377 w 377"/>
              <a:gd name="T17" fmla="*/ 186 h 257"/>
              <a:gd name="T18" fmla="*/ 202 w 377"/>
              <a:gd name="T19" fmla="*/ 213 h 257"/>
              <a:gd name="T20" fmla="*/ 144 w 377"/>
              <a:gd name="T21" fmla="*/ 186 h 257"/>
              <a:gd name="T22" fmla="*/ 120 w 377"/>
              <a:gd name="T23" fmla="*/ 232 h 257"/>
              <a:gd name="T24" fmla="*/ 68 w 377"/>
              <a:gd name="T25" fmla="*/ 232 h 257"/>
              <a:gd name="T26" fmla="*/ 46 w 377"/>
              <a:gd name="T27" fmla="*/ 257 h 257"/>
              <a:gd name="T28" fmla="*/ 0 w 377"/>
              <a:gd name="T29" fmla="*/ 195 h 2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77"/>
              <a:gd name="T46" fmla="*/ 0 h 257"/>
              <a:gd name="T47" fmla="*/ 377 w 377"/>
              <a:gd name="T48" fmla="*/ 257 h 2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77" h="257">
                <a:moveTo>
                  <a:pt x="0" y="195"/>
                </a:moveTo>
                <a:lnTo>
                  <a:pt x="26" y="114"/>
                </a:lnTo>
                <a:lnTo>
                  <a:pt x="120" y="96"/>
                </a:lnTo>
                <a:lnTo>
                  <a:pt x="129" y="67"/>
                </a:lnTo>
                <a:lnTo>
                  <a:pt x="173" y="59"/>
                </a:lnTo>
                <a:lnTo>
                  <a:pt x="237" y="0"/>
                </a:lnTo>
                <a:lnTo>
                  <a:pt x="257" y="68"/>
                </a:lnTo>
                <a:lnTo>
                  <a:pt x="309" y="96"/>
                </a:lnTo>
                <a:lnTo>
                  <a:pt x="377" y="186"/>
                </a:lnTo>
                <a:lnTo>
                  <a:pt x="202" y="213"/>
                </a:lnTo>
                <a:lnTo>
                  <a:pt x="144" y="186"/>
                </a:lnTo>
                <a:lnTo>
                  <a:pt x="120" y="232"/>
                </a:lnTo>
                <a:lnTo>
                  <a:pt x="68" y="232"/>
                </a:lnTo>
                <a:lnTo>
                  <a:pt x="46" y="257"/>
                </a:lnTo>
                <a:lnTo>
                  <a:pt x="0" y="19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69" name="Freeform 189"/>
          <p:cNvSpPr>
            <a:spLocks/>
          </p:cNvSpPr>
          <p:nvPr/>
        </p:nvSpPr>
        <p:spPr bwMode="auto">
          <a:xfrm>
            <a:off x="4772025" y="4003675"/>
            <a:ext cx="246063" cy="409575"/>
          </a:xfrm>
          <a:custGeom>
            <a:avLst/>
            <a:gdLst>
              <a:gd name="T0" fmla="*/ 0 w 310"/>
              <a:gd name="T1" fmla="*/ 297 h 517"/>
              <a:gd name="T2" fmla="*/ 46 w 310"/>
              <a:gd name="T3" fmla="*/ 322 h 517"/>
              <a:gd name="T4" fmla="*/ 34 w 310"/>
              <a:gd name="T5" fmla="*/ 347 h 517"/>
              <a:gd name="T6" fmla="*/ 56 w 310"/>
              <a:gd name="T7" fmla="*/ 434 h 517"/>
              <a:gd name="T8" fmla="*/ 20 w 310"/>
              <a:gd name="T9" fmla="*/ 449 h 517"/>
              <a:gd name="T10" fmla="*/ 60 w 310"/>
              <a:gd name="T11" fmla="*/ 517 h 517"/>
              <a:gd name="T12" fmla="*/ 154 w 310"/>
              <a:gd name="T13" fmla="*/ 499 h 517"/>
              <a:gd name="T14" fmla="*/ 163 w 310"/>
              <a:gd name="T15" fmla="*/ 470 h 517"/>
              <a:gd name="T16" fmla="*/ 207 w 310"/>
              <a:gd name="T17" fmla="*/ 462 h 517"/>
              <a:gd name="T18" fmla="*/ 271 w 310"/>
              <a:gd name="T19" fmla="*/ 403 h 517"/>
              <a:gd name="T20" fmla="*/ 248 w 310"/>
              <a:gd name="T21" fmla="*/ 340 h 517"/>
              <a:gd name="T22" fmla="*/ 279 w 310"/>
              <a:gd name="T23" fmla="*/ 256 h 517"/>
              <a:gd name="T24" fmla="*/ 309 w 310"/>
              <a:gd name="T25" fmla="*/ 249 h 517"/>
              <a:gd name="T26" fmla="*/ 310 w 310"/>
              <a:gd name="T27" fmla="*/ 129 h 517"/>
              <a:gd name="T28" fmla="*/ 77 w 310"/>
              <a:gd name="T29" fmla="*/ 0 h 517"/>
              <a:gd name="T30" fmla="*/ 47 w 310"/>
              <a:gd name="T31" fmla="*/ 10 h 517"/>
              <a:gd name="T32" fmla="*/ 47 w 310"/>
              <a:gd name="T33" fmla="*/ 63 h 517"/>
              <a:gd name="T34" fmla="*/ 77 w 310"/>
              <a:gd name="T35" fmla="*/ 99 h 517"/>
              <a:gd name="T36" fmla="*/ 60 w 310"/>
              <a:gd name="T37" fmla="*/ 211 h 517"/>
              <a:gd name="T38" fmla="*/ 0 w 310"/>
              <a:gd name="T39" fmla="*/ 297 h 5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0"/>
              <a:gd name="T61" fmla="*/ 0 h 517"/>
              <a:gd name="T62" fmla="*/ 310 w 310"/>
              <a:gd name="T63" fmla="*/ 517 h 5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0" h="517">
                <a:moveTo>
                  <a:pt x="0" y="297"/>
                </a:moveTo>
                <a:lnTo>
                  <a:pt x="46" y="322"/>
                </a:lnTo>
                <a:lnTo>
                  <a:pt x="34" y="347"/>
                </a:lnTo>
                <a:lnTo>
                  <a:pt x="56" y="434"/>
                </a:lnTo>
                <a:lnTo>
                  <a:pt x="20" y="449"/>
                </a:lnTo>
                <a:lnTo>
                  <a:pt x="60" y="517"/>
                </a:lnTo>
                <a:lnTo>
                  <a:pt x="154" y="499"/>
                </a:lnTo>
                <a:lnTo>
                  <a:pt x="163" y="470"/>
                </a:lnTo>
                <a:lnTo>
                  <a:pt x="207" y="462"/>
                </a:lnTo>
                <a:lnTo>
                  <a:pt x="271" y="403"/>
                </a:lnTo>
                <a:lnTo>
                  <a:pt x="248" y="340"/>
                </a:lnTo>
                <a:lnTo>
                  <a:pt x="279" y="256"/>
                </a:lnTo>
                <a:lnTo>
                  <a:pt x="309" y="249"/>
                </a:lnTo>
                <a:lnTo>
                  <a:pt x="310" y="129"/>
                </a:lnTo>
                <a:lnTo>
                  <a:pt x="77" y="0"/>
                </a:lnTo>
                <a:lnTo>
                  <a:pt x="47" y="10"/>
                </a:lnTo>
                <a:lnTo>
                  <a:pt x="47" y="63"/>
                </a:lnTo>
                <a:lnTo>
                  <a:pt x="77" y="99"/>
                </a:lnTo>
                <a:lnTo>
                  <a:pt x="60" y="211"/>
                </a:lnTo>
                <a:lnTo>
                  <a:pt x="0" y="29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0" name="Freeform 190"/>
          <p:cNvSpPr>
            <a:spLocks/>
          </p:cNvSpPr>
          <p:nvPr/>
        </p:nvSpPr>
        <p:spPr bwMode="auto">
          <a:xfrm>
            <a:off x="4721225" y="4506913"/>
            <a:ext cx="173038" cy="217487"/>
          </a:xfrm>
          <a:custGeom>
            <a:avLst/>
            <a:gdLst>
              <a:gd name="T0" fmla="*/ 0 w 218"/>
              <a:gd name="T1" fmla="*/ 239 h 274"/>
              <a:gd name="T2" fmla="*/ 22 w 218"/>
              <a:gd name="T3" fmla="*/ 274 h 274"/>
              <a:gd name="T4" fmla="*/ 53 w 218"/>
              <a:gd name="T5" fmla="*/ 263 h 274"/>
              <a:gd name="T6" fmla="*/ 98 w 218"/>
              <a:gd name="T7" fmla="*/ 266 h 274"/>
              <a:gd name="T8" fmla="*/ 136 w 218"/>
              <a:gd name="T9" fmla="*/ 237 h 274"/>
              <a:gd name="T10" fmla="*/ 149 w 218"/>
              <a:gd name="T11" fmla="*/ 181 h 274"/>
              <a:gd name="T12" fmla="*/ 191 w 218"/>
              <a:gd name="T13" fmla="*/ 137 h 274"/>
              <a:gd name="T14" fmla="*/ 218 w 218"/>
              <a:gd name="T15" fmla="*/ 0 h 274"/>
              <a:gd name="T16" fmla="*/ 166 w 218"/>
              <a:gd name="T17" fmla="*/ 0 h 274"/>
              <a:gd name="T18" fmla="*/ 144 w 218"/>
              <a:gd name="T19" fmla="*/ 25 h 274"/>
              <a:gd name="T20" fmla="*/ 139 w 218"/>
              <a:gd name="T21" fmla="*/ 67 h 274"/>
              <a:gd name="T22" fmla="*/ 63 w 218"/>
              <a:gd name="T23" fmla="*/ 46 h 274"/>
              <a:gd name="T24" fmla="*/ 59 w 218"/>
              <a:gd name="T25" fmla="*/ 75 h 274"/>
              <a:gd name="T26" fmla="*/ 91 w 218"/>
              <a:gd name="T27" fmla="*/ 81 h 274"/>
              <a:gd name="T28" fmla="*/ 82 w 218"/>
              <a:gd name="T29" fmla="*/ 188 h 274"/>
              <a:gd name="T30" fmla="*/ 44 w 218"/>
              <a:gd name="T31" fmla="*/ 174 h 274"/>
              <a:gd name="T32" fmla="*/ 0 w 218"/>
              <a:gd name="T33" fmla="*/ 239 h 2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8"/>
              <a:gd name="T52" fmla="*/ 0 h 274"/>
              <a:gd name="T53" fmla="*/ 218 w 218"/>
              <a:gd name="T54" fmla="*/ 274 h 2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8" h="274">
                <a:moveTo>
                  <a:pt x="0" y="239"/>
                </a:moveTo>
                <a:lnTo>
                  <a:pt x="22" y="274"/>
                </a:lnTo>
                <a:lnTo>
                  <a:pt x="53" y="263"/>
                </a:lnTo>
                <a:lnTo>
                  <a:pt x="98" y="266"/>
                </a:lnTo>
                <a:lnTo>
                  <a:pt x="136" y="237"/>
                </a:lnTo>
                <a:lnTo>
                  <a:pt x="149" y="181"/>
                </a:lnTo>
                <a:lnTo>
                  <a:pt x="191" y="137"/>
                </a:lnTo>
                <a:lnTo>
                  <a:pt x="218" y="0"/>
                </a:lnTo>
                <a:lnTo>
                  <a:pt x="166" y="0"/>
                </a:lnTo>
                <a:lnTo>
                  <a:pt x="144" y="25"/>
                </a:lnTo>
                <a:lnTo>
                  <a:pt x="139" y="67"/>
                </a:lnTo>
                <a:lnTo>
                  <a:pt x="63" y="46"/>
                </a:lnTo>
                <a:lnTo>
                  <a:pt x="59" y="75"/>
                </a:lnTo>
                <a:lnTo>
                  <a:pt x="91" y="81"/>
                </a:lnTo>
                <a:lnTo>
                  <a:pt x="82" y="188"/>
                </a:lnTo>
                <a:lnTo>
                  <a:pt x="44" y="174"/>
                </a:lnTo>
                <a:lnTo>
                  <a:pt x="0" y="23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1" name="Freeform 191"/>
          <p:cNvSpPr>
            <a:spLocks/>
          </p:cNvSpPr>
          <p:nvPr/>
        </p:nvSpPr>
        <p:spPr bwMode="auto">
          <a:xfrm>
            <a:off x="4748213" y="4470400"/>
            <a:ext cx="434975" cy="460375"/>
          </a:xfrm>
          <a:custGeom>
            <a:avLst/>
            <a:gdLst>
              <a:gd name="T0" fmla="*/ 0 w 548"/>
              <a:gd name="T1" fmla="*/ 344 h 579"/>
              <a:gd name="T2" fmla="*/ 2 w 548"/>
              <a:gd name="T3" fmla="*/ 360 h 579"/>
              <a:gd name="T4" fmla="*/ 111 w 548"/>
              <a:gd name="T5" fmla="*/ 344 h 579"/>
              <a:gd name="T6" fmla="*/ 158 w 548"/>
              <a:gd name="T7" fmla="*/ 417 h 579"/>
              <a:gd name="T8" fmla="*/ 198 w 548"/>
              <a:gd name="T9" fmla="*/ 413 h 579"/>
              <a:gd name="T10" fmla="*/ 208 w 548"/>
              <a:gd name="T11" fmla="*/ 380 h 579"/>
              <a:gd name="T12" fmla="*/ 246 w 548"/>
              <a:gd name="T13" fmla="*/ 379 h 579"/>
              <a:gd name="T14" fmla="*/ 273 w 548"/>
              <a:gd name="T15" fmla="*/ 399 h 579"/>
              <a:gd name="T16" fmla="*/ 279 w 548"/>
              <a:gd name="T17" fmla="*/ 513 h 579"/>
              <a:gd name="T18" fmla="*/ 339 w 548"/>
              <a:gd name="T19" fmla="*/ 505 h 579"/>
              <a:gd name="T20" fmla="*/ 503 w 548"/>
              <a:gd name="T21" fmla="*/ 579 h 579"/>
              <a:gd name="T22" fmla="*/ 502 w 548"/>
              <a:gd name="T23" fmla="*/ 545 h 579"/>
              <a:gd name="T24" fmla="*/ 471 w 548"/>
              <a:gd name="T25" fmla="*/ 531 h 579"/>
              <a:gd name="T26" fmla="*/ 476 w 548"/>
              <a:gd name="T27" fmla="*/ 447 h 579"/>
              <a:gd name="T28" fmla="*/ 528 w 548"/>
              <a:gd name="T29" fmla="*/ 419 h 579"/>
              <a:gd name="T30" fmla="*/ 497 w 548"/>
              <a:gd name="T31" fmla="*/ 364 h 579"/>
              <a:gd name="T32" fmla="*/ 492 w 548"/>
              <a:gd name="T33" fmla="*/ 268 h 579"/>
              <a:gd name="T34" fmla="*/ 485 w 548"/>
              <a:gd name="T35" fmla="*/ 245 h 579"/>
              <a:gd name="T36" fmla="*/ 503 w 548"/>
              <a:gd name="T37" fmla="*/ 202 h 579"/>
              <a:gd name="T38" fmla="*/ 528 w 548"/>
              <a:gd name="T39" fmla="*/ 121 h 579"/>
              <a:gd name="T40" fmla="*/ 548 w 548"/>
              <a:gd name="T41" fmla="*/ 92 h 579"/>
              <a:gd name="T42" fmla="*/ 537 w 548"/>
              <a:gd name="T43" fmla="*/ 47 h 579"/>
              <a:gd name="T44" fmla="*/ 441 w 548"/>
              <a:gd name="T45" fmla="*/ 0 h 579"/>
              <a:gd name="T46" fmla="*/ 266 w 548"/>
              <a:gd name="T47" fmla="*/ 27 h 579"/>
              <a:gd name="T48" fmla="*/ 208 w 548"/>
              <a:gd name="T49" fmla="*/ 0 h 579"/>
              <a:gd name="T50" fmla="*/ 184 w 548"/>
              <a:gd name="T51" fmla="*/ 46 h 579"/>
              <a:gd name="T52" fmla="*/ 157 w 548"/>
              <a:gd name="T53" fmla="*/ 183 h 579"/>
              <a:gd name="T54" fmla="*/ 115 w 548"/>
              <a:gd name="T55" fmla="*/ 227 h 579"/>
              <a:gd name="T56" fmla="*/ 102 w 548"/>
              <a:gd name="T57" fmla="*/ 283 h 579"/>
              <a:gd name="T58" fmla="*/ 64 w 548"/>
              <a:gd name="T59" fmla="*/ 312 h 579"/>
              <a:gd name="T60" fmla="*/ 19 w 548"/>
              <a:gd name="T61" fmla="*/ 309 h 579"/>
              <a:gd name="T62" fmla="*/ 0 w 548"/>
              <a:gd name="T63" fmla="*/ 344 h 5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8"/>
              <a:gd name="T97" fmla="*/ 0 h 579"/>
              <a:gd name="T98" fmla="*/ 548 w 548"/>
              <a:gd name="T99" fmla="*/ 579 h 5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8" h="579">
                <a:moveTo>
                  <a:pt x="0" y="344"/>
                </a:moveTo>
                <a:lnTo>
                  <a:pt x="2" y="360"/>
                </a:lnTo>
                <a:lnTo>
                  <a:pt x="111" y="344"/>
                </a:lnTo>
                <a:lnTo>
                  <a:pt x="158" y="417"/>
                </a:lnTo>
                <a:lnTo>
                  <a:pt x="198" y="413"/>
                </a:lnTo>
                <a:lnTo>
                  <a:pt x="208" y="380"/>
                </a:lnTo>
                <a:lnTo>
                  <a:pt x="246" y="379"/>
                </a:lnTo>
                <a:lnTo>
                  <a:pt x="273" y="399"/>
                </a:lnTo>
                <a:lnTo>
                  <a:pt x="279" y="513"/>
                </a:lnTo>
                <a:lnTo>
                  <a:pt x="339" y="505"/>
                </a:lnTo>
                <a:lnTo>
                  <a:pt x="503" y="579"/>
                </a:lnTo>
                <a:lnTo>
                  <a:pt x="502" y="545"/>
                </a:lnTo>
                <a:lnTo>
                  <a:pt x="471" y="531"/>
                </a:lnTo>
                <a:lnTo>
                  <a:pt x="476" y="447"/>
                </a:lnTo>
                <a:lnTo>
                  <a:pt x="528" y="419"/>
                </a:lnTo>
                <a:lnTo>
                  <a:pt x="497" y="364"/>
                </a:lnTo>
                <a:lnTo>
                  <a:pt x="492" y="268"/>
                </a:lnTo>
                <a:lnTo>
                  <a:pt x="485" y="245"/>
                </a:lnTo>
                <a:lnTo>
                  <a:pt x="503" y="202"/>
                </a:lnTo>
                <a:lnTo>
                  <a:pt x="528" y="121"/>
                </a:lnTo>
                <a:lnTo>
                  <a:pt x="548" y="92"/>
                </a:lnTo>
                <a:lnTo>
                  <a:pt x="537" y="47"/>
                </a:lnTo>
                <a:lnTo>
                  <a:pt x="441" y="0"/>
                </a:lnTo>
                <a:lnTo>
                  <a:pt x="266" y="27"/>
                </a:lnTo>
                <a:lnTo>
                  <a:pt x="208" y="0"/>
                </a:lnTo>
                <a:lnTo>
                  <a:pt x="184" y="46"/>
                </a:lnTo>
                <a:lnTo>
                  <a:pt x="157" y="183"/>
                </a:lnTo>
                <a:lnTo>
                  <a:pt x="115" y="227"/>
                </a:lnTo>
                <a:lnTo>
                  <a:pt x="102" y="283"/>
                </a:lnTo>
                <a:lnTo>
                  <a:pt x="64" y="312"/>
                </a:lnTo>
                <a:lnTo>
                  <a:pt x="19" y="309"/>
                </a:lnTo>
                <a:lnTo>
                  <a:pt x="0" y="34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2" name="Freeform 192"/>
          <p:cNvSpPr>
            <a:spLocks/>
          </p:cNvSpPr>
          <p:nvPr/>
        </p:nvSpPr>
        <p:spPr bwMode="auto">
          <a:xfrm>
            <a:off x="5208588" y="3670300"/>
            <a:ext cx="52387" cy="28575"/>
          </a:xfrm>
          <a:custGeom>
            <a:avLst/>
            <a:gdLst/>
            <a:ahLst/>
            <a:cxnLst>
              <a:cxn ang="0">
                <a:pos x="0" y="20"/>
              </a:cxn>
              <a:cxn ang="0">
                <a:pos x="23" y="38"/>
              </a:cxn>
              <a:cxn ang="0">
                <a:pos x="66" y="0"/>
              </a:cxn>
              <a:cxn ang="0">
                <a:pos x="0" y="20"/>
              </a:cxn>
            </a:cxnLst>
            <a:rect l="0" t="0" r="r" b="b"/>
            <a:pathLst>
              <a:path w="66" h="38">
                <a:moveTo>
                  <a:pt x="0" y="20"/>
                </a:moveTo>
                <a:lnTo>
                  <a:pt x="23" y="38"/>
                </a:lnTo>
                <a:lnTo>
                  <a:pt x="66" y="0"/>
                </a:lnTo>
                <a:lnTo>
                  <a:pt x="0" y="2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3" name="Freeform 193"/>
          <p:cNvSpPr>
            <a:spLocks/>
          </p:cNvSpPr>
          <p:nvPr/>
        </p:nvSpPr>
        <p:spPr bwMode="auto">
          <a:xfrm>
            <a:off x="4486275" y="4286250"/>
            <a:ext cx="63500" cy="155575"/>
          </a:xfrm>
          <a:custGeom>
            <a:avLst/>
            <a:gdLst>
              <a:gd name="T0" fmla="*/ 0 w 79"/>
              <a:gd name="T1" fmla="*/ 48 h 196"/>
              <a:gd name="T2" fmla="*/ 31 w 79"/>
              <a:gd name="T3" fmla="*/ 196 h 196"/>
              <a:gd name="T4" fmla="*/ 55 w 79"/>
              <a:gd name="T5" fmla="*/ 193 h 196"/>
              <a:gd name="T6" fmla="*/ 79 w 79"/>
              <a:gd name="T7" fmla="*/ 24 h 196"/>
              <a:gd name="T8" fmla="*/ 55 w 79"/>
              <a:gd name="T9" fmla="*/ 0 h 196"/>
              <a:gd name="T10" fmla="*/ 42 w 79"/>
              <a:gd name="T11" fmla="*/ 15 h 196"/>
              <a:gd name="T12" fmla="*/ 0 w 79"/>
              <a:gd name="T13" fmla="*/ 48 h 196"/>
              <a:gd name="T14" fmla="*/ 0 60000 65536"/>
              <a:gd name="T15" fmla="*/ 0 60000 65536"/>
              <a:gd name="T16" fmla="*/ 0 60000 65536"/>
              <a:gd name="T17" fmla="*/ 0 60000 65536"/>
              <a:gd name="T18" fmla="*/ 0 60000 65536"/>
              <a:gd name="T19" fmla="*/ 0 60000 65536"/>
              <a:gd name="T20" fmla="*/ 0 60000 65536"/>
              <a:gd name="T21" fmla="*/ 0 w 79"/>
              <a:gd name="T22" fmla="*/ 0 h 196"/>
              <a:gd name="T23" fmla="*/ 79 w 79"/>
              <a:gd name="T24" fmla="*/ 196 h 1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196">
                <a:moveTo>
                  <a:pt x="0" y="48"/>
                </a:moveTo>
                <a:lnTo>
                  <a:pt x="31" y="196"/>
                </a:lnTo>
                <a:lnTo>
                  <a:pt x="55" y="193"/>
                </a:lnTo>
                <a:lnTo>
                  <a:pt x="79" y="24"/>
                </a:lnTo>
                <a:lnTo>
                  <a:pt x="55" y="0"/>
                </a:lnTo>
                <a:lnTo>
                  <a:pt x="42" y="15"/>
                </a:lnTo>
                <a:lnTo>
                  <a:pt x="0" y="4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4" name="Freeform 194"/>
          <p:cNvSpPr>
            <a:spLocks/>
          </p:cNvSpPr>
          <p:nvPr/>
        </p:nvSpPr>
        <p:spPr bwMode="auto">
          <a:xfrm>
            <a:off x="4683125" y="4543425"/>
            <a:ext cx="39688" cy="31750"/>
          </a:xfrm>
          <a:custGeom>
            <a:avLst/>
            <a:gdLst/>
            <a:ahLst/>
            <a:cxnLst>
              <a:cxn ang="0">
                <a:pos x="0" y="40"/>
              </a:cxn>
              <a:cxn ang="0">
                <a:pos x="5" y="0"/>
              </a:cxn>
              <a:cxn ang="0">
                <a:pos x="50" y="0"/>
              </a:cxn>
              <a:cxn ang="0">
                <a:pos x="50" y="35"/>
              </a:cxn>
              <a:cxn ang="0">
                <a:pos x="0" y="40"/>
              </a:cxn>
            </a:cxnLst>
            <a:rect l="0" t="0" r="r" b="b"/>
            <a:pathLst>
              <a:path w="50" h="40">
                <a:moveTo>
                  <a:pt x="0" y="40"/>
                </a:moveTo>
                <a:lnTo>
                  <a:pt x="5" y="0"/>
                </a:lnTo>
                <a:lnTo>
                  <a:pt x="50" y="0"/>
                </a:lnTo>
                <a:lnTo>
                  <a:pt x="50" y="35"/>
                </a:lnTo>
                <a:lnTo>
                  <a:pt x="0" y="4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5" name="Freeform 195"/>
          <p:cNvSpPr>
            <a:spLocks/>
          </p:cNvSpPr>
          <p:nvPr/>
        </p:nvSpPr>
        <p:spPr bwMode="auto">
          <a:xfrm>
            <a:off x="5222875" y="4143375"/>
            <a:ext cx="346075" cy="369888"/>
          </a:xfrm>
          <a:custGeom>
            <a:avLst/>
            <a:gdLst>
              <a:gd name="T0" fmla="*/ 0 w 436"/>
              <a:gd name="T1" fmla="*/ 325 h 465"/>
              <a:gd name="T2" fmla="*/ 31 w 436"/>
              <a:gd name="T3" fmla="*/ 300 h 465"/>
              <a:gd name="T4" fmla="*/ 34 w 436"/>
              <a:gd name="T5" fmla="*/ 243 h 465"/>
              <a:gd name="T6" fmla="*/ 92 w 436"/>
              <a:gd name="T7" fmla="*/ 164 h 465"/>
              <a:gd name="T8" fmla="*/ 116 w 436"/>
              <a:gd name="T9" fmla="*/ 28 h 465"/>
              <a:gd name="T10" fmla="*/ 159 w 436"/>
              <a:gd name="T11" fmla="*/ 0 h 465"/>
              <a:gd name="T12" fmla="*/ 193 w 436"/>
              <a:gd name="T13" fmla="*/ 92 h 465"/>
              <a:gd name="T14" fmla="*/ 289 w 436"/>
              <a:gd name="T15" fmla="*/ 171 h 465"/>
              <a:gd name="T16" fmla="*/ 255 w 436"/>
              <a:gd name="T17" fmla="*/ 219 h 465"/>
              <a:gd name="T18" fmla="*/ 285 w 436"/>
              <a:gd name="T19" fmla="*/ 229 h 465"/>
              <a:gd name="T20" fmla="*/ 322 w 436"/>
              <a:gd name="T21" fmla="*/ 289 h 465"/>
              <a:gd name="T22" fmla="*/ 436 w 436"/>
              <a:gd name="T23" fmla="*/ 322 h 465"/>
              <a:gd name="T24" fmla="*/ 347 w 436"/>
              <a:gd name="T25" fmla="*/ 414 h 465"/>
              <a:gd name="T26" fmla="*/ 256 w 436"/>
              <a:gd name="T27" fmla="*/ 450 h 465"/>
              <a:gd name="T28" fmla="*/ 173 w 436"/>
              <a:gd name="T29" fmla="*/ 465 h 465"/>
              <a:gd name="T30" fmla="*/ 82 w 436"/>
              <a:gd name="T31" fmla="*/ 430 h 465"/>
              <a:gd name="T32" fmla="*/ 49 w 436"/>
              <a:gd name="T33" fmla="*/ 362 h 465"/>
              <a:gd name="T34" fmla="*/ 0 w 436"/>
              <a:gd name="T35" fmla="*/ 325 h 4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6"/>
              <a:gd name="T55" fmla="*/ 0 h 465"/>
              <a:gd name="T56" fmla="*/ 436 w 436"/>
              <a:gd name="T57" fmla="*/ 465 h 4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6" h="465">
                <a:moveTo>
                  <a:pt x="0" y="325"/>
                </a:moveTo>
                <a:lnTo>
                  <a:pt x="31" y="300"/>
                </a:lnTo>
                <a:lnTo>
                  <a:pt x="34" y="243"/>
                </a:lnTo>
                <a:lnTo>
                  <a:pt x="92" y="164"/>
                </a:lnTo>
                <a:lnTo>
                  <a:pt x="116" y="28"/>
                </a:lnTo>
                <a:lnTo>
                  <a:pt x="159" y="0"/>
                </a:lnTo>
                <a:lnTo>
                  <a:pt x="193" y="92"/>
                </a:lnTo>
                <a:lnTo>
                  <a:pt x="289" y="171"/>
                </a:lnTo>
                <a:lnTo>
                  <a:pt x="255" y="219"/>
                </a:lnTo>
                <a:lnTo>
                  <a:pt x="285" y="229"/>
                </a:lnTo>
                <a:lnTo>
                  <a:pt x="322" y="289"/>
                </a:lnTo>
                <a:lnTo>
                  <a:pt x="436" y="322"/>
                </a:lnTo>
                <a:lnTo>
                  <a:pt x="347" y="414"/>
                </a:lnTo>
                <a:lnTo>
                  <a:pt x="256" y="450"/>
                </a:lnTo>
                <a:lnTo>
                  <a:pt x="173" y="465"/>
                </a:lnTo>
                <a:lnTo>
                  <a:pt x="82" y="430"/>
                </a:lnTo>
                <a:lnTo>
                  <a:pt x="49" y="362"/>
                </a:lnTo>
                <a:lnTo>
                  <a:pt x="0" y="32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6" name="Freeform 196"/>
          <p:cNvSpPr>
            <a:spLocks/>
          </p:cNvSpPr>
          <p:nvPr/>
        </p:nvSpPr>
        <p:spPr bwMode="auto">
          <a:xfrm>
            <a:off x="5426075" y="4279900"/>
            <a:ext cx="34925" cy="46038"/>
          </a:xfrm>
          <a:custGeom>
            <a:avLst/>
            <a:gdLst/>
            <a:ahLst/>
            <a:cxnLst>
              <a:cxn ang="0">
                <a:pos x="0" y="48"/>
              </a:cxn>
              <a:cxn ang="0">
                <a:pos x="30" y="58"/>
              </a:cxn>
              <a:cxn ang="0">
                <a:pos x="44" y="42"/>
              </a:cxn>
              <a:cxn ang="0">
                <a:pos x="20" y="38"/>
              </a:cxn>
              <a:cxn ang="0">
                <a:pos x="44" y="23"/>
              </a:cxn>
              <a:cxn ang="0">
                <a:pos x="34" y="0"/>
              </a:cxn>
              <a:cxn ang="0">
                <a:pos x="0" y="48"/>
              </a:cxn>
            </a:cxnLst>
            <a:rect l="0" t="0" r="r" b="b"/>
            <a:pathLst>
              <a:path w="44" h="58">
                <a:moveTo>
                  <a:pt x="0" y="48"/>
                </a:moveTo>
                <a:lnTo>
                  <a:pt x="30" y="58"/>
                </a:lnTo>
                <a:lnTo>
                  <a:pt x="44" y="42"/>
                </a:lnTo>
                <a:lnTo>
                  <a:pt x="20" y="38"/>
                </a:lnTo>
                <a:lnTo>
                  <a:pt x="44" y="23"/>
                </a:lnTo>
                <a:lnTo>
                  <a:pt x="34" y="0"/>
                </a:lnTo>
                <a:lnTo>
                  <a:pt x="0" y="48"/>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7" name="Freeform 197"/>
          <p:cNvSpPr>
            <a:spLocks/>
          </p:cNvSpPr>
          <p:nvPr/>
        </p:nvSpPr>
        <p:spPr bwMode="auto">
          <a:xfrm>
            <a:off x="4665663" y="4543425"/>
            <a:ext cx="127000" cy="153988"/>
          </a:xfrm>
          <a:custGeom>
            <a:avLst/>
            <a:gdLst>
              <a:gd name="T0" fmla="*/ 0 w 161"/>
              <a:gd name="T1" fmla="*/ 91 h 193"/>
              <a:gd name="T2" fmla="*/ 19 w 161"/>
              <a:gd name="T3" fmla="*/ 62 h 193"/>
              <a:gd name="T4" fmla="*/ 30 w 161"/>
              <a:gd name="T5" fmla="*/ 64 h 193"/>
              <a:gd name="T6" fmla="*/ 22 w 161"/>
              <a:gd name="T7" fmla="*/ 40 h 193"/>
              <a:gd name="T8" fmla="*/ 72 w 161"/>
              <a:gd name="T9" fmla="*/ 35 h 193"/>
              <a:gd name="T10" fmla="*/ 72 w 161"/>
              <a:gd name="T11" fmla="*/ 0 h 193"/>
              <a:gd name="T12" fmla="*/ 133 w 161"/>
              <a:gd name="T13" fmla="*/ 0 h 193"/>
              <a:gd name="T14" fmla="*/ 129 w 161"/>
              <a:gd name="T15" fmla="*/ 29 h 193"/>
              <a:gd name="T16" fmla="*/ 161 w 161"/>
              <a:gd name="T17" fmla="*/ 35 h 193"/>
              <a:gd name="T18" fmla="*/ 152 w 161"/>
              <a:gd name="T19" fmla="*/ 142 h 193"/>
              <a:gd name="T20" fmla="*/ 114 w 161"/>
              <a:gd name="T21" fmla="*/ 128 h 193"/>
              <a:gd name="T22" fmla="*/ 70 w 161"/>
              <a:gd name="T23" fmla="*/ 193 h 193"/>
              <a:gd name="T24" fmla="*/ 0 w 161"/>
              <a:gd name="T25" fmla="*/ 91 h 1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1"/>
              <a:gd name="T40" fmla="*/ 0 h 193"/>
              <a:gd name="T41" fmla="*/ 161 w 161"/>
              <a:gd name="T42" fmla="*/ 193 h 1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1" h="193">
                <a:moveTo>
                  <a:pt x="0" y="91"/>
                </a:moveTo>
                <a:lnTo>
                  <a:pt x="19" y="62"/>
                </a:lnTo>
                <a:lnTo>
                  <a:pt x="30" y="64"/>
                </a:lnTo>
                <a:lnTo>
                  <a:pt x="22" y="40"/>
                </a:lnTo>
                <a:lnTo>
                  <a:pt x="72" y="35"/>
                </a:lnTo>
                <a:lnTo>
                  <a:pt x="72" y="0"/>
                </a:lnTo>
                <a:lnTo>
                  <a:pt x="133" y="0"/>
                </a:lnTo>
                <a:lnTo>
                  <a:pt x="129" y="29"/>
                </a:lnTo>
                <a:lnTo>
                  <a:pt x="161" y="35"/>
                </a:lnTo>
                <a:lnTo>
                  <a:pt x="152" y="142"/>
                </a:lnTo>
                <a:lnTo>
                  <a:pt x="114" y="128"/>
                </a:lnTo>
                <a:lnTo>
                  <a:pt x="70" y="193"/>
                </a:lnTo>
                <a:lnTo>
                  <a:pt x="0" y="91"/>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8" name="Freeform 198"/>
          <p:cNvSpPr>
            <a:spLocks/>
          </p:cNvSpPr>
          <p:nvPr/>
        </p:nvSpPr>
        <p:spPr bwMode="auto">
          <a:xfrm>
            <a:off x="4081463" y="4257675"/>
            <a:ext cx="68262" cy="12700"/>
          </a:xfrm>
          <a:custGeom>
            <a:avLst/>
            <a:gdLst/>
            <a:ahLst/>
            <a:cxnLst>
              <a:cxn ang="0">
                <a:pos x="0" y="16"/>
              </a:cxn>
              <a:cxn ang="0">
                <a:pos x="5" y="0"/>
              </a:cxn>
              <a:cxn ang="0">
                <a:pos x="87" y="5"/>
              </a:cxn>
              <a:cxn ang="0">
                <a:pos x="0" y="16"/>
              </a:cxn>
            </a:cxnLst>
            <a:rect l="0" t="0" r="r" b="b"/>
            <a:pathLst>
              <a:path w="87" h="16">
                <a:moveTo>
                  <a:pt x="0" y="16"/>
                </a:moveTo>
                <a:lnTo>
                  <a:pt x="5" y="0"/>
                </a:lnTo>
                <a:lnTo>
                  <a:pt x="87" y="5"/>
                </a:lnTo>
                <a:lnTo>
                  <a:pt x="0" y="16"/>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79" name="Freeform 199"/>
          <p:cNvSpPr>
            <a:spLocks/>
          </p:cNvSpPr>
          <p:nvPr/>
        </p:nvSpPr>
        <p:spPr bwMode="auto">
          <a:xfrm>
            <a:off x="4395788" y="4318000"/>
            <a:ext cx="98425" cy="163513"/>
          </a:xfrm>
          <a:custGeom>
            <a:avLst/>
            <a:gdLst>
              <a:gd name="T0" fmla="*/ 0 w 124"/>
              <a:gd name="T1" fmla="*/ 193 h 205"/>
              <a:gd name="T2" fmla="*/ 14 w 124"/>
              <a:gd name="T3" fmla="*/ 51 h 205"/>
              <a:gd name="T4" fmla="*/ 6 w 124"/>
              <a:gd name="T5" fmla="*/ 7 h 205"/>
              <a:gd name="T6" fmla="*/ 82 w 124"/>
              <a:gd name="T7" fmla="*/ 0 h 205"/>
              <a:gd name="T8" fmla="*/ 124 w 124"/>
              <a:gd name="T9" fmla="*/ 160 h 205"/>
              <a:gd name="T10" fmla="*/ 30 w 124"/>
              <a:gd name="T11" fmla="*/ 205 h 205"/>
              <a:gd name="T12" fmla="*/ 0 w 124"/>
              <a:gd name="T13" fmla="*/ 193 h 205"/>
              <a:gd name="T14" fmla="*/ 0 60000 65536"/>
              <a:gd name="T15" fmla="*/ 0 60000 65536"/>
              <a:gd name="T16" fmla="*/ 0 60000 65536"/>
              <a:gd name="T17" fmla="*/ 0 60000 65536"/>
              <a:gd name="T18" fmla="*/ 0 60000 65536"/>
              <a:gd name="T19" fmla="*/ 0 60000 65536"/>
              <a:gd name="T20" fmla="*/ 0 60000 65536"/>
              <a:gd name="T21" fmla="*/ 0 w 124"/>
              <a:gd name="T22" fmla="*/ 0 h 205"/>
              <a:gd name="T23" fmla="*/ 124 w 124"/>
              <a:gd name="T24" fmla="*/ 205 h 2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205">
                <a:moveTo>
                  <a:pt x="0" y="193"/>
                </a:moveTo>
                <a:lnTo>
                  <a:pt x="14" y="51"/>
                </a:lnTo>
                <a:lnTo>
                  <a:pt x="6" y="7"/>
                </a:lnTo>
                <a:lnTo>
                  <a:pt x="82" y="0"/>
                </a:lnTo>
                <a:lnTo>
                  <a:pt x="124" y="160"/>
                </a:lnTo>
                <a:lnTo>
                  <a:pt x="30" y="205"/>
                </a:lnTo>
                <a:lnTo>
                  <a:pt x="0" y="19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0" name="Freeform 200"/>
          <p:cNvSpPr>
            <a:spLocks/>
          </p:cNvSpPr>
          <p:nvPr/>
        </p:nvSpPr>
        <p:spPr bwMode="auto">
          <a:xfrm>
            <a:off x="4122738" y="4279900"/>
            <a:ext cx="166687" cy="134938"/>
          </a:xfrm>
          <a:custGeom>
            <a:avLst/>
            <a:gdLst>
              <a:gd name="T0" fmla="*/ 0 w 210"/>
              <a:gd name="T1" fmla="*/ 57 h 171"/>
              <a:gd name="T2" fmla="*/ 34 w 210"/>
              <a:gd name="T3" fmla="*/ 33 h 171"/>
              <a:gd name="T4" fmla="*/ 34 w 210"/>
              <a:gd name="T5" fmla="*/ 0 h 171"/>
              <a:gd name="T6" fmla="*/ 105 w 210"/>
              <a:gd name="T7" fmla="*/ 5 h 171"/>
              <a:gd name="T8" fmla="*/ 125 w 210"/>
              <a:gd name="T9" fmla="*/ 23 h 171"/>
              <a:gd name="T10" fmla="*/ 173 w 210"/>
              <a:gd name="T11" fmla="*/ 4 h 171"/>
              <a:gd name="T12" fmla="*/ 201 w 210"/>
              <a:gd name="T13" fmla="*/ 81 h 171"/>
              <a:gd name="T14" fmla="*/ 210 w 210"/>
              <a:gd name="T15" fmla="*/ 138 h 171"/>
              <a:gd name="T16" fmla="*/ 192 w 210"/>
              <a:gd name="T17" fmla="*/ 134 h 171"/>
              <a:gd name="T18" fmla="*/ 189 w 210"/>
              <a:gd name="T19" fmla="*/ 166 h 171"/>
              <a:gd name="T20" fmla="*/ 157 w 210"/>
              <a:gd name="T21" fmla="*/ 171 h 171"/>
              <a:gd name="T22" fmla="*/ 157 w 210"/>
              <a:gd name="T23" fmla="*/ 138 h 171"/>
              <a:gd name="T24" fmla="*/ 138 w 210"/>
              <a:gd name="T25" fmla="*/ 137 h 171"/>
              <a:gd name="T26" fmla="*/ 110 w 210"/>
              <a:gd name="T27" fmla="*/ 89 h 171"/>
              <a:gd name="T28" fmla="*/ 48 w 210"/>
              <a:gd name="T29" fmla="*/ 116 h 171"/>
              <a:gd name="T30" fmla="*/ 0 w 210"/>
              <a:gd name="T31" fmla="*/ 57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0"/>
              <a:gd name="T49" fmla="*/ 0 h 171"/>
              <a:gd name="T50" fmla="*/ 210 w 210"/>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0" h="171">
                <a:moveTo>
                  <a:pt x="0" y="57"/>
                </a:moveTo>
                <a:lnTo>
                  <a:pt x="34" y="33"/>
                </a:lnTo>
                <a:lnTo>
                  <a:pt x="34" y="0"/>
                </a:lnTo>
                <a:lnTo>
                  <a:pt x="105" y="5"/>
                </a:lnTo>
                <a:lnTo>
                  <a:pt x="125" y="23"/>
                </a:lnTo>
                <a:lnTo>
                  <a:pt x="173" y="4"/>
                </a:lnTo>
                <a:lnTo>
                  <a:pt x="201" y="81"/>
                </a:lnTo>
                <a:lnTo>
                  <a:pt x="210" y="138"/>
                </a:lnTo>
                <a:lnTo>
                  <a:pt x="192" y="134"/>
                </a:lnTo>
                <a:lnTo>
                  <a:pt x="189" y="166"/>
                </a:lnTo>
                <a:lnTo>
                  <a:pt x="157" y="171"/>
                </a:lnTo>
                <a:lnTo>
                  <a:pt x="157" y="138"/>
                </a:lnTo>
                <a:lnTo>
                  <a:pt x="138" y="137"/>
                </a:lnTo>
                <a:lnTo>
                  <a:pt x="110" y="89"/>
                </a:lnTo>
                <a:lnTo>
                  <a:pt x="48" y="116"/>
                </a:lnTo>
                <a:lnTo>
                  <a:pt x="0" y="5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1" name="Freeform 201"/>
          <p:cNvSpPr>
            <a:spLocks/>
          </p:cNvSpPr>
          <p:nvPr/>
        </p:nvSpPr>
        <p:spPr bwMode="auto">
          <a:xfrm>
            <a:off x="5491163" y="3848100"/>
            <a:ext cx="41275" cy="14288"/>
          </a:xfrm>
          <a:custGeom>
            <a:avLst/>
            <a:gdLst/>
            <a:ahLst/>
            <a:cxnLst>
              <a:cxn ang="0">
                <a:pos x="0" y="0"/>
              </a:cxn>
              <a:cxn ang="0">
                <a:pos x="30" y="17"/>
              </a:cxn>
              <a:cxn ang="0">
                <a:pos x="51" y="5"/>
              </a:cxn>
              <a:cxn ang="0">
                <a:pos x="0" y="0"/>
              </a:cxn>
            </a:cxnLst>
            <a:rect l="0" t="0" r="r" b="b"/>
            <a:pathLst>
              <a:path w="51" h="17">
                <a:moveTo>
                  <a:pt x="0" y="0"/>
                </a:moveTo>
                <a:lnTo>
                  <a:pt x="30" y="17"/>
                </a:lnTo>
                <a:lnTo>
                  <a:pt x="51" y="5"/>
                </a:lnTo>
                <a:lnTo>
                  <a:pt x="0" y="0"/>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2" name="Freeform 202"/>
          <p:cNvSpPr>
            <a:spLocks/>
          </p:cNvSpPr>
          <p:nvPr/>
        </p:nvSpPr>
        <p:spPr bwMode="auto">
          <a:xfrm>
            <a:off x="5245100" y="3736975"/>
            <a:ext cx="36513" cy="107950"/>
          </a:xfrm>
          <a:custGeom>
            <a:avLst/>
            <a:gdLst/>
            <a:ahLst/>
            <a:cxnLst>
              <a:cxn ang="0">
                <a:pos x="0" y="68"/>
              </a:cxn>
              <a:cxn ang="0">
                <a:pos x="23" y="136"/>
              </a:cxn>
              <a:cxn ang="0">
                <a:pos x="25" y="133"/>
              </a:cxn>
              <a:cxn ang="0">
                <a:pos x="39" y="61"/>
              </a:cxn>
              <a:cxn ang="0">
                <a:pos x="23" y="68"/>
              </a:cxn>
              <a:cxn ang="0">
                <a:pos x="25" y="36"/>
              </a:cxn>
              <a:cxn ang="0">
                <a:pos x="40" y="19"/>
              </a:cxn>
              <a:cxn ang="0">
                <a:pos x="44" y="0"/>
              </a:cxn>
              <a:cxn ang="0">
                <a:pos x="29" y="2"/>
              </a:cxn>
              <a:cxn ang="0">
                <a:pos x="0" y="68"/>
              </a:cxn>
            </a:cxnLst>
            <a:rect l="0" t="0" r="r" b="b"/>
            <a:pathLst>
              <a:path w="44" h="136">
                <a:moveTo>
                  <a:pt x="0" y="68"/>
                </a:moveTo>
                <a:lnTo>
                  <a:pt x="23" y="136"/>
                </a:lnTo>
                <a:lnTo>
                  <a:pt x="25" y="133"/>
                </a:lnTo>
                <a:lnTo>
                  <a:pt x="39" y="61"/>
                </a:lnTo>
                <a:lnTo>
                  <a:pt x="23" y="68"/>
                </a:lnTo>
                <a:lnTo>
                  <a:pt x="25" y="36"/>
                </a:lnTo>
                <a:lnTo>
                  <a:pt x="40" y="19"/>
                </a:lnTo>
                <a:lnTo>
                  <a:pt x="44" y="0"/>
                </a:lnTo>
                <a:lnTo>
                  <a:pt x="29" y="2"/>
                </a:lnTo>
                <a:lnTo>
                  <a:pt x="0" y="68"/>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3" name="Freeform 203"/>
          <p:cNvSpPr>
            <a:spLocks/>
          </p:cNvSpPr>
          <p:nvPr/>
        </p:nvSpPr>
        <p:spPr bwMode="auto">
          <a:xfrm>
            <a:off x="4271963" y="4329113"/>
            <a:ext cx="134937" cy="158750"/>
          </a:xfrm>
          <a:custGeom>
            <a:avLst/>
            <a:gdLst>
              <a:gd name="T0" fmla="*/ 0 w 171"/>
              <a:gd name="T1" fmla="*/ 133 h 201"/>
              <a:gd name="T2" fmla="*/ 2 w 171"/>
              <a:gd name="T3" fmla="*/ 104 h 201"/>
              <a:gd name="T4" fmla="*/ 5 w 171"/>
              <a:gd name="T5" fmla="*/ 72 h 201"/>
              <a:gd name="T6" fmla="*/ 23 w 171"/>
              <a:gd name="T7" fmla="*/ 76 h 201"/>
              <a:gd name="T8" fmla="*/ 14 w 171"/>
              <a:gd name="T9" fmla="*/ 19 h 201"/>
              <a:gd name="T10" fmla="*/ 65 w 171"/>
              <a:gd name="T11" fmla="*/ 0 h 201"/>
              <a:gd name="T12" fmla="*/ 95 w 171"/>
              <a:gd name="T13" fmla="*/ 13 h 201"/>
              <a:gd name="T14" fmla="*/ 110 w 171"/>
              <a:gd name="T15" fmla="*/ 34 h 201"/>
              <a:gd name="T16" fmla="*/ 171 w 171"/>
              <a:gd name="T17" fmla="*/ 39 h 201"/>
              <a:gd name="T18" fmla="*/ 157 w 171"/>
              <a:gd name="T19" fmla="*/ 181 h 201"/>
              <a:gd name="T20" fmla="*/ 27 w 171"/>
              <a:gd name="T21" fmla="*/ 201 h 201"/>
              <a:gd name="T22" fmla="*/ 31 w 171"/>
              <a:gd name="T23" fmla="*/ 155 h 201"/>
              <a:gd name="T24" fmla="*/ 0 w 171"/>
              <a:gd name="T25" fmla="*/ 133 h 2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1"/>
              <a:gd name="T40" fmla="*/ 0 h 201"/>
              <a:gd name="T41" fmla="*/ 171 w 171"/>
              <a:gd name="T42" fmla="*/ 201 h 20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1" h="201">
                <a:moveTo>
                  <a:pt x="0" y="133"/>
                </a:moveTo>
                <a:lnTo>
                  <a:pt x="2" y="104"/>
                </a:lnTo>
                <a:lnTo>
                  <a:pt x="5" y="72"/>
                </a:lnTo>
                <a:lnTo>
                  <a:pt x="23" y="76"/>
                </a:lnTo>
                <a:lnTo>
                  <a:pt x="14" y="19"/>
                </a:lnTo>
                <a:lnTo>
                  <a:pt x="65" y="0"/>
                </a:lnTo>
                <a:lnTo>
                  <a:pt x="95" y="13"/>
                </a:lnTo>
                <a:lnTo>
                  <a:pt x="110" y="34"/>
                </a:lnTo>
                <a:lnTo>
                  <a:pt x="171" y="39"/>
                </a:lnTo>
                <a:lnTo>
                  <a:pt x="157" y="181"/>
                </a:lnTo>
                <a:lnTo>
                  <a:pt x="27" y="201"/>
                </a:lnTo>
                <a:lnTo>
                  <a:pt x="31" y="155"/>
                </a:lnTo>
                <a:lnTo>
                  <a:pt x="0" y="13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4" name="Freeform 204"/>
          <p:cNvSpPr>
            <a:spLocks/>
          </p:cNvSpPr>
          <p:nvPr/>
        </p:nvSpPr>
        <p:spPr bwMode="auto">
          <a:xfrm>
            <a:off x="5264150" y="3735388"/>
            <a:ext cx="98425" cy="115887"/>
          </a:xfrm>
          <a:custGeom>
            <a:avLst/>
            <a:gdLst>
              <a:gd name="T0" fmla="*/ 0 w 125"/>
              <a:gd name="T1" fmla="*/ 71 h 148"/>
              <a:gd name="T2" fmla="*/ 2 w 125"/>
              <a:gd name="T3" fmla="*/ 39 h 148"/>
              <a:gd name="T4" fmla="*/ 17 w 125"/>
              <a:gd name="T5" fmla="*/ 22 h 148"/>
              <a:gd name="T6" fmla="*/ 49 w 125"/>
              <a:gd name="T7" fmla="*/ 35 h 148"/>
              <a:gd name="T8" fmla="*/ 111 w 125"/>
              <a:gd name="T9" fmla="*/ 0 h 148"/>
              <a:gd name="T10" fmla="*/ 125 w 125"/>
              <a:gd name="T11" fmla="*/ 39 h 148"/>
              <a:gd name="T12" fmla="*/ 60 w 125"/>
              <a:gd name="T13" fmla="*/ 63 h 148"/>
              <a:gd name="T14" fmla="*/ 91 w 125"/>
              <a:gd name="T15" fmla="*/ 96 h 148"/>
              <a:gd name="T16" fmla="*/ 75 w 125"/>
              <a:gd name="T17" fmla="*/ 116 h 148"/>
              <a:gd name="T18" fmla="*/ 35 w 125"/>
              <a:gd name="T19" fmla="*/ 148 h 148"/>
              <a:gd name="T20" fmla="*/ 2 w 125"/>
              <a:gd name="T21" fmla="*/ 136 h 148"/>
              <a:gd name="T22" fmla="*/ 16 w 125"/>
              <a:gd name="T23" fmla="*/ 64 h 148"/>
              <a:gd name="T24" fmla="*/ 0 w 125"/>
              <a:gd name="T25" fmla="*/ 71 h 1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148"/>
              <a:gd name="T41" fmla="*/ 125 w 125"/>
              <a:gd name="T42" fmla="*/ 148 h 1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148">
                <a:moveTo>
                  <a:pt x="0" y="71"/>
                </a:moveTo>
                <a:lnTo>
                  <a:pt x="2" y="39"/>
                </a:lnTo>
                <a:lnTo>
                  <a:pt x="17" y="22"/>
                </a:lnTo>
                <a:lnTo>
                  <a:pt x="49" y="35"/>
                </a:lnTo>
                <a:lnTo>
                  <a:pt x="111" y="0"/>
                </a:lnTo>
                <a:lnTo>
                  <a:pt x="125" y="39"/>
                </a:lnTo>
                <a:lnTo>
                  <a:pt x="60" y="63"/>
                </a:lnTo>
                <a:lnTo>
                  <a:pt x="91" y="96"/>
                </a:lnTo>
                <a:lnTo>
                  <a:pt x="75" y="116"/>
                </a:lnTo>
                <a:lnTo>
                  <a:pt x="35" y="148"/>
                </a:lnTo>
                <a:lnTo>
                  <a:pt x="2" y="136"/>
                </a:lnTo>
                <a:lnTo>
                  <a:pt x="16" y="64"/>
                </a:lnTo>
                <a:lnTo>
                  <a:pt x="0" y="71"/>
                </a:lnTo>
                <a:close/>
              </a:path>
            </a:pathLst>
          </a:custGeom>
          <a:gradFill rotWithShape="1">
            <a:gsLst>
              <a:gs pos="0">
                <a:srgbClr val="008000">
                  <a:alpha val="45000"/>
                </a:srgbClr>
              </a:gs>
              <a:gs pos="100000">
                <a:srgbClr val="008000">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5" name="Freeform 205"/>
          <p:cNvSpPr>
            <a:spLocks/>
          </p:cNvSpPr>
          <p:nvPr/>
        </p:nvSpPr>
        <p:spPr bwMode="auto">
          <a:xfrm>
            <a:off x="5245100" y="4484688"/>
            <a:ext cx="180975" cy="228600"/>
          </a:xfrm>
          <a:custGeom>
            <a:avLst/>
            <a:gdLst>
              <a:gd name="T0" fmla="*/ 0 w 227"/>
              <a:gd name="T1" fmla="*/ 19 h 289"/>
              <a:gd name="T2" fmla="*/ 30 w 227"/>
              <a:gd name="T3" fmla="*/ 78 h 289"/>
              <a:gd name="T4" fmla="*/ 0 w 227"/>
              <a:gd name="T5" fmla="*/ 136 h 289"/>
              <a:gd name="T6" fmla="*/ 23 w 227"/>
              <a:gd name="T7" fmla="*/ 151 h 289"/>
              <a:gd name="T8" fmla="*/ 5 w 227"/>
              <a:gd name="T9" fmla="*/ 173 h 289"/>
              <a:gd name="T10" fmla="*/ 155 w 227"/>
              <a:gd name="T11" fmla="*/ 289 h 289"/>
              <a:gd name="T12" fmla="*/ 217 w 227"/>
              <a:gd name="T13" fmla="*/ 197 h 289"/>
              <a:gd name="T14" fmla="*/ 205 w 227"/>
              <a:gd name="T15" fmla="*/ 172 h 289"/>
              <a:gd name="T16" fmla="*/ 205 w 227"/>
              <a:gd name="T17" fmla="*/ 56 h 289"/>
              <a:gd name="T18" fmla="*/ 227 w 227"/>
              <a:gd name="T19" fmla="*/ 20 h 289"/>
              <a:gd name="T20" fmla="*/ 144 w 227"/>
              <a:gd name="T21" fmla="*/ 35 h 289"/>
              <a:gd name="T22" fmla="*/ 53 w 227"/>
              <a:gd name="T23" fmla="*/ 0 h 289"/>
              <a:gd name="T24" fmla="*/ 0 w 227"/>
              <a:gd name="T25" fmla="*/ 19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7"/>
              <a:gd name="T40" fmla="*/ 0 h 289"/>
              <a:gd name="T41" fmla="*/ 227 w 227"/>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7" h="289">
                <a:moveTo>
                  <a:pt x="0" y="19"/>
                </a:moveTo>
                <a:lnTo>
                  <a:pt x="30" y="78"/>
                </a:lnTo>
                <a:lnTo>
                  <a:pt x="0" y="136"/>
                </a:lnTo>
                <a:lnTo>
                  <a:pt x="23" y="151"/>
                </a:lnTo>
                <a:lnTo>
                  <a:pt x="5" y="173"/>
                </a:lnTo>
                <a:lnTo>
                  <a:pt x="155" y="289"/>
                </a:lnTo>
                <a:lnTo>
                  <a:pt x="217" y="197"/>
                </a:lnTo>
                <a:lnTo>
                  <a:pt x="205" y="172"/>
                </a:lnTo>
                <a:lnTo>
                  <a:pt x="205" y="56"/>
                </a:lnTo>
                <a:lnTo>
                  <a:pt x="227" y="20"/>
                </a:lnTo>
                <a:lnTo>
                  <a:pt x="144" y="35"/>
                </a:lnTo>
                <a:lnTo>
                  <a:pt x="53" y="0"/>
                </a:lnTo>
                <a:lnTo>
                  <a:pt x="0" y="1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6" name="Freeform 206"/>
          <p:cNvSpPr>
            <a:spLocks/>
          </p:cNvSpPr>
          <p:nvPr/>
        </p:nvSpPr>
        <p:spPr bwMode="auto">
          <a:xfrm>
            <a:off x="5532438" y="3827463"/>
            <a:ext cx="42862" cy="38100"/>
          </a:xfrm>
          <a:custGeom>
            <a:avLst/>
            <a:gdLst/>
            <a:ahLst/>
            <a:cxnLst>
              <a:cxn ang="0">
                <a:pos x="0" y="32"/>
              </a:cxn>
              <a:cxn ang="0">
                <a:pos x="46" y="0"/>
              </a:cxn>
              <a:cxn ang="0">
                <a:pos x="56" y="49"/>
              </a:cxn>
              <a:cxn ang="0">
                <a:pos x="0" y="32"/>
              </a:cxn>
            </a:cxnLst>
            <a:rect l="0" t="0" r="r" b="b"/>
            <a:pathLst>
              <a:path w="56" h="49">
                <a:moveTo>
                  <a:pt x="0" y="32"/>
                </a:moveTo>
                <a:lnTo>
                  <a:pt x="46" y="0"/>
                </a:lnTo>
                <a:lnTo>
                  <a:pt x="56" y="49"/>
                </a:lnTo>
                <a:lnTo>
                  <a:pt x="0" y="32"/>
                </a:lnTo>
                <a:close/>
              </a:path>
            </a:pathLst>
          </a:custGeom>
          <a:solidFill>
            <a:srgbClr val="FFFF00"/>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7" name="Freeform 207"/>
          <p:cNvSpPr>
            <a:spLocks/>
          </p:cNvSpPr>
          <p:nvPr/>
        </p:nvSpPr>
        <p:spPr bwMode="auto">
          <a:xfrm>
            <a:off x="5268913" y="3695700"/>
            <a:ext cx="36512" cy="42863"/>
          </a:xfrm>
          <a:custGeom>
            <a:avLst/>
            <a:gdLst/>
            <a:ahLst/>
            <a:cxnLst>
              <a:cxn ang="0">
                <a:pos x="0" y="54"/>
              </a:cxn>
              <a:cxn ang="0">
                <a:pos x="15" y="52"/>
              </a:cxn>
              <a:cxn ang="0">
                <a:pos x="47" y="18"/>
              </a:cxn>
              <a:cxn ang="0">
                <a:pos x="28" y="0"/>
              </a:cxn>
              <a:cxn ang="0">
                <a:pos x="0" y="54"/>
              </a:cxn>
            </a:cxnLst>
            <a:rect l="0" t="0" r="r" b="b"/>
            <a:pathLst>
              <a:path w="47" h="54">
                <a:moveTo>
                  <a:pt x="0" y="54"/>
                </a:moveTo>
                <a:lnTo>
                  <a:pt x="15" y="52"/>
                </a:lnTo>
                <a:lnTo>
                  <a:pt x="47" y="18"/>
                </a:lnTo>
                <a:lnTo>
                  <a:pt x="28" y="0"/>
                </a:lnTo>
                <a:lnTo>
                  <a:pt x="0" y="54"/>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8" name="Freeform 208"/>
          <p:cNvSpPr>
            <a:spLocks/>
          </p:cNvSpPr>
          <p:nvPr/>
        </p:nvSpPr>
        <p:spPr bwMode="auto">
          <a:xfrm>
            <a:off x="4203700" y="4387850"/>
            <a:ext cx="92075" cy="100013"/>
          </a:xfrm>
          <a:custGeom>
            <a:avLst/>
            <a:gdLst>
              <a:gd name="T0" fmla="*/ 0 w 115"/>
              <a:gd name="T1" fmla="*/ 48 h 126"/>
              <a:gd name="T2" fmla="*/ 35 w 115"/>
              <a:gd name="T3" fmla="*/ 0 h 126"/>
              <a:gd name="T4" fmla="*/ 54 w 115"/>
              <a:gd name="T5" fmla="*/ 1 h 126"/>
              <a:gd name="T6" fmla="*/ 54 w 115"/>
              <a:gd name="T7" fmla="*/ 34 h 126"/>
              <a:gd name="T8" fmla="*/ 86 w 115"/>
              <a:gd name="T9" fmla="*/ 29 h 126"/>
              <a:gd name="T10" fmla="*/ 84 w 115"/>
              <a:gd name="T11" fmla="*/ 58 h 126"/>
              <a:gd name="T12" fmla="*/ 115 w 115"/>
              <a:gd name="T13" fmla="*/ 80 h 126"/>
              <a:gd name="T14" fmla="*/ 111 w 115"/>
              <a:gd name="T15" fmla="*/ 126 h 126"/>
              <a:gd name="T16" fmla="*/ 0 w 115"/>
              <a:gd name="T17" fmla="*/ 48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126"/>
              <a:gd name="T29" fmla="*/ 115 w 115"/>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126">
                <a:moveTo>
                  <a:pt x="0" y="48"/>
                </a:moveTo>
                <a:lnTo>
                  <a:pt x="35" y="0"/>
                </a:lnTo>
                <a:lnTo>
                  <a:pt x="54" y="1"/>
                </a:lnTo>
                <a:lnTo>
                  <a:pt x="54" y="34"/>
                </a:lnTo>
                <a:lnTo>
                  <a:pt x="86" y="29"/>
                </a:lnTo>
                <a:lnTo>
                  <a:pt x="84" y="58"/>
                </a:lnTo>
                <a:lnTo>
                  <a:pt x="115" y="80"/>
                </a:lnTo>
                <a:lnTo>
                  <a:pt x="111" y="126"/>
                </a:lnTo>
                <a:lnTo>
                  <a:pt x="0" y="4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89" name="Freeform 209"/>
          <p:cNvSpPr>
            <a:spLocks/>
          </p:cNvSpPr>
          <p:nvPr/>
        </p:nvSpPr>
        <p:spPr bwMode="auto">
          <a:xfrm>
            <a:off x="4681538" y="3738563"/>
            <a:ext cx="358775" cy="366712"/>
          </a:xfrm>
          <a:custGeom>
            <a:avLst/>
            <a:gdLst>
              <a:gd name="T0" fmla="*/ 0 w 453"/>
              <a:gd name="T1" fmla="*/ 242 h 462"/>
              <a:gd name="T2" fmla="*/ 1 w 453"/>
              <a:gd name="T3" fmla="*/ 100 h 462"/>
              <a:gd name="T4" fmla="*/ 56 w 453"/>
              <a:gd name="T5" fmla="*/ 0 h 462"/>
              <a:gd name="T6" fmla="*/ 164 w 453"/>
              <a:gd name="T7" fmla="*/ 30 h 462"/>
              <a:gd name="T8" fmla="*/ 185 w 453"/>
              <a:gd name="T9" fmla="*/ 66 h 462"/>
              <a:gd name="T10" fmla="*/ 273 w 453"/>
              <a:gd name="T11" fmla="*/ 100 h 462"/>
              <a:gd name="T12" fmla="*/ 300 w 453"/>
              <a:gd name="T13" fmla="*/ 87 h 462"/>
              <a:gd name="T14" fmla="*/ 303 w 453"/>
              <a:gd name="T15" fmla="*/ 39 h 462"/>
              <a:gd name="T16" fmla="*/ 333 w 453"/>
              <a:gd name="T17" fmla="*/ 14 h 462"/>
              <a:gd name="T18" fmla="*/ 453 w 453"/>
              <a:gd name="T19" fmla="*/ 54 h 462"/>
              <a:gd name="T20" fmla="*/ 439 w 453"/>
              <a:gd name="T21" fmla="*/ 110 h 462"/>
              <a:gd name="T22" fmla="*/ 453 w 453"/>
              <a:gd name="T23" fmla="*/ 380 h 462"/>
              <a:gd name="T24" fmla="*/ 453 w 453"/>
              <a:gd name="T25" fmla="*/ 444 h 462"/>
              <a:gd name="T26" fmla="*/ 425 w 453"/>
              <a:gd name="T27" fmla="*/ 444 h 462"/>
              <a:gd name="T28" fmla="*/ 425 w 453"/>
              <a:gd name="T29" fmla="*/ 462 h 462"/>
              <a:gd name="T30" fmla="*/ 192 w 453"/>
              <a:gd name="T31" fmla="*/ 333 h 462"/>
              <a:gd name="T32" fmla="*/ 162 w 453"/>
              <a:gd name="T33" fmla="*/ 343 h 462"/>
              <a:gd name="T34" fmla="*/ 66 w 453"/>
              <a:gd name="T35" fmla="*/ 329 h 462"/>
              <a:gd name="T36" fmla="*/ 0 w 453"/>
              <a:gd name="T37" fmla="*/ 242 h 4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3"/>
              <a:gd name="T58" fmla="*/ 0 h 462"/>
              <a:gd name="T59" fmla="*/ 453 w 453"/>
              <a:gd name="T60" fmla="*/ 462 h 4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3" h="462">
                <a:moveTo>
                  <a:pt x="0" y="242"/>
                </a:moveTo>
                <a:lnTo>
                  <a:pt x="1" y="100"/>
                </a:lnTo>
                <a:lnTo>
                  <a:pt x="56" y="0"/>
                </a:lnTo>
                <a:lnTo>
                  <a:pt x="164" y="30"/>
                </a:lnTo>
                <a:lnTo>
                  <a:pt x="185" y="66"/>
                </a:lnTo>
                <a:lnTo>
                  <a:pt x="273" y="100"/>
                </a:lnTo>
                <a:lnTo>
                  <a:pt x="300" y="87"/>
                </a:lnTo>
                <a:lnTo>
                  <a:pt x="303" y="39"/>
                </a:lnTo>
                <a:lnTo>
                  <a:pt x="333" y="14"/>
                </a:lnTo>
                <a:lnTo>
                  <a:pt x="453" y="54"/>
                </a:lnTo>
                <a:lnTo>
                  <a:pt x="439" y="110"/>
                </a:lnTo>
                <a:lnTo>
                  <a:pt x="453" y="380"/>
                </a:lnTo>
                <a:lnTo>
                  <a:pt x="453" y="444"/>
                </a:lnTo>
                <a:lnTo>
                  <a:pt x="425" y="444"/>
                </a:lnTo>
                <a:lnTo>
                  <a:pt x="425" y="462"/>
                </a:lnTo>
                <a:lnTo>
                  <a:pt x="192" y="333"/>
                </a:lnTo>
                <a:lnTo>
                  <a:pt x="162" y="343"/>
                </a:lnTo>
                <a:lnTo>
                  <a:pt x="66" y="329"/>
                </a:lnTo>
                <a:lnTo>
                  <a:pt x="0" y="24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0" name="Freeform 210"/>
          <p:cNvSpPr>
            <a:spLocks/>
          </p:cNvSpPr>
          <p:nvPr/>
        </p:nvSpPr>
        <p:spPr bwMode="auto">
          <a:xfrm>
            <a:off x="5453063" y="4903788"/>
            <a:ext cx="163512" cy="349250"/>
          </a:xfrm>
          <a:custGeom>
            <a:avLst/>
            <a:gdLst>
              <a:gd name="T0" fmla="*/ 0 w 205"/>
              <a:gd name="T1" fmla="*/ 314 h 441"/>
              <a:gd name="T2" fmla="*/ 21 w 205"/>
              <a:gd name="T3" fmla="*/ 405 h 441"/>
              <a:gd name="T4" fmla="*/ 57 w 205"/>
              <a:gd name="T5" fmla="*/ 441 h 441"/>
              <a:gd name="T6" fmla="*/ 119 w 205"/>
              <a:gd name="T7" fmla="*/ 405 h 441"/>
              <a:gd name="T8" fmla="*/ 191 w 205"/>
              <a:gd name="T9" fmla="*/ 103 h 441"/>
              <a:gd name="T10" fmla="*/ 205 w 205"/>
              <a:gd name="T11" fmla="*/ 115 h 441"/>
              <a:gd name="T12" fmla="*/ 175 w 205"/>
              <a:gd name="T13" fmla="*/ 0 h 441"/>
              <a:gd name="T14" fmla="*/ 137 w 205"/>
              <a:gd name="T15" fmla="*/ 50 h 441"/>
              <a:gd name="T16" fmla="*/ 140 w 205"/>
              <a:gd name="T17" fmla="*/ 82 h 441"/>
              <a:gd name="T18" fmla="*/ 93 w 205"/>
              <a:gd name="T19" fmla="*/ 116 h 441"/>
              <a:gd name="T20" fmla="*/ 37 w 205"/>
              <a:gd name="T21" fmla="*/ 133 h 441"/>
              <a:gd name="T22" fmla="*/ 22 w 205"/>
              <a:gd name="T23" fmla="*/ 173 h 441"/>
              <a:gd name="T24" fmla="*/ 37 w 205"/>
              <a:gd name="T25" fmla="*/ 248 h 441"/>
              <a:gd name="T26" fmla="*/ 0 w 205"/>
              <a:gd name="T27" fmla="*/ 314 h 4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5"/>
              <a:gd name="T43" fmla="*/ 0 h 441"/>
              <a:gd name="T44" fmla="*/ 205 w 205"/>
              <a:gd name="T45" fmla="*/ 441 h 4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5" h="441">
                <a:moveTo>
                  <a:pt x="0" y="314"/>
                </a:moveTo>
                <a:lnTo>
                  <a:pt x="21" y="405"/>
                </a:lnTo>
                <a:lnTo>
                  <a:pt x="57" y="441"/>
                </a:lnTo>
                <a:lnTo>
                  <a:pt x="119" y="405"/>
                </a:lnTo>
                <a:lnTo>
                  <a:pt x="191" y="103"/>
                </a:lnTo>
                <a:lnTo>
                  <a:pt x="205" y="115"/>
                </a:lnTo>
                <a:lnTo>
                  <a:pt x="175" y="0"/>
                </a:lnTo>
                <a:lnTo>
                  <a:pt x="137" y="50"/>
                </a:lnTo>
                <a:lnTo>
                  <a:pt x="140" y="82"/>
                </a:lnTo>
                <a:lnTo>
                  <a:pt x="93" y="116"/>
                </a:lnTo>
                <a:lnTo>
                  <a:pt x="37" y="133"/>
                </a:lnTo>
                <a:lnTo>
                  <a:pt x="22" y="173"/>
                </a:lnTo>
                <a:lnTo>
                  <a:pt x="37" y="248"/>
                </a:lnTo>
                <a:lnTo>
                  <a:pt x="0" y="31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1" name="Freeform 211"/>
          <p:cNvSpPr>
            <a:spLocks/>
          </p:cNvSpPr>
          <p:nvPr/>
        </p:nvSpPr>
        <p:spPr bwMode="auto">
          <a:xfrm>
            <a:off x="5218113" y="4833938"/>
            <a:ext cx="73025" cy="196850"/>
          </a:xfrm>
          <a:custGeom>
            <a:avLst/>
            <a:gdLst>
              <a:gd name="T0" fmla="*/ 0 w 93"/>
              <a:gd name="T1" fmla="*/ 137 h 249"/>
              <a:gd name="T2" fmla="*/ 12 w 93"/>
              <a:gd name="T3" fmla="*/ 150 h 249"/>
              <a:gd name="T4" fmla="*/ 48 w 93"/>
              <a:gd name="T5" fmla="*/ 163 h 249"/>
              <a:gd name="T6" fmla="*/ 43 w 93"/>
              <a:gd name="T7" fmla="*/ 211 h 249"/>
              <a:gd name="T8" fmla="*/ 75 w 93"/>
              <a:gd name="T9" fmla="*/ 249 h 249"/>
              <a:gd name="T10" fmla="*/ 93 w 93"/>
              <a:gd name="T11" fmla="*/ 178 h 249"/>
              <a:gd name="T12" fmla="*/ 61 w 93"/>
              <a:gd name="T13" fmla="*/ 132 h 249"/>
              <a:gd name="T14" fmla="*/ 71 w 93"/>
              <a:gd name="T15" fmla="*/ 158 h 249"/>
              <a:gd name="T16" fmla="*/ 53 w 93"/>
              <a:gd name="T17" fmla="*/ 155 h 249"/>
              <a:gd name="T18" fmla="*/ 36 w 93"/>
              <a:gd name="T19" fmla="*/ 94 h 249"/>
              <a:gd name="T20" fmla="*/ 35 w 93"/>
              <a:gd name="T21" fmla="*/ 5 h 249"/>
              <a:gd name="T22" fmla="*/ 7 w 93"/>
              <a:gd name="T23" fmla="*/ 0 h 249"/>
              <a:gd name="T24" fmla="*/ 29 w 93"/>
              <a:gd name="T25" fmla="*/ 39 h 249"/>
              <a:gd name="T26" fmla="*/ 0 w 93"/>
              <a:gd name="T27" fmla="*/ 137 h 2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3"/>
              <a:gd name="T43" fmla="*/ 0 h 249"/>
              <a:gd name="T44" fmla="*/ 93 w 93"/>
              <a:gd name="T45" fmla="*/ 249 h 2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3" h="249">
                <a:moveTo>
                  <a:pt x="0" y="137"/>
                </a:moveTo>
                <a:lnTo>
                  <a:pt x="12" y="150"/>
                </a:lnTo>
                <a:lnTo>
                  <a:pt x="48" y="163"/>
                </a:lnTo>
                <a:lnTo>
                  <a:pt x="43" y="211"/>
                </a:lnTo>
                <a:lnTo>
                  <a:pt x="75" y="249"/>
                </a:lnTo>
                <a:lnTo>
                  <a:pt x="93" y="178"/>
                </a:lnTo>
                <a:lnTo>
                  <a:pt x="61" y="132"/>
                </a:lnTo>
                <a:lnTo>
                  <a:pt x="71" y="158"/>
                </a:lnTo>
                <a:lnTo>
                  <a:pt x="53" y="155"/>
                </a:lnTo>
                <a:lnTo>
                  <a:pt x="36" y="94"/>
                </a:lnTo>
                <a:lnTo>
                  <a:pt x="35" y="5"/>
                </a:lnTo>
                <a:lnTo>
                  <a:pt x="7" y="0"/>
                </a:lnTo>
                <a:lnTo>
                  <a:pt x="29" y="39"/>
                </a:lnTo>
                <a:lnTo>
                  <a:pt x="0" y="13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2" name="Freeform 212"/>
          <p:cNvSpPr>
            <a:spLocks/>
          </p:cNvSpPr>
          <p:nvPr/>
        </p:nvSpPr>
        <p:spPr bwMode="auto">
          <a:xfrm>
            <a:off x="4187825" y="3962400"/>
            <a:ext cx="373063" cy="381000"/>
          </a:xfrm>
          <a:custGeom>
            <a:avLst/>
            <a:gdLst>
              <a:gd name="T0" fmla="*/ 0 w 472"/>
              <a:gd name="T1" fmla="*/ 334 h 481"/>
              <a:gd name="T2" fmla="*/ 24 w 472"/>
              <a:gd name="T3" fmla="*/ 299 h 481"/>
              <a:gd name="T4" fmla="*/ 46 w 472"/>
              <a:gd name="T5" fmla="*/ 321 h 481"/>
              <a:gd name="T6" fmla="*/ 191 w 472"/>
              <a:gd name="T7" fmla="*/ 311 h 481"/>
              <a:gd name="T8" fmla="*/ 161 w 472"/>
              <a:gd name="T9" fmla="*/ 0 h 481"/>
              <a:gd name="T10" fmla="*/ 211 w 472"/>
              <a:gd name="T11" fmla="*/ 0 h 481"/>
              <a:gd name="T12" fmla="*/ 444 w 472"/>
              <a:gd name="T13" fmla="*/ 168 h 481"/>
              <a:gd name="T14" fmla="*/ 446 w 472"/>
              <a:gd name="T15" fmla="*/ 196 h 481"/>
              <a:gd name="T16" fmla="*/ 469 w 472"/>
              <a:gd name="T17" fmla="*/ 192 h 481"/>
              <a:gd name="T18" fmla="*/ 472 w 472"/>
              <a:gd name="T19" fmla="*/ 292 h 481"/>
              <a:gd name="T20" fmla="*/ 451 w 472"/>
              <a:gd name="T21" fmla="*/ 316 h 481"/>
              <a:gd name="T22" fmla="*/ 357 w 472"/>
              <a:gd name="T23" fmla="*/ 326 h 481"/>
              <a:gd name="T24" fmla="*/ 236 w 472"/>
              <a:gd name="T25" fmla="*/ 385 h 481"/>
              <a:gd name="T26" fmla="*/ 201 w 472"/>
              <a:gd name="T27" fmla="*/ 475 h 481"/>
              <a:gd name="T28" fmla="*/ 171 w 472"/>
              <a:gd name="T29" fmla="*/ 462 h 481"/>
              <a:gd name="T30" fmla="*/ 120 w 472"/>
              <a:gd name="T31" fmla="*/ 481 h 481"/>
              <a:gd name="T32" fmla="*/ 92 w 472"/>
              <a:gd name="T33" fmla="*/ 404 h 481"/>
              <a:gd name="T34" fmla="*/ 44 w 472"/>
              <a:gd name="T35" fmla="*/ 423 h 481"/>
              <a:gd name="T36" fmla="*/ 24 w 472"/>
              <a:gd name="T37" fmla="*/ 405 h 481"/>
              <a:gd name="T38" fmla="*/ 0 w 472"/>
              <a:gd name="T39" fmla="*/ 334 h 48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481"/>
              <a:gd name="T62" fmla="*/ 472 w 472"/>
              <a:gd name="T63" fmla="*/ 481 h 48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481">
                <a:moveTo>
                  <a:pt x="0" y="334"/>
                </a:moveTo>
                <a:lnTo>
                  <a:pt x="24" y="299"/>
                </a:lnTo>
                <a:lnTo>
                  <a:pt x="46" y="321"/>
                </a:lnTo>
                <a:lnTo>
                  <a:pt x="191" y="311"/>
                </a:lnTo>
                <a:lnTo>
                  <a:pt x="161" y="0"/>
                </a:lnTo>
                <a:lnTo>
                  <a:pt x="211" y="0"/>
                </a:lnTo>
                <a:lnTo>
                  <a:pt x="444" y="168"/>
                </a:lnTo>
                <a:lnTo>
                  <a:pt x="446" y="196"/>
                </a:lnTo>
                <a:lnTo>
                  <a:pt x="469" y="192"/>
                </a:lnTo>
                <a:lnTo>
                  <a:pt x="472" y="292"/>
                </a:lnTo>
                <a:lnTo>
                  <a:pt x="451" y="316"/>
                </a:lnTo>
                <a:lnTo>
                  <a:pt x="357" y="326"/>
                </a:lnTo>
                <a:lnTo>
                  <a:pt x="236" y="385"/>
                </a:lnTo>
                <a:lnTo>
                  <a:pt x="201" y="475"/>
                </a:lnTo>
                <a:lnTo>
                  <a:pt x="171" y="462"/>
                </a:lnTo>
                <a:lnTo>
                  <a:pt x="120" y="481"/>
                </a:lnTo>
                <a:lnTo>
                  <a:pt x="92" y="404"/>
                </a:lnTo>
                <a:lnTo>
                  <a:pt x="44" y="423"/>
                </a:lnTo>
                <a:lnTo>
                  <a:pt x="24" y="405"/>
                </a:lnTo>
                <a:lnTo>
                  <a:pt x="0" y="33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3" name="Freeform 213"/>
          <p:cNvSpPr>
            <a:spLocks/>
          </p:cNvSpPr>
          <p:nvPr/>
        </p:nvSpPr>
        <p:spPr bwMode="auto">
          <a:xfrm>
            <a:off x="4078288" y="3900488"/>
            <a:ext cx="276225" cy="325437"/>
          </a:xfrm>
          <a:custGeom>
            <a:avLst/>
            <a:gdLst>
              <a:gd name="T0" fmla="*/ 0 w 347"/>
              <a:gd name="T1" fmla="*/ 208 h 412"/>
              <a:gd name="T2" fmla="*/ 19 w 347"/>
              <a:gd name="T3" fmla="*/ 232 h 412"/>
              <a:gd name="T4" fmla="*/ 24 w 347"/>
              <a:gd name="T5" fmla="*/ 294 h 412"/>
              <a:gd name="T6" fmla="*/ 7 w 347"/>
              <a:gd name="T7" fmla="*/ 369 h 412"/>
              <a:gd name="T8" fmla="*/ 74 w 347"/>
              <a:gd name="T9" fmla="*/ 351 h 412"/>
              <a:gd name="T10" fmla="*/ 136 w 347"/>
              <a:gd name="T11" fmla="*/ 412 h 412"/>
              <a:gd name="T12" fmla="*/ 160 w 347"/>
              <a:gd name="T13" fmla="*/ 377 h 412"/>
              <a:gd name="T14" fmla="*/ 182 w 347"/>
              <a:gd name="T15" fmla="*/ 399 h 412"/>
              <a:gd name="T16" fmla="*/ 327 w 347"/>
              <a:gd name="T17" fmla="*/ 389 h 412"/>
              <a:gd name="T18" fmla="*/ 297 w 347"/>
              <a:gd name="T19" fmla="*/ 78 h 412"/>
              <a:gd name="T20" fmla="*/ 347 w 347"/>
              <a:gd name="T21" fmla="*/ 78 h 412"/>
              <a:gd name="T22" fmla="*/ 242 w 347"/>
              <a:gd name="T23" fmla="*/ 0 h 412"/>
              <a:gd name="T24" fmla="*/ 238 w 347"/>
              <a:gd name="T25" fmla="*/ 43 h 412"/>
              <a:gd name="T26" fmla="*/ 145 w 347"/>
              <a:gd name="T27" fmla="*/ 41 h 412"/>
              <a:gd name="T28" fmla="*/ 144 w 347"/>
              <a:gd name="T29" fmla="*/ 126 h 412"/>
              <a:gd name="T30" fmla="*/ 111 w 347"/>
              <a:gd name="T31" fmla="*/ 140 h 412"/>
              <a:gd name="T32" fmla="*/ 113 w 347"/>
              <a:gd name="T33" fmla="*/ 195 h 412"/>
              <a:gd name="T34" fmla="*/ 0 w 347"/>
              <a:gd name="T35" fmla="*/ 208 h 4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47"/>
              <a:gd name="T55" fmla="*/ 0 h 412"/>
              <a:gd name="T56" fmla="*/ 347 w 347"/>
              <a:gd name="T57" fmla="*/ 412 h 4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47" h="412">
                <a:moveTo>
                  <a:pt x="0" y="208"/>
                </a:moveTo>
                <a:lnTo>
                  <a:pt x="19" y="232"/>
                </a:lnTo>
                <a:lnTo>
                  <a:pt x="24" y="294"/>
                </a:lnTo>
                <a:lnTo>
                  <a:pt x="7" y="369"/>
                </a:lnTo>
                <a:lnTo>
                  <a:pt x="74" y="351"/>
                </a:lnTo>
                <a:lnTo>
                  <a:pt x="136" y="412"/>
                </a:lnTo>
                <a:lnTo>
                  <a:pt x="160" y="377"/>
                </a:lnTo>
                <a:lnTo>
                  <a:pt x="182" y="399"/>
                </a:lnTo>
                <a:lnTo>
                  <a:pt x="327" y="389"/>
                </a:lnTo>
                <a:lnTo>
                  <a:pt x="297" y="78"/>
                </a:lnTo>
                <a:lnTo>
                  <a:pt x="347" y="78"/>
                </a:lnTo>
                <a:lnTo>
                  <a:pt x="242" y="0"/>
                </a:lnTo>
                <a:lnTo>
                  <a:pt x="238" y="43"/>
                </a:lnTo>
                <a:lnTo>
                  <a:pt x="145" y="41"/>
                </a:lnTo>
                <a:lnTo>
                  <a:pt x="144" y="126"/>
                </a:lnTo>
                <a:lnTo>
                  <a:pt x="111" y="140"/>
                </a:lnTo>
                <a:lnTo>
                  <a:pt x="113" y="195"/>
                </a:lnTo>
                <a:lnTo>
                  <a:pt x="0" y="20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4" name="Freeform 214"/>
          <p:cNvSpPr>
            <a:spLocks/>
          </p:cNvSpPr>
          <p:nvPr/>
        </p:nvSpPr>
        <p:spPr bwMode="auto">
          <a:xfrm>
            <a:off x="4167188" y="3670300"/>
            <a:ext cx="268287" cy="220663"/>
          </a:xfrm>
          <a:custGeom>
            <a:avLst/>
            <a:gdLst/>
            <a:ahLst/>
            <a:cxnLst>
              <a:cxn ang="0">
                <a:pos x="0" y="275"/>
              </a:cxn>
              <a:cxn ang="0">
                <a:pos x="83" y="221"/>
              </a:cxn>
              <a:cxn ang="0">
                <a:pos x="114" y="111"/>
              </a:cxn>
              <a:cxn ang="0">
                <a:pos x="186" y="54"/>
              </a:cxn>
              <a:cxn ang="0">
                <a:pos x="210" y="0"/>
              </a:cxn>
              <a:cxn ang="0">
                <a:pos x="313" y="18"/>
              </a:cxn>
              <a:cxn ang="0">
                <a:pos x="339" y="121"/>
              </a:cxn>
              <a:cxn ang="0">
                <a:pos x="294" y="125"/>
              </a:cxn>
              <a:cxn ang="0">
                <a:pos x="269" y="136"/>
              </a:cxn>
              <a:cxn ang="0">
                <a:pos x="274" y="163"/>
              </a:cxn>
              <a:cxn ang="0">
                <a:pos x="141" y="226"/>
              </a:cxn>
              <a:cxn ang="0">
                <a:pos x="127" y="279"/>
              </a:cxn>
              <a:cxn ang="0">
                <a:pos x="0" y="275"/>
              </a:cxn>
            </a:cxnLst>
            <a:rect l="0" t="0" r="r" b="b"/>
            <a:pathLst>
              <a:path w="339" h="279">
                <a:moveTo>
                  <a:pt x="0" y="275"/>
                </a:moveTo>
                <a:lnTo>
                  <a:pt x="83" y="221"/>
                </a:lnTo>
                <a:lnTo>
                  <a:pt x="114" y="111"/>
                </a:lnTo>
                <a:lnTo>
                  <a:pt x="186" y="54"/>
                </a:lnTo>
                <a:lnTo>
                  <a:pt x="210" y="0"/>
                </a:lnTo>
                <a:lnTo>
                  <a:pt x="313" y="18"/>
                </a:lnTo>
                <a:lnTo>
                  <a:pt x="339" y="121"/>
                </a:lnTo>
                <a:lnTo>
                  <a:pt x="294" y="125"/>
                </a:lnTo>
                <a:lnTo>
                  <a:pt x="269" y="136"/>
                </a:lnTo>
                <a:lnTo>
                  <a:pt x="274" y="163"/>
                </a:lnTo>
                <a:lnTo>
                  <a:pt x="141" y="226"/>
                </a:lnTo>
                <a:lnTo>
                  <a:pt x="127" y="279"/>
                </a:lnTo>
                <a:lnTo>
                  <a:pt x="0" y="275"/>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5" name="Freeform 215"/>
          <p:cNvSpPr>
            <a:spLocks/>
          </p:cNvSpPr>
          <p:nvPr/>
        </p:nvSpPr>
        <p:spPr bwMode="auto">
          <a:xfrm>
            <a:off x="5153025" y="4860925"/>
            <a:ext cx="242888" cy="419100"/>
          </a:xfrm>
          <a:custGeom>
            <a:avLst/>
            <a:gdLst>
              <a:gd name="T0" fmla="*/ 0 w 306"/>
              <a:gd name="T1" fmla="*/ 148 h 528"/>
              <a:gd name="T2" fmla="*/ 9 w 306"/>
              <a:gd name="T3" fmla="*/ 164 h 528"/>
              <a:gd name="T4" fmla="*/ 81 w 306"/>
              <a:gd name="T5" fmla="*/ 190 h 528"/>
              <a:gd name="T6" fmla="*/ 89 w 306"/>
              <a:gd name="T7" fmla="*/ 222 h 528"/>
              <a:gd name="T8" fmla="*/ 84 w 306"/>
              <a:gd name="T9" fmla="*/ 306 h 528"/>
              <a:gd name="T10" fmla="*/ 46 w 306"/>
              <a:gd name="T11" fmla="*/ 394 h 528"/>
              <a:gd name="T12" fmla="*/ 57 w 306"/>
              <a:gd name="T13" fmla="*/ 497 h 528"/>
              <a:gd name="T14" fmla="*/ 61 w 306"/>
              <a:gd name="T15" fmla="*/ 528 h 528"/>
              <a:gd name="T16" fmla="*/ 84 w 306"/>
              <a:gd name="T17" fmla="*/ 528 h 528"/>
              <a:gd name="T18" fmla="*/ 84 w 306"/>
              <a:gd name="T19" fmla="*/ 494 h 528"/>
              <a:gd name="T20" fmla="*/ 157 w 306"/>
              <a:gd name="T21" fmla="*/ 447 h 528"/>
              <a:gd name="T22" fmla="*/ 135 w 306"/>
              <a:gd name="T23" fmla="*/ 306 h 528"/>
              <a:gd name="T24" fmla="*/ 302 w 306"/>
              <a:gd name="T25" fmla="*/ 162 h 528"/>
              <a:gd name="T26" fmla="*/ 306 w 306"/>
              <a:gd name="T27" fmla="*/ 0 h 528"/>
              <a:gd name="T28" fmla="*/ 262 w 306"/>
              <a:gd name="T29" fmla="*/ 29 h 528"/>
              <a:gd name="T30" fmla="*/ 147 w 306"/>
              <a:gd name="T31" fmla="*/ 37 h 528"/>
              <a:gd name="T32" fmla="*/ 143 w 306"/>
              <a:gd name="T33" fmla="*/ 98 h 528"/>
              <a:gd name="T34" fmla="*/ 175 w 306"/>
              <a:gd name="T35" fmla="*/ 144 h 528"/>
              <a:gd name="T36" fmla="*/ 157 w 306"/>
              <a:gd name="T37" fmla="*/ 215 h 528"/>
              <a:gd name="T38" fmla="*/ 125 w 306"/>
              <a:gd name="T39" fmla="*/ 177 h 528"/>
              <a:gd name="T40" fmla="*/ 130 w 306"/>
              <a:gd name="T41" fmla="*/ 129 h 528"/>
              <a:gd name="T42" fmla="*/ 94 w 306"/>
              <a:gd name="T43" fmla="*/ 116 h 528"/>
              <a:gd name="T44" fmla="*/ 0 w 306"/>
              <a:gd name="T45" fmla="*/ 148 h 5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6"/>
              <a:gd name="T70" fmla="*/ 0 h 528"/>
              <a:gd name="T71" fmla="*/ 306 w 306"/>
              <a:gd name="T72" fmla="*/ 528 h 5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6" h="528">
                <a:moveTo>
                  <a:pt x="0" y="148"/>
                </a:moveTo>
                <a:lnTo>
                  <a:pt x="9" y="164"/>
                </a:lnTo>
                <a:lnTo>
                  <a:pt x="81" y="190"/>
                </a:lnTo>
                <a:lnTo>
                  <a:pt x="89" y="222"/>
                </a:lnTo>
                <a:lnTo>
                  <a:pt x="84" y="306"/>
                </a:lnTo>
                <a:lnTo>
                  <a:pt x="46" y="394"/>
                </a:lnTo>
                <a:lnTo>
                  <a:pt x="57" y="497"/>
                </a:lnTo>
                <a:lnTo>
                  <a:pt x="61" y="528"/>
                </a:lnTo>
                <a:lnTo>
                  <a:pt x="84" y="528"/>
                </a:lnTo>
                <a:lnTo>
                  <a:pt x="84" y="494"/>
                </a:lnTo>
                <a:lnTo>
                  <a:pt x="157" y="447"/>
                </a:lnTo>
                <a:lnTo>
                  <a:pt x="135" y="306"/>
                </a:lnTo>
                <a:lnTo>
                  <a:pt x="302" y="162"/>
                </a:lnTo>
                <a:lnTo>
                  <a:pt x="306" y="0"/>
                </a:lnTo>
                <a:lnTo>
                  <a:pt x="262" y="29"/>
                </a:lnTo>
                <a:lnTo>
                  <a:pt x="147" y="37"/>
                </a:lnTo>
                <a:lnTo>
                  <a:pt x="143" y="98"/>
                </a:lnTo>
                <a:lnTo>
                  <a:pt x="175" y="144"/>
                </a:lnTo>
                <a:lnTo>
                  <a:pt x="157" y="215"/>
                </a:lnTo>
                <a:lnTo>
                  <a:pt x="125" y="177"/>
                </a:lnTo>
                <a:lnTo>
                  <a:pt x="130" y="129"/>
                </a:lnTo>
                <a:lnTo>
                  <a:pt x="94" y="116"/>
                </a:lnTo>
                <a:lnTo>
                  <a:pt x="0" y="14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6" name="Freeform 216"/>
          <p:cNvSpPr>
            <a:spLocks/>
          </p:cNvSpPr>
          <p:nvPr/>
        </p:nvSpPr>
        <p:spPr bwMode="auto">
          <a:xfrm>
            <a:off x="4470400" y="4000500"/>
            <a:ext cx="363538" cy="304800"/>
          </a:xfrm>
          <a:custGeom>
            <a:avLst/>
            <a:gdLst>
              <a:gd name="T0" fmla="*/ 0 w 457"/>
              <a:gd name="T1" fmla="*/ 278 h 385"/>
              <a:gd name="T2" fmla="*/ 5 w 457"/>
              <a:gd name="T3" fmla="*/ 312 h 385"/>
              <a:gd name="T4" fmla="*/ 62 w 457"/>
              <a:gd name="T5" fmla="*/ 376 h 385"/>
              <a:gd name="T6" fmla="*/ 75 w 457"/>
              <a:gd name="T7" fmla="*/ 361 h 385"/>
              <a:gd name="T8" fmla="*/ 99 w 457"/>
              <a:gd name="T9" fmla="*/ 385 h 385"/>
              <a:gd name="T10" fmla="*/ 132 w 457"/>
              <a:gd name="T11" fmla="*/ 318 h 385"/>
              <a:gd name="T12" fmla="*/ 265 w 457"/>
              <a:gd name="T13" fmla="*/ 351 h 385"/>
              <a:gd name="T14" fmla="*/ 378 w 457"/>
              <a:gd name="T15" fmla="*/ 317 h 385"/>
              <a:gd name="T16" fmla="*/ 380 w 457"/>
              <a:gd name="T17" fmla="*/ 301 h 385"/>
              <a:gd name="T18" fmla="*/ 440 w 457"/>
              <a:gd name="T19" fmla="*/ 215 h 385"/>
              <a:gd name="T20" fmla="*/ 457 w 457"/>
              <a:gd name="T21" fmla="*/ 103 h 385"/>
              <a:gd name="T22" fmla="*/ 427 w 457"/>
              <a:gd name="T23" fmla="*/ 67 h 385"/>
              <a:gd name="T24" fmla="*/ 427 w 457"/>
              <a:gd name="T25" fmla="*/ 14 h 385"/>
              <a:gd name="T26" fmla="*/ 331 w 457"/>
              <a:gd name="T27" fmla="*/ 0 h 385"/>
              <a:gd name="T28" fmla="*/ 156 w 457"/>
              <a:gd name="T29" fmla="*/ 133 h 385"/>
              <a:gd name="T30" fmla="*/ 112 w 457"/>
              <a:gd name="T31" fmla="*/ 144 h 385"/>
              <a:gd name="T32" fmla="*/ 115 w 457"/>
              <a:gd name="T33" fmla="*/ 244 h 385"/>
              <a:gd name="T34" fmla="*/ 94 w 457"/>
              <a:gd name="T35" fmla="*/ 268 h 385"/>
              <a:gd name="T36" fmla="*/ 0 w 457"/>
              <a:gd name="T37" fmla="*/ 278 h 3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7"/>
              <a:gd name="T58" fmla="*/ 0 h 385"/>
              <a:gd name="T59" fmla="*/ 457 w 457"/>
              <a:gd name="T60" fmla="*/ 385 h 3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7" h="385">
                <a:moveTo>
                  <a:pt x="0" y="278"/>
                </a:moveTo>
                <a:lnTo>
                  <a:pt x="5" y="312"/>
                </a:lnTo>
                <a:lnTo>
                  <a:pt x="62" y="376"/>
                </a:lnTo>
                <a:lnTo>
                  <a:pt x="75" y="361"/>
                </a:lnTo>
                <a:lnTo>
                  <a:pt x="99" y="385"/>
                </a:lnTo>
                <a:lnTo>
                  <a:pt x="132" y="318"/>
                </a:lnTo>
                <a:lnTo>
                  <a:pt x="265" y="351"/>
                </a:lnTo>
                <a:lnTo>
                  <a:pt x="378" y="317"/>
                </a:lnTo>
                <a:lnTo>
                  <a:pt x="380" y="301"/>
                </a:lnTo>
                <a:lnTo>
                  <a:pt x="440" y="215"/>
                </a:lnTo>
                <a:lnTo>
                  <a:pt x="457" y="103"/>
                </a:lnTo>
                <a:lnTo>
                  <a:pt x="427" y="67"/>
                </a:lnTo>
                <a:lnTo>
                  <a:pt x="427" y="14"/>
                </a:lnTo>
                <a:lnTo>
                  <a:pt x="331" y="0"/>
                </a:lnTo>
                <a:lnTo>
                  <a:pt x="156" y="133"/>
                </a:lnTo>
                <a:lnTo>
                  <a:pt x="112" y="144"/>
                </a:lnTo>
                <a:lnTo>
                  <a:pt x="115" y="244"/>
                </a:lnTo>
                <a:lnTo>
                  <a:pt x="94" y="268"/>
                </a:lnTo>
                <a:lnTo>
                  <a:pt x="0" y="27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7" name="Freeform 217"/>
          <p:cNvSpPr>
            <a:spLocks/>
          </p:cNvSpPr>
          <p:nvPr/>
        </p:nvSpPr>
        <p:spPr bwMode="auto">
          <a:xfrm>
            <a:off x="4530725" y="4251325"/>
            <a:ext cx="266700" cy="242888"/>
          </a:xfrm>
          <a:custGeom>
            <a:avLst/>
            <a:gdLst/>
            <a:ahLst/>
            <a:cxnLst>
              <a:cxn ang="0">
                <a:pos x="0" y="237"/>
              </a:cxn>
              <a:cxn ang="0">
                <a:pos x="24" y="68"/>
              </a:cxn>
              <a:cxn ang="0">
                <a:pos x="57" y="1"/>
              </a:cxn>
              <a:cxn ang="0">
                <a:pos x="190" y="34"/>
              </a:cxn>
              <a:cxn ang="0">
                <a:pos x="303" y="0"/>
              </a:cxn>
              <a:cxn ang="0">
                <a:pos x="325" y="39"/>
              </a:cxn>
              <a:cxn ang="0">
                <a:pos x="337" y="68"/>
              </a:cxn>
              <a:cxn ang="0">
                <a:pos x="308" y="92"/>
              </a:cxn>
              <a:cxn ang="0">
                <a:pos x="246" y="230"/>
              </a:cxn>
              <a:cxn ang="0">
                <a:pos x="193" y="221"/>
              </a:cxn>
              <a:cxn ang="0">
                <a:pos x="162" y="289"/>
              </a:cxn>
              <a:cxn ang="0">
                <a:pos x="98" y="307"/>
              </a:cxn>
              <a:cxn ang="0">
                <a:pos x="57" y="245"/>
              </a:cxn>
              <a:cxn ang="0">
                <a:pos x="0" y="237"/>
              </a:cxn>
            </a:cxnLst>
            <a:rect l="0" t="0" r="r" b="b"/>
            <a:pathLst>
              <a:path w="337" h="307">
                <a:moveTo>
                  <a:pt x="0" y="237"/>
                </a:moveTo>
                <a:lnTo>
                  <a:pt x="24" y="68"/>
                </a:lnTo>
                <a:lnTo>
                  <a:pt x="57" y="1"/>
                </a:lnTo>
                <a:lnTo>
                  <a:pt x="190" y="34"/>
                </a:lnTo>
                <a:lnTo>
                  <a:pt x="303" y="0"/>
                </a:lnTo>
                <a:lnTo>
                  <a:pt x="325" y="39"/>
                </a:lnTo>
                <a:lnTo>
                  <a:pt x="337" y="68"/>
                </a:lnTo>
                <a:lnTo>
                  <a:pt x="308" y="92"/>
                </a:lnTo>
                <a:lnTo>
                  <a:pt x="246" y="230"/>
                </a:lnTo>
                <a:lnTo>
                  <a:pt x="193" y="221"/>
                </a:lnTo>
                <a:lnTo>
                  <a:pt x="162" y="289"/>
                </a:lnTo>
                <a:lnTo>
                  <a:pt x="98" y="307"/>
                </a:lnTo>
                <a:lnTo>
                  <a:pt x="57" y="245"/>
                </a:lnTo>
                <a:lnTo>
                  <a:pt x="0" y="23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8" name="Freeform 218"/>
          <p:cNvSpPr>
            <a:spLocks/>
          </p:cNvSpPr>
          <p:nvPr/>
        </p:nvSpPr>
        <p:spPr bwMode="auto">
          <a:xfrm>
            <a:off x="4081463" y="4279900"/>
            <a:ext cx="68262" cy="44450"/>
          </a:xfrm>
          <a:custGeom>
            <a:avLst/>
            <a:gdLst>
              <a:gd name="T0" fmla="*/ 0 w 87"/>
              <a:gd name="T1" fmla="*/ 5 h 57"/>
              <a:gd name="T2" fmla="*/ 27 w 87"/>
              <a:gd name="T3" fmla="*/ 33 h 57"/>
              <a:gd name="T4" fmla="*/ 57 w 87"/>
              <a:gd name="T5" fmla="*/ 24 h 57"/>
              <a:gd name="T6" fmla="*/ 41 w 87"/>
              <a:gd name="T7" fmla="*/ 33 h 57"/>
              <a:gd name="T8" fmla="*/ 53 w 87"/>
              <a:gd name="T9" fmla="*/ 57 h 57"/>
              <a:gd name="T10" fmla="*/ 87 w 87"/>
              <a:gd name="T11" fmla="*/ 33 h 57"/>
              <a:gd name="T12" fmla="*/ 87 w 87"/>
              <a:gd name="T13" fmla="*/ 0 h 57"/>
              <a:gd name="T14" fmla="*/ 0 w 87"/>
              <a:gd name="T15" fmla="*/ 5 h 57"/>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57"/>
              <a:gd name="T26" fmla="*/ 87 w 87"/>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57">
                <a:moveTo>
                  <a:pt x="0" y="5"/>
                </a:moveTo>
                <a:lnTo>
                  <a:pt x="27" y="33"/>
                </a:lnTo>
                <a:lnTo>
                  <a:pt x="57" y="24"/>
                </a:lnTo>
                <a:lnTo>
                  <a:pt x="41" y="33"/>
                </a:lnTo>
                <a:lnTo>
                  <a:pt x="53" y="57"/>
                </a:lnTo>
                <a:lnTo>
                  <a:pt x="87" y="33"/>
                </a:lnTo>
                <a:lnTo>
                  <a:pt x="87" y="0"/>
                </a:lnTo>
                <a:lnTo>
                  <a:pt x="0" y="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699" name="Freeform 219"/>
          <p:cNvSpPr>
            <a:spLocks/>
          </p:cNvSpPr>
          <p:nvPr/>
        </p:nvSpPr>
        <p:spPr bwMode="auto">
          <a:xfrm>
            <a:off x="5629275" y="3932238"/>
            <a:ext cx="14288" cy="41275"/>
          </a:xfrm>
          <a:custGeom>
            <a:avLst/>
            <a:gdLst/>
            <a:ahLst/>
            <a:cxnLst>
              <a:cxn ang="0">
                <a:pos x="0" y="44"/>
              </a:cxn>
              <a:cxn ang="0">
                <a:pos x="9" y="53"/>
              </a:cxn>
              <a:cxn ang="0">
                <a:pos x="16" y="49"/>
              </a:cxn>
              <a:cxn ang="0">
                <a:pos x="10" y="0"/>
              </a:cxn>
              <a:cxn ang="0">
                <a:pos x="0" y="44"/>
              </a:cxn>
            </a:cxnLst>
            <a:rect l="0" t="0" r="r" b="b"/>
            <a:pathLst>
              <a:path w="16" h="53">
                <a:moveTo>
                  <a:pt x="0" y="44"/>
                </a:moveTo>
                <a:lnTo>
                  <a:pt x="9" y="53"/>
                </a:lnTo>
                <a:lnTo>
                  <a:pt x="16" y="49"/>
                </a:lnTo>
                <a:lnTo>
                  <a:pt x="10" y="0"/>
                </a:lnTo>
                <a:lnTo>
                  <a:pt x="0" y="44"/>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0" name="Freeform 220"/>
          <p:cNvSpPr>
            <a:spLocks/>
          </p:cNvSpPr>
          <p:nvPr/>
        </p:nvSpPr>
        <p:spPr bwMode="auto">
          <a:xfrm>
            <a:off x="5133975" y="4624388"/>
            <a:ext cx="36513" cy="41275"/>
          </a:xfrm>
          <a:custGeom>
            <a:avLst/>
            <a:gdLst>
              <a:gd name="T0" fmla="*/ 0 w 47"/>
              <a:gd name="T1" fmla="*/ 52 h 52"/>
              <a:gd name="T2" fmla="*/ 18 w 47"/>
              <a:gd name="T3" fmla="*/ 9 h 52"/>
              <a:gd name="T4" fmla="*/ 42 w 47"/>
              <a:gd name="T5" fmla="*/ 0 h 52"/>
              <a:gd name="T6" fmla="*/ 47 w 47"/>
              <a:gd name="T7" fmla="*/ 42 h 52"/>
              <a:gd name="T8" fmla="*/ 0 w 47"/>
              <a:gd name="T9" fmla="*/ 52 h 52"/>
              <a:gd name="T10" fmla="*/ 0 60000 65536"/>
              <a:gd name="T11" fmla="*/ 0 60000 65536"/>
              <a:gd name="T12" fmla="*/ 0 60000 65536"/>
              <a:gd name="T13" fmla="*/ 0 60000 65536"/>
              <a:gd name="T14" fmla="*/ 0 60000 65536"/>
              <a:gd name="T15" fmla="*/ 0 w 47"/>
              <a:gd name="T16" fmla="*/ 0 h 52"/>
              <a:gd name="T17" fmla="*/ 47 w 47"/>
              <a:gd name="T18" fmla="*/ 52 h 52"/>
            </a:gdLst>
            <a:ahLst/>
            <a:cxnLst>
              <a:cxn ang="T10">
                <a:pos x="T0" y="T1"/>
              </a:cxn>
              <a:cxn ang="T11">
                <a:pos x="T2" y="T3"/>
              </a:cxn>
              <a:cxn ang="T12">
                <a:pos x="T4" y="T5"/>
              </a:cxn>
              <a:cxn ang="T13">
                <a:pos x="T6" y="T7"/>
              </a:cxn>
              <a:cxn ang="T14">
                <a:pos x="T8" y="T9"/>
              </a:cxn>
            </a:cxnLst>
            <a:rect l="T15" t="T16" r="T17" b="T18"/>
            <a:pathLst>
              <a:path w="47" h="52">
                <a:moveTo>
                  <a:pt x="0" y="52"/>
                </a:moveTo>
                <a:lnTo>
                  <a:pt x="18" y="9"/>
                </a:lnTo>
                <a:lnTo>
                  <a:pt x="42" y="0"/>
                </a:lnTo>
                <a:lnTo>
                  <a:pt x="47" y="42"/>
                </a:lnTo>
                <a:lnTo>
                  <a:pt x="0" y="5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1" name="Freeform 221"/>
          <p:cNvSpPr>
            <a:spLocks/>
          </p:cNvSpPr>
          <p:nvPr/>
        </p:nvSpPr>
        <p:spPr bwMode="auto">
          <a:xfrm>
            <a:off x="4064000" y="4178300"/>
            <a:ext cx="142875" cy="104775"/>
          </a:xfrm>
          <a:custGeom>
            <a:avLst/>
            <a:gdLst>
              <a:gd name="T0" fmla="*/ 0 w 179"/>
              <a:gd name="T1" fmla="*/ 61 h 132"/>
              <a:gd name="T2" fmla="*/ 26 w 179"/>
              <a:gd name="T3" fmla="*/ 100 h 132"/>
              <a:gd name="T4" fmla="*/ 108 w 179"/>
              <a:gd name="T5" fmla="*/ 105 h 132"/>
              <a:gd name="T6" fmla="*/ 21 w 179"/>
              <a:gd name="T7" fmla="*/ 116 h 132"/>
              <a:gd name="T8" fmla="*/ 21 w 179"/>
              <a:gd name="T9" fmla="*/ 132 h 132"/>
              <a:gd name="T10" fmla="*/ 108 w 179"/>
              <a:gd name="T11" fmla="*/ 127 h 132"/>
              <a:gd name="T12" fmla="*/ 179 w 179"/>
              <a:gd name="T13" fmla="*/ 132 h 132"/>
              <a:gd name="T14" fmla="*/ 155 w 179"/>
              <a:gd name="T15" fmla="*/ 61 h 132"/>
              <a:gd name="T16" fmla="*/ 93 w 179"/>
              <a:gd name="T17" fmla="*/ 0 h 132"/>
              <a:gd name="T18" fmla="*/ 26 w 179"/>
              <a:gd name="T19" fmla="*/ 18 h 132"/>
              <a:gd name="T20" fmla="*/ 0 w 179"/>
              <a:gd name="T21" fmla="*/ 61 h 1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
              <a:gd name="T34" fmla="*/ 0 h 132"/>
              <a:gd name="T35" fmla="*/ 179 w 179"/>
              <a:gd name="T36" fmla="*/ 132 h 1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 h="132">
                <a:moveTo>
                  <a:pt x="0" y="61"/>
                </a:moveTo>
                <a:lnTo>
                  <a:pt x="26" y="100"/>
                </a:lnTo>
                <a:lnTo>
                  <a:pt x="108" y="105"/>
                </a:lnTo>
                <a:lnTo>
                  <a:pt x="21" y="116"/>
                </a:lnTo>
                <a:lnTo>
                  <a:pt x="21" y="132"/>
                </a:lnTo>
                <a:lnTo>
                  <a:pt x="108" y="127"/>
                </a:lnTo>
                <a:lnTo>
                  <a:pt x="179" y="132"/>
                </a:lnTo>
                <a:lnTo>
                  <a:pt x="155" y="61"/>
                </a:lnTo>
                <a:lnTo>
                  <a:pt x="93" y="0"/>
                </a:lnTo>
                <a:lnTo>
                  <a:pt x="26" y="18"/>
                </a:lnTo>
                <a:lnTo>
                  <a:pt x="0" y="61"/>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2" name="Freeform 222"/>
          <p:cNvSpPr>
            <a:spLocks/>
          </p:cNvSpPr>
          <p:nvPr/>
        </p:nvSpPr>
        <p:spPr bwMode="auto">
          <a:xfrm>
            <a:off x="4160838" y="4349750"/>
            <a:ext cx="71437" cy="76200"/>
          </a:xfrm>
          <a:custGeom>
            <a:avLst/>
            <a:gdLst>
              <a:gd name="T0" fmla="*/ 0 w 90"/>
              <a:gd name="T1" fmla="*/ 27 h 96"/>
              <a:gd name="T2" fmla="*/ 10 w 90"/>
              <a:gd name="T3" fmla="*/ 65 h 96"/>
              <a:gd name="T4" fmla="*/ 55 w 90"/>
              <a:gd name="T5" fmla="*/ 96 h 96"/>
              <a:gd name="T6" fmla="*/ 90 w 90"/>
              <a:gd name="T7" fmla="*/ 48 h 96"/>
              <a:gd name="T8" fmla="*/ 62 w 90"/>
              <a:gd name="T9" fmla="*/ 0 h 96"/>
              <a:gd name="T10" fmla="*/ 0 w 90"/>
              <a:gd name="T11" fmla="*/ 27 h 96"/>
              <a:gd name="T12" fmla="*/ 0 60000 65536"/>
              <a:gd name="T13" fmla="*/ 0 60000 65536"/>
              <a:gd name="T14" fmla="*/ 0 60000 65536"/>
              <a:gd name="T15" fmla="*/ 0 60000 65536"/>
              <a:gd name="T16" fmla="*/ 0 60000 65536"/>
              <a:gd name="T17" fmla="*/ 0 60000 65536"/>
              <a:gd name="T18" fmla="*/ 0 w 90"/>
              <a:gd name="T19" fmla="*/ 0 h 96"/>
              <a:gd name="T20" fmla="*/ 90 w 90"/>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90" h="96">
                <a:moveTo>
                  <a:pt x="0" y="27"/>
                </a:moveTo>
                <a:lnTo>
                  <a:pt x="10" y="65"/>
                </a:lnTo>
                <a:lnTo>
                  <a:pt x="55" y="96"/>
                </a:lnTo>
                <a:lnTo>
                  <a:pt x="90" y="48"/>
                </a:lnTo>
                <a:lnTo>
                  <a:pt x="62" y="0"/>
                </a:lnTo>
                <a:lnTo>
                  <a:pt x="0" y="2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3" name="Freeform 223"/>
          <p:cNvSpPr>
            <a:spLocks/>
          </p:cNvSpPr>
          <p:nvPr/>
        </p:nvSpPr>
        <p:spPr bwMode="auto">
          <a:xfrm>
            <a:off x="5408613" y="4298950"/>
            <a:ext cx="233362" cy="341313"/>
          </a:xfrm>
          <a:custGeom>
            <a:avLst/>
            <a:gdLst>
              <a:gd name="T0" fmla="*/ 0 w 294"/>
              <a:gd name="T1" fmla="*/ 407 h 432"/>
              <a:gd name="T2" fmla="*/ 0 w 294"/>
              <a:gd name="T3" fmla="*/ 291 h 432"/>
              <a:gd name="T4" fmla="*/ 22 w 294"/>
              <a:gd name="T5" fmla="*/ 255 h 432"/>
              <a:gd name="T6" fmla="*/ 113 w 294"/>
              <a:gd name="T7" fmla="*/ 219 h 432"/>
              <a:gd name="T8" fmla="*/ 202 w 294"/>
              <a:gd name="T9" fmla="*/ 127 h 432"/>
              <a:gd name="T10" fmla="*/ 88 w 294"/>
              <a:gd name="T11" fmla="*/ 94 h 432"/>
              <a:gd name="T12" fmla="*/ 51 w 294"/>
              <a:gd name="T13" fmla="*/ 34 h 432"/>
              <a:gd name="T14" fmla="*/ 65 w 294"/>
              <a:gd name="T15" fmla="*/ 18 h 432"/>
              <a:gd name="T16" fmla="*/ 110 w 294"/>
              <a:gd name="T17" fmla="*/ 51 h 432"/>
              <a:gd name="T18" fmla="*/ 280 w 294"/>
              <a:gd name="T19" fmla="*/ 0 h 432"/>
              <a:gd name="T20" fmla="*/ 294 w 294"/>
              <a:gd name="T21" fmla="*/ 51 h 432"/>
              <a:gd name="T22" fmla="*/ 190 w 294"/>
              <a:gd name="T23" fmla="*/ 254 h 432"/>
              <a:gd name="T24" fmla="*/ 12 w 294"/>
              <a:gd name="T25" fmla="*/ 432 h 432"/>
              <a:gd name="T26" fmla="*/ 0 w 294"/>
              <a:gd name="T27" fmla="*/ 407 h 4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4"/>
              <a:gd name="T43" fmla="*/ 0 h 432"/>
              <a:gd name="T44" fmla="*/ 294 w 294"/>
              <a:gd name="T45" fmla="*/ 432 h 4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4" h="432">
                <a:moveTo>
                  <a:pt x="0" y="407"/>
                </a:moveTo>
                <a:lnTo>
                  <a:pt x="0" y="291"/>
                </a:lnTo>
                <a:lnTo>
                  <a:pt x="22" y="255"/>
                </a:lnTo>
                <a:lnTo>
                  <a:pt x="113" y="219"/>
                </a:lnTo>
                <a:lnTo>
                  <a:pt x="202" y="127"/>
                </a:lnTo>
                <a:lnTo>
                  <a:pt x="88" y="94"/>
                </a:lnTo>
                <a:lnTo>
                  <a:pt x="51" y="34"/>
                </a:lnTo>
                <a:lnTo>
                  <a:pt x="65" y="18"/>
                </a:lnTo>
                <a:lnTo>
                  <a:pt x="110" y="51"/>
                </a:lnTo>
                <a:lnTo>
                  <a:pt x="280" y="0"/>
                </a:lnTo>
                <a:lnTo>
                  <a:pt x="294" y="51"/>
                </a:lnTo>
                <a:lnTo>
                  <a:pt x="190" y="254"/>
                </a:lnTo>
                <a:lnTo>
                  <a:pt x="12" y="432"/>
                </a:lnTo>
                <a:lnTo>
                  <a:pt x="0" y="40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4" name="Freeform 224"/>
          <p:cNvSpPr>
            <a:spLocks/>
          </p:cNvSpPr>
          <p:nvPr/>
        </p:nvSpPr>
        <p:spPr bwMode="auto">
          <a:xfrm>
            <a:off x="5041900" y="4991100"/>
            <a:ext cx="180975" cy="182563"/>
          </a:xfrm>
          <a:custGeom>
            <a:avLst/>
            <a:gdLst>
              <a:gd name="T0" fmla="*/ 0 w 228"/>
              <a:gd name="T1" fmla="*/ 71 h 230"/>
              <a:gd name="T2" fmla="*/ 51 w 228"/>
              <a:gd name="T3" fmla="*/ 74 h 230"/>
              <a:gd name="T4" fmla="*/ 101 w 228"/>
              <a:gd name="T5" fmla="*/ 29 h 230"/>
              <a:gd name="T6" fmla="*/ 105 w 228"/>
              <a:gd name="T7" fmla="*/ 13 h 230"/>
              <a:gd name="T8" fmla="*/ 148 w 228"/>
              <a:gd name="T9" fmla="*/ 0 h 230"/>
              <a:gd name="T10" fmla="*/ 220 w 228"/>
              <a:gd name="T11" fmla="*/ 26 h 230"/>
              <a:gd name="T12" fmla="*/ 228 w 228"/>
              <a:gd name="T13" fmla="*/ 58 h 230"/>
              <a:gd name="T14" fmla="*/ 223 w 228"/>
              <a:gd name="T15" fmla="*/ 142 h 230"/>
              <a:gd name="T16" fmla="*/ 185 w 228"/>
              <a:gd name="T17" fmla="*/ 230 h 230"/>
              <a:gd name="T18" fmla="*/ 119 w 228"/>
              <a:gd name="T19" fmla="*/ 214 h 230"/>
              <a:gd name="T20" fmla="*/ 81 w 228"/>
              <a:gd name="T21" fmla="*/ 193 h 230"/>
              <a:gd name="T22" fmla="*/ 0 w 228"/>
              <a:gd name="T23" fmla="*/ 71 h 2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
              <a:gd name="T37" fmla="*/ 0 h 230"/>
              <a:gd name="T38" fmla="*/ 228 w 228"/>
              <a:gd name="T39" fmla="*/ 230 h 2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8" h="230">
                <a:moveTo>
                  <a:pt x="0" y="71"/>
                </a:moveTo>
                <a:lnTo>
                  <a:pt x="51" y="74"/>
                </a:lnTo>
                <a:lnTo>
                  <a:pt x="101" y="29"/>
                </a:lnTo>
                <a:lnTo>
                  <a:pt x="105" y="13"/>
                </a:lnTo>
                <a:lnTo>
                  <a:pt x="148" y="0"/>
                </a:lnTo>
                <a:lnTo>
                  <a:pt x="220" y="26"/>
                </a:lnTo>
                <a:lnTo>
                  <a:pt x="228" y="58"/>
                </a:lnTo>
                <a:lnTo>
                  <a:pt x="223" y="142"/>
                </a:lnTo>
                <a:lnTo>
                  <a:pt x="185" y="230"/>
                </a:lnTo>
                <a:lnTo>
                  <a:pt x="119" y="214"/>
                </a:lnTo>
                <a:lnTo>
                  <a:pt x="81" y="193"/>
                </a:lnTo>
                <a:lnTo>
                  <a:pt x="0" y="71"/>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5" name="Freeform 225"/>
          <p:cNvSpPr>
            <a:spLocks/>
          </p:cNvSpPr>
          <p:nvPr/>
        </p:nvSpPr>
        <p:spPr bwMode="auto">
          <a:xfrm>
            <a:off x="4729163" y="5024438"/>
            <a:ext cx="312737" cy="320675"/>
          </a:xfrm>
          <a:custGeom>
            <a:avLst/>
            <a:gdLst/>
            <a:ahLst/>
            <a:cxnLst>
              <a:cxn ang="0">
                <a:pos x="0" y="15"/>
              </a:cxn>
              <a:cxn ang="0">
                <a:pos x="48" y="0"/>
              </a:cxn>
              <a:cxn ang="0">
                <a:pos x="284" y="39"/>
              </a:cxn>
              <a:cxn ang="0">
                <a:pos x="336" y="21"/>
              </a:cxn>
              <a:cxn ang="0">
                <a:pos x="393" y="29"/>
              </a:cxn>
              <a:cxn ang="0">
                <a:pos x="344" y="57"/>
              </a:cxn>
              <a:cxn ang="0">
                <a:pos x="327" y="39"/>
              </a:cxn>
              <a:cxn ang="0">
                <a:pos x="273" y="53"/>
              </a:cxn>
              <a:cxn ang="0">
                <a:pos x="273" y="165"/>
              </a:cxn>
              <a:cxn ang="0">
                <a:pos x="241" y="168"/>
              </a:cxn>
              <a:cxn ang="0">
                <a:pos x="241" y="254"/>
              </a:cxn>
              <a:cxn ang="0">
                <a:pos x="241" y="386"/>
              </a:cxn>
              <a:cxn ang="0">
                <a:pos x="216" y="405"/>
              </a:cxn>
              <a:cxn ang="0">
                <a:pos x="180" y="405"/>
              </a:cxn>
              <a:cxn ang="0">
                <a:pos x="159" y="377"/>
              </a:cxn>
              <a:cxn ang="0">
                <a:pos x="143" y="391"/>
              </a:cxn>
              <a:cxn ang="0">
                <a:pos x="104" y="347"/>
              </a:cxn>
              <a:cxn ang="0">
                <a:pos x="85" y="204"/>
              </a:cxn>
              <a:cxn ang="0">
                <a:pos x="85" y="188"/>
              </a:cxn>
              <a:cxn ang="0">
                <a:pos x="0" y="15"/>
              </a:cxn>
            </a:cxnLst>
            <a:rect l="0" t="0" r="r" b="b"/>
            <a:pathLst>
              <a:path w="393" h="405">
                <a:moveTo>
                  <a:pt x="0" y="15"/>
                </a:moveTo>
                <a:lnTo>
                  <a:pt x="48" y="0"/>
                </a:lnTo>
                <a:lnTo>
                  <a:pt x="284" y="39"/>
                </a:lnTo>
                <a:lnTo>
                  <a:pt x="336" y="21"/>
                </a:lnTo>
                <a:lnTo>
                  <a:pt x="393" y="29"/>
                </a:lnTo>
                <a:lnTo>
                  <a:pt x="344" y="57"/>
                </a:lnTo>
                <a:lnTo>
                  <a:pt x="327" y="39"/>
                </a:lnTo>
                <a:lnTo>
                  <a:pt x="273" y="53"/>
                </a:lnTo>
                <a:lnTo>
                  <a:pt x="273" y="165"/>
                </a:lnTo>
                <a:lnTo>
                  <a:pt x="241" y="168"/>
                </a:lnTo>
                <a:lnTo>
                  <a:pt x="241" y="254"/>
                </a:lnTo>
                <a:lnTo>
                  <a:pt x="241" y="386"/>
                </a:lnTo>
                <a:lnTo>
                  <a:pt x="216" y="405"/>
                </a:lnTo>
                <a:lnTo>
                  <a:pt x="180" y="405"/>
                </a:lnTo>
                <a:lnTo>
                  <a:pt x="159" y="377"/>
                </a:lnTo>
                <a:lnTo>
                  <a:pt x="143" y="391"/>
                </a:lnTo>
                <a:lnTo>
                  <a:pt x="104" y="347"/>
                </a:lnTo>
                <a:lnTo>
                  <a:pt x="85" y="204"/>
                </a:lnTo>
                <a:lnTo>
                  <a:pt x="85" y="188"/>
                </a:lnTo>
                <a:lnTo>
                  <a:pt x="0" y="15"/>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6" name="Freeform 226"/>
          <p:cNvSpPr>
            <a:spLocks/>
          </p:cNvSpPr>
          <p:nvPr/>
        </p:nvSpPr>
        <p:spPr bwMode="auto">
          <a:xfrm>
            <a:off x="4078288" y="3887788"/>
            <a:ext cx="193675" cy="177800"/>
          </a:xfrm>
          <a:custGeom>
            <a:avLst/>
            <a:gdLst>
              <a:gd name="T0" fmla="*/ 0 w 242"/>
              <a:gd name="T1" fmla="*/ 223 h 223"/>
              <a:gd name="T2" fmla="*/ 111 w 242"/>
              <a:gd name="T3" fmla="*/ 0 h 223"/>
              <a:gd name="T4" fmla="*/ 238 w 242"/>
              <a:gd name="T5" fmla="*/ 4 h 223"/>
              <a:gd name="T6" fmla="*/ 242 w 242"/>
              <a:gd name="T7" fmla="*/ 15 h 223"/>
              <a:gd name="T8" fmla="*/ 238 w 242"/>
              <a:gd name="T9" fmla="*/ 58 h 223"/>
              <a:gd name="T10" fmla="*/ 145 w 242"/>
              <a:gd name="T11" fmla="*/ 56 h 223"/>
              <a:gd name="T12" fmla="*/ 144 w 242"/>
              <a:gd name="T13" fmla="*/ 141 h 223"/>
              <a:gd name="T14" fmla="*/ 111 w 242"/>
              <a:gd name="T15" fmla="*/ 155 h 223"/>
              <a:gd name="T16" fmla="*/ 113 w 242"/>
              <a:gd name="T17" fmla="*/ 210 h 223"/>
              <a:gd name="T18" fmla="*/ 0 w 242"/>
              <a:gd name="T19" fmla="*/ 223 h 2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2"/>
              <a:gd name="T31" fmla="*/ 0 h 223"/>
              <a:gd name="T32" fmla="*/ 242 w 242"/>
              <a:gd name="T33" fmla="*/ 223 h 2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2" h="223">
                <a:moveTo>
                  <a:pt x="0" y="223"/>
                </a:moveTo>
                <a:lnTo>
                  <a:pt x="111" y="0"/>
                </a:lnTo>
                <a:lnTo>
                  <a:pt x="238" y="4"/>
                </a:lnTo>
                <a:lnTo>
                  <a:pt x="242" y="15"/>
                </a:lnTo>
                <a:lnTo>
                  <a:pt x="238" y="58"/>
                </a:lnTo>
                <a:lnTo>
                  <a:pt x="145" y="56"/>
                </a:lnTo>
                <a:lnTo>
                  <a:pt x="144" y="141"/>
                </a:lnTo>
                <a:lnTo>
                  <a:pt x="111" y="155"/>
                </a:lnTo>
                <a:lnTo>
                  <a:pt x="113" y="210"/>
                </a:lnTo>
                <a:lnTo>
                  <a:pt x="0" y="22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7" name="Freeform 227"/>
          <p:cNvSpPr>
            <a:spLocks/>
          </p:cNvSpPr>
          <p:nvPr/>
        </p:nvSpPr>
        <p:spPr bwMode="auto">
          <a:xfrm>
            <a:off x="4968875" y="4011613"/>
            <a:ext cx="379413" cy="496887"/>
          </a:xfrm>
          <a:custGeom>
            <a:avLst/>
            <a:gdLst>
              <a:gd name="T0" fmla="*/ 0 w 479"/>
              <a:gd name="T1" fmla="*/ 330 h 626"/>
              <a:gd name="T2" fmla="*/ 23 w 479"/>
              <a:gd name="T3" fmla="*/ 393 h 626"/>
              <a:gd name="T4" fmla="*/ 43 w 479"/>
              <a:gd name="T5" fmla="*/ 461 h 626"/>
              <a:gd name="T6" fmla="*/ 95 w 479"/>
              <a:gd name="T7" fmla="*/ 489 h 626"/>
              <a:gd name="T8" fmla="*/ 163 w 479"/>
              <a:gd name="T9" fmla="*/ 579 h 626"/>
              <a:gd name="T10" fmla="*/ 259 w 479"/>
              <a:gd name="T11" fmla="*/ 626 h 626"/>
              <a:gd name="T12" fmla="*/ 349 w 479"/>
              <a:gd name="T13" fmla="*/ 616 h 626"/>
              <a:gd name="T14" fmla="*/ 402 w 479"/>
              <a:gd name="T15" fmla="*/ 597 h 626"/>
              <a:gd name="T16" fmla="*/ 369 w 479"/>
              <a:gd name="T17" fmla="*/ 529 h 626"/>
              <a:gd name="T18" fmla="*/ 320 w 479"/>
              <a:gd name="T19" fmla="*/ 492 h 626"/>
              <a:gd name="T20" fmla="*/ 351 w 479"/>
              <a:gd name="T21" fmla="*/ 467 h 626"/>
              <a:gd name="T22" fmla="*/ 354 w 479"/>
              <a:gd name="T23" fmla="*/ 410 h 626"/>
              <a:gd name="T24" fmla="*/ 412 w 479"/>
              <a:gd name="T25" fmla="*/ 331 h 626"/>
              <a:gd name="T26" fmla="*/ 436 w 479"/>
              <a:gd name="T27" fmla="*/ 195 h 626"/>
              <a:gd name="T28" fmla="*/ 479 w 479"/>
              <a:gd name="T29" fmla="*/ 167 h 626"/>
              <a:gd name="T30" fmla="*/ 446 w 479"/>
              <a:gd name="T31" fmla="*/ 139 h 626"/>
              <a:gd name="T32" fmla="*/ 432 w 479"/>
              <a:gd name="T33" fmla="*/ 38 h 626"/>
              <a:gd name="T34" fmla="*/ 393 w 479"/>
              <a:gd name="T35" fmla="*/ 0 h 626"/>
              <a:gd name="T36" fmla="*/ 349 w 479"/>
              <a:gd name="T37" fmla="*/ 44 h 626"/>
              <a:gd name="T38" fmla="*/ 90 w 479"/>
              <a:gd name="T39" fmla="*/ 37 h 626"/>
              <a:gd name="T40" fmla="*/ 90 w 479"/>
              <a:gd name="T41" fmla="*/ 101 h 626"/>
              <a:gd name="T42" fmla="*/ 62 w 479"/>
              <a:gd name="T43" fmla="*/ 101 h 626"/>
              <a:gd name="T44" fmla="*/ 62 w 479"/>
              <a:gd name="T45" fmla="*/ 119 h 626"/>
              <a:gd name="T46" fmla="*/ 61 w 479"/>
              <a:gd name="T47" fmla="*/ 239 h 626"/>
              <a:gd name="T48" fmla="*/ 31 w 479"/>
              <a:gd name="T49" fmla="*/ 246 h 626"/>
              <a:gd name="T50" fmla="*/ 0 w 479"/>
              <a:gd name="T51" fmla="*/ 330 h 6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79"/>
              <a:gd name="T79" fmla="*/ 0 h 626"/>
              <a:gd name="T80" fmla="*/ 479 w 479"/>
              <a:gd name="T81" fmla="*/ 626 h 6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79" h="626">
                <a:moveTo>
                  <a:pt x="0" y="330"/>
                </a:moveTo>
                <a:lnTo>
                  <a:pt x="23" y="393"/>
                </a:lnTo>
                <a:lnTo>
                  <a:pt x="43" y="461"/>
                </a:lnTo>
                <a:lnTo>
                  <a:pt x="95" y="489"/>
                </a:lnTo>
                <a:lnTo>
                  <a:pt x="163" y="579"/>
                </a:lnTo>
                <a:lnTo>
                  <a:pt x="259" y="626"/>
                </a:lnTo>
                <a:lnTo>
                  <a:pt x="349" y="616"/>
                </a:lnTo>
                <a:lnTo>
                  <a:pt x="402" y="597"/>
                </a:lnTo>
                <a:lnTo>
                  <a:pt x="369" y="529"/>
                </a:lnTo>
                <a:lnTo>
                  <a:pt x="320" y="492"/>
                </a:lnTo>
                <a:lnTo>
                  <a:pt x="351" y="467"/>
                </a:lnTo>
                <a:lnTo>
                  <a:pt x="354" y="410"/>
                </a:lnTo>
                <a:lnTo>
                  <a:pt x="412" y="331"/>
                </a:lnTo>
                <a:lnTo>
                  <a:pt x="436" y="195"/>
                </a:lnTo>
                <a:lnTo>
                  <a:pt x="479" y="167"/>
                </a:lnTo>
                <a:lnTo>
                  <a:pt x="446" y="139"/>
                </a:lnTo>
                <a:lnTo>
                  <a:pt x="432" y="38"/>
                </a:lnTo>
                <a:lnTo>
                  <a:pt x="393" y="0"/>
                </a:lnTo>
                <a:lnTo>
                  <a:pt x="349" y="44"/>
                </a:lnTo>
                <a:lnTo>
                  <a:pt x="90" y="37"/>
                </a:lnTo>
                <a:lnTo>
                  <a:pt x="90" y="101"/>
                </a:lnTo>
                <a:lnTo>
                  <a:pt x="62" y="101"/>
                </a:lnTo>
                <a:lnTo>
                  <a:pt x="62" y="119"/>
                </a:lnTo>
                <a:lnTo>
                  <a:pt x="61" y="239"/>
                </a:lnTo>
                <a:lnTo>
                  <a:pt x="31" y="246"/>
                </a:lnTo>
                <a:lnTo>
                  <a:pt x="0" y="33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8" name="Freeform 228"/>
          <p:cNvSpPr>
            <a:spLocks/>
          </p:cNvSpPr>
          <p:nvPr/>
        </p:nvSpPr>
        <p:spPr bwMode="auto">
          <a:xfrm>
            <a:off x="5172075" y="5256213"/>
            <a:ext cx="28575" cy="39687"/>
          </a:xfrm>
          <a:custGeom>
            <a:avLst/>
            <a:gdLst/>
            <a:ahLst/>
            <a:cxnLst>
              <a:cxn ang="0">
                <a:pos x="0" y="27"/>
              </a:cxn>
              <a:cxn ang="0">
                <a:pos x="19" y="51"/>
              </a:cxn>
              <a:cxn ang="0">
                <a:pos x="36" y="31"/>
              </a:cxn>
              <a:cxn ang="0">
                <a:pos x="32" y="0"/>
              </a:cxn>
              <a:cxn ang="0">
                <a:pos x="0" y="27"/>
              </a:cxn>
            </a:cxnLst>
            <a:rect l="0" t="0" r="r" b="b"/>
            <a:pathLst>
              <a:path w="36" h="51">
                <a:moveTo>
                  <a:pt x="0" y="27"/>
                </a:moveTo>
                <a:lnTo>
                  <a:pt x="19" y="51"/>
                </a:lnTo>
                <a:lnTo>
                  <a:pt x="36" y="31"/>
                </a:lnTo>
                <a:lnTo>
                  <a:pt x="32" y="0"/>
                </a:lnTo>
                <a:lnTo>
                  <a:pt x="0" y="27"/>
                </a:lnTo>
                <a:close/>
              </a:path>
            </a:pathLst>
          </a:custGeom>
          <a:solidFill>
            <a:srgbClr val="38B0FF"/>
          </a:soli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09" name="Freeform 229"/>
          <p:cNvSpPr>
            <a:spLocks/>
          </p:cNvSpPr>
          <p:nvPr/>
        </p:nvSpPr>
        <p:spPr bwMode="auto">
          <a:xfrm>
            <a:off x="5146675" y="4621213"/>
            <a:ext cx="249238" cy="268287"/>
          </a:xfrm>
          <a:custGeom>
            <a:avLst/>
            <a:gdLst>
              <a:gd name="T0" fmla="*/ 0 w 313"/>
              <a:gd name="T1" fmla="*/ 107 h 338"/>
              <a:gd name="T2" fmla="*/ 2 w 313"/>
              <a:gd name="T3" fmla="*/ 173 h 338"/>
              <a:gd name="T4" fmla="*/ 41 w 313"/>
              <a:gd name="T5" fmla="*/ 237 h 338"/>
              <a:gd name="T6" fmla="*/ 96 w 313"/>
              <a:gd name="T7" fmla="*/ 267 h 338"/>
              <a:gd name="T8" fmla="*/ 124 w 313"/>
              <a:gd name="T9" fmla="*/ 272 h 338"/>
              <a:gd name="T10" fmla="*/ 154 w 313"/>
              <a:gd name="T11" fmla="*/ 338 h 338"/>
              <a:gd name="T12" fmla="*/ 269 w 313"/>
              <a:gd name="T13" fmla="*/ 330 h 338"/>
              <a:gd name="T14" fmla="*/ 313 w 313"/>
              <a:gd name="T15" fmla="*/ 301 h 338"/>
              <a:gd name="T16" fmla="*/ 269 w 313"/>
              <a:gd name="T17" fmla="*/ 169 h 338"/>
              <a:gd name="T18" fmla="*/ 280 w 313"/>
              <a:gd name="T19" fmla="*/ 116 h 338"/>
              <a:gd name="T20" fmla="*/ 130 w 313"/>
              <a:gd name="T21" fmla="*/ 0 h 338"/>
              <a:gd name="T22" fmla="*/ 93 w 313"/>
              <a:gd name="T23" fmla="*/ 60 h 338"/>
              <a:gd name="T24" fmla="*/ 75 w 313"/>
              <a:gd name="T25" fmla="*/ 43 h 338"/>
              <a:gd name="T26" fmla="*/ 64 w 313"/>
              <a:gd name="T27" fmla="*/ 57 h 338"/>
              <a:gd name="T28" fmla="*/ 63 w 313"/>
              <a:gd name="T29" fmla="*/ 0 h 338"/>
              <a:gd name="T30" fmla="*/ 25 w 313"/>
              <a:gd name="T31" fmla="*/ 2 h 338"/>
              <a:gd name="T32" fmla="*/ 30 w 313"/>
              <a:gd name="T33" fmla="*/ 44 h 338"/>
              <a:gd name="T34" fmla="*/ 32 w 313"/>
              <a:gd name="T35" fmla="*/ 71 h 338"/>
              <a:gd name="T36" fmla="*/ 0 w 313"/>
              <a:gd name="T37" fmla="*/ 107 h 3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3"/>
              <a:gd name="T58" fmla="*/ 0 h 338"/>
              <a:gd name="T59" fmla="*/ 313 w 313"/>
              <a:gd name="T60" fmla="*/ 338 h 3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3" h="338">
                <a:moveTo>
                  <a:pt x="0" y="107"/>
                </a:moveTo>
                <a:lnTo>
                  <a:pt x="2" y="173"/>
                </a:lnTo>
                <a:lnTo>
                  <a:pt x="41" y="237"/>
                </a:lnTo>
                <a:lnTo>
                  <a:pt x="96" y="267"/>
                </a:lnTo>
                <a:lnTo>
                  <a:pt x="124" y="272"/>
                </a:lnTo>
                <a:lnTo>
                  <a:pt x="154" y="338"/>
                </a:lnTo>
                <a:lnTo>
                  <a:pt x="269" y="330"/>
                </a:lnTo>
                <a:lnTo>
                  <a:pt x="313" y="301"/>
                </a:lnTo>
                <a:lnTo>
                  <a:pt x="269" y="169"/>
                </a:lnTo>
                <a:lnTo>
                  <a:pt x="280" y="116"/>
                </a:lnTo>
                <a:lnTo>
                  <a:pt x="130" y="0"/>
                </a:lnTo>
                <a:lnTo>
                  <a:pt x="93" y="60"/>
                </a:lnTo>
                <a:lnTo>
                  <a:pt x="75" y="43"/>
                </a:lnTo>
                <a:lnTo>
                  <a:pt x="64" y="57"/>
                </a:lnTo>
                <a:lnTo>
                  <a:pt x="63" y="0"/>
                </a:lnTo>
                <a:lnTo>
                  <a:pt x="25" y="2"/>
                </a:lnTo>
                <a:lnTo>
                  <a:pt x="30" y="44"/>
                </a:lnTo>
                <a:lnTo>
                  <a:pt x="32" y="71"/>
                </a:lnTo>
                <a:lnTo>
                  <a:pt x="0" y="107"/>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0" name="Freeform 230"/>
          <p:cNvSpPr>
            <a:spLocks/>
          </p:cNvSpPr>
          <p:nvPr/>
        </p:nvSpPr>
        <p:spPr bwMode="auto">
          <a:xfrm>
            <a:off x="4460875" y="4318000"/>
            <a:ext cx="50800" cy="127000"/>
          </a:xfrm>
          <a:custGeom>
            <a:avLst/>
            <a:gdLst>
              <a:gd name="T0" fmla="*/ 0 w 63"/>
              <a:gd name="T1" fmla="*/ 0 h 160"/>
              <a:gd name="T2" fmla="*/ 32 w 63"/>
              <a:gd name="T3" fmla="*/ 7 h 160"/>
              <a:gd name="T4" fmla="*/ 63 w 63"/>
              <a:gd name="T5" fmla="*/ 155 h 160"/>
              <a:gd name="T6" fmla="*/ 42 w 63"/>
              <a:gd name="T7" fmla="*/ 160 h 160"/>
              <a:gd name="T8" fmla="*/ 0 w 63"/>
              <a:gd name="T9" fmla="*/ 0 h 160"/>
              <a:gd name="T10" fmla="*/ 0 60000 65536"/>
              <a:gd name="T11" fmla="*/ 0 60000 65536"/>
              <a:gd name="T12" fmla="*/ 0 60000 65536"/>
              <a:gd name="T13" fmla="*/ 0 60000 65536"/>
              <a:gd name="T14" fmla="*/ 0 60000 65536"/>
              <a:gd name="T15" fmla="*/ 0 w 63"/>
              <a:gd name="T16" fmla="*/ 0 h 160"/>
              <a:gd name="T17" fmla="*/ 63 w 63"/>
              <a:gd name="T18" fmla="*/ 160 h 160"/>
            </a:gdLst>
            <a:ahLst/>
            <a:cxnLst>
              <a:cxn ang="T10">
                <a:pos x="T0" y="T1"/>
              </a:cxn>
              <a:cxn ang="T11">
                <a:pos x="T2" y="T3"/>
              </a:cxn>
              <a:cxn ang="T12">
                <a:pos x="T4" y="T5"/>
              </a:cxn>
              <a:cxn ang="T13">
                <a:pos x="T6" y="T7"/>
              </a:cxn>
              <a:cxn ang="T14">
                <a:pos x="T8" y="T9"/>
              </a:cxn>
            </a:cxnLst>
            <a:rect l="T15" t="T16" r="T17" b="T18"/>
            <a:pathLst>
              <a:path w="63" h="160">
                <a:moveTo>
                  <a:pt x="0" y="0"/>
                </a:moveTo>
                <a:lnTo>
                  <a:pt x="32" y="7"/>
                </a:lnTo>
                <a:lnTo>
                  <a:pt x="63" y="155"/>
                </a:lnTo>
                <a:lnTo>
                  <a:pt x="42" y="160"/>
                </a:lnTo>
                <a:lnTo>
                  <a:pt x="0" y="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1" name="Freeform 231"/>
          <p:cNvSpPr>
            <a:spLocks/>
          </p:cNvSpPr>
          <p:nvPr/>
        </p:nvSpPr>
        <p:spPr bwMode="auto">
          <a:xfrm>
            <a:off x="5146675" y="4498975"/>
            <a:ext cx="123825" cy="131763"/>
          </a:xfrm>
          <a:custGeom>
            <a:avLst/>
            <a:gdLst>
              <a:gd name="T0" fmla="*/ 0 w 154"/>
              <a:gd name="T1" fmla="*/ 165 h 165"/>
              <a:gd name="T2" fmla="*/ 24 w 154"/>
              <a:gd name="T3" fmla="*/ 156 h 165"/>
              <a:gd name="T4" fmla="*/ 62 w 154"/>
              <a:gd name="T5" fmla="*/ 154 h 165"/>
              <a:gd name="T6" fmla="*/ 63 w 154"/>
              <a:gd name="T7" fmla="*/ 130 h 165"/>
              <a:gd name="T8" fmla="*/ 124 w 154"/>
              <a:gd name="T9" fmla="*/ 117 h 165"/>
              <a:gd name="T10" fmla="*/ 154 w 154"/>
              <a:gd name="T11" fmla="*/ 59 h 165"/>
              <a:gd name="T12" fmla="*/ 124 w 154"/>
              <a:gd name="T13" fmla="*/ 0 h 165"/>
              <a:gd name="T14" fmla="*/ 34 w 154"/>
              <a:gd name="T15" fmla="*/ 10 h 165"/>
              <a:gd name="T16" fmla="*/ 45 w 154"/>
              <a:gd name="T17" fmla="*/ 55 h 165"/>
              <a:gd name="T18" fmla="*/ 25 w 154"/>
              <a:gd name="T19" fmla="*/ 84 h 165"/>
              <a:gd name="T20" fmla="*/ 0 w 154"/>
              <a:gd name="T21" fmla="*/ 165 h 1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65"/>
              <a:gd name="T35" fmla="*/ 154 w 154"/>
              <a:gd name="T36" fmla="*/ 165 h 1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65">
                <a:moveTo>
                  <a:pt x="0" y="165"/>
                </a:moveTo>
                <a:lnTo>
                  <a:pt x="24" y="156"/>
                </a:lnTo>
                <a:lnTo>
                  <a:pt x="62" y="154"/>
                </a:lnTo>
                <a:lnTo>
                  <a:pt x="63" y="130"/>
                </a:lnTo>
                <a:lnTo>
                  <a:pt x="124" y="117"/>
                </a:lnTo>
                <a:lnTo>
                  <a:pt x="154" y="59"/>
                </a:lnTo>
                <a:lnTo>
                  <a:pt x="124" y="0"/>
                </a:lnTo>
                <a:lnTo>
                  <a:pt x="34" y="10"/>
                </a:lnTo>
                <a:lnTo>
                  <a:pt x="45" y="55"/>
                </a:lnTo>
                <a:lnTo>
                  <a:pt x="25" y="84"/>
                </a:lnTo>
                <a:lnTo>
                  <a:pt x="0" y="16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2" name="Freeform 232"/>
          <p:cNvSpPr>
            <a:spLocks/>
          </p:cNvSpPr>
          <p:nvPr/>
        </p:nvSpPr>
        <p:spPr bwMode="auto">
          <a:xfrm>
            <a:off x="5029200" y="3781425"/>
            <a:ext cx="255588" cy="265113"/>
          </a:xfrm>
          <a:custGeom>
            <a:avLst/>
            <a:gdLst/>
            <a:ahLst/>
            <a:cxnLst>
              <a:cxn ang="0">
                <a:pos x="0" y="56"/>
              </a:cxn>
              <a:cxn ang="0">
                <a:pos x="14" y="326"/>
              </a:cxn>
              <a:cxn ang="0">
                <a:pos x="273" y="333"/>
              </a:cxn>
              <a:cxn ang="0">
                <a:pos x="317" y="289"/>
              </a:cxn>
              <a:cxn ang="0">
                <a:pos x="322" y="262"/>
              </a:cxn>
              <a:cxn ang="0">
                <a:pos x="226" y="70"/>
              </a:cxn>
              <a:cxn ang="0">
                <a:pos x="273" y="133"/>
              </a:cxn>
              <a:cxn ang="0">
                <a:pos x="296" y="80"/>
              </a:cxn>
              <a:cxn ang="0">
                <a:pos x="273" y="12"/>
              </a:cxn>
              <a:cxn ang="0">
                <a:pos x="212" y="22"/>
              </a:cxn>
              <a:cxn ang="0">
                <a:pos x="211" y="4"/>
              </a:cxn>
              <a:cxn ang="0">
                <a:pos x="178" y="4"/>
              </a:cxn>
              <a:cxn ang="0">
                <a:pos x="126" y="28"/>
              </a:cxn>
              <a:cxn ang="0">
                <a:pos x="14" y="0"/>
              </a:cxn>
              <a:cxn ang="0">
                <a:pos x="0" y="56"/>
              </a:cxn>
            </a:cxnLst>
            <a:rect l="0" t="0" r="r" b="b"/>
            <a:pathLst>
              <a:path w="322" h="333">
                <a:moveTo>
                  <a:pt x="0" y="56"/>
                </a:moveTo>
                <a:lnTo>
                  <a:pt x="14" y="326"/>
                </a:lnTo>
                <a:lnTo>
                  <a:pt x="273" y="333"/>
                </a:lnTo>
                <a:lnTo>
                  <a:pt x="317" y="289"/>
                </a:lnTo>
                <a:lnTo>
                  <a:pt x="322" y="262"/>
                </a:lnTo>
                <a:lnTo>
                  <a:pt x="226" y="70"/>
                </a:lnTo>
                <a:lnTo>
                  <a:pt x="273" y="133"/>
                </a:lnTo>
                <a:lnTo>
                  <a:pt x="296" y="80"/>
                </a:lnTo>
                <a:lnTo>
                  <a:pt x="273" y="12"/>
                </a:lnTo>
                <a:lnTo>
                  <a:pt x="212" y="22"/>
                </a:lnTo>
                <a:lnTo>
                  <a:pt x="211" y="4"/>
                </a:lnTo>
                <a:lnTo>
                  <a:pt x="178" y="4"/>
                </a:lnTo>
                <a:lnTo>
                  <a:pt x="126" y="28"/>
                </a:lnTo>
                <a:lnTo>
                  <a:pt x="14" y="0"/>
                </a:lnTo>
                <a:lnTo>
                  <a:pt x="0" y="56"/>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3" name="Freeform 233"/>
          <p:cNvSpPr>
            <a:spLocks/>
          </p:cNvSpPr>
          <p:nvPr/>
        </p:nvSpPr>
        <p:spPr bwMode="auto">
          <a:xfrm>
            <a:off x="4346575" y="4219575"/>
            <a:ext cx="173038" cy="139700"/>
          </a:xfrm>
          <a:custGeom>
            <a:avLst/>
            <a:gdLst>
              <a:gd name="T0" fmla="*/ 0 w 218"/>
              <a:gd name="T1" fmla="*/ 149 h 175"/>
              <a:gd name="T2" fmla="*/ 15 w 218"/>
              <a:gd name="T3" fmla="*/ 170 h 175"/>
              <a:gd name="T4" fmla="*/ 76 w 218"/>
              <a:gd name="T5" fmla="*/ 175 h 175"/>
              <a:gd name="T6" fmla="*/ 68 w 218"/>
              <a:gd name="T7" fmla="*/ 131 h 175"/>
              <a:gd name="T8" fmla="*/ 144 w 218"/>
              <a:gd name="T9" fmla="*/ 124 h 175"/>
              <a:gd name="T10" fmla="*/ 176 w 218"/>
              <a:gd name="T11" fmla="*/ 131 h 175"/>
              <a:gd name="T12" fmla="*/ 218 w 218"/>
              <a:gd name="T13" fmla="*/ 98 h 175"/>
              <a:gd name="T14" fmla="*/ 161 w 218"/>
              <a:gd name="T15" fmla="*/ 34 h 175"/>
              <a:gd name="T16" fmla="*/ 156 w 218"/>
              <a:gd name="T17" fmla="*/ 0 h 175"/>
              <a:gd name="T18" fmla="*/ 35 w 218"/>
              <a:gd name="T19" fmla="*/ 59 h 175"/>
              <a:gd name="T20" fmla="*/ 0 w 218"/>
              <a:gd name="T21" fmla="*/ 149 h 1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8"/>
              <a:gd name="T34" fmla="*/ 0 h 175"/>
              <a:gd name="T35" fmla="*/ 218 w 218"/>
              <a:gd name="T36" fmla="*/ 175 h 1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8" h="175">
                <a:moveTo>
                  <a:pt x="0" y="149"/>
                </a:moveTo>
                <a:lnTo>
                  <a:pt x="15" y="170"/>
                </a:lnTo>
                <a:lnTo>
                  <a:pt x="76" y="175"/>
                </a:lnTo>
                <a:lnTo>
                  <a:pt x="68" y="131"/>
                </a:lnTo>
                <a:lnTo>
                  <a:pt x="144" y="124"/>
                </a:lnTo>
                <a:lnTo>
                  <a:pt x="176" y="131"/>
                </a:lnTo>
                <a:lnTo>
                  <a:pt x="218" y="98"/>
                </a:lnTo>
                <a:lnTo>
                  <a:pt x="161" y="34"/>
                </a:lnTo>
                <a:lnTo>
                  <a:pt x="156" y="0"/>
                </a:lnTo>
                <a:lnTo>
                  <a:pt x="35" y="59"/>
                </a:lnTo>
                <a:lnTo>
                  <a:pt x="0" y="149"/>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4" name="Freeform 234"/>
          <p:cNvSpPr>
            <a:spLocks/>
          </p:cNvSpPr>
          <p:nvPr/>
        </p:nvSpPr>
        <p:spPr bwMode="auto">
          <a:xfrm>
            <a:off x="4970463" y="4803775"/>
            <a:ext cx="269875" cy="246063"/>
          </a:xfrm>
          <a:custGeom>
            <a:avLst/>
            <a:gdLst>
              <a:gd name="T0" fmla="*/ 0 w 341"/>
              <a:gd name="T1" fmla="*/ 150 h 311"/>
              <a:gd name="T2" fmla="*/ 0 w 341"/>
              <a:gd name="T3" fmla="*/ 269 h 311"/>
              <a:gd name="T4" fmla="*/ 34 w 341"/>
              <a:gd name="T5" fmla="*/ 300 h 311"/>
              <a:gd name="T6" fmla="*/ 91 w 341"/>
              <a:gd name="T7" fmla="*/ 308 h 311"/>
              <a:gd name="T8" fmla="*/ 142 w 341"/>
              <a:gd name="T9" fmla="*/ 311 h 311"/>
              <a:gd name="T10" fmla="*/ 192 w 341"/>
              <a:gd name="T11" fmla="*/ 266 h 311"/>
              <a:gd name="T12" fmla="*/ 196 w 341"/>
              <a:gd name="T13" fmla="*/ 250 h 311"/>
              <a:gd name="T14" fmla="*/ 239 w 341"/>
              <a:gd name="T15" fmla="*/ 237 h 311"/>
              <a:gd name="T16" fmla="*/ 230 w 341"/>
              <a:gd name="T17" fmla="*/ 221 h 311"/>
              <a:gd name="T18" fmla="*/ 324 w 341"/>
              <a:gd name="T19" fmla="*/ 189 h 311"/>
              <a:gd name="T20" fmla="*/ 312 w 341"/>
              <a:gd name="T21" fmla="*/ 176 h 311"/>
              <a:gd name="T22" fmla="*/ 341 w 341"/>
              <a:gd name="T23" fmla="*/ 78 h 311"/>
              <a:gd name="T24" fmla="*/ 319 w 341"/>
              <a:gd name="T25" fmla="*/ 39 h 311"/>
              <a:gd name="T26" fmla="*/ 264 w 341"/>
              <a:gd name="T27" fmla="*/ 9 h 311"/>
              <a:gd name="T28" fmla="*/ 249 w 341"/>
              <a:gd name="T29" fmla="*/ 0 h 311"/>
              <a:gd name="T30" fmla="*/ 197 w 341"/>
              <a:gd name="T31" fmla="*/ 28 h 311"/>
              <a:gd name="T32" fmla="*/ 192 w 341"/>
              <a:gd name="T33" fmla="*/ 112 h 311"/>
              <a:gd name="T34" fmla="*/ 223 w 341"/>
              <a:gd name="T35" fmla="*/ 126 h 311"/>
              <a:gd name="T36" fmla="*/ 224 w 341"/>
              <a:gd name="T37" fmla="*/ 160 h 311"/>
              <a:gd name="T38" fmla="*/ 60 w 341"/>
              <a:gd name="T39" fmla="*/ 86 h 311"/>
              <a:gd name="T40" fmla="*/ 65 w 341"/>
              <a:gd name="T41" fmla="*/ 150 h 311"/>
              <a:gd name="T42" fmla="*/ 0 w 341"/>
              <a:gd name="T43" fmla="*/ 150 h 3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1"/>
              <a:gd name="T67" fmla="*/ 0 h 311"/>
              <a:gd name="T68" fmla="*/ 341 w 341"/>
              <a:gd name="T69" fmla="*/ 311 h 3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1" h="311">
                <a:moveTo>
                  <a:pt x="0" y="150"/>
                </a:moveTo>
                <a:lnTo>
                  <a:pt x="0" y="269"/>
                </a:lnTo>
                <a:lnTo>
                  <a:pt x="34" y="300"/>
                </a:lnTo>
                <a:lnTo>
                  <a:pt x="91" y="308"/>
                </a:lnTo>
                <a:lnTo>
                  <a:pt x="142" y="311"/>
                </a:lnTo>
                <a:lnTo>
                  <a:pt x="192" y="266"/>
                </a:lnTo>
                <a:lnTo>
                  <a:pt x="196" y="250"/>
                </a:lnTo>
                <a:lnTo>
                  <a:pt x="239" y="237"/>
                </a:lnTo>
                <a:lnTo>
                  <a:pt x="230" y="221"/>
                </a:lnTo>
                <a:lnTo>
                  <a:pt x="324" y="189"/>
                </a:lnTo>
                <a:lnTo>
                  <a:pt x="312" y="176"/>
                </a:lnTo>
                <a:lnTo>
                  <a:pt x="341" y="78"/>
                </a:lnTo>
                <a:lnTo>
                  <a:pt x="319" y="39"/>
                </a:lnTo>
                <a:lnTo>
                  <a:pt x="264" y="9"/>
                </a:lnTo>
                <a:lnTo>
                  <a:pt x="249" y="0"/>
                </a:lnTo>
                <a:lnTo>
                  <a:pt x="197" y="28"/>
                </a:lnTo>
                <a:lnTo>
                  <a:pt x="192" y="112"/>
                </a:lnTo>
                <a:lnTo>
                  <a:pt x="223" y="126"/>
                </a:lnTo>
                <a:lnTo>
                  <a:pt x="224" y="160"/>
                </a:lnTo>
                <a:lnTo>
                  <a:pt x="60" y="86"/>
                </a:lnTo>
                <a:lnTo>
                  <a:pt x="65" y="150"/>
                </a:lnTo>
                <a:lnTo>
                  <a:pt x="0" y="15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5" name="Freeform 235"/>
          <p:cNvSpPr>
            <a:spLocks/>
          </p:cNvSpPr>
          <p:nvPr/>
        </p:nvSpPr>
        <p:spPr bwMode="auto">
          <a:xfrm>
            <a:off x="4843463" y="5160963"/>
            <a:ext cx="374650" cy="330200"/>
          </a:xfrm>
          <a:custGeom>
            <a:avLst/>
            <a:gdLst/>
            <a:ahLst/>
            <a:cxnLst>
              <a:cxn ang="0">
                <a:pos x="0" y="219"/>
              </a:cxn>
              <a:cxn ang="0">
                <a:pos x="16" y="205"/>
              </a:cxn>
              <a:cxn ang="0">
                <a:pos x="37" y="233"/>
              </a:cxn>
              <a:cxn ang="0">
                <a:pos x="73" y="233"/>
              </a:cxn>
              <a:cxn ang="0">
                <a:pos x="98" y="214"/>
              </a:cxn>
              <a:cxn ang="0">
                <a:pos x="98" y="82"/>
              </a:cxn>
              <a:cxn ang="0">
                <a:pos x="125" y="116"/>
              </a:cxn>
              <a:cxn ang="0">
                <a:pos x="122" y="150"/>
              </a:cxn>
              <a:cxn ang="0">
                <a:pos x="162" y="148"/>
              </a:cxn>
              <a:cxn ang="0">
                <a:pos x="196" y="109"/>
              </a:cxn>
              <a:cxn ang="0">
                <a:pos x="260" y="109"/>
              </a:cxn>
              <a:cxn ang="0">
                <a:pos x="369" y="0"/>
              </a:cxn>
              <a:cxn ang="0">
                <a:pos x="435" y="16"/>
              </a:cxn>
              <a:cxn ang="0">
                <a:pos x="446" y="119"/>
              </a:cxn>
              <a:cxn ang="0">
                <a:pos x="414" y="146"/>
              </a:cxn>
              <a:cxn ang="0">
                <a:pos x="433" y="170"/>
              </a:cxn>
              <a:cxn ang="0">
                <a:pos x="450" y="150"/>
              </a:cxn>
              <a:cxn ang="0">
                <a:pos x="473" y="150"/>
              </a:cxn>
              <a:cxn ang="0">
                <a:pos x="460" y="214"/>
              </a:cxn>
              <a:cxn ang="0">
                <a:pos x="389" y="306"/>
              </a:cxn>
              <a:cxn ang="0">
                <a:pos x="306" y="387"/>
              </a:cxn>
              <a:cxn ang="0">
                <a:pos x="243" y="415"/>
              </a:cxn>
              <a:cxn ang="0">
                <a:pos x="57" y="416"/>
              </a:cxn>
              <a:cxn ang="0">
                <a:pos x="39" y="369"/>
              </a:cxn>
              <a:cxn ang="0">
                <a:pos x="48" y="334"/>
              </a:cxn>
              <a:cxn ang="0">
                <a:pos x="0" y="219"/>
              </a:cxn>
            </a:cxnLst>
            <a:rect l="0" t="0" r="r" b="b"/>
            <a:pathLst>
              <a:path w="473" h="416">
                <a:moveTo>
                  <a:pt x="0" y="219"/>
                </a:moveTo>
                <a:lnTo>
                  <a:pt x="16" y="205"/>
                </a:lnTo>
                <a:lnTo>
                  <a:pt x="37" y="233"/>
                </a:lnTo>
                <a:lnTo>
                  <a:pt x="73" y="233"/>
                </a:lnTo>
                <a:lnTo>
                  <a:pt x="98" y="214"/>
                </a:lnTo>
                <a:lnTo>
                  <a:pt x="98" y="82"/>
                </a:lnTo>
                <a:lnTo>
                  <a:pt x="125" y="116"/>
                </a:lnTo>
                <a:lnTo>
                  <a:pt x="122" y="150"/>
                </a:lnTo>
                <a:lnTo>
                  <a:pt x="162" y="148"/>
                </a:lnTo>
                <a:lnTo>
                  <a:pt x="196" y="109"/>
                </a:lnTo>
                <a:lnTo>
                  <a:pt x="260" y="109"/>
                </a:lnTo>
                <a:lnTo>
                  <a:pt x="369" y="0"/>
                </a:lnTo>
                <a:lnTo>
                  <a:pt x="435" y="16"/>
                </a:lnTo>
                <a:lnTo>
                  <a:pt x="446" y="119"/>
                </a:lnTo>
                <a:lnTo>
                  <a:pt x="414" y="146"/>
                </a:lnTo>
                <a:lnTo>
                  <a:pt x="433" y="170"/>
                </a:lnTo>
                <a:lnTo>
                  <a:pt x="450" y="150"/>
                </a:lnTo>
                <a:lnTo>
                  <a:pt x="473" y="150"/>
                </a:lnTo>
                <a:lnTo>
                  <a:pt x="460" y="214"/>
                </a:lnTo>
                <a:lnTo>
                  <a:pt x="389" y="306"/>
                </a:lnTo>
                <a:lnTo>
                  <a:pt x="306" y="387"/>
                </a:lnTo>
                <a:lnTo>
                  <a:pt x="243" y="415"/>
                </a:lnTo>
                <a:lnTo>
                  <a:pt x="57" y="416"/>
                </a:lnTo>
                <a:lnTo>
                  <a:pt x="39" y="369"/>
                </a:lnTo>
                <a:lnTo>
                  <a:pt x="48" y="334"/>
                </a:lnTo>
                <a:lnTo>
                  <a:pt x="0" y="219"/>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6" name="Freeform 236"/>
          <p:cNvSpPr>
            <a:spLocks/>
          </p:cNvSpPr>
          <p:nvPr/>
        </p:nvSpPr>
        <p:spPr bwMode="auto">
          <a:xfrm>
            <a:off x="5084763" y="5337175"/>
            <a:ext cx="53975" cy="60325"/>
          </a:xfrm>
          <a:custGeom>
            <a:avLst/>
            <a:gdLst>
              <a:gd name="T0" fmla="*/ 0 w 67"/>
              <a:gd name="T1" fmla="*/ 35 h 76"/>
              <a:gd name="T2" fmla="*/ 26 w 67"/>
              <a:gd name="T3" fmla="*/ 76 h 76"/>
              <a:gd name="T4" fmla="*/ 67 w 67"/>
              <a:gd name="T5" fmla="*/ 35 h 76"/>
              <a:gd name="T6" fmla="*/ 46 w 67"/>
              <a:gd name="T7" fmla="*/ 0 h 76"/>
              <a:gd name="T8" fmla="*/ 0 w 67"/>
              <a:gd name="T9" fmla="*/ 35 h 76"/>
              <a:gd name="T10" fmla="*/ 0 60000 65536"/>
              <a:gd name="T11" fmla="*/ 0 60000 65536"/>
              <a:gd name="T12" fmla="*/ 0 60000 65536"/>
              <a:gd name="T13" fmla="*/ 0 60000 65536"/>
              <a:gd name="T14" fmla="*/ 0 60000 65536"/>
              <a:gd name="T15" fmla="*/ 0 w 67"/>
              <a:gd name="T16" fmla="*/ 0 h 76"/>
              <a:gd name="T17" fmla="*/ 67 w 67"/>
              <a:gd name="T18" fmla="*/ 76 h 76"/>
            </a:gdLst>
            <a:ahLst/>
            <a:cxnLst>
              <a:cxn ang="T10">
                <a:pos x="T0" y="T1"/>
              </a:cxn>
              <a:cxn ang="T11">
                <a:pos x="T2" y="T3"/>
              </a:cxn>
              <a:cxn ang="T12">
                <a:pos x="T4" y="T5"/>
              </a:cxn>
              <a:cxn ang="T13">
                <a:pos x="T6" y="T7"/>
              </a:cxn>
              <a:cxn ang="T14">
                <a:pos x="T8" y="T9"/>
              </a:cxn>
            </a:cxnLst>
            <a:rect l="T15" t="T16" r="T17" b="T18"/>
            <a:pathLst>
              <a:path w="67" h="76">
                <a:moveTo>
                  <a:pt x="0" y="35"/>
                </a:moveTo>
                <a:lnTo>
                  <a:pt x="26" y="76"/>
                </a:lnTo>
                <a:lnTo>
                  <a:pt x="67" y="35"/>
                </a:lnTo>
                <a:lnTo>
                  <a:pt x="46" y="0"/>
                </a:lnTo>
                <a:lnTo>
                  <a:pt x="0" y="35"/>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7" name="Freeform 237"/>
          <p:cNvSpPr>
            <a:spLocks/>
          </p:cNvSpPr>
          <p:nvPr/>
        </p:nvSpPr>
        <p:spPr bwMode="auto">
          <a:xfrm>
            <a:off x="4997450" y="3046413"/>
            <a:ext cx="182563" cy="153987"/>
          </a:xfrm>
          <a:custGeom>
            <a:avLst/>
            <a:gdLst/>
            <a:ahLst/>
            <a:cxnLst>
              <a:cxn ang="0">
                <a:pos x="77" y="0"/>
              </a:cxn>
              <a:cxn ang="0">
                <a:pos x="98" y="4"/>
              </a:cxn>
              <a:cxn ang="0">
                <a:pos x="117" y="18"/>
              </a:cxn>
              <a:cxn ang="0">
                <a:pos x="147" y="18"/>
              </a:cxn>
              <a:cxn ang="0">
                <a:pos x="180" y="22"/>
              </a:cxn>
              <a:cxn ang="0">
                <a:pos x="194" y="46"/>
              </a:cxn>
              <a:cxn ang="0">
                <a:pos x="206" y="78"/>
              </a:cxn>
              <a:cxn ang="0">
                <a:pos x="211" y="90"/>
              </a:cxn>
              <a:cxn ang="0">
                <a:pos x="224" y="101"/>
              </a:cxn>
              <a:cxn ang="0">
                <a:pos x="232" y="111"/>
              </a:cxn>
              <a:cxn ang="0">
                <a:pos x="232" y="123"/>
              </a:cxn>
              <a:cxn ang="0">
                <a:pos x="219" y="123"/>
              </a:cxn>
              <a:cxn ang="0">
                <a:pos x="196" y="123"/>
              </a:cxn>
              <a:cxn ang="0">
                <a:pos x="206" y="135"/>
              </a:cxn>
              <a:cxn ang="0">
                <a:pos x="215" y="143"/>
              </a:cxn>
              <a:cxn ang="0">
                <a:pos x="219" y="160"/>
              </a:cxn>
              <a:cxn ang="0">
                <a:pos x="206" y="168"/>
              </a:cxn>
              <a:cxn ang="0">
                <a:pos x="189" y="168"/>
              </a:cxn>
              <a:cxn ang="0">
                <a:pos x="186" y="168"/>
              </a:cxn>
              <a:cxn ang="0">
                <a:pos x="180" y="175"/>
              </a:cxn>
              <a:cxn ang="0">
                <a:pos x="180" y="192"/>
              </a:cxn>
              <a:cxn ang="0">
                <a:pos x="167" y="194"/>
              </a:cxn>
              <a:cxn ang="0">
                <a:pos x="154" y="188"/>
              </a:cxn>
              <a:cxn ang="0">
                <a:pos x="138" y="183"/>
              </a:cxn>
              <a:cxn ang="0">
                <a:pos x="122" y="175"/>
              </a:cxn>
              <a:cxn ang="0">
                <a:pos x="106" y="179"/>
              </a:cxn>
              <a:cxn ang="0">
                <a:pos x="60" y="160"/>
              </a:cxn>
              <a:cxn ang="0">
                <a:pos x="39" y="164"/>
              </a:cxn>
              <a:cxn ang="0">
                <a:pos x="20" y="160"/>
              </a:cxn>
              <a:cxn ang="0">
                <a:pos x="13" y="175"/>
              </a:cxn>
              <a:cxn ang="0">
                <a:pos x="0" y="140"/>
              </a:cxn>
              <a:cxn ang="0">
                <a:pos x="24" y="123"/>
              </a:cxn>
              <a:cxn ang="0">
                <a:pos x="8" y="78"/>
              </a:cxn>
              <a:cxn ang="0">
                <a:pos x="20" y="82"/>
              </a:cxn>
              <a:cxn ang="0">
                <a:pos x="24" y="73"/>
              </a:cxn>
              <a:cxn ang="0">
                <a:pos x="29" y="58"/>
              </a:cxn>
              <a:cxn ang="0">
                <a:pos x="37" y="51"/>
              </a:cxn>
              <a:cxn ang="0">
                <a:pos x="39" y="33"/>
              </a:cxn>
              <a:cxn ang="0">
                <a:pos x="55" y="15"/>
              </a:cxn>
              <a:cxn ang="0">
                <a:pos x="65" y="0"/>
              </a:cxn>
              <a:cxn ang="0">
                <a:pos x="77" y="0"/>
              </a:cxn>
            </a:cxnLst>
            <a:rect l="0" t="0" r="r" b="b"/>
            <a:pathLst>
              <a:path w="232" h="194">
                <a:moveTo>
                  <a:pt x="77" y="0"/>
                </a:moveTo>
                <a:lnTo>
                  <a:pt x="98" y="4"/>
                </a:lnTo>
                <a:lnTo>
                  <a:pt x="117" y="18"/>
                </a:lnTo>
                <a:lnTo>
                  <a:pt x="147" y="18"/>
                </a:lnTo>
                <a:lnTo>
                  <a:pt x="180" y="22"/>
                </a:lnTo>
                <a:lnTo>
                  <a:pt x="194" y="46"/>
                </a:lnTo>
                <a:lnTo>
                  <a:pt x="206" y="78"/>
                </a:lnTo>
                <a:lnTo>
                  <a:pt x="211" y="90"/>
                </a:lnTo>
                <a:lnTo>
                  <a:pt x="224" y="101"/>
                </a:lnTo>
                <a:lnTo>
                  <a:pt x="232" y="111"/>
                </a:lnTo>
                <a:lnTo>
                  <a:pt x="232" y="123"/>
                </a:lnTo>
                <a:lnTo>
                  <a:pt x="219" y="123"/>
                </a:lnTo>
                <a:lnTo>
                  <a:pt x="196" y="123"/>
                </a:lnTo>
                <a:lnTo>
                  <a:pt x="206" y="135"/>
                </a:lnTo>
                <a:lnTo>
                  <a:pt x="215" y="143"/>
                </a:lnTo>
                <a:lnTo>
                  <a:pt x="219" y="160"/>
                </a:lnTo>
                <a:lnTo>
                  <a:pt x="206" y="168"/>
                </a:lnTo>
                <a:lnTo>
                  <a:pt x="189" y="168"/>
                </a:lnTo>
                <a:lnTo>
                  <a:pt x="186" y="168"/>
                </a:lnTo>
                <a:lnTo>
                  <a:pt x="180" y="175"/>
                </a:lnTo>
                <a:lnTo>
                  <a:pt x="180" y="192"/>
                </a:lnTo>
                <a:lnTo>
                  <a:pt x="167" y="194"/>
                </a:lnTo>
                <a:lnTo>
                  <a:pt x="154" y="188"/>
                </a:lnTo>
                <a:lnTo>
                  <a:pt x="138" y="183"/>
                </a:lnTo>
                <a:lnTo>
                  <a:pt x="122" y="175"/>
                </a:lnTo>
                <a:lnTo>
                  <a:pt x="106" y="179"/>
                </a:lnTo>
                <a:lnTo>
                  <a:pt x="60" y="160"/>
                </a:lnTo>
                <a:lnTo>
                  <a:pt x="39" y="164"/>
                </a:lnTo>
                <a:lnTo>
                  <a:pt x="20" y="160"/>
                </a:lnTo>
                <a:lnTo>
                  <a:pt x="13" y="175"/>
                </a:lnTo>
                <a:lnTo>
                  <a:pt x="0" y="140"/>
                </a:lnTo>
                <a:lnTo>
                  <a:pt x="24" y="123"/>
                </a:lnTo>
                <a:lnTo>
                  <a:pt x="8" y="78"/>
                </a:lnTo>
                <a:lnTo>
                  <a:pt x="20" y="82"/>
                </a:lnTo>
                <a:lnTo>
                  <a:pt x="24" y="73"/>
                </a:lnTo>
                <a:lnTo>
                  <a:pt x="29" y="58"/>
                </a:lnTo>
                <a:lnTo>
                  <a:pt x="37" y="51"/>
                </a:lnTo>
                <a:lnTo>
                  <a:pt x="39" y="33"/>
                </a:lnTo>
                <a:lnTo>
                  <a:pt x="55" y="15"/>
                </a:lnTo>
                <a:lnTo>
                  <a:pt x="65" y="0"/>
                </a:lnTo>
                <a:lnTo>
                  <a:pt x="77" y="0"/>
                </a:lnTo>
                <a:close/>
              </a:path>
            </a:pathLst>
          </a:custGeom>
          <a:gradFill rotWithShape="0">
            <a:gsLst>
              <a:gs pos="0">
                <a:srgbClr val="008000"/>
              </a:gs>
              <a:gs pos="100000">
                <a:srgbClr val="008000">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8" name="Freeform 238"/>
          <p:cNvSpPr>
            <a:spLocks/>
          </p:cNvSpPr>
          <p:nvPr/>
        </p:nvSpPr>
        <p:spPr bwMode="auto">
          <a:xfrm>
            <a:off x="4972050" y="3155950"/>
            <a:ext cx="404813" cy="255588"/>
          </a:xfrm>
          <a:custGeom>
            <a:avLst/>
            <a:gdLst/>
            <a:ahLst/>
            <a:cxnLst>
              <a:cxn ang="0">
                <a:pos x="261" y="13"/>
              </a:cxn>
              <a:cxn ang="0">
                <a:pos x="287" y="0"/>
              </a:cxn>
              <a:cxn ang="0">
                <a:pos x="318" y="21"/>
              </a:cxn>
              <a:cxn ang="0">
                <a:pos x="330" y="48"/>
              </a:cxn>
              <a:cxn ang="0">
                <a:pos x="365" y="67"/>
              </a:cxn>
              <a:cxn ang="0">
                <a:pos x="413" y="105"/>
              </a:cxn>
              <a:cxn ang="0">
                <a:pos x="447" y="105"/>
              </a:cxn>
              <a:cxn ang="0">
                <a:pos x="494" y="120"/>
              </a:cxn>
              <a:cxn ang="0">
                <a:pos x="483" y="174"/>
              </a:cxn>
              <a:cxn ang="0">
                <a:pos x="441" y="222"/>
              </a:cxn>
              <a:cxn ang="0">
                <a:pos x="374" y="264"/>
              </a:cxn>
              <a:cxn ang="0">
                <a:pos x="375" y="281"/>
              </a:cxn>
              <a:cxn ang="0">
                <a:pos x="345" y="322"/>
              </a:cxn>
              <a:cxn ang="0">
                <a:pos x="338" y="257"/>
              </a:cxn>
              <a:cxn ang="0">
                <a:pos x="284" y="250"/>
              </a:cxn>
              <a:cxn ang="0">
                <a:pos x="283" y="230"/>
              </a:cxn>
              <a:cxn ang="0">
                <a:pos x="216" y="284"/>
              </a:cxn>
              <a:cxn ang="0">
                <a:pos x="194" y="253"/>
              </a:cxn>
              <a:cxn ang="0">
                <a:pos x="215" y="233"/>
              </a:cxn>
              <a:cxn ang="0">
                <a:pos x="225" y="217"/>
              </a:cxn>
              <a:cxn ang="0">
                <a:pos x="201" y="182"/>
              </a:cxn>
              <a:cxn ang="0">
                <a:pos x="154" y="164"/>
              </a:cxn>
              <a:cxn ang="0">
                <a:pos x="78" y="174"/>
              </a:cxn>
              <a:cxn ang="0">
                <a:pos x="19" y="180"/>
              </a:cxn>
              <a:cxn ang="0">
                <a:pos x="12" y="132"/>
              </a:cxn>
              <a:cxn ang="0">
                <a:pos x="55" y="71"/>
              </a:cxn>
              <a:cxn ang="0">
                <a:pos x="45" y="29"/>
              </a:cxn>
              <a:cxn ang="0">
                <a:pos x="70" y="25"/>
              </a:cxn>
              <a:cxn ang="0">
                <a:pos x="112" y="31"/>
              </a:cxn>
              <a:cxn ang="0">
                <a:pos x="153" y="35"/>
              </a:cxn>
              <a:cxn ang="0">
                <a:pos x="185" y="49"/>
              </a:cxn>
              <a:cxn ang="0">
                <a:pos x="211" y="53"/>
              </a:cxn>
              <a:cxn ang="0">
                <a:pos x="217" y="29"/>
              </a:cxn>
              <a:cxn ang="0">
                <a:pos x="246" y="25"/>
              </a:cxn>
            </a:cxnLst>
            <a:rect l="0" t="0" r="r" b="b"/>
            <a:pathLst>
              <a:path w="509" h="322">
                <a:moveTo>
                  <a:pt x="252" y="16"/>
                </a:moveTo>
                <a:lnTo>
                  <a:pt x="261" y="13"/>
                </a:lnTo>
                <a:lnTo>
                  <a:pt x="277" y="4"/>
                </a:lnTo>
                <a:lnTo>
                  <a:pt x="287" y="0"/>
                </a:lnTo>
                <a:lnTo>
                  <a:pt x="309" y="4"/>
                </a:lnTo>
                <a:lnTo>
                  <a:pt x="318" y="21"/>
                </a:lnTo>
                <a:lnTo>
                  <a:pt x="323" y="40"/>
                </a:lnTo>
                <a:lnTo>
                  <a:pt x="330" y="48"/>
                </a:lnTo>
                <a:lnTo>
                  <a:pt x="341" y="44"/>
                </a:lnTo>
                <a:lnTo>
                  <a:pt x="365" y="67"/>
                </a:lnTo>
                <a:lnTo>
                  <a:pt x="379" y="89"/>
                </a:lnTo>
                <a:lnTo>
                  <a:pt x="413" y="105"/>
                </a:lnTo>
                <a:lnTo>
                  <a:pt x="437" y="108"/>
                </a:lnTo>
                <a:lnTo>
                  <a:pt x="447" y="105"/>
                </a:lnTo>
                <a:lnTo>
                  <a:pt x="467" y="116"/>
                </a:lnTo>
                <a:lnTo>
                  <a:pt x="494" y="120"/>
                </a:lnTo>
                <a:lnTo>
                  <a:pt x="509" y="168"/>
                </a:lnTo>
                <a:lnTo>
                  <a:pt x="483" y="174"/>
                </a:lnTo>
                <a:lnTo>
                  <a:pt x="478" y="198"/>
                </a:lnTo>
                <a:lnTo>
                  <a:pt x="441" y="222"/>
                </a:lnTo>
                <a:lnTo>
                  <a:pt x="379" y="240"/>
                </a:lnTo>
                <a:lnTo>
                  <a:pt x="374" y="264"/>
                </a:lnTo>
                <a:lnTo>
                  <a:pt x="349" y="253"/>
                </a:lnTo>
                <a:lnTo>
                  <a:pt x="375" y="281"/>
                </a:lnTo>
                <a:lnTo>
                  <a:pt x="411" y="286"/>
                </a:lnTo>
                <a:lnTo>
                  <a:pt x="345" y="322"/>
                </a:lnTo>
                <a:lnTo>
                  <a:pt x="306" y="284"/>
                </a:lnTo>
                <a:lnTo>
                  <a:pt x="338" y="257"/>
                </a:lnTo>
                <a:lnTo>
                  <a:pt x="306" y="250"/>
                </a:lnTo>
                <a:lnTo>
                  <a:pt x="284" y="250"/>
                </a:lnTo>
                <a:lnTo>
                  <a:pt x="289" y="226"/>
                </a:lnTo>
                <a:lnTo>
                  <a:pt x="283" y="230"/>
                </a:lnTo>
                <a:lnTo>
                  <a:pt x="235" y="242"/>
                </a:lnTo>
                <a:lnTo>
                  <a:pt x="216" y="284"/>
                </a:lnTo>
                <a:lnTo>
                  <a:pt x="185" y="281"/>
                </a:lnTo>
                <a:lnTo>
                  <a:pt x="194" y="253"/>
                </a:lnTo>
                <a:lnTo>
                  <a:pt x="196" y="240"/>
                </a:lnTo>
                <a:lnTo>
                  <a:pt x="215" y="233"/>
                </a:lnTo>
                <a:lnTo>
                  <a:pt x="222" y="224"/>
                </a:lnTo>
                <a:lnTo>
                  <a:pt x="225" y="217"/>
                </a:lnTo>
                <a:lnTo>
                  <a:pt x="215" y="213"/>
                </a:lnTo>
                <a:lnTo>
                  <a:pt x="201" y="182"/>
                </a:lnTo>
                <a:lnTo>
                  <a:pt x="180" y="164"/>
                </a:lnTo>
                <a:lnTo>
                  <a:pt x="154" y="164"/>
                </a:lnTo>
                <a:lnTo>
                  <a:pt x="124" y="173"/>
                </a:lnTo>
                <a:lnTo>
                  <a:pt x="78" y="174"/>
                </a:lnTo>
                <a:lnTo>
                  <a:pt x="55" y="180"/>
                </a:lnTo>
                <a:lnTo>
                  <a:pt x="19" y="180"/>
                </a:lnTo>
                <a:lnTo>
                  <a:pt x="0" y="161"/>
                </a:lnTo>
                <a:lnTo>
                  <a:pt x="12" y="132"/>
                </a:lnTo>
                <a:lnTo>
                  <a:pt x="31" y="103"/>
                </a:lnTo>
                <a:lnTo>
                  <a:pt x="55" y="71"/>
                </a:lnTo>
                <a:lnTo>
                  <a:pt x="44" y="35"/>
                </a:lnTo>
                <a:lnTo>
                  <a:pt x="45" y="29"/>
                </a:lnTo>
                <a:lnTo>
                  <a:pt x="51" y="21"/>
                </a:lnTo>
                <a:lnTo>
                  <a:pt x="70" y="25"/>
                </a:lnTo>
                <a:lnTo>
                  <a:pt x="91" y="21"/>
                </a:lnTo>
                <a:lnTo>
                  <a:pt x="112" y="31"/>
                </a:lnTo>
                <a:lnTo>
                  <a:pt x="135" y="40"/>
                </a:lnTo>
                <a:lnTo>
                  <a:pt x="153" y="35"/>
                </a:lnTo>
                <a:lnTo>
                  <a:pt x="169" y="44"/>
                </a:lnTo>
                <a:lnTo>
                  <a:pt x="185" y="49"/>
                </a:lnTo>
                <a:lnTo>
                  <a:pt x="198" y="55"/>
                </a:lnTo>
                <a:lnTo>
                  <a:pt x="211" y="53"/>
                </a:lnTo>
                <a:lnTo>
                  <a:pt x="211" y="36"/>
                </a:lnTo>
                <a:lnTo>
                  <a:pt x="217" y="29"/>
                </a:lnTo>
                <a:lnTo>
                  <a:pt x="237" y="29"/>
                </a:lnTo>
                <a:lnTo>
                  <a:pt x="246" y="25"/>
                </a:lnTo>
                <a:lnTo>
                  <a:pt x="252" y="16"/>
                </a:lnTo>
                <a:close/>
              </a:path>
            </a:pathLst>
          </a:custGeom>
          <a:gradFill rotWithShape="0">
            <a:gsLst>
              <a:gs pos="0">
                <a:srgbClr val="CCFF99"/>
              </a:gs>
              <a:gs pos="100000">
                <a:srgbClr val="CCFF99">
                  <a:gamma/>
                  <a:shade val="46275"/>
                  <a:invGamma/>
                </a:srgbClr>
              </a:gs>
            </a:gsLst>
            <a:path path="rect">
              <a:fillToRect l="50000" t="50000" r="50000" b="50000"/>
            </a:path>
          </a:gradFill>
          <a:ln w="12700" cap="flat" cmpd="sng">
            <a:solidFill>
              <a:srgbClr val="000000"/>
            </a:solidFill>
            <a:prstDash val="solid"/>
            <a:round/>
            <a:headEnd type="none" w="med" len="med"/>
            <a:tailEnd type="none" w="med" len="med"/>
          </a:ln>
          <a:effec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19" name="Freeform 239"/>
          <p:cNvSpPr>
            <a:spLocks/>
          </p:cNvSpPr>
          <p:nvPr/>
        </p:nvSpPr>
        <p:spPr bwMode="auto">
          <a:xfrm>
            <a:off x="5076825" y="3286125"/>
            <a:ext cx="74613" cy="92075"/>
          </a:xfrm>
          <a:custGeom>
            <a:avLst/>
            <a:gdLst>
              <a:gd name="T0" fmla="*/ 22 w 94"/>
              <a:gd name="T1" fmla="*/ 33 h 116"/>
              <a:gd name="T2" fmla="*/ 32 w 94"/>
              <a:gd name="T3" fmla="*/ 49 h 116"/>
              <a:gd name="T4" fmla="*/ 38 w 94"/>
              <a:gd name="T5" fmla="*/ 60 h 116"/>
              <a:gd name="T6" fmla="*/ 43 w 94"/>
              <a:gd name="T7" fmla="*/ 113 h 116"/>
              <a:gd name="T8" fmla="*/ 53 w 94"/>
              <a:gd name="T9" fmla="*/ 116 h 116"/>
              <a:gd name="T10" fmla="*/ 62 w 94"/>
              <a:gd name="T11" fmla="*/ 89 h 116"/>
              <a:gd name="T12" fmla="*/ 64 w 94"/>
              <a:gd name="T13" fmla="*/ 76 h 116"/>
              <a:gd name="T14" fmla="*/ 88 w 94"/>
              <a:gd name="T15" fmla="*/ 66 h 116"/>
              <a:gd name="T16" fmla="*/ 94 w 94"/>
              <a:gd name="T17" fmla="*/ 54 h 116"/>
              <a:gd name="T18" fmla="*/ 83 w 94"/>
              <a:gd name="T19" fmla="*/ 50 h 116"/>
              <a:gd name="T20" fmla="*/ 71 w 94"/>
              <a:gd name="T21" fmla="*/ 20 h 116"/>
              <a:gd name="T22" fmla="*/ 48 w 94"/>
              <a:gd name="T23" fmla="*/ 1 h 116"/>
              <a:gd name="T24" fmla="*/ 22 w 94"/>
              <a:gd name="T25" fmla="*/ 0 h 116"/>
              <a:gd name="T26" fmla="*/ 0 w 94"/>
              <a:gd name="T27" fmla="*/ 4 h 116"/>
              <a:gd name="T28" fmla="*/ 22 w 94"/>
              <a:gd name="T29" fmla="*/ 33 h 1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
              <a:gd name="T46" fmla="*/ 0 h 116"/>
              <a:gd name="T47" fmla="*/ 94 w 94"/>
              <a:gd name="T48" fmla="*/ 116 h 1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 h="116">
                <a:moveTo>
                  <a:pt x="22" y="33"/>
                </a:moveTo>
                <a:lnTo>
                  <a:pt x="32" y="49"/>
                </a:lnTo>
                <a:lnTo>
                  <a:pt x="38" y="60"/>
                </a:lnTo>
                <a:lnTo>
                  <a:pt x="43" y="113"/>
                </a:lnTo>
                <a:lnTo>
                  <a:pt x="53" y="116"/>
                </a:lnTo>
                <a:lnTo>
                  <a:pt x="62" y="89"/>
                </a:lnTo>
                <a:lnTo>
                  <a:pt x="64" y="76"/>
                </a:lnTo>
                <a:lnTo>
                  <a:pt x="88" y="66"/>
                </a:lnTo>
                <a:lnTo>
                  <a:pt x="94" y="54"/>
                </a:lnTo>
                <a:lnTo>
                  <a:pt x="83" y="50"/>
                </a:lnTo>
                <a:lnTo>
                  <a:pt x="71" y="20"/>
                </a:lnTo>
                <a:lnTo>
                  <a:pt x="48" y="1"/>
                </a:lnTo>
                <a:lnTo>
                  <a:pt x="22" y="0"/>
                </a:lnTo>
                <a:lnTo>
                  <a:pt x="0" y="4"/>
                </a:lnTo>
                <a:lnTo>
                  <a:pt x="22" y="33"/>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0" name="Freeform 240"/>
          <p:cNvSpPr>
            <a:spLocks/>
          </p:cNvSpPr>
          <p:nvPr/>
        </p:nvSpPr>
        <p:spPr bwMode="auto">
          <a:xfrm>
            <a:off x="5351463" y="3411538"/>
            <a:ext cx="171450" cy="82550"/>
          </a:xfrm>
          <a:custGeom>
            <a:avLst/>
            <a:gdLst>
              <a:gd name="T0" fmla="*/ 0 w 215"/>
              <a:gd name="T1" fmla="*/ 6 h 103"/>
              <a:gd name="T2" fmla="*/ 50 w 215"/>
              <a:gd name="T3" fmla="*/ 0 h 103"/>
              <a:gd name="T4" fmla="*/ 101 w 215"/>
              <a:gd name="T5" fmla="*/ 20 h 103"/>
              <a:gd name="T6" fmla="*/ 119 w 215"/>
              <a:gd name="T7" fmla="*/ 44 h 103"/>
              <a:gd name="T8" fmla="*/ 144 w 215"/>
              <a:gd name="T9" fmla="*/ 44 h 103"/>
              <a:gd name="T10" fmla="*/ 163 w 215"/>
              <a:gd name="T11" fmla="*/ 33 h 103"/>
              <a:gd name="T12" fmla="*/ 175 w 215"/>
              <a:gd name="T13" fmla="*/ 30 h 103"/>
              <a:gd name="T14" fmla="*/ 189 w 215"/>
              <a:gd name="T15" fmla="*/ 55 h 103"/>
              <a:gd name="T16" fmla="*/ 212 w 215"/>
              <a:gd name="T17" fmla="*/ 59 h 103"/>
              <a:gd name="T18" fmla="*/ 207 w 215"/>
              <a:gd name="T19" fmla="*/ 69 h 103"/>
              <a:gd name="T20" fmla="*/ 215 w 215"/>
              <a:gd name="T21" fmla="*/ 87 h 103"/>
              <a:gd name="T22" fmla="*/ 212 w 215"/>
              <a:gd name="T23" fmla="*/ 103 h 103"/>
              <a:gd name="T24" fmla="*/ 189 w 215"/>
              <a:gd name="T25" fmla="*/ 78 h 103"/>
              <a:gd name="T26" fmla="*/ 175 w 215"/>
              <a:gd name="T27" fmla="*/ 73 h 103"/>
              <a:gd name="T28" fmla="*/ 164 w 215"/>
              <a:gd name="T29" fmla="*/ 73 h 103"/>
              <a:gd name="T30" fmla="*/ 159 w 215"/>
              <a:gd name="T31" fmla="*/ 98 h 103"/>
              <a:gd name="T32" fmla="*/ 141 w 215"/>
              <a:gd name="T33" fmla="*/ 89 h 103"/>
              <a:gd name="T34" fmla="*/ 114 w 215"/>
              <a:gd name="T35" fmla="*/ 103 h 103"/>
              <a:gd name="T36" fmla="*/ 82 w 215"/>
              <a:gd name="T37" fmla="*/ 101 h 103"/>
              <a:gd name="T38" fmla="*/ 81 w 215"/>
              <a:gd name="T39" fmla="*/ 59 h 103"/>
              <a:gd name="T40" fmla="*/ 29 w 215"/>
              <a:gd name="T41" fmla="*/ 24 h 103"/>
              <a:gd name="T42" fmla="*/ 0 w 215"/>
              <a:gd name="T43" fmla="*/ 6 h 1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5"/>
              <a:gd name="T67" fmla="*/ 0 h 103"/>
              <a:gd name="T68" fmla="*/ 215 w 215"/>
              <a:gd name="T69" fmla="*/ 103 h 1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5" h="103">
                <a:moveTo>
                  <a:pt x="0" y="6"/>
                </a:moveTo>
                <a:lnTo>
                  <a:pt x="50" y="0"/>
                </a:lnTo>
                <a:lnTo>
                  <a:pt x="101" y="20"/>
                </a:lnTo>
                <a:lnTo>
                  <a:pt x="119" y="44"/>
                </a:lnTo>
                <a:lnTo>
                  <a:pt x="144" y="44"/>
                </a:lnTo>
                <a:lnTo>
                  <a:pt x="163" y="33"/>
                </a:lnTo>
                <a:lnTo>
                  <a:pt x="175" y="30"/>
                </a:lnTo>
                <a:lnTo>
                  <a:pt x="189" y="55"/>
                </a:lnTo>
                <a:lnTo>
                  <a:pt x="212" y="59"/>
                </a:lnTo>
                <a:lnTo>
                  <a:pt x="207" y="69"/>
                </a:lnTo>
                <a:lnTo>
                  <a:pt x="215" y="87"/>
                </a:lnTo>
                <a:lnTo>
                  <a:pt x="212" y="103"/>
                </a:lnTo>
                <a:lnTo>
                  <a:pt x="189" y="78"/>
                </a:lnTo>
                <a:lnTo>
                  <a:pt x="175" y="73"/>
                </a:lnTo>
                <a:lnTo>
                  <a:pt x="164" y="73"/>
                </a:lnTo>
                <a:lnTo>
                  <a:pt x="159" y="98"/>
                </a:lnTo>
                <a:lnTo>
                  <a:pt x="141" y="89"/>
                </a:lnTo>
                <a:lnTo>
                  <a:pt x="114" y="103"/>
                </a:lnTo>
                <a:lnTo>
                  <a:pt x="82" y="101"/>
                </a:lnTo>
                <a:lnTo>
                  <a:pt x="81" y="59"/>
                </a:lnTo>
                <a:lnTo>
                  <a:pt x="29" y="24"/>
                </a:lnTo>
                <a:lnTo>
                  <a:pt x="0" y="6"/>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1" name="Freeform 241"/>
          <p:cNvSpPr>
            <a:spLocks/>
          </p:cNvSpPr>
          <p:nvPr/>
        </p:nvSpPr>
        <p:spPr bwMode="auto">
          <a:xfrm>
            <a:off x="5478463" y="3459163"/>
            <a:ext cx="139700" cy="125412"/>
          </a:xfrm>
          <a:custGeom>
            <a:avLst/>
            <a:gdLst>
              <a:gd name="T0" fmla="*/ 65 w 176"/>
              <a:gd name="T1" fmla="*/ 8 h 158"/>
              <a:gd name="T2" fmla="*/ 75 w 176"/>
              <a:gd name="T3" fmla="*/ 8 h 158"/>
              <a:gd name="T4" fmla="*/ 102 w 176"/>
              <a:gd name="T5" fmla="*/ 14 h 158"/>
              <a:gd name="T6" fmla="*/ 128 w 176"/>
              <a:gd name="T7" fmla="*/ 34 h 158"/>
              <a:gd name="T8" fmla="*/ 143 w 176"/>
              <a:gd name="T9" fmla="*/ 61 h 158"/>
              <a:gd name="T10" fmla="*/ 176 w 176"/>
              <a:gd name="T11" fmla="*/ 90 h 158"/>
              <a:gd name="T12" fmla="*/ 159 w 176"/>
              <a:gd name="T13" fmla="*/ 96 h 158"/>
              <a:gd name="T14" fmla="*/ 145 w 176"/>
              <a:gd name="T15" fmla="*/ 114 h 158"/>
              <a:gd name="T16" fmla="*/ 144 w 176"/>
              <a:gd name="T17" fmla="*/ 124 h 158"/>
              <a:gd name="T18" fmla="*/ 138 w 176"/>
              <a:gd name="T19" fmla="*/ 158 h 158"/>
              <a:gd name="T20" fmla="*/ 114 w 176"/>
              <a:gd name="T21" fmla="*/ 148 h 158"/>
              <a:gd name="T22" fmla="*/ 108 w 176"/>
              <a:gd name="T23" fmla="*/ 120 h 158"/>
              <a:gd name="T24" fmla="*/ 82 w 176"/>
              <a:gd name="T25" fmla="*/ 131 h 158"/>
              <a:gd name="T26" fmla="*/ 59 w 176"/>
              <a:gd name="T27" fmla="*/ 148 h 158"/>
              <a:gd name="T28" fmla="*/ 46 w 176"/>
              <a:gd name="T29" fmla="*/ 144 h 158"/>
              <a:gd name="T30" fmla="*/ 32 w 176"/>
              <a:gd name="T31" fmla="*/ 129 h 158"/>
              <a:gd name="T32" fmla="*/ 23 w 176"/>
              <a:gd name="T33" fmla="*/ 114 h 158"/>
              <a:gd name="T34" fmla="*/ 33 w 176"/>
              <a:gd name="T35" fmla="*/ 101 h 158"/>
              <a:gd name="T36" fmla="*/ 42 w 176"/>
              <a:gd name="T37" fmla="*/ 112 h 158"/>
              <a:gd name="T38" fmla="*/ 71 w 176"/>
              <a:gd name="T39" fmla="*/ 129 h 158"/>
              <a:gd name="T40" fmla="*/ 76 w 176"/>
              <a:gd name="T41" fmla="*/ 114 h 158"/>
              <a:gd name="T42" fmla="*/ 51 w 176"/>
              <a:gd name="T43" fmla="*/ 88 h 158"/>
              <a:gd name="T44" fmla="*/ 41 w 176"/>
              <a:gd name="T45" fmla="*/ 68 h 158"/>
              <a:gd name="T46" fmla="*/ 30 w 176"/>
              <a:gd name="T47" fmla="*/ 61 h 158"/>
              <a:gd name="T48" fmla="*/ 30 w 176"/>
              <a:gd name="T49" fmla="*/ 48 h 158"/>
              <a:gd name="T50" fmla="*/ 16 w 176"/>
              <a:gd name="T51" fmla="*/ 44 h 158"/>
              <a:gd name="T52" fmla="*/ 0 w 176"/>
              <a:gd name="T53" fmla="*/ 39 h 158"/>
              <a:gd name="T54" fmla="*/ 4 w 176"/>
              <a:gd name="T55" fmla="*/ 23 h 158"/>
              <a:gd name="T56" fmla="*/ 6 w 176"/>
              <a:gd name="T57" fmla="*/ 14 h 158"/>
              <a:gd name="T58" fmla="*/ 20 w 176"/>
              <a:gd name="T59" fmla="*/ 14 h 158"/>
              <a:gd name="T60" fmla="*/ 30 w 176"/>
              <a:gd name="T61" fmla="*/ 19 h 158"/>
              <a:gd name="T62" fmla="*/ 53 w 176"/>
              <a:gd name="T63" fmla="*/ 44 h 158"/>
              <a:gd name="T64" fmla="*/ 56 w 176"/>
              <a:gd name="T65" fmla="*/ 28 h 158"/>
              <a:gd name="T66" fmla="*/ 48 w 176"/>
              <a:gd name="T67" fmla="*/ 12 h 158"/>
              <a:gd name="T68" fmla="*/ 53 w 176"/>
              <a:gd name="T69" fmla="*/ 0 h 158"/>
              <a:gd name="T70" fmla="*/ 65 w 176"/>
              <a:gd name="T71" fmla="*/ 8 h 1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6"/>
              <a:gd name="T109" fmla="*/ 0 h 158"/>
              <a:gd name="T110" fmla="*/ 176 w 176"/>
              <a:gd name="T111" fmla="*/ 158 h 1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6" h="158">
                <a:moveTo>
                  <a:pt x="65" y="8"/>
                </a:moveTo>
                <a:lnTo>
                  <a:pt x="75" y="8"/>
                </a:lnTo>
                <a:lnTo>
                  <a:pt x="102" y="14"/>
                </a:lnTo>
                <a:lnTo>
                  <a:pt x="128" y="34"/>
                </a:lnTo>
                <a:lnTo>
                  <a:pt x="143" y="61"/>
                </a:lnTo>
                <a:lnTo>
                  <a:pt x="176" y="90"/>
                </a:lnTo>
                <a:lnTo>
                  <a:pt x="159" y="96"/>
                </a:lnTo>
                <a:lnTo>
                  <a:pt x="145" y="114"/>
                </a:lnTo>
                <a:lnTo>
                  <a:pt x="144" y="124"/>
                </a:lnTo>
                <a:lnTo>
                  <a:pt x="138" y="158"/>
                </a:lnTo>
                <a:lnTo>
                  <a:pt x="114" y="148"/>
                </a:lnTo>
                <a:lnTo>
                  <a:pt x="108" y="120"/>
                </a:lnTo>
                <a:lnTo>
                  <a:pt x="82" y="131"/>
                </a:lnTo>
                <a:lnTo>
                  <a:pt x="59" y="148"/>
                </a:lnTo>
                <a:lnTo>
                  <a:pt x="46" y="144"/>
                </a:lnTo>
                <a:lnTo>
                  <a:pt x="32" y="129"/>
                </a:lnTo>
                <a:lnTo>
                  <a:pt x="23" y="114"/>
                </a:lnTo>
                <a:lnTo>
                  <a:pt x="33" y="101"/>
                </a:lnTo>
                <a:lnTo>
                  <a:pt x="42" y="112"/>
                </a:lnTo>
                <a:lnTo>
                  <a:pt x="71" y="129"/>
                </a:lnTo>
                <a:lnTo>
                  <a:pt x="76" y="114"/>
                </a:lnTo>
                <a:lnTo>
                  <a:pt x="51" y="88"/>
                </a:lnTo>
                <a:lnTo>
                  <a:pt x="41" y="68"/>
                </a:lnTo>
                <a:lnTo>
                  <a:pt x="30" y="61"/>
                </a:lnTo>
                <a:lnTo>
                  <a:pt x="30" y="48"/>
                </a:lnTo>
                <a:lnTo>
                  <a:pt x="16" y="44"/>
                </a:lnTo>
                <a:lnTo>
                  <a:pt x="0" y="39"/>
                </a:lnTo>
                <a:lnTo>
                  <a:pt x="4" y="23"/>
                </a:lnTo>
                <a:lnTo>
                  <a:pt x="6" y="14"/>
                </a:lnTo>
                <a:lnTo>
                  <a:pt x="20" y="14"/>
                </a:lnTo>
                <a:lnTo>
                  <a:pt x="30" y="19"/>
                </a:lnTo>
                <a:lnTo>
                  <a:pt x="53" y="44"/>
                </a:lnTo>
                <a:lnTo>
                  <a:pt x="56" y="28"/>
                </a:lnTo>
                <a:lnTo>
                  <a:pt x="48" y="12"/>
                </a:lnTo>
                <a:lnTo>
                  <a:pt x="53" y="0"/>
                </a:lnTo>
                <a:lnTo>
                  <a:pt x="65" y="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2" name="Freeform 242"/>
          <p:cNvSpPr>
            <a:spLocks/>
          </p:cNvSpPr>
          <p:nvPr/>
        </p:nvSpPr>
        <p:spPr bwMode="auto">
          <a:xfrm>
            <a:off x="5446713" y="3482975"/>
            <a:ext cx="92075" cy="77788"/>
          </a:xfrm>
          <a:custGeom>
            <a:avLst/>
            <a:gdLst>
              <a:gd name="T0" fmla="*/ 0 w 116"/>
              <a:gd name="T1" fmla="*/ 16 h 99"/>
              <a:gd name="T2" fmla="*/ 15 w 116"/>
              <a:gd name="T3" fmla="*/ 33 h 99"/>
              <a:gd name="T4" fmla="*/ 34 w 116"/>
              <a:gd name="T5" fmla="*/ 55 h 99"/>
              <a:gd name="T6" fmla="*/ 60 w 116"/>
              <a:gd name="T7" fmla="*/ 86 h 99"/>
              <a:gd name="T8" fmla="*/ 78 w 116"/>
              <a:gd name="T9" fmla="*/ 67 h 99"/>
              <a:gd name="T10" fmla="*/ 78 w 116"/>
              <a:gd name="T11" fmla="*/ 84 h 99"/>
              <a:gd name="T12" fmla="*/ 92 w 116"/>
              <a:gd name="T13" fmla="*/ 86 h 99"/>
              <a:gd name="T14" fmla="*/ 110 w 116"/>
              <a:gd name="T15" fmla="*/ 99 h 99"/>
              <a:gd name="T16" fmla="*/ 116 w 116"/>
              <a:gd name="T17" fmla="*/ 84 h 99"/>
              <a:gd name="T18" fmla="*/ 91 w 116"/>
              <a:gd name="T19" fmla="*/ 58 h 99"/>
              <a:gd name="T20" fmla="*/ 82 w 116"/>
              <a:gd name="T21" fmla="*/ 40 h 99"/>
              <a:gd name="T22" fmla="*/ 70 w 116"/>
              <a:gd name="T23" fmla="*/ 31 h 99"/>
              <a:gd name="T24" fmla="*/ 70 w 116"/>
              <a:gd name="T25" fmla="*/ 18 h 99"/>
              <a:gd name="T26" fmla="*/ 56 w 116"/>
              <a:gd name="T27" fmla="*/ 14 h 99"/>
              <a:gd name="T28" fmla="*/ 40 w 116"/>
              <a:gd name="T29" fmla="*/ 9 h 99"/>
              <a:gd name="T30" fmla="*/ 20 w 116"/>
              <a:gd name="T31" fmla="*/ 0 h 99"/>
              <a:gd name="T32" fmla="*/ 7 w 116"/>
              <a:gd name="T33" fmla="*/ 2 h 99"/>
              <a:gd name="T34" fmla="*/ 0 w 116"/>
              <a:gd name="T35" fmla="*/ 16 h 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6"/>
              <a:gd name="T55" fmla="*/ 0 h 99"/>
              <a:gd name="T56" fmla="*/ 116 w 116"/>
              <a:gd name="T57" fmla="*/ 99 h 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6" h="99">
                <a:moveTo>
                  <a:pt x="0" y="16"/>
                </a:moveTo>
                <a:lnTo>
                  <a:pt x="15" y="33"/>
                </a:lnTo>
                <a:lnTo>
                  <a:pt x="34" y="55"/>
                </a:lnTo>
                <a:lnTo>
                  <a:pt x="60" y="86"/>
                </a:lnTo>
                <a:lnTo>
                  <a:pt x="78" y="67"/>
                </a:lnTo>
                <a:lnTo>
                  <a:pt x="78" y="84"/>
                </a:lnTo>
                <a:lnTo>
                  <a:pt x="92" y="86"/>
                </a:lnTo>
                <a:lnTo>
                  <a:pt x="110" y="99"/>
                </a:lnTo>
                <a:lnTo>
                  <a:pt x="116" y="84"/>
                </a:lnTo>
                <a:lnTo>
                  <a:pt x="91" y="58"/>
                </a:lnTo>
                <a:lnTo>
                  <a:pt x="82" y="40"/>
                </a:lnTo>
                <a:lnTo>
                  <a:pt x="70" y="31"/>
                </a:lnTo>
                <a:lnTo>
                  <a:pt x="70" y="18"/>
                </a:lnTo>
                <a:lnTo>
                  <a:pt x="56" y="14"/>
                </a:lnTo>
                <a:lnTo>
                  <a:pt x="40" y="9"/>
                </a:lnTo>
                <a:lnTo>
                  <a:pt x="20" y="0"/>
                </a:lnTo>
                <a:lnTo>
                  <a:pt x="7" y="2"/>
                </a:lnTo>
                <a:lnTo>
                  <a:pt x="0" y="16"/>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3" name="Freeform 243"/>
          <p:cNvSpPr>
            <a:spLocks/>
          </p:cNvSpPr>
          <p:nvPr/>
        </p:nvSpPr>
        <p:spPr bwMode="auto">
          <a:xfrm>
            <a:off x="5502275" y="3054350"/>
            <a:ext cx="957263" cy="452438"/>
          </a:xfrm>
          <a:custGeom>
            <a:avLst/>
            <a:gdLst>
              <a:gd name="T0" fmla="*/ 1146 w 1206"/>
              <a:gd name="T1" fmla="*/ 234 h 569"/>
              <a:gd name="T2" fmla="*/ 1027 w 1206"/>
              <a:gd name="T3" fmla="*/ 221 h 569"/>
              <a:gd name="T4" fmla="*/ 980 w 1206"/>
              <a:gd name="T5" fmla="*/ 177 h 569"/>
              <a:gd name="T6" fmla="*/ 923 w 1206"/>
              <a:gd name="T7" fmla="*/ 183 h 569"/>
              <a:gd name="T8" fmla="*/ 870 w 1206"/>
              <a:gd name="T9" fmla="*/ 164 h 569"/>
              <a:gd name="T10" fmla="*/ 768 w 1206"/>
              <a:gd name="T11" fmla="*/ 96 h 569"/>
              <a:gd name="T12" fmla="*/ 643 w 1206"/>
              <a:gd name="T13" fmla="*/ 67 h 569"/>
              <a:gd name="T14" fmla="*/ 557 w 1206"/>
              <a:gd name="T15" fmla="*/ 42 h 569"/>
              <a:gd name="T16" fmla="*/ 469 w 1206"/>
              <a:gd name="T17" fmla="*/ 22 h 569"/>
              <a:gd name="T18" fmla="*/ 387 w 1206"/>
              <a:gd name="T19" fmla="*/ 47 h 569"/>
              <a:gd name="T20" fmla="*/ 294 w 1206"/>
              <a:gd name="T21" fmla="*/ 47 h 569"/>
              <a:gd name="T22" fmla="*/ 294 w 1206"/>
              <a:gd name="T23" fmla="*/ 115 h 569"/>
              <a:gd name="T24" fmla="*/ 332 w 1206"/>
              <a:gd name="T25" fmla="*/ 144 h 569"/>
              <a:gd name="T26" fmla="*/ 332 w 1206"/>
              <a:gd name="T27" fmla="*/ 187 h 569"/>
              <a:gd name="T28" fmla="*/ 294 w 1206"/>
              <a:gd name="T29" fmla="*/ 191 h 569"/>
              <a:gd name="T30" fmla="*/ 242 w 1206"/>
              <a:gd name="T31" fmla="*/ 168 h 569"/>
              <a:gd name="T32" fmla="*/ 206 w 1206"/>
              <a:gd name="T33" fmla="*/ 177 h 569"/>
              <a:gd name="T34" fmla="*/ 165 w 1206"/>
              <a:gd name="T35" fmla="*/ 161 h 569"/>
              <a:gd name="T36" fmla="*/ 61 w 1206"/>
              <a:gd name="T37" fmla="*/ 159 h 569"/>
              <a:gd name="T38" fmla="*/ 37 w 1206"/>
              <a:gd name="T39" fmla="*/ 182 h 569"/>
              <a:gd name="T40" fmla="*/ 36 w 1206"/>
              <a:gd name="T41" fmla="*/ 212 h 569"/>
              <a:gd name="T42" fmla="*/ 3 w 1206"/>
              <a:gd name="T43" fmla="*/ 195 h 569"/>
              <a:gd name="T44" fmla="*/ 0 w 1206"/>
              <a:gd name="T45" fmla="*/ 260 h 569"/>
              <a:gd name="T46" fmla="*/ 16 w 1206"/>
              <a:gd name="T47" fmla="*/ 305 h 569"/>
              <a:gd name="T48" fmla="*/ 51 w 1206"/>
              <a:gd name="T49" fmla="*/ 301 h 569"/>
              <a:gd name="T50" fmla="*/ 90 w 1206"/>
              <a:gd name="T51" fmla="*/ 365 h 569"/>
              <a:gd name="T52" fmla="*/ 217 w 1206"/>
              <a:gd name="T53" fmla="*/ 341 h 569"/>
              <a:gd name="T54" fmla="*/ 206 w 1206"/>
              <a:gd name="T55" fmla="*/ 408 h 569"/>
              <a:gd name="T56" fmla="*/ 143 w 1206"/>
              <a:gd name="T57" fmla="*/ 443 h 569"/>
              <a:gd name="T58" fmla="*/ 215 w 1206"/>
              <a:gd name="T59" fmla="*/ 508 h 569"/>
              <a:gd name="T60" fmla="*/ 265 w 1206"/>
              <a:gd name="T61" fmla="*/ 518 h 569"/>
              <a:gd name="T62" fmla="*/ 305 w 1206"/>
              <a:gd name="T63" fmla="*/ 524 h 569"/>
              <a:gd name="T64" fmla="*/ 304 w 1206"/>
              <a:gd name="T65" fmla="*/ 397 h 569"/>
              <a:gd name="T66" fmla="*/ 353 w 1206"/>
              <a:gd name="T67" fmla="*/ 358 h 569"/>
              <a:gd name="T68" fmla="*/ 372 w 1206"/>
              <a:gd name="T69" fmla="*/ 341 h 569"/>
              <a:gd name="T70" fmla="*/ 396 w 1206"/>
              <a:gd name="T71" fmla="*/ 352 h 569"/>
              <a:gd name="T72" fmla="*/ 407 w 1206"/>
              <a:gd name="T73" fmla="*/ 364 h 569"/>
              <a:gd name="T74" fmla="*/ 443 w 1206"/>
              <a:gd name="T75" fmla="*/ 414 h 569"/>
              <a:gd name="T76" fmla="*/ 468 w 1206"/>
              <a:gd name="T77" fmla="*/ 451 h 569"/>
              <a:gd name="T78" fmla="*/ 539 w 1206"/>
              <a:gd name="T79" fmla="*/ 451 h 569"/>
              <a:gd name="T80" fmla="*/ 567 w 1206"/>
              <a:gd name="T81" fmla="*/ 538 h 569"/>
              <a:gd name="T82" fmla="*/ 593 w 1206"/>
              <a:gd name="T83" fmla="*/ 569 h 569"/>
              <a:gd name="T84" fmla="*/ 665 w 1206"/>
              <a:gd name="T85" fmla="*/ 554 h 569"/>
              <a:gd name="T86" fmla="*/ 748 w 1206"/>
              <a:gd name="T87" fmla="*/ 556 h 569"/>
              <a:gd name="T88" fmla="*/ 742 w 1206"/>
              <a:gd name="T89" fmla="*/ 519 h 569"/>
              <a:gd name="T90" fmla="*/ 758 w 1206"/>
              <a:gd name="T91" fmla="*/ 499 h 569"/>
              <a:gd name="T92" fmla="*/ 809 w 1206"/>
              <a:gd name="T93" fmla="*/ 506 h 569"/>
              <a:gd name="T94" fmla="*/ 882 w 1206"/>
              <a:gd name="T95" fmla="*/ 487 h 569"/>
              <a:gd name="T96" fmla="*/ 1004 w 1206"/>
              <a:gd name="T97" fmla="*/ 515 h 569"/>
              <a:gd name="T98" fmla="*/ 1004 w 1206"/>
              <a:gd name="T99" fmla="*/ 433 h 569"/>
              <a:gd name="T100" fmla="*/ 1091 w 1206"/>
              <a:gd name="T101" fmla="*/ 341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06"/>
              <a:gd name="T154" fmla="*/ 0 h 569"/>
              <a:gd name="T155" fmla="*/ 1206 w 1206"/>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06" h="569">
                <a:moveTo>
                  <a:pt x="1179" y="292"/>
                </a:moveTo>
                <a:lnTo>
                  <a:pt x="1206" y="281"/>
                </a:lnTo>
                <a:lnTo>
                  <a:pt x="1146" y="234"/>
                </a:lnTo>
                <a:lnTo>
                  <a:pt x="1108" y="253"/>
                </a:lnTo>
                <a:lnTo>
                  <a:pt x="1052" y="236"/>
                </a:lnTo>
                <a:lnTo>
                  <a:pt x="1027" y="221"/>
                </a:lnTo>
                <a:lnTo>
                  <a:pt x="1004" y="221"/>
                </a:lnTo>
                <a:lnTo>
                  <a:pt x="990" y="192"/>
                </a:lnTo>
                <a:lnTo>
                  <a:pt x="980" y="177"/>
                </a:lnTo>
                <a:lnTo>
                  <a:pt x="959" y="177"/>
                </a:lnTo>
                <a:lnTo>
                  <a:pt x="942" y="177"/>
                </a:lnTo>
                <a:lnTo>
                  <a:pt x="923" y="183"/>
                </a:lnTo>
                <a:lnTo>
                  <a:pt x="897" y="153"/>
                </a:lnTo>
                <a:lnTo>
                  <a:pt x="884" y="159"/>
                </a:lnTo>
                <a:lnTo>
                  <a:pt x="870" y="164"/>
                </a:lnTo>
                <a:lnTo>
                  <a:pt x="852" y="172"/>
                </a:lnTo>
                <a:lnTo>
                  <a:pt x="828" y="148"/>
                </a:lnTo>
                <a:lnTo>
                  <a:pt x="768" y="96"/>
                </a:lnTo>
                <a:lnTo>
                  <a:pt x="722" y="62"/>
                </a:lnTo>
                <a:lnTo>
                  <a:pt x="693" y="35"/>
                </a:lnTo>
                <a:lnTo>
                  <a:pt x="643" y="67"/>
                </a:lnTo>
                <a:lnTo>
                  <a:pt x="635" y="43"/>
                </a:lnTo>
                <a:lnTo>
                  <a:pt x="565" y="42"/>
                </a:lnTo>
                <a:lnTo>
                  <a:pt x="557" y="42"/>
                </a:lnTo>
                <a:lnTo>
                  <a:pt x="525" y="0"/>
                </a:lnTo>
                <a:lnTo>
                  <a:pt x="491" y="7"/>
                </a:lnTo>
                <a:lnTo>
                  <a:pt x="469" y="22"/>
                </a:lnTo>
                <a:lnTo>
                  <a:pt x="425" y="32"/>
                </a:lnTo>
                <a:lnTo>
                  <a:pt x="411" y="23"/>
                </a:lnTo>
                <a:lnTo>
                  <a:pt x="387" y="47"/>
                </a:lnTo>
                <a:lnTo>
                  <a:pt x="372" y="43"/>
                </a:lnTo>
                <a:lnTo>
                  <a:pt x="309" y="51"/>
                </a:lnTo>
                <a:lnTo>
                  <a:pt x="294" y="47"/>
                </a:lnTo>
                <a:lnTo>
                  <a:pt x="285" y="52"/>
                </a:lnTo>
                <a:lnTo>
                  <a:pt x="314" y="84"/>
                </a:lnTo>
                <a:lnTo>
                  <a:pt x="294" y="115"/>
                </a:lnTo>
                <a:lnTo>
                  <a:pt x="297" y="135"/>
                </a:lnTo>
                <a:lnTo>
                  <a:pt x="297" y="144"/>
                </a:lnTo>
                <a:lnTo>
                  <a:pt x="332" y="144"/>
                </a:lnTo>
                <a:lnTo>
                  <a:pt x="342" y="164"/>
                </a:lnTo>
                <a:lnTo>
                  <a:pt x="342" y="183"/>
                </a:lnTo>
                <a:lnTo>
                  <a:pt x="332" y="187"/>
                </a:lnTo>
                <a:lnTo>
                  <a:pt x="319" y="177"/>
                </a:lnTo>
                <a:lnTo>
                  <a:pt x="304" y="183"/>
                </a:lnTo>
                <a:lnTo>
                  <a:pt x="294" y="191"/>
                </a:lnTo>
                <a:lnTo>
                  <a:pt x="272" y="177"/>
                </a:lnTo>
                <a:lnTo>
                  <a:pt x="263" y="161"/>
                </a:lnTo>
                <a:lnTo>
                  <a:pt x="242" y="168"/>
                </a:lnTo>
                <a:lnTo>
                  <a:pt x="242" y="173"/>
                </a:lnTo>
                <a:lnTo>
                  <a:pt x="225" y="161"/>
                </a:lnTo>
                <a:lnTo>
                  <a:pt x="206" y="177"/>
                </a:lnTo>
                <a:lnTo>
                  <a:pt x="180" y="183"/>
                </a:lnTo>
                <a:lnTo>
                  <a:pt x="171" y="177"/>
                </a:lnTo>
                <a:lnTo>
                  <a:pt x="165" y="161"/>
                </a:lnTo>
                <a:lnTo>
                  <a:pt x="131" y="159"/>
                </a:lnTo>
                <a:lnTo>
                  <a:pt x="75" y="153"/>
                </a:lnTo>
                <a:lnTo>
                  <a:pt x="61" y="159"/>
                </a:lnTo>
                <a:lnTo>
                  <a:pt x="56" y="168"/>
                </a:lnTo>
                <a:lnTo>
                  <a:pt x="46" y="164"/>
                </a:lnTo>
                <a:lnTo>
                  <a:pt x="37" y="182"/>
                </a:lnTo>
                <a:lnTo>
                  <a:pt x="31" y="192"/>
                </a:lnTo>
                <a:lnTo>
                  <a:pt x="31" y="200"/>
                </a:lnTo>
                <a:lnTo>
                  <a:pt x="36" y="212"/>
                </a:lnTo>
                <a:lnTo>
                  <a:pt x="27" y="216"/>
                </a:lnTo>
                <a:lnTo>
                  <a:pt x="18" y="192"/>
                </a:lnTo>
                <a:lnTo>
                  <a:pt x="3" y="195"/>
                </a:lnTo>
                <a:lnTo>
                  <a:pt x="0" y="228"/>
                </a:lnTo>
                <a:lnTo>
                  <a:pt x="0" y="245"/>
                </a:lnTo>
                <a:lnTo>
                  <a:pt x="0" y="260"/>
                </a:lnTo>
                <a:lnTo>
                  <a:pt x="7" y="276"/>
                </a:lnTo>
                <a:lnTo>
                  <a:pt x="16" y="286"/>
                </a:lnTo>
                <a:lnTo>
                  <a:pt x="16" y="305"/>
                </a:lnTo>
                <a:lnTo>
                  <a:pt x="27" y="301"/>
                </a:lnTo>
                <a:lnTo>
                  <a:pt x="42" y="288"/>
                </a:lnTo>
                <a:lnTo>
                  <a:pt x="51" y="301"/>
                </a:lnTo>
                <a:lnTo>
                  <a:pt x="64" y="320"/>
                </a:lnTo>
                <a:lnTo>
                  <a:pt x="78" y="335"/>
                </a:lnTo>
                <a:lnTo>
                  <a:pt x="90" y="365"/>
                </a:lnTo>
                <a:lnTo>
                  <a:pt x="114" y="358"/>
                </a:lnTo>
                <a:lnTo>
                  <a:pt x="155" y="350"/>
                </a:lnTo>
                <a:lnTo>
                  <a:pt x="217" y="341"/>
                </a:lnTo>
                <a:lnTo>
                  <a:pt x="233" y="361"/>
                </a:lnTo>
                <a:lnTo>
                  <a:pt x="236" y="400"/>
                </a:lnTo>
                <a:lnTo>
                  <a:pt x="206" y="408"/>
                </a:lnTo>
                <a:lnTo>
                  <a:pt x="180" y="414"/>
                </a:lnTo>
                <a:lnTo>
                  <a:pt x="182" y="443"/>
                </a:lnTo>
                <a:lnTo>
                  <a:pt x="143" y="443"/>
                </a:lnTo>
                <a:lnTo>
                  <a:pt x="180" y="501"/>
                </a:lnTo>
                <a:lnTo>
                  <a:pt x="198" y="505"/>
                </a:lnTo>
                <a:lnTo>
                  <a:pt x="215" y="508"/>
                </a:lnTo>
                <a:lnTo>
                  <a:pt x="222" y="529"/>
                </a:lnTo>
                <a:lnTo>
                  <a:pt x="232" y="522"/>
                </a:lnTo>
                <a:lnTo>
                  <a:pt x="265" y="518"/>
                </a:lnTo>
                <a:lnTo>
                  <a:pt x="282" y="524"/>
                </a:lnTo>
                <a:lnTo>
                  <a:pt x="294" y="537"/>
                </a:lnTo>
                <a:lnTo>
                  <a:pt x="305" y="524"/>
                </a:lnTo>
                <a:lnTo>
                  <a:pt x="327" y="528"/>
                </a:lnTo>
                <a:lnTo>
                  <a:pt x="289" y="402"/>
                </a:lnTo>
                <a:lnTo>
                  <a:pt x="304" y="397"/>
                </a:lnTo>
                <a:lnTo>
                  <a:pt x="352" y="369"/>
                </a:lnTo>
                <a:lnTo>
                  <a:pt x="361" y="368"/>
                </a:lnTo>
                <a:lnTo>
                  <a:pt x="353" y="358"/>
                </a:lnTo>
                <a:lnTo>
                  <a:pt x="363" y="364"/>
                </a:lnTo>
                <a:lnTo>
                  <a:pt x="363" y="350"/>
                </a:lnTo>
                <a:lnTo>
                  <a:pt x="372" y="341"/>
                </a:lnTo>
                <a:lnTo>
                  <a:pt x="375" y="345"/>
                </a:lnTo>
                <a:lnTo>
                  <a:pt x="385" y="345"/>
                </a:lnTo>
                <a:lnTo>
                  <a:pt x="396" y="352"/>
                </a:lnTo>
                <a:lnTo>
                  <a:pt x="410" y="337"/>
                </a:lnTo>
                <a:lnTo>
                  <a:pt x="419" y="341"/>
                </a:lnTo>
                <a:lnTo>
                  <a:pt x="407" y="364"/>
                </a:lnTo>
                <a:lnTo>
                  <a:pt x="414" y="392"/>
                </a:lnTo>
                <a:lnTo>
                  <a:pt x="443" y="409"/>
                </a:lnTo>
                <a:lnTo>
                  <a:pt x="443" y="414"/>
                </a:lnTo>
                <a:lnTo>
                  <a:pt x="433" y="429"/>
                </a:lnTo>
                <a:lnTo>
                  <a:pt x="438" y="438"/>
                </a:lnTo>
                <a:lnTo>
                  <a:pt x="468" y="451"/>
                </a:lnTo>
                <a:lnTo>
                  <a:pt x="476" y="467"/>
                </a:lnTo>
                <a:lnTo>
                  <a:pt x="506" y="458"/>
                </a:lnTo>
                <a:lnTo>
                  <a:pt x="539" y="451"/>
                </a:lnTo>
                <a:lnTo>
                  <a:pt x="565" y="506"/>
                </a:lnTo>
                <a:lnTo>
                  <a:pt x="576" y="530"/>
                </a:lnTo>
                <a:lnTo>
                  <a:pt x="567" y="538"/>
                </a:lnTo>
                <a:lnTo>
                  <a:pt x="562" y="549"/>
                </a:lnTo>
                <a:lnTo>
                  <a:pt x="586" y="558"/>
                </a:lnTo>
                <a:lnTo>
                  <a:pt x="593" y="569"/>
                </a:lnTo>
                <a:lnTo>
                  <a:pt x="629" y="558"/>
                </a:lnTo>
                <a:lnTo>
                  <a:pt x="640" y="569"/>
                </a:lnTo>
                <a:lnTo>
                  <a:pt x="665" y="554"/>
                </a:lnTo>
                <a:lnTo>
                  <a:pt x="682" y="552"/>
                </a:lnTo>
                <a:lnTo>
                  <a:pt x="703" y="556"/>
                </a:lnTo>
                <a:lnTo>
                  <a:pt x="748" y="556"/>
                </a:lnTo>
                <a:lnTo>
                  <a:pt x="736" y="544"/>
                </a:lnTo>
                <a:lnTo>
                  <a:pt x="736" y="528"/>
                </a:lnTo>
                <a:lnTo>
                  <a:pt x="742" y="519"/>
                </a:lnTo>
                <a:lnTo>
                  <a:pt x="742" y="510"/>
                </a:lnTo>
                <a:lnTo>
                  <a:pt x="727" y="501"/>
                </a:lnTo>
                <a:lnTo>
                  <a:pt x="758" y="499"/>
                </a:lnTo>
                <a:lnTo>
                  <a:pt x="783" y="501"/>
                </a:lnTo>
                <a:lnTo>
                  <a:pt x="789" y="510"/>
                </a:lnTo>
                <a:lnTo>
                  <a:pt x="809" y="506"/>
                </a:lnTo>
                <a:lnTo>
                  <a:pt x="794" y="482"/>
                </a:lnTo>
                <a:lnTo>
                  <a:pt x="811" y="477"/>
                </a:lnTo>
                <a:lnTo>
                  <a:pt x="882" y="487"/>
                </a:lnTo>
                <a:lnTo>
                  <a:pt x="938" y="494"/>
                </a:lnTo>
                <a:lnTo>
                  <a:pt x="980" y="515"/>
                </a:lnTo>
                <a:lnTo>
                  <a:pt x="1004" y="515"/>
                </a:lnTo>
                <a:lnTo>
                  <a:pt x="1010" y="537"/>
                </a:lnTo>
                <a:lnTo>
                  <a:pt x="1027" y="487"/>
                </a:lnTo>
                <a:lnTo>
                  <a:pt x="1004" y="433"/>
                </a:lnTo>
                <a:lnTo>
                  <a:pt x="1072" y="414"/>
                </a:lnTo>
                <a:lnTo>
                  <a:pt x="1081" y="385"/>
                </a:lnTo>
                <a:lnTo>
                  <a:pt x="1091" y="341"/>
                </a:lnTo>
                <a:lnTo>
                  <a:pt x="1166" y="345"/>
                </a:lnTo>
                <a:lnTo>
                  <a:pt x="1179" y="292"/>
                </a:lnTo>
                <a:close/>
              </a:path>
            </a:pathLst>
          </a:custGeom>
          <a:gradFill rotWithShape="0">
            <a:gsLst>
              <a:gs pos="0">
                <a:srgbClr val="FFFF00"/>
              </a:gs>
              <a:gs pos="100000">
                <a:srgbClr val="767600"/>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4" name="Freeform 244"/>
          <p:cNvSpPr>
            <a:spLocks/>
          </p:cNvSpPr>
          <p:nvPr/>
        </p:nvSpPr>
        <p:spPr bwMode="auto">
          <a:xfrm>
            <a:off x="5730875" y="3346450"/>
            <a:ext cx="419100" cy="279400"/>
          </a:xfrm>
          <a:custGeom>
            <a:avLst/>
            <a:gdLst>
              <a:gd name="T0" fmla="*/ 49 w 527"/>
              <a:gd name="T1" fmla="*/ 156 h 352"/>
              <a:gd name="T2" fmla="*/ 59 w 527"/>
              <a:gd name="T3" fmla="*/ 133 h 352"/>
              <a:gd name="T4" fmla="*/ 72 w 527"/>
              <a:gd name="T5" fmla="*/ 119 h 352"/>
              <a:gd name="T6" fmla="*/ 93 w 527"/>
              <a:gd name="T7" fmla="*/ 126 h 352"/>
              <a:gd name="T8" fmla="*/ 118 w 527"/>
              <a:gd name="T9" fmla="*/ 133 h 352"/>
              <a:gd name="T10" fmla="*/ 125 w 527"/>
              <a:gd name="T11" fmla="*/ 142 h 352"/>
              <a:gd name="T12" fmla="*/ 144 w 527"/>
              <a:gd name="T13" fmla="*/ 156 h 352"/>
              <a:gd name="T14" fmla="*/ 156 w 527"/>
              <a:gd name="T15" fmla="*/ 199 h 352"/>
              <a:gd name="T16" fmla="*/ 175 w 527"/>
              <a:gd name="T17" fmla="*/ 195 h 352"/>
              <a:gd name="T18" fmla="*/ 206 w 527"/>
              <a:gd name="T19" fmla="*/ 199 h 352"/>
              <a:gd name="T20" fmla="*/ 247 w 527"/>
              <a:gd name="T21" fmla="*/ 246 h 352"/>
              <a:gd name="T22" fmla="*/ 292 w 527"/>
              <a:gd name="T23" fmla="*/ 275 h 352"/>
              <a:gd name="T24" fmla="*/ 333 w 527"/>
              <a:gd name="T25" fmla="*/ 304 h 352"/>
              <a:gd name="T26" fmla="*/ 350 w 527"/>
              <a:gd name="T27" fmla="*/ 352 h 352"/>
              <a:gd name="T28" fmla="*/ 378 w 527"/>
              <a:gd name="T29" fmla="*/ 315 h 352"/>
              <a:gd name="T30" fmla="*/ 380 w 527"/>
              <a:gd name="T31" fmla="*/ 276 h 352"/>
              <a:gd name="T32" fmla="*/ 365 w 527"/>
              <a:gd name="T33" fmla="*/ 223 h 352"/>
              <a:gd name="T34" fmla="*/ 399 w 527"/>
              <a:gd name="T35" fmla="*/ 214 h 352"/>
              <a:gd name="T36" fmla="*/ 442 w 527"/>
              <a:gd name="T37" fmla="*/ 223 h 352"/>
              <a:gd name="T38" fmla="*/ 515 w 527"/>
              <a:gd name="T39" fmla="*/ 219 h 352"/>
              <a:gd name="T40" fmla="*/ 515 w 527"/>
              <a:gd name="T41" fmla="*/ 186 h 352"/>
              <a:gd name="T42" fmla="*/ 429 w 527"/>
              <a:gd name="T43" fmla="*/ 186 h 352"/>
              <a:gd name="T44" fmla="*/ 388 w 527"/>
              <a:gd name="T45" fmla="*/ 183 h 352"/>
              <a:gd name="T46" fmla="*/ 349 w 527"/>
              <a:gd name="T47" fmla="*/ 199 h 352"/>
              <a:gd name="T48" fmla="*/ 321 w 527"/>
              <a:gd name="T49" fmla="*/ 195 h 352"/>
              <a:gd name="T50" fmla="*/ 300 w 527"/>
              <a:gd name="T51" fmla="*/ 198 h 352"/>
              <a:gd name="T52" fmla="*/ 278 w 527"/>
              <a:gd name="T53" fmla="*/ 183 h 352"/>
              <a:gd name="T54" fmla="*/ 276 w 527"/>
              <a:gd name="T55" fmla="*/ 170 h 352"/>
              <a:gd name="T56" fmla="*/ 273 w 527"/>
              <a:gd name="T57" fmla="*/ 131 h 352"/>
              <a:gd name="T58" fmla="*/ 189 w 527"/>
              <a:gd name="T59" fmla="*/ 98 h 352"/>
              <a:gd name="T60" fmla="*/ 149 w 527"/>
              <a:gd name="T61" fmla="*/ 70 h 352"/>
              <a:gd name="T62" fmla="*/ 96 w 527"/>
              <a:gd name="T63" fmla="*/ 85 h 352"/>
              <a:gd name="T64" fmla="*/ 62 w 527"/>
              <a:gd name="T65" fmla="*/ 36 h 352"/>
              <a:gd name="T66" fmla="*/ 63 w 527"/>
              <a:gd name="T67" fmla="*/ 0 h 352"/>
              <a:gd name="T68" fmla="*/ 38 w 527"/>
              <a:gd name="T69" fmla="*/ 160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27"/>
              <a:gd name="T106" fmla="*/ 0 h 352"/>
              <a:gd name="T107" fmla="*/ 527 w 527"/>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27" h="352">
                <a:moveTo>
                  <a:pt x="38" y="160"/>
                </a:moveTo>
                <a:lnTo>
                  <a:pt x="49" y="156"/>
                </a:lnTo>
                <a:lnTo>
                  <a:pt x="54" y="143"/>
                </a:lnTo>
                <a:lnTo>
                  <a:pt x="59" y="133"/>
                </a:lnTo>
                <a:lnTo>
                  <a:pt x="74" y="138"/>
                </a:lnTo>
                <a:lnTo>
                  <a:pt x="72" y="119"/>
                </a:lnTo>
                <a:lnTo>
                  <a:pt x="86" y="114"/>
                </a:lnTo>
                <a:lnTo>
                  <a:pt x="93" y="126"/>
                </a:lnTo>
                <a:lnTo>
                  <a:pt x="107" y="126"/>
                </a:lnTo>
                <a:lnTo>
                  <a:pt x="118" y="133"/>
                </a:lnTo>
                <a:lnTo>
                  <a:pt x="125" y="138"/>
                </a:lnTo>
                <a:lnTo>
                  <a:pt x="125" y="142"/>
                </a:lnTo>
                <a:lnTo>
                  <a:pt x="129" y="152"/>
                </a:lnTo>
                <a:lnTo>
                  <a:pt x="144" y="156"/>
                </a:lnTo>
                <a:lnTo>
                  <a:pt x="144" y="172"/>
                </a:lnTo>
                <a:lnTo>
                  <a:pt x="156" y="199"/>
                </a:lnTo>
                <a:lnTo>
                  <a:pt x="170" y="201"/>
                </a:lnTo>
                <a:lnTo>
                  <a:pt x="175" y="195"/>
                </a:lnTo>
                <a:lnTo>
                  <a:pt x="192" y="186"/>
                </a:lnTo>
                <a:lnTo>
                  <a:pt x="206" y="199"/>
                </a:lnTo>
                <a:lnTo>
                  <a:pt x="222" y="219"/>
                </a:lnTo>
                <a:lnTo>
                  <a:pt x="247" y="246"/>
                </a:lnTo>
                <a:lnTo>
                  <a:pt x="292" y="256"/>
                </a:lnTo>
                <a:lnTo>
                  <a:pt x="292" y="275"/>
                </a:lnTo>
                <a:lnTo>
                  <a:pt x="319" y="286"/>
                </a:lnTo>
                <a:lnTo>
                  <a:pt x="333" y="304"/>
                </a:lnTo>
                <a:lnTo>
                  <a:pt x="323" y="352"/>
                </a:lnTo>
                <a:lnTo>
                  <a:pt x="350" y="352"/>
                </a:lnTo>
                <a:lnTo>
                  <a:pt x="366" y="328"/>
                </a:lnTo>
                <a:lnTo>
                  <a:pt x="378" y="315"/>
                </a:lnTo>
                <a:lnTo>
                  <a:pt x="385" y="300"/>
                </a:lnTo>
                <a:lnTo>
                  <a:pt x="380" y="276"/>
                </a:lnTo>
                <a:lnTo>
                  <a:pt x="360" y="267"/>
                </a:lnTo>
                <a:lnTo>
                  <a:pt x="365" y="223"/>
                </a:lnTo>
                <a:lnTo>
                  <a:pt x="383" y="208"/>
                </a:lnTo>
                <a:lnTo>
                  <a:pt x="399" y="214"/>
                </a:lnTo>
                <a:lnTo>
                  <a:pt x="437" y="205"/>
                </a:lnTo>
                <a:lnTo>
                  <a:pt x="442" y="223"/>
                </a:lnTo>
                <a:lnTo>
                  <a:pt x="466" y="223"/>
                </a:lnTo>
                <a:lnTo>
                  <a:pt x="515" y="219"/>
                </a:lnTo>
                <a:lnTo>
                  <a:pt x="527" y="199"/>
                </a:lnTo>
                <a:lnTo>
                  <a:pt x="515" y="186"/>
                </a:lnTo>
                <a:lnTo>
                  <a:pt x="484" y="186"/>
                </a:lnTo>
                <a:lnTo>
                  <a:pt x="429" y="186"/>
                </a:lnTo>
                <a:lnTo>
                  <a:pt x="409" y="186"/>
                </a:lnTo>
                <a:lnTo>
                  <a:pt x="388" y="183"/>
                </a:lnTo>
                <a:lnTo>
                  <a:pt x="351" y="201"/>
                </a:lnTo>
                <a:lnTo>
                  <a:pt x="349" y="199"/>
                </a:lnTo>
                <a:lnTo>
                  <a:pt x="340" y="190"/>
                </a:lnTo>
                <a:lnTo>
                  <a:pt x="321" y="195"/>
                </a:lnTo>
                <a:lnTo>
                  <a:pt x="304" y="201"/>
                </a:lnTo>
                <a:lnTo>
                  <a:pt x="300" y="198"/>
                </a:lnTo>
                <a:lnTo>
                  <a:pt x="298" y="190"/>
                </a:lnTo>
                <a:lnTo>
                  <a:pt x="278" y="183"/>
                </a:lnTo>
                <a:lnTo>
                  <a:pt x="273" y="181"/>
                </a:lnTo>
                <a:lnTo>
                  <a:pt x="276" y="170"/>
                </a:lnTo>
                <a:lnTo>
                  <a:pt x="288" y="162"/>
                </a:lnTo>
                <a:lnTo>
                  <a:pt x="273" y="131"/>
                </a:lnTo>
                <a:lnTo>
                  <a:pt x="250" y="83"/>
                </a:lnTo>
                <a:lnTo>
                  <a:pt x="189" y="98"/>
                </a:lnTo>
                <a:lnTo>
                  <a:pt x="175" y="83"/>
                </a:lnTo>
                <a:lnTo>
                  <a:pt x="149" y="70"/>
                </a:lnTo>
                <a:lnTo>
                  <a:pt x="121" y="90"/>
                </a:lnTo>
                <a:lnTo>
                  <a:pt x="96" y="85"/>
                </a:lnTo>
                <a:lnTo>
                  <a:pt x="67" y="61"/>
                </a:lnTo>
                <a:lnTo>
                  <a:pt x="62" y="36"/>
                </a:lnTo>
                <a:lnTo>
                  <a:pt x="64" y="17"/>
                </a:lnTo>
                <a:lnTo>
                  <a:pt x="63" y="0"/>
                </a:lnTo>
                <a:lnTo>
                  <a:pt x="0" y="36"/>
                </a:lnTo>
                <a:lnTo>
                  <a:pt x="38" y="160"/>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5" name="Freeform 245"/>
          <p:cNvSpPr>
            <a:spLocks/>
          </p:cNvSpPr>
          <p:nvPr/>
        </p:nvSpPr>
        <p:spPr bwMode="auto">
          <a:xfrm>
            <a:off x="5676900" y="3436938"/>
            <a:ext cx="320675" cy="246062"/>
          </a:xfrm>
          <a:custGeom>
            <a:avLst/>
            <a:gdLst>
              <a:gd name="T0" fmla="*/ 0 w 404"/>
              <a:gd name="T1" fmla="*/ 42 h 309"/>
              <a:gd name="T2" fmla="*/ 2 w 404"/>
              <a:gd name="T3" fmla="*/ 85 h 309"/>
              <a:gd name="T4" fmla="*/ 24 w 404"/>
              <a:gd name="T5" fmla="*/ 58 h 309"/>
              <a:gd name="T6" fmla="*/ 55 w 404"/>
              <a:gd name="T7" fmla="*/ 91 h 309"/>
              <a:gd name="T8" fmla="*/ 42 w 404"/>
              <a:gd name="T9" fmla="*/ 109 h 309"/>
              <a:gd name="T10" fmla="*/ 5 w 404"/>
              <a:gd name="T11" fmla="*/ 93 h 309"/>
              <a:gd name="T12" fmla="*/ 0 w 404"/>
              <a:gd name="T13" fmla="*/ 118 h 309"/>
              <a:gd name="T14" fmla="*/ 5 w 404"/>
              <a:gd name="T15" fmla="*/ 135 h 309"/>
              <a:gd name="T16" fmla="*/ 24 w 404"/>
              <a:gd name="T17" fmla="*/ 138 h 309"/>
              <a:gd name="T18" fmla="*/ 16 w 404"/>
              <a:gd name="T19" fmla="*/ 157 h 309"/>
              <a:gd name="T20" fmla="*/ 33 w 404"/>
              <a:gd name="T21" fmla="*/ 169 h 309"/>
              <a:gd name="T22" fmla="*/ 33 w 404"/>
              <a:gd name="T23" fmla="*/ 224 h 309"/>
              <a:gd name="T24" fmla="*/ 89 w 404"/>
              <a:gd name="T25" fmla="*/ 209 h 309"/>
              <a:gd name="T26" fmla="*/ 118 w 404"/>
              <a:gd name="T27" fmla="*/ 191 h 309"/>
              <a:gd name="T28" fmla="*/ 190 w 404"/>
              <a:gd name="T29" fmla="*/ 229 h 309"/>
              <a:gd name="T30" fmla="*/ 234 w 404"/>
              <a:gd name="T31" fmla="*/ 249 h 309"/>
              <a:gd name="T32" fmla="*/ 244 w 404"/>
              <a:gd name="T33" fmla="*/ 260 h 309"/>
              <a:gd name="T34" fmla="*/ 248 w 404"/>
              <a:gd name="T35" fmla="*/ 288 h 309"/>
              <a:gd name="T36" fmla="*/ 291 w 404"/>
              <a:gd name="T37" fmla="*/ 309 h 309"/>
              <a:gd name="T38" fmla="*/ 352 w 404"/>
              <a:gd name="T39" fmla="*/ 234 h 309"/>
              <a:gd name="T40" fmla="*/ 392 w 404"/>
              <a:gd name="T41" fmla="*/ 234 h 309"/>
              <a:gd name="T42" fmla="*/ 399 w 404"/>
              <a:gd name="T43" fmla="*/ 205 h 309"/>
              <a:gd name="T44" fmla="*/ 404 w 404"/>
              <a:gd name="T45" fmla="*/ 191 h 309"/>
              <a:gd name="T46" fmla="*/ 390 w 404"/>
              <a:gd name="T47" fmla="*/ 172 h 309"/>
              <a:gd name="T48" fmla="*/ 361 w 404"/>
              <a:gd name="T49" fmla="*/ 159 h 309"/>
              <a:gd name="T50" fmla="*/ 358 w 404"/>
              <a:gd name="T51" fmla="*/ 142 h 309"/>
              <a:gd name="T52" fmla="*/ 316 w 404"/>
              <a:gd name="T53" fmla="*/ 132 h 309"/>
              <a:gd name="T54" fmla="*/ 291 w 404"/>
              <a:gd name="T55" fmla="*/ 105 h 309"/>
              <a:gd name="T56" fmla="*/ 281 w 404"/>
              <a:gd name="T57" fmla="*/ 87 h 309"/>
              <a:gd name="T58" fmla="*/ 261 w 404"/>
              <a:gd name="T59" fmla="*/ 70 h 309"/>
              <a:gd name="T60" fmla="*/ 248 w 404"/>
              <a:gd name="T61" fmla="*/ 80 h 309"/>
              <a:gd name="T62" fmla="*/ 239 w 404"/>
              <a:gd name="T63" fmla="*/ 87 h 309"/>
              <a:gd name="T64" fmla="*/ 225 w 404"/>
              <a:gd name="T65" fmla="*/ 85 h 309"/>
              <a:gd name="T66" fmla="*/ 213 w 404"/>
              <a:gd name="T67" fmla="*/ 58 h 309"/>
              <a:gd name="T68" fmla="*/ 213 w 404"/>
              <a:gd name="T69" fmla="*/ 42 h 309"/>
              <a:gd name="T70" fmla="*/ 198 w 404"/>
              <a:gd name="T71" fmla="*/ 38 h 309"/>
              <a:gd name="T72" fmla="*/ 193 w 404"/>
              <a:gd name="T73" fmla="*/ 24 h 309"/>
              <a:gd name="T74" fmla="*/ 176 w 404"/>
              <a:gd name="T75" fmla="*/ 12 h 309"/>
              <a:gd name="T76" fmla="*/ 162 w 404"/>
              <a:gd name="T77" fmla="*/ 12 h 309"/>
              <a:gd name="T78" fmla="*/ 155 w 404"/>
              <a:gd name="T79" fmla="*/ 0 h 309"/>
              <a:gd name="T80" fmla="*/ 141 w 404"/>
              <a:gd name="T81" fmla="*/ 5 h 309"/>
              <a:gd name="T82" fmla="*/ 146 w 404"/>
              <a:gd name="T83" fmla="*/ 24 h 309"/>
              <a:gd name="T84" fmla="*/ 138 w 404"/>
              <a:gd name="T85" fmla="*/ 21 h 309"/>
              <a:gd name="T86" fmla="*/ 128 w 404"/>
              <a:gd name="T87" fmla="*/ 19 h 309"/>
              <a:gd name="T88" fmla="*/ 118 w 404"/>
              <a:gd name="T89" fmla="*/ 42 h 309"/>
              <a:gd name="T90" fmla="*/ 105 w 404"/>
              <a:gd name="T91" fmla="*/ 46 h 309"/>
              <a:gd name="T92" fmla="*/ 89 w 404"/>
              <a:gd name="T93" fmla="*/ 42 h 309"/>
              <a:gd name="T94" fmla="*/ 74 w 404"/>
              <a:gd name="T95" fmla="*/ 55 h 309"/>
              <a:gd name="T96" fmla="*/ 62 w 404"/>
              <a:gd name="T97" fmla="*/ 42 h 309"/>
              <a:gd name="T98" fmla="*/ 43 w 404"/>
              <a:gd name="T99" fmla="*/ 33 h 309"/>
              <a:gd name="T100" fmla="*/ 0 w 404"/>
              <a:gd name="T101" fmla="*/ 42 h 3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04"/>
              <a:gd name="T154" fmla="*/ 0 h 309"/>
              <a:gd name="T155" fmla="*/ 404 w 404"/>
              <a:gd name="T156" fmla="*/ 309 h 3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04" h="309">
                <a:moveTo>
                  <a:pt x="0" y="42"/>
                </a:moveTo>
                <a:lnTo>
                  <a:pt x="2" y="85"/>
                </a:lnTo>
                <a:lnTo>
                  <a:pt x="24" y="58"/>
                </a:lnTo>
                <a:lnTo>
                  <a:pt x="55" y="91"/>
                </a:lnTo>
                <a:lnTo>
                  <a:pt x="42" y="109"/>
                </a:lnTo>
                <a:lnTo>
                  <a:pt x="5" y="93"/>
                </a:lnTo>
                <a:lnTo>
                  <a:pt x="0" y="118"/>
                </a:lnTo>
                <a:lnTo>
                  <a:pt x="5" y="135"/>
                </a:lnTo>
                <a:lnTo>
                  <a:pt x="24" y="138"/>
                </a:lnTo>
                <a:lnTo>
                  <a:pt x="16" y="157"/>
                </a:lnTo>
                <a:lnTo>
                  <a:pt x="33" y="169"/>
                </a:lnTo>
                <a:lnTo>
                  <a:pt x="33" y="224"/>
                </a:lnTo>
                <a:lnTo>
                  <a:pt x="89" y="209"/>
                </a:lnTo>
                <a:lnTo>
                  <a:pt x="118" y="191"/>
                </a:lnTo>
                <a:lnTo>
                  <a:pt x="190" y="229"/>
                </a:lnTo>
                <a:lnTo>
                  <a:pt x="234" y="249"/>
                </a:lnTo>
                <a:lnTo>
                  <a:pt x="244" y="260"/>
                </a:lnTo>
                <a:lnTo>
                  <a:pt x="248" y="288"/>
                </a:lnTo>
                <a:lnTo>
                  <a:pt x="291" y="309"/>
                </a:lnTo>
                <a:lnTo>
                  <a:pt x="352" y="234"/>
                </a:lnTo>
                <a:lnTo>
                  <a:pt x="392" y="234"/>
                </a:lnTo>
                <a:lnTo>
                  <a:pt x="399" y="205"/>
                </a:lnTo>
                <a:lnTo>
                  <a:pt x="404" y="191"/>
                </a:lnTo>
                <a:lnTo>
                  <a:pt x="390" y="172"/>
                </a:lnTo>
                <a:lnTo>
                  <a:pt x="361" y="159"/>
                </a:lnTo>
                <a:lnTo>
                  <a:pt x="358" y="142"/>
                </a:lnTo>
                <a:lnTo>
                  <a:pt x="316" y="132"/>
                </a:lnTo>
                <a:lnTo>
                  <a:pt x="291" y="105"/>
                </a:lnTo>
                <a:lnTo>
                  <a:pt x="281" y="87"/>
                </a:lnTo>
                <a:lnTo>
                  <a:pt x="261" y="70"/>
                </a:lnTo>
                <a:lnTo>
                  <a:pt x="248" y="80"/>
                </a:lnTo>
                <a:lnTo>
                  <a:pt x="239" y="87"/>
                </a:lnTo>
                <a:lnTo>
                  <a:pt x="225" y="85"/>
                </a:lnTo>
                <a:lnTo>
                  <a:pt x="213" y="58"/>
                </a:lnTo>
                <a:lnTo>
                  <a:pt x="213" y="42"/>
                </a:lnTo>
                <a:lnTo>
                  <a:pt x="198" y="38"/>
                </a:lnTo>
                <a:lnTo>
                  <a:pt x="193" y="24"/>
                </a:lnTo>
                <a:lnTo>
                  <a:pt x="176" y="12"/>
                </a:lnTo>
                <a:lnTo>
                  <a:pt x="162" y="12"/>
                </a:lnTo>
                <a:lnTo>
                  <a:pt x="155" y="0"/>
                </a:lnTo>
                <a:lnTo>
                  <a:pt x="141" y="5"/>
                </a:lnTo>
                <a:lnTo>
                  <a:pt x="146" y="24"/>
                </a:lnTo>
                <a:lnTo>
                  <a:pt x="138" y="21"/>
                </a:lnTo>
                <a:lnTo>
                  <a:pt x="128" y="19"/>
                </a:lnTo>
                <a:lnTo>
                  <a:pt x="118" y="42"/>
                </a:lnTo>
                <a:lnTo>
                  <a:pt x="105" y="46"/>
                </a:lnTo>
                <a:lnTo>
                  <a:pt x="89" y="42"/>
                </a:lnTo>
                <a:lnTo>
                  <a:pt x="74" y="55"/>
                </a:lnTo>
                <a:lnTo>
                  <a:pt x="62" y="42"/>
                </a:lnTo>
                <a:lnTo>
                  <a:pt x="43" y="33"/>
                </a:lnTo>
                <a:lnTo>
                  <a:pt x="0" y="42"/>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6" name="Freeform 246"/>
          <p:cNvSpPr>
            <a:spLocks/>
          </p:cNvSpPr>
          <p:nvPr/>
        </p:nvSpPr>
        <p:spPr bwMode="auto">
          <a:xfrm>
            <a:off x="6035675" y="3433763"/>
            <a:ext cx="268288" cy="125412"/>
          </a:xfrm>
          <a:custGeom>
            <a:avLst/>
            <a:gdLst>
              <a:gd name="T0" fmla="*/ 86 w 337"/>
              <a:gd name="T1" fmla="*/ 114 h 158"/>
              <a:gd name="T2" fmla="*/ 59 w 337"/>
              <a:gd name="T3" fmla="*/ 114 h 158"/>
              <a:gd name="T4" fmla="*/ 14 w 337"/>
              <a:gd name="T5" fmla="*/ 119 h 158"/>
              <a:gd name="T6" fmla="*/ 0 w 337"/>
              <a:gd name="T7" fmla="*/ 137 h 158"/>
              <a:gd name="T8" fmla="*/ 14 w 337"/>
              <a:gd name="T9" fmla="*/ 143 h 158"/>
              <a:gd name="T10" fmla="*/ 24 w 337"/>
              <a:gd name="T11" fmla="*/ 149 h 158"/>
              <a:gd name="T12" fmla="*/ 91 w 337"/>
              <a:gd name="T13" fmla="*/ 147 h 158"/>
              <a:gd name="T14" fmla="*/ 136 w 337"/>
              <a:gd name="T15" fmla="*/ 147 h 158"/>
              <a:gd name="T16" fmla="*/ 156 w 337"/>
              <a:gd name="T17" fmla="*/ 158 h 158"/>
              <a:gd name="T18" fmla="*/ 163 w 337"/>
              <a:gd name="T19" fmla="*/ 138 h 158"/>
              <a:gd name="T20" fmla="*/ 183 w 337"/>
              <a:gd name="T21" fmla="*/ 137 h 158"/>
              <a:gd name="T22" fmla="*/ 211 w 337"/>
              <a:gd name="T23" fmla="*/ 129 h 158"/>
              <a:gd name="T24" fmla="*/ 234 w 337"/>
              <a:gd name="T25" fmla="*/ 123 h 158"/>
              <a:gd name="T26" fmla="*/ 275 w 337"/>
              <a:gd name="T27" fmla="*/ 99 h 158"/>
              <a:gd name="T28" fmla="*/ 322 w 337"/>
              <a:gd name="T29" fmla="*/ 74 h 158"/>
              <a:gd name="T30" fmla="*/ 337 w 337"/>
              <a:gd name="T31" fmla="*/ 60 h 158"/>
              <a:gd name="T32" fmla="*/ 332 w 337"/>
              <a:gd name="T33" fmla="*/ 38 h 158"/>
              <a:gd name="T34" fmla="*/ 308 w 337"/>
              <a:gd name="T35" fmla="*/ 38 h 158"/>
              <a:gd name="T36" fmla="*/ 287 w 337"/>
              <a:gd name="T37" fmla="*/ 26 h 158"/>
              <a:gd name="T38" fmla="*/ 265 w 337"/>
              <a:gd name="T39" fmla="*/ 17 h 158"/>
              <a:gd name="T40" fmla="*/ 210 w 337"/>
              <a:gd name="T41" fmla="*/ 10 h 158"/>
              <a:gd name="T42" fmla="*/ 139 w 337"/>
              <a:gd name="T43" fmla="*/ 0 h 158"/>
              <a:gd name="T44" fmla="*/ 124 w 337"/>
              <a:gd name="T45" fmla="*/ 5 h 158"/>
              <a:gd name="T46" fmla="*/ 129 w 337"/>
              <a:gd name="T47" fmla="*/ 17 h 158"/>
              <a:gd name="T48" fmla="*/ 137 w 337"/>
              <a:gd name="T49" fmla="*/ 29 h 158"/>
              <a:gd name="T50" fmla="*/ 117 w 337"/>
              <a:gd name="T51" fmla="*/ 33 h 158"/>
              <a:gd name="T52" fmla="*/ 111 w 337"/>
              <a:gd name="T53" fmla="*/ 24 h 158"/>
              <a:gd name="T54" fmla="*/ 89 w 337"/>
              <a:gd name="T55" fmla="*/ 22 h 158"/>
              <a:gd name="T56" fmla="*/ 55 w 337"/>
              <a:gd name="T57" fmla="*/ 24 h 158"/>
              <a:gd name="T58" fmla="*/ 70 w 337"/>
              <a:gd name="T59" fmla="*/ 33 h 158"/>
              <a:gd name="T60" fmla="*/ 73 w 337"/>
              <a:gd name="T61" fmla="*/ 42 h 158"/>
              <a:gd name="T62" fmla="*/ 64 w 337"/>
              <a:gd name="T63" fmla="*/ 51 h 158"/>
              <a:gd name="T64" fmla="*/ 64 w 337"/>
              <a:gd name="T65" fmla="*/ 67 h 158"/>
              <a:gd name="T66" fmla="*/ 76 w 337"/>
              <a:gd name="T67" fmla="*/ 79 h 158"/>
              <a:gd name="T68" fmla="*/ 117 w 337"/>
              <a:gd name="T69" fmla="*/ 79 h 158"/>
              <a:gd name="T70" fmla="*/ 131 w 337"/>
              <a:gd name="T71" fmla="*/ 77 h 158"/>
              <a:gd name="T72" fmla="*/ 144 w 337"/>
              <a:gd name="T73" fmla="*/ 92 h 158"/>
              <a:gd name="T74" fmla="*/ 131 w 337"/>
              <a:gd name="T75" fmla="*/ 110 h 158"/>
              <a:gd name="T76" fmla="*/ 116 w 337"/>
              <a:gd name="T77" fmla="*/ 110 h 158"/>
              <a:gd name="T78" fmla="*/ 101 w 337"/>
              <a:gd name="T79" fmla="*/ 110 h 158"/>
              <a:gd name="T80" fmla="*/ 93 w 337"/>
              <a:gd name="T81" fmla="*/ 110 h 158"/>
              <a:gd name="T82" fmla="*/ 86 w 337"/>
              <a:gd name="T83" fmla="*/ 114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37"/>
              <a:gd name="T127" fmla="*/ 0 h 158"/>
              <a:gd name="T128" fmla="*/ 337 w 337"/>
              <a:gd name="T129" fmla="*/ 158 h 1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37" h="158">
                <a:moveTo>
                  <a:pt x="86" y="114"/>
                </a:moveTo>
                <a:lnTo>
                  <a:pt x="59" y="114"/>
                </a:lnTo>
                <a:lnTo>
                  <a:pt x="14" y="119"/>
                </a:lnTo>
                <a:lnTo>
                  <a:pt x="0" y="137"/>
                </a:lnTo>
                <a:lnTo>
                  <a:pt x="14" y="143"/>
                </a:lnTo>
                <a:lnTo>
                  <a:pt x="24" y="149"/>
                </a:lnTo>
                <a:lnTo>
                  <a:pt x="91" y="147"/>
                </a:lnTo>
                <a:lnTo>
                  <a:pt x="136" y="147"/>
                </a:lnTo>
                <a:lnTo>
                  <a:pt x="156" y="158"/>
                </a:lnTo>
                <a:lnTo>
                  <a:pt x="163" y="138"/>
                </a:lnTo>
                <a:lnTo>
                  <a:pt x="183" y="137"/>
                </a:lnTo>
                <a:lnTo>
                  <a:pt x="211" y="129"/>
                </a:lnTo>
                <a:lnTo>
                  <a:pt x="234" y="123"/>
                </a:lnTo>
                <a:lnTo>
                  <a:pt x="275" y="99"/>
                </a:lnTo>
                <a:lnTo>
                  <a:pt x="322" y="74"/>
                </a:lnTo>
                <a:lnTo>
                  <a:pt x="337" y="60"/>
                </a:lnTo>
                <a:lnTo>
                  <a:pt x="332" y="38"/>
                </a:lnTo>
                <a:lnTo>
                  <a:pt x="308" y="38"/>
                </a:lnTo>
                <a:lnTo>
                  <a:pt x="287" y="26"/>
                </a:lnTo>
                <a:lnTo>
                  <a:pt x="265" y="17"/>
                </a:lnTo>
                <a:lnTo>
                  <a:pt x="210" y="10"/>
                </a:lnTo>
                <a:lnTo>
                  <a:pt x="139" y="0"/>
                </a:lnTo>
                <a:lnTo>
                  <a:pt x="124" y="5"/>
                </a:lnTo>
                <a:lnTo>
                  <a:pt x="129" y="17"/>
                </a:lnTo>
                <a:lnTo>
                  <a:pt x="137" y="29"/>
                </a:lnTo>
                <a:lnTo>
                  <a:pt x="117" y="33"/>
                </a:lnTo>
                <a:lnTo>
                  <a:pt x="111" y="24"/>
                </a:lnTo>
                <a:lnTo>
                  <a:pt x="89" y="22"/>
                </a:lnTo>
                <a:lnTo>
                  <a:pt x="55" y="24"/>
                </a:lnTo>
                <a:lnTo>
                  <a:pt x="70" y="33"/>
                </a:lnTo>
                <a:lnTo>
                  <a:pt x="73" y="42"/>
                </a:lnTo>
                <a:lnTo>
                  <a:pt x="64" y="51"/>
                </a:lnTo>
                <a:lnTo>
                  <a:pt x="64" y="67"/>
                </a:lnTo>
                <a:lnTo>
                  <a:pt x="76" y="79"/>
                </a:lnTo>
                <a:lnTo>
                  <a:pt x="117" y="79"/>
                </a:lnTo>
                <a:lnTo>
                  <a:pt x="131" y="77"/>
                </a:lnTo>
                <a:lnTo>
                  <a:pt x="144" y="92"/>
                </a:lnTo>
                <a:lnTo>
                  <a:pt x="131" y="110"/>
                </a:lnTo>
                <a:lnTo>
                  <a:pt x="116" y="110"/>
                </a:lnTo>
                <a:lnTo>
                  <a:pt x="101" y="110"/>
                </a:lnTo>
                <a:lnTo>
                  <a:pt x="93" y="110"/>
                </a:lnTo>
                <a:lnTo>
                  <a:pt x="86" y="114"/>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788727" name="Freeform 247"/>
          <p:cNvSpPr>
            <a:spLocks/>
          </p:cNvSpPr>
          <p:nvPr/>
        </p:nvSpPr>
        <p:spPr bwMode="auto">
          <a:xfrm>
            <a:off x="6010275" y="3509963"/>
            <a:ext cx="169863" cy="127000"/>
          </a:xfrm>
          <a:custGeom>
            <a:avLst/>
            <a:gdLst>
              <a:gd name="T0" fmla="*/ 0 w 215"/>
              <a:gd name="T1" fmla="*/ 138 h 162"/>
              <a:gd name="T2" fmla="*/ 3 w 215"/>
              <a:gd name="T3" fmla="*/ 145 h 162"/>
              <a:gd name="T4" fmla="*/ 20 w 215"/>
              <a:gd name="T5" fmla="*/ 147 h 162"/>
              <a:gd name="T6" fmla="*/ 58 w 215"/>
              <a:gd name="T7" fmla="*/ 149 h 162"/>
              <a:gd name="T8" fmla="*/ 101 w 215"/>
              <a:gd name="T9" fmla="*/ 99 h 162"/>
              <a:gd name="T10" fmla="*/ 113 w 215"/>
              <a:gd name="T11" fmla="*/ 130 h 162"/>
              <a:gd name="T12" fmla="*/ 125 w 215"/>
              <a:gd name="T13" fmla="*/ 162 h 162"/>
              <a:gd name="T14" fmla="*/ 153 w 215"/>
              <a:gd name="T15" fmla="*/ 150 h 162"/>
              <a:gd name="T16" fmla="*/ 185 w 215"/>
              <a:gd name="T17" fmla="*/ 138 h 162"/>
              <a:gd name="T18" fmla="*/ 212 w 215"/>
              <a:gd name="T19" fmla="*/ 147 h 162"/>
              <a:gd name="T20" fmla="*/ 215 w 215"/>
              <a:gd name="T21" fmla="*/ 100 h 162"/>
              <a:gd name="T22" fmla="*/ 193 w 215"/>
              <a:gd name="T23" fmla="*/ 91 h 162"/>
              <a:gd name="T24" fmla="*/ 183 w 215"/>
              <a:gd name="T25" fmla="*/ 91 h 162"/>
              <a:gd name="T26" fmla="*/ 190 w 215"/>
              <a:gd name="T27" fmla="*/ 61 h 162"/>
              <a:gd name="T28" fmla="*/ 166 w 215"/>
              <a:gd name="T29" fmla="*/ 54 h 162"/>
              <a:gd name="T30" fmla="*/ 144 w 215"/>
              <a:gd name="T31" fmla="*/ 51 h 162"/>
              <a:gd name="T32" fmla="*/ 113 w 215"/>
              <a:gd name="T33" fmla="*/ 51 h 162"/>
              <a:gd name="T34" fmla="*/ 90 w 215"/>
              <a:gd name="T35" fmla="*/ 51 h 162"/>
              <a:gd name="T36" fmla="*/ 62 w 215"/>
              <a:gd name="T37" fmla="*/ 51 h 162"/>
              <a:gd name="T38" fmla="*/ 37 w 215"/>
              <a:gd name="T39" fmla="*/ 47 h 162"/>
              <a:gd name="T40" fmla="*/ 34 w 215"/>
              <a:gd name="T41" fmla="*/ 42 h 162"/>
              <a:gd name="T42" fmla="*/ 38 w 215"/>
              <a:gd name="T43" fmla="*/ 31 h 162"/>
              <a:gd name="T44" fmla="*/ 51 w 215"/>
              <a:gd name="T45" fmla="*/ 23 h 162"/>
              <a:gd name="T46" fmla="*/ 87 w 215"/>
              <a:gd name="T47" fmla="*/ 17 h 162"/>
              <a:gd name="T48" fmla="*/ 86 w 215"/>
              <a:gd name="T49" fmla="*/ 0 h 162"/>
              <a:gd name="T50" fmla="*/ 57 w 215"/>
              <a:gd name="T51" fmla="*/ 5 h 162"/>
              <a:gd name="T52" fmla="*/ 30 w 215"/>
              <a:gd name="T53" fmla="*/ 5 h 162"/>
              <a:gd name="T54" fmla="*/ 14 w 215"/>
              <a:gd name="T55" fmla="*/ 18 h 162"/>
              <a:gd name="T56" fmla="*/ 6 w 215"/>
              <a:gd name="T57" fmla="*/ 51 h 162"/>
              <a:gd name="T58" fmla="*/ 9 w 215"/>
              <a:gd name="T59" fmla="*/ 61 h 162"/>
              <a:gd name="T60" fmla="*/ 6 w 215"/>
              <a:gd name="T61" fmla="*/ 62 h 162"/>
              <a:gd name="T62" fmla="*/ 25 w 215"/>
              <a:gd name="T63" fmla="*/ 70 h 162"/>
              <a:gd name="T64" fmla="*/ 35 w 215"/>
              <a:gd name="T65" fmla="*/ 86 h 162"/>
              <a:gd name="T66" fmla="*/ 29 w 215"/>
              <a:gd name="T67" fmla="*/ 110 h 162"/>
              <a:gd name="T68" fmla="*/ 24 w 215"/>
              <a:gd name="T69" fmla="*/ 111 h 162"/>
              <a:gd name="T70" fmla="*/ 16 w 215"/>
              <a:gd name="T71" fmla="*/ 119 h 162"/>
              <a:gd name="T72" fmla="*/ 0 w 215"/>
              <a:gd name="T73" fmla="*/ 138 h 1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15"/>
              <a:gd name="T112" fmla="*/ 0 h 162"/>
              <a:gd name="T113" fmla="*/ 215 w 215"/>
              <a:gd name="T114" fmla="*/ 162 h 1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15" h="162">
                <a:moveTo>
                  <a:pt x="0" y="138"/>
                </a:moveTo>
                <a:lnTo>
                  <a:pt x="3" y="145"/>
                </a:lnTo>
                <a:lnTo>
                  <a:pt x="20" y="147"/>
                </a:lnTo>
                <a:lnTo>
                  <a:pt x="58" y="149"/>
                </a:lnTo>
                <a:lnTo>
                  <a:pt x="101" y="99"/>
                </a:lnTo>
                <a:lnTo>
                  <a:pt x="113" y="130"/>
                </a:lnTo>
                <a:lnTo>
                  <a:pt x="125" y="162"/>
                </a:lnTo>
                <a:lnTo>
                  <a:pt x="153" y="150"/>
                </a:lnTo>
                <a:lnTo>
                  <a:pt x="185" y="138"/>
                </a:lnTo>
                <a:lnTo>
                  <a:pt x="212" y="147"/>
                </a:lnTo>
                <a:lnTo>
                  <a:pt x="215" y="100"/>
                </a:lnTo>
                <a:lnTo>
                  <a:pt x="193" y="91"/>
                </a:lnTo>
                <a:lnTo>
                  <a:pt x="183" y="91"/>
                </a:lnTo>
                <a:lnTo>
                  <a:pt x="190" y="61"/>
                </a:lnTo>
                <a:lnTo>
                  <a:pt x="166" y="54"/>
                </a:lnTo>
                <a:lnTo>
                  <a:pt x="144" y="51"/>
                </a:lnTo>
                <a:lnTo>
                  <a:pt x="113" y="51"/>
                </a:lnTo>
                <a:lnTo>
                  <a:pt x="90" y="51"/>
                </a:lnTo>
                <a:lnTo>
                  <a:pt x="62" y="51"/>
                </a:lnTo>
                <a:lnTo>
                  <a:pt x="37" y="47"/>
                </a:lnTo>
                <a:lnTo>
                  <a:pt x="34" y="42"/>
                </a:lnTo>
                <a:lnTo>
                  <a:pt x="38" y="31"/>
                </a:lnTo>
                <a:lnTo>
                  <a:pt x="51" y="23"/>
                </a:lnTo>
                <a:lnTo>
                  <a:pt x="87" y="17"/>
                </a:lnTo>
                <a:lnTo>
                  <a:pt x="86" y="0"/>
                </a:lnTo>
                <a:lnTo>
                  <a:pt x="57" y="5"/>
                </a:lnTo>
                <a:lnTo>
                  <a:pt x="30" y="5"/>
                </a:lnTo>
                <a:lnTo>
                  <a:pt x="14" y="18"/>
                </a:lnTo>
                <a:lnTo>
                  <a:pt x="6" y="51"/>
                </a:lnTo>
                <a:lnTo>
                  <a:pt x="9" y="61"/>
                </a:lnTo>
                <a:lnTo>
                  <a:pt x="6" y="62"/>
                </a:lnTo>
                <a:lnTo>
                  <a:pt x="25" y="70"/>
                </a:lnTo>
                <a:lnTo>
                  <a:pt x="35" y="86"/>
                </a:lnTo>
                <a:lnTo>
                  <a:pt x="29" y="110"/>
                </a:lnTo>
                <a:lnTo>
                  <a:pt x="24" y="111"/>
                </a:lnTo>
                <a:lnTo>
                  <a:pt x="16" y="119"/>
                </a:lnTo>
                <a:lnTo>
                  <a:pt x="0" y="138"/>
                </a:lnTo>
                <a:close/>
              </a:path>
            </a:pathLst>
          </a:custGeom>
          <a:gradFill rotWithShape="1">
            <a:gsLst>
              <a:gs pos="0">
                <a:srgbClr val="38B0FF">
                  <a:alpha val="45000"/>
                </a:srgbClr>
              </a:gs>
              <a:gs pos="100000">
                <a:srgbClr val="38B0FF">
                  <a:gamma/>
                  <a:shade val="46275"/>
                  <a:invGamma/>
                </a:srgbClr>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grpSp>
        <p:nvGrpSpPr>
          <p:cNvPr id="17655" name="Group 273"/>
          <p:cNvGrpSpPr>
            <a:grpSpLocks/>
          </p:cNvGrpSpPr>
          <p:nvPr/>
        </p:nvGrpSpPr>
        <p:grpSpPr bwMode="auto">
          <a:xfrm>
            <a:off x="4800600" y="962025"/>
            <a:ext cx="5067300" cy="330200"/>
            <a:chOff x="2003" y="3712"/>
            <a:chExt cx="3192" cy="208"/>
          </a:xfrm>
        </p:grpSpPr>
        <p:sp>
          <p:nvSpPr>
            <p:cNvPr id="17671" name="Rectangle 265"/>
            <p:cNvSpPr>
              <a:spLocks noChangeArrowheads="1"/>
            </p:cNvSpPr>
            <p:nvPr/>
          </p:nvSpPr>
          <p:spPr bwMode="auto">
            <a:xfrm>
              <a:off x="2003" y="3776"/>
              <a:ext cx="184" cy="144"/>
            </a:xfrm>
            <a:prstGeom prst="rect">
              <a:avLst/>
            </a:prstGeom>
            <a:gradFill rotWithShape="0">
              <a:gsLst>
                <a:gs pos="0">
                  <a:srgbClr val="CCFF99"/>
                </a:gs>
                <a:gs pos="100000">
                  <a:srgbClr val="5E7647"/>
                </a:gs>
              </a:gsLst>
              <a:path path="shape">
                <a:fillToRect l="50000" t="50000" r="50000" b="50000"/>
              </a:path>
            </a:gra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17672" name="Text Box 266"/>
            <p:cNvSpPr txBox="1">
              <a:spLocks noChangeArrowheads="1"/>
            </p:cNvSpPr>
            <p:nvPr/>
          </p:nvSpPr>
          <p:spPr bwMode="auto">
            <a:xfrm>
              <a:off x="2163" y="3712"/>
              <a:ext cx="752" cy="19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CA" sz="1400" b="1">
                  <a:solidFill>
                    <a:srgbClr val="1F497D"/>
                  </a:solidFill>
                </a:rPr>
                <a:t>operating</a:t>
              </a:r>
            </a:p>
          </p:txBody>
        </p:sp>
        <p:sp>
          <p:nvSpPr>
            <p:cNvPr id="17673" name="Rectangle 267"/>
            <p:cNvSpPr>
              <a:spLocks noChangeArrowheads="1"/>
            </p:cNvSpPr>
            <p:nvPr/>
          </p:nvSpPr>
          <p:spPr bwMode="auto">
            <a:xfrm>
              <a:off x="2963" y="3768"/>
              <a:ext cx="176" cy="144"/>
            </a:xfrm>
            <a:prstGeom prst="rect">
              <a:avLst/>
            </a:prstGeom>
            <a:gradFill rotWithShape="0">
              <a:gsLst>
                <a:gs pos="0">
                  <a:srgbClr val="008000"/>
                </a:gs>
                <a:gs pos="100000">
                  <a:srgbClr val="003B00"/>
                </a:gs>
              </a:gsLst>
              <a:path path="shape">
                <a:fillToRect l="50000" t="50000" r="50000" b="50000"/>
              </a:path>
            </a:gra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CA"/>
            </a:p>
          </p:txBody>
        </p:sp>
        <p:sp>
          <p:nvSpPr>
            <p:cNvPr id="17674" name="Text Box 268"/>
            <p:cNvSpPr txBox="1">
              <a:spLocks noChangeArrowheads="1"/>
            </p:cNvSpPr>
            <p:nvPr/>
          </p:nvSpPr>
          <p:spPr bwMode="auto">
            <a:xfrm>
              <a:off x="3107" y="3712"/>
              <a:ext cx="1200" cy="19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CA" sz="1400" b="1">
                  <a:solidFill>
                    <a:srgbClr val="1F497D"/>
                  </a:solidFill>
                </a:rPr>
                <a:t>serious</a:t>
              </a:r>
            </a:p>
          </p:txBody>
        </p:sp>
        <p:sp>
          <p:nvSpPr>
            <p:cNvPr id="17675" name="Rectangle 269"/>
            <p:cNvSpPr>
              <a:spLocks noChangeArrowheads="1"/>
            </p:cNvSpPr>
            <p:nvPr/>
          </p:nvSpPr>
          <p:spPr bwMode="auto">
            <a:xfrm>
              <a:off x="3835" y="3776"/>
              <a:ext cx="176" cy="144"/>
            </a:xfrm>
            <a:prstGeom prst="rect">
              <a:avLst/>
            </a:prstGeom>
            <a:gradFill rotWithShape="0">
              <a:gsLst>
                <a:gs pos="0">
                  <a:srgbClr val="FFFF00"/>
                </a:gs>
                <a:gs pos="100000">
                  <a:srgbClr val="767600"/>
                </a:gs>
              </a:gsLst>
              <a:path path="shape">
                <a:fillToRect l="50000" t="50000" r="50000" b="50000"/>
              </a:path>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7676" name="Text Box 270"/>
            <p:cNvSpPr txBox="1">
              <a:spLocks noChangeArrowheads="1"/>
            </p:cNvSpPr>
            <p:nvPr/>
          </p:nvSpPr>
          <p:spPr bwMode="auto">
            <a:xfrm>
              <a:off x="3995" y="3712"/>
              <a:ext cx="1200" cy="192"/>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CA" sz="1400" b="1">
                  <a:solidFill>
                    <a:srgbClr val="1F497D"/>
                  </a:solidFill>
                </a:rPr>
                <a:t>emerging</a:t>
              </a:r>
            </a:p>
          </p:txBody>
        </p:sp>
      </p:grpSp>
      <p:sp>
        <p:nvSpPr>
          <p:cNvPr id="258" name="Freeform 150"/>
          <p:cNvSpPr>
            <a:spLocks/>
          </p:cNvSpPr>
          <p:nvPr/>
        </p:nvSpPr>
        <p:spPr bwMode="auto">
          <a:xfrm>
            <a:off x="4926013" y="3028950"/>
            <a:ext cx="115887" cy="74613"/>
          </a:xfrm>
          <a:custGeom>
            <a:avLst/>
            <a:gdLst>
              <a:gd name="T0" fmla="*/ 0 w 120"/>
              <a:gd name="T1" fmla="*/ 52 h 64"/>
              <a:gd name="T2" fmla="*/ 8 w 120"/>
              <a:gd name="T3" fmla="*/ 18 h 64"/>
              <a:gd name="T4" fmla="*/ 58 w 120"/>
              <a:gd name="T5" fmla="*/ 0 h 64"/>
              <a:gd name="T6" fmla="*/ 65 w 120"/>
              <a:gd name="T7" fmla="*/ 18 h 64"/>
              <a:gd name="T8" fmla="*/ 120 w 120"/>
              <a:gd name="T9" fmla="*/ 33 h 64"/>
              <a:gd name="T10" fmla="*/ 44 w 120"/>
              <a:gd name="T11" fmla="*/ 64 h 64"/>
              <a:gd name="T12" fmla="*/ 58 w 120"/>
              <a:gd name="T13" fmla="*/ 48 h 64"/>
              <a:gd name="T14" fmla="*/ 0 w 120"/>
              <a:gd name="T15" fmla="*/ 52 h 64"/>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64"/>
              <a:gd name="T26" fmla="*/ 120 w 120"/>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64">
                <a:moveTo>
                  <a:pt x="0" y="52"/>
                </a:moveTo>
                <a:lnTo>
                  <a:pt x="8" y="18"/>
                </a:lnTo>
                <a:lnTo>
                  <a:pt x="58" y="0"/>
                </a:lnTo>
                <a:lnTo>
                  <a:pt x="65" y="18"/>
                </a:lnTo>
                <a:lnTo>
                  <a:pt x="120" y="33"/>
                </a:lnTo>
                <a:lnTo>
                  <a:pt x="44" y="64"/>
                </a:lnTo>
                <a:lnTo>
                  <a:pt x="58" y="48"/>
                </a:lnTo>
                <a:lnTo>
                  <a:pt x="0" y="52"/>
                </a:lnTo>
                <a:close/>
              </a:path>
            </a:pathLst>
          </a:custGeom>
          <a:gradFill rotWithShape="0">
            <a:gsLst>
              <a:gs pos="0">
                <a:srgbClr val="FFFF00"/>
              </a:gs>
              <a:gs pos="100000">
                <a:srgbClr val="FFFF00">
                  <a:gamma/>
                  <a:shade val="46275"/>
                  <a:invGamma/>
                </a:srgbClr>
              </a:gs>
            </a:gsLst>
            <a:path path="rect">
              <a:fillToRect l="50000" t="50000" r="50000" b="50000"/>
            </a:path>
          </a:gradFill>
          <a:ln w="12700">
            <a:solidFill>
              <a:srgbClr val="000000"/>
            </a:solidFill>
            <a:prstDash val="solid"/>
            <a:round/>
            <a:headEnd/>
            <a:tailEnd/>
          </a:ln>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259" name="Freeform 140"/>
          <p:cNvSpPr>
            <a:spLocks/>
          </p:cNvSpPr>
          <p:nvPr/>
        </p:nvSpPr>
        <p:spPr bwMode="auto">
          <a:xfrm>
            <a:off x="4927600" y="2981325"/>
            <a:ext cx="98425" cy="65088"/>
          </a:xfrm>
          <a:custGeom>
            <a:avLst/>
            <a:gdLst>
              <a:gd name="T0" fmla="*/ 0 w 208"/>
              <a:gd name="T1" fmla="*/ 43 h 101"/>
              <a:gd name="T2" fmla="*/ 38 w 208"/>
              <a:gd name="T3" fmla="*/ 49 h 101"/>
              <a:gd name="T4" fmla="*/ 64 w 208"/>
              <a:gd name="T5" fmla="*/ 86 h 101"/>
              <a:gd name="T6" fmla="*/ 86 w 208"/>
              <a:gd name="T7" fmla="*/ 75 h 101"/>
              <a:gd name="T8" fmla="*/ 170 w 208"/>
              <a:gd name="T9" fmla="*/ 101 h 101"/>
              <a:gd name="T10" fmla="*/ 201 w 208"/>
              <a:gd name="T11" fmla="*/ 90 h 101"/>
              <a:gd name="T12" fmla="*/ 177 w 208"/>
              <a:gd name="T13" fmla="*/ 63 h 101"/>
              <a:gd name="T14" fmla="*/ 196 w 208"/>
              <a:gd name="T15" fmla="*/ 71 h 101"/>
              <a:gd name="T16" fmla="*/ 208 w 208"/>
              <a:gd name="T17" fmla="*/ 29 h 101"/>
              <a:gd name="T18" fmla="*/ 163 w 208"/>
              <a:gd name="T19" fmla="*/ 12 h 101"/>
              <a:gd name="T20" fmla="*/ 119 w 208"/>
              <a:gd name="T21" fmla="*/ 38 h 101"/>
              <a:gd name="T22" fmla="*/ 154 w 208"/>
              <a:gd name="T23" fmla="*/ 23 h 101"/>
              <a:gd name="T24" fmla="*/ 133 w 208"/>
              <a:gd name="T25" fmla="*/ 0 h 101"/>
              <a:gd name="T26" fmla="*/ 59 w 208"/>
              <a:gd name="T27" fmla="*/ 10 h 101"/>
              <a:gd name="T28" fmla="*/ 0 w 208"/>
              <a:gd name="T29" fmla="*/ 43 h 10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101"/>
              <a:gd name="T47" fmla="*/ 208 w 208"/>
              <a:gd name="T48" fmla="*/ 101 h 10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101">
                <a:moveTo>
                  <a:pt x="0" y="43"/>
                </a:moveTo>
                <a:lnTo>
                  <a:pt x="38" y="49"/>
                </a:lnTo>
                <a:lnTo>
                  <a:pt x="64" y="86"/>
                </a:lnTo>
                <a:lnTo>
                  <a:pt x="86" y="75"/>
                </a:lnTo>
                <a:lnTo>
                  <a:pt x="170" y="101"/>
                </a:lnTo>
                <a:lnTo>
                  <a:pt x="201" y="90"/>
                </a:lnTo>
                <a:lnTo>
                  <a:pt x="177" y="63"/>
                </a:lnTo>
                <a:lnTo>
                  <a:pt x="196" y="71"/>
                </a:lnTo>
                <a:lnTo>
                  <a:pt x="208" y="29"/>
                </a:lnTo>
                <a:lnTo>
                  <a:pt x="163" y="12"/>
                </a:lnTo>
                <a:lnTo>
                  <a:pt x="119" y="38"/>
                </a:lnTo>
                <a:lnTo>
                  <a:pt x="154" y="23"/>
                </a:lnTo>
                <a:lnTo>
                  <a:pt x="133" y="0"/>
                </a:lnTo>
                <a:lnTo>
                  <a:pt x="59" y="10"/>
                </a:lnTo>
                <a:lnTo>
                  <a:pt x="0" y="43"/>
                </a:lnTo>
                <a:close/>
              </a:path>
            </a:pathLst>
          </a:custGeom>
          <a:gradFill rotWithShape="0">
            <a:gsLst>
              <a:gs pos="0">
                <a:srgbClr val="CCFF99"/>
              </a:gs>
              <a:gs pos="100000">
                <a:srgbClr val="5E7647"/>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260" name="Freeform 147"/>
          <p:cNvSpPr>
            <a:spLocks/>
          </p:cNvSpPr>
          <p:nvPr/>
        </p:nvSpPr>
        <p:spPr bwMode="auto">
          <a:xfrm>
            <a:off x="4956175" y="2921000"/>
            <a:ext cx="69850" cy="73025"/>
          </a:xfrm>
          <a:custGeom>
            <a:avLst/>
            <a:gdLst>
              <a:gd name="T0" fmla="*/ 0 w 117"/>
              <a:gd name="T1" fmla="*/ 59 h 123"/>
              <a:gd name="T2" fmla="*/ 33 w 117"/>
              <a:gd name="T3" fmla="*/ 0 h 123"/>
              <a:gd name="T4" fmla="*/ 117 w 117"/>
              <a:gd name="T5" fmla="*/ 10 h 123"/>
              <a:gd name="T6" fmla="*/ 106 w 117"/>
              <a:gd name="T7" fmla="*/ 114 h 123"/>
              <a:gd name="T8" fmla="*/ 45 w 117"/>
              <a:gd name="T9" fmla="*/ 123 h 123"/>
              <a:gd name="T10" fmla="*/ 0 w 117"/>
              <a:gd name="T11" fmla="*/ 59 h 123"/>
              <a:gd name="T12" fmla="*/ 0 60000 65536"/>
              <a:gd name="T13" fmla="*/ 0 60000 65536"/>
              <a:gd name="T14" fmla="*/ 0 60000 65536"/>
              <a:gd name="T15" fmla="*/ 0 60000 65536"/>
              <a:gd name="T16" fmla="*/ 0 60000 65536"/>
              <a:gd name="T17" fmla="*/ 0 60000 65536"/>
              <a:gd name="T18" fmla="*/ 0 w 117"/>
              <a:gd name="T19" fmla="*/ 0 h 123"/>
              <a:gd name="T20" fmla="*/ 117 w 117"/>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117" h="123">
                <a:moveTo>
                  <a:pt x="0" y="59"/>
                </a:moveTo>
                <a:lnTo>
                  <a:pt x="33" y="0"/>
                </a:lnTo>
                <a:lnTo>
                  <a:pt x="117" y="10"/>
                </a:lnTo>
                <a:lnTo>
                  <a:pt x="106" y="114"/>
                </a:lnTo>
                <a:lnTo>
                  <a:pt x="45" y="123"/>
                </a:lnTo>
                <a:lnTo>
                  <a:pt x="0" y="59"/>
                </a:lnTo>
                <a:close/>
              </a:path>
            </a:pathLst>
          </a:custGeom>
          <a:gradFill rotWithShape="0">
            <a:gsLst>
              <a:gs pos="0">
                <a:srgbClr val="CCFF99"/>
              </a:gs>
              <a:gs pos="100000">
                <a:srgbClr val="5E7647"/>
              </a:gs>
            </a:gsLst>
            <a:path path="rect">
              <a:fillToRect l="50000" t="50000" r="50000" b="50000"/>
            </a:path>
          </a:gra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lnSpc>
                <a:spcPct val="90000"/>
              </a:lnSpc>
              <a:spcAft>
                <a:spcPct val="60000"/>
              </a:spcAft>
              <a:buSzPct val="100000"/>
              <a:buFont typeface="Wingdings" pitchFamily="2" charset="2"/>
              <a:buChar char="•"/>
              <a:defRPr/>
            </a:pPr>
            <a:endParaRPr lang="en-CA">
              <a:effectLst>
                <a:outerShdw blurRad="38100" dist="38100" dir="2700000" algn="tl">
                  <a:srgbClr val="000000">
                    <a:alpha val="43137"/>
                  </a:srgbClr>
                </a:outerShdw>
              </a:effectLst>
            </a:endParaRPr>
          </a:p>
        </p:txBody>
      </p:sp>
      <p:sp>
        <p:nvSpPr>
          <p:cNvPr id="261" name="Rectangle 248"/>
          <p:cNvSpPr>
            <a:spLocks noChangeArrowheads="1"/>
          </p:cNvSpPr>
          <p:nvPr/>
        </p:nvSpPr>
        <p:spPr bwMode="auto">
          <a:xfrm>
            <a:off x="1762918" y="200025"/>
            <a:ext cx="7967663" cy="1077118"/>
          </a:xfrm>
          <a:prstGeom prst="rect">
            <a:avLst/>
          </a:prstGeom>
          <a:noFill/>
          <a:ln w="9525">
            <a:noFill/>
            <a:miter lim="800000"/>
            <a:headEnd/>
            <a:tailEnd/>
          </a:ln>
          <a:effectLst/>
        </p:spPr>
        <p:txBody>
          <a:bodyPr/>
          <a:lstStyle/>
          <a:p>
            <a:pPr eaLnBrk="0" hangingPunct="0">
              <a:lnSpc>
                <a:spcPct val="110000"/>
              </a:lnSpc>
              <a:defRPr/>
            </a:pPr>
            <a:r>
              <a:rPr lang="en-CA" sz="3200" dirty="0">
                <a:solidFill>
                  <a:srgbClr val="00B0F0"/>
                </a:solidFill>
                <a:latin typeface="Arial" panose="020B0604020202020204" pitchFamily="34" charset="0"/>
                <a:cs typeface="Arial" panose="020B0604020202020204" pitchFamily="34" charset="0"/>
              </a:rPr>
              <a:t>Reference Case </a:t>
            </a:r>
            <a:r>
              <a:rPr lang="en-CA" sz="3200" dirty="0" smtClean="0">
                <a:solidFill>
                  <a:srgbClr val="00B0F0"/>
                </a:solidFill>
                <a:latin typeface="Arial" panose="020B0604020202020204" pitchFamily="34" charset="0"/>
                <a:cs typeface="Arial" panose="020B0604020202020204" pitchFamily="34" charset="0"/>
              </a:rPr>
              <a:t>Capacity </a:t>
            </a:r>
            <a:r>
              <a:rPr lang="en-CA" sz="3200" dirty="0" err="1" smtClean="0">
                <a:solidFill>
                  <a:srgbClr val="00B0F0"/>
                </a:solidFill>
                <a:latin typeface="Arial" panose="020B0604020202020204" pitchFamily="34" charset="0"/>
                <a:cs typeface="Arial" panose="020B0604020202020204" pitchFamily="34" charset="0"/>
              </a:rPr>
              <a:t>GWe</a:t>
            </a:r>
            <a:r>
              <a:rPr lang="en-CA" sz="3200" dirty="0" smtClean="0">
                <a:solidFill>
                  <a:srgbClr val="00B0F0"/>
                </a:solidFill>
                <a:latin typeface="Arial" panose="020B0604020202020204" pitchFamily="34" charset="0"/>
                <a:cs typeface="Arial" panose="020B0604020202020204" pitchFamily="34" charset="0"/>
              </a:rPr>
              <a:t> 2015 &amp; 2035</a:t>
            </a:r>
            <a:r>
              <a:rPr lang="en-CA" sz="3200" b="1" dirty="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rPr>
              <a:t/>
            </a:r>
            <a:br>
              <a:rPr lang="en-CA" sz="3200" b="1" dirty="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rPr>
            </a:br>
            <a:endParaRPr lang="en-CA" sz="3200" b="1" dirty="0">
              <a:solidFill>
                <a:schemeClr val="tx2"/>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graphicFrame>
        <p:nvGraphicFramePr>
          <p:cNvPr id="22" name="Object 2"/>
          <p:cNvGraphicFramePr>
            <a:graphicFrameLocks noChangeAspect="1"/>
          </p:cNvGraphicFramePr>
          <p:nvPr>
            <p:extLst/>
          </p:nvPr>
        </p:nvGraphicFramePr>
        <p:xfrm>
          <a:off x="76200" y="4343198"/>
          <a:ext cx="1793875" cy="1736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Object 3"/>
          <p:cNvGraphicFramePr>
            <a:graphicFrameLocks noChangeAspect="1"/>
          </p:cNvGraphicFramePr>
          <p:nvPr>
            <p:extLst/>
          </p:nvPr>
        </p:nvGraphicFramePr>
        <p:xfrm>
          <a:off x="1233488" y="1604963"/>
          <a:ext cx="1611312" cy="15446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Object 5"/>
          <p:cNvGraphicFramePr>
            <a:graphicFrameLocks noChangeAspect="1"/>
          </p:cNvGraphicFramePr>
          <p:nvPr>
            <p:extLst/>
          </p:nvPr>
        </p:nvGraphicFramePr>
        <p:xfrm>
          <a:off x="2336800" y="4241800"/>
          <a:ext cx="1611313" cy="15446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6"/>
          <p:cNvGraphicFramePr>
            <a:graphicFrameLocks noChangeAspect="1"/>
          </p:cNvGraphicFramePr>
          <p:nvPr>
            <p:extLst/>
          </p:nvPr>
        </p:nvGraphicFramePr>
        <p:xfrm>
          <a:off x="3545681" y="1951832"/>
          <a:ext cx="1611313" cy="15446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Object 7"/>
          <p:cNvGraphicFramePr>
            <a:graphicFrameLocks noChangeAspect="1"/>
          </p:cNvGraphicFramePr>
          <p:nvPr>
            <p:extLst/>
          </p:nvPr>
        </p:nvGraphicFramePr>
        <p:xfrm>
          <a:off x="3994943" y="2833687"/>
          <a:ext cx="1611313" cy="15446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Object 8"/>
          <p:cNvGraphicFramePr>
            <a:graphicFrameLocks noChangeAspect="1"/>
          </p:cNvGraphicFramePr>
          <p:nvPr>
            <p:extLst/>
          </p:nvPr>
        </p:nvGraphicFramePr>
        <p:xfrm>
          <a:off x="4568666" y="1935163"/>
          <a:ext cx="1617662" cy="15525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Object 9"/>
          <p:cNvGraphicFramePr>
            <a:graphicFrameLocks noChangeAspect="1"/>
          </p:cNvGraphicFramePr>
          <p:nvPr>
            <p:extLst/>
          </p:nvPr>
        </p:nvGraphicFramePr>
        <p:xfrm>
          <a:off x="5399405" y="1674812"/>
          <a:ext cx="1611312" cy="154622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9" name="Object 10"/>
          <p:cNvGraphicFramePr>
            <a:graphicFrameLocks noChangeAspect="1"/>
          </p:cNvGraphicFramePr>
          <p:nvPr>
            <p:extLst/>
          </p:nvPr>
        </p:nvGraphicFramePr>
        <p:xfrm>
          <a:off x="6056424" y="2528093"/>
          <a:ext cx="1611312" cy="154463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5" name="Object 11"/>
          <p:cNvGraphicFramePr>
            <a:graphicFrameLocks noChangeAspect="1"/>
          </p:cNvGraphicFramePr>
          <p:nvPr>
            <p:extLst/>
          </p:nvPr>
        </p:nvGraphicFramePr>
        <p:xfrm>
          <a:off x="6988969" y="2925762"/>
          <a:ext cx="1611313" cy="154463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1" name="Object 271"/>
          <p:cNvGraphicFramePr>
            <a:graphicFrameLocks noChangeAspect="1"/>
          </p:cNvGraphicFramePr>
          <p:nvPr>
            <p:extLst/>
          </p:nvPr>
        </p:nvGraphicFramePr>
        <p:xfrm>
          <a:off x="5401311" y="3269773"/>
          <a:ext cx="1611313" cy="154463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69" name="Object 5"/>
          <p:cNvGraphicFramePr>
            <a:graphicFrameLocks noChangeAspect="1"/>
          </p:cNvGraphicFramePr>
          <p:nvPr>
            <p:extLst/>
          </p:nvPr>
        </p:nvGraphicFramePr>
        <p:xfrm>
          <a:off x="1412081" y="2863056"/>
          <a:ext cx="1611313" cy="1544638"/>
        </p:xfrm>
        <a:graphic>
          <a:graphicData uri="http://schemas.openxmlformats.org/drawingml/2006/chart">
            <c:chart xmlns:c="http://schemas.openxmlformats.org/drawingml/2006/chart" xmlns:r="http://schemas.openxmlformats.org/officeDocument/2006/relationships" r:id="rId13"/>
          </a:graphicData>
        </a:graphic>
      </p:graphicFrame>
    </p:spTree>
    <p:extLst>
      <p:ext uri="{BB962C8B-B14F-4D97-AF65-F5344CB8AC3E}">
        <p14:creationId xmlns:p14="http://schemas.microsoft.com/office/powerpoint/2010/main" val="2877723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 Report scenarios</a:t>
            </a:r>
            <a:br>
              <a:rPr lang="en-GB" dirty="0" smtClean="0"/>
            </a:br>
            <a:r>
              <a:rPr lang="en-GB" dirty="0" smtClean="0"/>
              <a:t>2016 update</a:t>
            </a:r>
            <a:endParaRPr lang="en-GB" dirty="0"/>
          </a:p>
        </p:txBody>
      </p:sp>
      <p:sp>
        <p:nvSpPr>
          <p:cNvPr id="4" name="Slide Number Placeholder 3"/>
          <p:cNvSpPr>
            <a:spLocks noGrp="1"/>
          </p:cNvSpPr>
          <p:nvPr>
            <p:ph type="sldNum" sz="quarter" idx="11"/>
          </p:nvPr>
        </p:nvSpPr>
        <p:spPr/>
        <p:txBody>
          <a:bodyPr/>
          <a:lstStyle/>
          <a:p>
            <a:fld id="{CE176639-0DDA-4D58-888C-AB0F1EEA7DE2}" type="slidenum">
              <a:rPr lang="en-GB" smtClean="0"/>
              <a:pPr/>
              <a:t>22</a:t>
            </a:fld>
            <a:endParaRPr lang="en-GB"/>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84784"/>
            <a:ext cx="7488832" cy="4653216"/>
          </a:xfrm>
          <a:prstGeom prst="rect">
            <a:avLst/>
          </a:prstGeom>
          <a:noFill/>
          <a:ln>
            <a:noFill/>
          </a:ln>
          <a:effectLst/>
          <a:extLst/>
        </p:spPr>
      </p:pic>
    </p:spTree>
    <p:extLst>
      <p:ext uri="{BB962C8B-B14F-4D97-AF65-F5344CB8AC3E}">
        <p14:creationId xmlns:p14="http://schemas.microsoft.com/office/powerpoint/2010/main" val="1145856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284984"/>
            <a:ext cx="7701687" cy="2304256"/>
          </a:xfrm>
        </p:spPr>
        <p:txBody>
          <a:bodyPr>
            <a:normAutofit fontScale="90000"/>
          </a:bodyPr>
          <a:lstStyle/>
          <a:p>
            <a:r>
              <a:rPr lang="en-GB" dirty="0" smtClean="0"/>
              <a:t>3 The nuclear energy growth we </a:t>
            </a:r>
            <a:r>
              <a:rPr lang="en-GB" dirty="0"/>
              <a:t>actually </a:t>
            </a:r>
            <a:r>
              <a:rPr lang="en-GB" dirty="0" smtClean="0"/>
              <a:t>need if we are to  MEET ENERGY and ENVIRONMENTAL GOALS</a:t>
            </a:r>
            <a:endParaRPr lang="en-GB" dirty="0"/>
          </a:p>
        </p:txBody>
      </p:sp>
      <p:sp>
        <p:nvSpPr>
          <p:cNvPr id="4" name="Slide Number Placeholder 3"/>
          <p:cNvSpPr>
            <a:spLocks noGrp="1"/>
          </p:cNvSpPr>
          <p:nvPr>
            <p:ph type="sldNum" sz="quarter" idx="12"/>
          </p:nvPr>
        </p:nvSpPr>
        <p:spPr/>
        <p:txBody>
          <a:bodyPr/>
          <a:lstStyle/>
          <a:p>
            <a:fld id="{CE176639-0DDA-4D58-888C-AB0F1EEA7DE2}" type="slidenum">
              <a:rPr lang="en-GB" smtClean="0"/>
              <a:pPr/>
              <a:t>23</a:t>
            </a:fld>
            <a:endParaRPr lang="en-GB"/>
          </a:p>
        </p:txBody>
      </p:sp>
    </p:spTree>
    <p:extLst>
      <p:ext uri="{BB962C8B-B14F-4D97-AF65-F5344CB8AC3E}">
        <p14:creationId xmlns:p14="http://schemas.microsoft.com/office/powerpoint/2010/main" val="1849918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descr="weo_3.6.jpg"/>
          <p:cNvPicPr>
            <a:picLocks noChangeAspect="1"/>
          </p:cNvPicPr>
          <p:nvPr/>
        </p:nvPicPr>
        <p:blipFill>
          <a:blip r:embed="rId3">
            <a:extLst>
              <a:ext uri="{28A0092B-C50C-407E-A947-70E740481C1C}">
                <a14:useLocalDpi xmlns:a14="http://schemas.microsoft.com/office/drawing/2010/main" val="0"/>
              </a:ext>
            </a:extLst>
          </a:blip>
          <a:srcRect t="8578" r="1253"/>
          <a:stretch>
            <a:fillRect/>
          </a:stretch>
        </p:blipFill>
        <p:spPr bwMode="auto">
          <a:xfrm>
            <a:off x="271463" y="1568450"/>
            <a:ext cx="8496300" cy="452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p:cNvSpPr txBox="1">
            <a:spLocks noChangeArrowheads="1"/>
          </p:cNvSpPr>
          <p:nvPr/>
        </p:nvSpPr>
        <p:spPr bwMode="auto">
          <a:xfrm>
            <a:off x="7020272" y="5445224"/>
            <a:ext cx="156324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Calibri" pitchFamily="34" charset="0"/>
                <a:cs typeface="Calibri" pitchFamily="34" charset="0"/>
              </a:defRPr>
            </a:lvl1pPr>
            <a:lvl2pPr marL="742950" indent="-285750" eaLnBrk="0" hangingPunct="0">
              <a:defRPr>
                <a:solidFill>
                  <a:schemeClr val="tx1"/>
                </a:solidFill>
                <a:latin typeface="Arial" pitchFamily="34" charset="0"/>
                <a:ea typeface="Calibri" pitchFamily="34" charset="0"/>
                <a:cs typeface="Calibri" pitchFamily="34" charset="0"/>
              </a:defRPr>
            </a:lvl2pPr>
            <a:lvl3pPr marL="1143000" indent="-228600" eaLnBrk="0" hangingPunct="0">
              <a:defRPr>
                <a:solidFill>
                  <a:schemeClr val="tx1"/>
                </a:solidFill>
                <a:latin typeface="Arial" pitchFamily="34" charset="0"/>
                <a:ea typeface="Calibri" pitchFamily="34" charset="0"/>
                <a:cs typeface="Calibri" pitchFamily="34" charset="0"/>
              </a:defRPr>
            </a:lvl3pPr>
            <a:lvl4pPr marL="1600200" indent="-228600" eaLnBrk="0" hangingPunct="0">
              <a:defRPr>
                <a:solidFill>
                  <a:schemeClr val="tx1"/>
                </a:solidFill>
                <a:latin typeface="Arial" pitchFamily="34" charset="0"/>
                <a:ea typeface="Calibri" pitchFamily="34" charset="0"/>
                <a:cs typeface="Calibri" pitchFamily="34" charset="0"/>
              </a:defRPr>
            </a:lvl4pPr>
            <a:lvl5pPr marL="2057400" indent="-228600" eaLnBrk="0" hangingPunct="0">
              <a:defRPr>
                <a:solidFill>
                  <a:schemeClr val="tx1"/>
                </a:solidFill>
                <a:latin typeface="Arial" pitchFamily="34" charset="0"/>
                <a:ea typeface="Calibri" pitchFamily="34" charset="0"/>
                <a:cs typeface="Calibri" pitchFamily="34" charset="0"/>
              </a:defRPr>
            </a:lvl5pPr>
            <a:lvl6pPr marL="2514600" indent="-228600" eaLnBrk="0" fontAlgn="base" hangingPunct="0">
              <a:spcBef>
                <a:spcPct val="0"/>
              </a:spcBef>
              <a:spcAft>
                <a:spcPct val="0"/>
              </a:spcAft>
              <a:defRPr>
                <a:solidFill>
                  <a:schemeClr val="tx1"/>
                </a:solidFill>
                <a:latin typeface="Arial" pitchFamily="34" charset="0"/>
                <a:ea typeface="Calibri" pitchFamily="34" charset="0"/>
                <a:cs typeface="Calibri" pitchFamily="34" charset="0"/>
              </a:defRPr>
            </a:lvl6pPr>
            <a:lvl7pPr marL="2971800" indent="-228600" eaLnBrk="0" fontAlgn="base" hangingPunct="0">
              <a:spcBef>
                <a:spcPct val="0"/>
              </a:spcBef>
              <a:spcAft>
                <a:spcPct val="0"/>
              </a:spcAft>
              <a:defRPr>
                <a:solidFill>
                  <a:schemeClr val="tx1"/>
                </a:solidFill>
                <a:latin typeface="Arial" pitchFamily="34" charset="0"/>
                <a:ea typeface="Calibri" pitchFamily="34" charset="0"/>
                <a:cs typeface="Calibri" pitchFamily="34" charset="0"/>
              </a:defRPr>
            </a:lvl7pPr>
            <a:lvl8pPr marL="3429000" indent="-228600" eaLnBrk="0" fontAlgn="base" hangingPunct="0">
              <a:spcBef>
                <a:spcPct val="0"/>
              </a:spcBef>
              <a:spcAft>
                <a:spcPct val="0"/>
              </a:spcAft>
              <a:defRPr>
                <a:solidFill>
                  <a:schemeClr val="tx1"/>
                </a:solidFill>
                <a:latin typeface="Arial" pitchFamily="34" charset="0"/>
                <a:ea typeface="Calibri" pitchFamily="34" charset="0"/>
                <a:cs typeface="Calibri" pitchFamily="34" charset="0"/>
              </a:defRPr>
            </a:lvl8pPr>
            <a:lvl9pPr marL="3886200" indent="-228600" eaLnBrk="0" fontAlgn="base" hangingPunct="0">
              <a:spcBef>
                <a:spcPct val="0"/>
              </a:spcBef>
              <a:spcAft>
                <a:spcPct val="0"/>
              </a:spcAft>
              <a:defRPr>
                <a:solidFill>
                  <a:schemeClr val="tx1"/>
                </a:solidFill>
                <a:latin typeface="Arial" pitchFamily="34" charset="0"/>
                <a:ea typeface="Calibri" pitchFamily="34" charset="0"/>
                <a:cs typeface="Calibri" pitchFamily="34" charset="0"/>
              </a:defRPr>
            </a:lvl9pPr>
          </a:lstStyle>
          <a:p>
            <a:pPr eaLnBrk="1" hangingPunct="1"/>
            <a:r>
              <a:rPr lang="en-US" altLang="en-US" sz="1100" dirty="0">
                <a:ea typeface="ＭＳ Ｐゴシック" pitchFamily="34" charset="-128"/>
              </a:rPr>
              <a:t>World Energy </a:t>
            </a:r>
            <a:r>
              <a:rPr lang="en-US" altLang="en-US" sz="1100" dirty="0" smtClean="0">
                <a:ea typeface="ＭＳ Ｐゴシック" pitchFamily="34" charset="-128"/>
              </a:rPr>
              <a:t>Outlook</a:t>
            </a:r>
            <a:endParaRPr lang="en-US" altLang="en-US" sz="1100" dirty="0">
              <a:ea typeface="ＭＳ Ｐゴシック" pitchFamily="34" charset="-128"/>
            </a:endParaRPr>
          </a:p>
        </p:txBody>
      </p:sp>
      <p:sp>
        <p:nvSpPr>
          <p:cNvPr id="14340" name="Title 1"/>
          <p:cNvSpPr>
            <a:spLocks noGrp="1"/>
          </p:cNvSpPr>
          <p:nvPr>
            <p:ph type="title"/>
          </p:nvPr>
        </p:nvSpPr>
        <p:spPr/>
        <p:txBody>
          <a:bodyPr>
            <a:normAutofit/>
          </a:bodyPr>
          <a:lstStyle/>
          <a:p>
            <a:r>
              <a:rPr lang="en-GB" altLang="en-US" dirty="0" smtClean="0"/>
              <a:t>Global electricity consumption  more than doubles by 2050</a:t>
            </a:r>
            <a:endParaRPr lang="en-GB" altLang="en-US" dirty="0" smtClean="0">
              <a:solidFill>
                <a:srgbClr val="FF0000"/>
              </a:solidFill>
            </a:endParaRPr>
          </a:p>
        </p:txBody>
      </p:sp>
      <p:sp>
        <p:nvSpPr>
          <p:cNvPr id="2" name="Slide Number Placeholder 1"/>
          <p:cNvSpPr>
            <a:spLocks noGrp="1"/>
          </p:cNvSpPr>
          <p:nvPr>
            <p:ph type="sldNum" sz="quarter" idx="12"/>
          </p:nvPr>
        </p:nvSpPr>
        <p:spPr/>
        <p:txBody>
          <a:bodyPr/>
          <a:lstStyle/>
          <a:p>
            <a:fld id="{CE176639-0DDA-4D58-888C-AB0F1EEA7DE2}" type="slidenum">
              <a:rPr lang="en-GB" smtClean="0"/>
              <a:t>24</a:t>
            </a:fld>
            <a:endParaRPr lang="en-GB"/>
          </a:p>
        </p:txBody>
      </p:sp>
    </p:spTree>
    <p:extLst>
      <p:ext uri="{BB962C8B-B14F-4D97-AF65-F5344CB8AC3E}">
        <p14:creationId xmlns:p14="http://schemas.microsoft.com/office/powerpoint/2010/main" val="4172011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CO2 levels – still growing fast</a:t>
            </a:r>
            <a:endParaRPr lang="en-GB" dirty="0"/>
          </a:p>
        </p:txBody>
      </p:sp>
      <p:sp>
        <p:nvSpPr>
          <p:cNvPr id="4" name="Slide Number Placeholder 3"/>
          <p:cNvSpPr>
            <a:spLocks noGrp="1"/>
          </p:cNvSpPr>
          <p:nvPr>
            <p:ph type="sldNum" sz="quarter" idx="11"/>
          </p:nvPr>
        </p:nvSpPr>
        <p:spPr/>
        <p:txBody>
          <a:bodyPr/>
          <a:lstStyle/>
          <a:p>
            <a:fld id="{CE176639-0DDA-4D58-888C-AB0F1EEA7DE2}" type="slidenum">
              <a:rPr lang="en-GB" smtClean="0"/>
              <a:pPr/>
              <a:t>25</a:t>
            </a:fld>
            <a:endParaRPr lang="en-GB"/>
          </a:p>
        </p:txBody>
      </p:sp>
      <p:pic>
        <p:nvPicPr>
          <p:cNvPr id="2052" name="Picture 4" descr="Mauna Loa C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145926"/>
            <a:ext cx="6447284" cy="5059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0524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60000" y="234000"/>
            <a:ext cx="6516456" cy="1476000"/>
          </a:xfrm>
        </p:spPr>
        <p:txBody>
          <a:bodyPr>
            <a:normAutofit/>
          </a:bodyPr>
          <a:lstStyle/>
          <a:p>
            <a:r>
              <a:rPr lang="en-GB" dirty="0" smtClean="0"/>
              <a:t>Nuclear energy </a:t>
            </a:r>
            <a:br>
              <a:rPr lang="en-GB" dirty="0" smtClean="0"/>
            </a:br>
            <a:r>
              <a:rPr lang="en-GB" dirty="0" smtClean="0"/>
              <a:t>among lowest CO2 emissions</a:t>
            </a:r>
            <a:endParaRPr lang="en-GB" dirty="0"/>
          </a:p>
        </p:txBody>
      </p:sp>
      <p:sp>
        <p:nvSpPr>
          <p:cNvPr id="2" name="Slide Number Placeholder 1"/>
          <p:cNvSpPr>
            <a:spLocks noGrp="1"/>
          </p:cNvSpPr>
          <p:nvPr>
            <p:ph type="sldNum" sz="quarter" idx="4294967295"/>
          </p:nvPr>
        </p:nvSpPr>
        <p:spPr>
          <a:xfrm>
            <a:off x="8640765" y="6281737"/>
            <a:ext cx="358775" cy="323851"/>
          </a:xfrm>
          <a:prstGeom prst="rect">
            <a:avLst/>
          </a:prstGeom>
        </p:spPr>
        <p:txBody>
          <a:bodyPr/>
          <a:lstStyle/>
          <a:p>
            <a:pPr>
              <a:defRPr/>
            </a:pPr>
            <a:fld id="{F3EF3EEC-4BB8-46E1-80F3-732D2DF411FB}" type="slidenum">
              <a:rPr lang="en-GB" smtClean="0"/>
              <a:pPr>
                <a:defRPr/>
              </a:pPr>
              <a:t>26</a:t>
            </a:fld>
            <a:endParaRPr lang="en-GB"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3608" y="1707249"/>
            <a:ext cx="7056784" cy="4268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04048" y="6212051"/>
            <a:ext cx="3579866" cy="169277"/>
          </a:xfrm>
          <a:prstGeom prst="rect">
            <a:avLst/>
          </a:prstGeom>
        </p:spPr>
        <p:txBody>
          <a:bodyPr wrap="square" lIns="0" tIns="0" rIns="0" bIns="0" rtlCol="0" anchor="b" anchorCtr="0">
            <a:spAutoFit/>
          </a:bodyPr>
          <a:lstStyle/>
          <a:p>
            <a:r>
              <a:rPr lang="en-GB" sz="1100" dirty="0" smtClean="0"/>
              <a:t>Source: World Nuclear Association meta study, incl. IPCC 2014 </a:t>
            </a:r>
          </a:p>
        </p:txBody>
      </p:sp>
      <p:sp>
        <p:nvSpPr>
          <p:cNvPr id="8" name="Down Arrow 7"/>
          <p:cNvSpPr/>
          <p:nvPr/>
        </p:nvSpPr>
        <p:spPr>
          <a:xfrm>
            <a:off x="6084168" y="2924944"/>
            <a:ext cx="432048" cy="100811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p:txBody>
      </p:sp>
    </p:spTree>
    <p:extLst>
      <p:ext uri="{BB962C8B-B14F-4D97-AF65-F5344CB8AC3E}">
        <p14:creationId xmlns:p14="http://schemas.microsoft.com/office/powerpoint/2010/main" val="3724056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2336" y="1511878"/>
            <a:ext cx="7819328" cy="45094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GB" dirty="0" smtClean="0"/>
              <a:t>Nuclear energy </a:t>
            </a:r>
            <a:br>
              <a:rPr lang="en-GB" dirty="0" smtClean="0"/>
            </a:br>
            <a:r>
              <a:rPr lang="en-GB" dirty="0" smtClean="0"/>
              <a:t>can scale quickly</a:t>
            </a:r>
            <a:endParaRPr lang="en-GB" dirty="0"/>
          </a:p>
        </p:txBody>
      </p:sp>
      <p:sp>
        <p:nvSpPr>
          <p:cNvPr id="4" name="Slide Number Placeholder 3"/>
          <p:cNvSpPr>
            <a:spLocks noGrp="1"/>
          </p:cNvSpPr>
          <p:nvPr>
            <p:ph type="sldNum" sz="quarter" idx="11"/>
          </p:nvPr>
        </p:nvSpPr>
        <p:spPr/>
        <p:txBody>
          <a:bodyPr/>
          <a:lstStyle/>
          <a:p>
            <a:fld id="{CE176639-0DDA-4D58-888C-AB0F1EEA7DE2}" type="slidenum">
              <a:rPr lang="en-GB" smtClean="0"/>
              <a:pPr/>
              <a:t>27</a:t>
            </a:fld>
            <a:endParaRPr lang="en-GB"/>
          </a:p>
        </p:txBody>
      </p:sp>
      <p:sp>
        <p:nvSpPr>
          <p:cNvPr id="5" name="TextBox 4"/>
          <p:cNvSpPr txBox="1"/>
          <p:nvPr/>
        </p:nvSpPr>
        <p:spPr>
          <a:xfrm>
            <a:off x="7020272" y="6068035"/>
            <a:ext cx="1758494" cy="169277"/>
          </a:xfrm>
          <a:prstGeom prst="rect">
            <a:avLst/>
          </a:prstGeom>
          <a:noFill/>
        </p:spPr>
        <p:txBody>
          <a:bodyPr wrap="square" lIns="0" tIns="0" rIns="0" bIns="0" rtlCol="0">
            <a:spAutoFit/>
          </a:bodyPr>
          <a:lstStyle/>
          <a:p>
            <a:pPr algn="r"/>
            <a:r>
              <a:rPr lang="en-GB" sz="1100" dirty="0" smtClean="0">
                <a:solidFill>
                  <a:srgbClr val="414141"/>
                </a:solidFill>
              </a:rPr>
              <a:t>Source: Breakthrough Institute</a:t>
            </a:r>
            <a:endParaRPr lang="en-GB" sz="1100" dirty="0">
              <a:solidFill>
                <a:srgbClr val="414141"/>
              </a:solidFill>
            </a:endParaRPr>
          </a:p>
        </p:txBody>
      </p:sp>
    </p:spTree>
    <p:extLst>
      <p:ext uri="{BB962C8B-B14F-4D97-AF65-F5344CB8AC3E}">
        <p14:creationId xmlns:p14="http://schemas.microsoft.com/office/powerpoint/2010/main" val="3397738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971" t="25772" r="13995" b="18194"/>
          <a:stretch/>
        </p:blipFill>
        <p:spPr bwMode="auto">
          <a:xfrm>
            <a:off x="496744" y="1892829"/>
            <a:ext cx="8435692" cy="4128459"/>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5076058" y="6084004"/>
            <a:ext cx="3197542" cy="338554"/>
          </a:xfrm>
          <a:prstGeom prst="rect">
            <a:avLst/>
          </a:prstGeom>
        </p:spPr>
        <p:txBody>
          <a:bodyPr wrap="none">
            <a:spAutoFit/>
          </a:bodyPr>
          <a:lstStyle/>
          <a:p>
            <a:r>
              <a:rPr lang="en-GB" sz="1600" dirty="0">
                <a:solidFill>
                  <a:srgbClr val="1A9DD8"/>
                </a:solidFill>
                <a:ea typeface="+mj-ea"/>
                <a:cs typeface="Arial" panose="020B0604020202020204" pitchFamily="34" charset="0"/>
              </a:rPr>
              <a:t>Source: International Energy Agency</a:t>
            </a:r>
          </a:p>
        </p:txBody>
      </p:sp>
      <p:sp>
        <p:nvSpPr>
          <p:cNvPr id="3" name="Title 2"/>
          <p:cNvSpPr>
            <a:spLocks noGrp="1"/>
          </p:cNvSpPr>
          <p:nvPr>
            <p:ph type="title"/>
          </p:nvPr>
        </p:nvSpPr>
        <p:spPr>
          <a:xfrm>
            <a:off x="2267744" y="290736"/>
            <a:ext cx="6840760" cy="762000"/>
          </a:xfrm>
        </p:spPr>
        <p:txBody>
          <a:bodyPr>
            <a:normAutofit fontScale="90000"/>
          </a:bodyPr>
          <a:lstStyle/>
          <a:p>
            <a:r>
              <a:rPr lang="en-US" altLang="en-US" dirty="0" smtClean="0"/>
              <a:t>IEA 2DS: </a:t>
            </a:r>
            <a:r>
              <a:rPr lang="en-US" altLang="en-US" dirty="0"/>
              <a:t>Nuclear </a:t>
            </a:r>
            <a:r>
              <a:rPr lang="en-US" altLang="en-US" dirty="0" smtClean="0"/>
              <a:t>provide </a:t>
            </a:r>
            <a:r>
              <a:rPr lang="en-US" altLang="en-US" dirty="0"/>
              <a:t>the </a:t>
            </a:r>
            <a:r>
              <a:rPr lang="en-US" altLang="en-US" dirty="0" smtClean="0"/>
              <a:t>largest </a:t>
            </a:r>
            <a:r>
              <a:rPr lang="en-US" altLang="en-US" dirty="0"/>
              <a:t>c</a:t>
            </a:r>
            <a:r>
              <a:rPr lang="en-US" altLang="en-US" dirty="0" smtClean="0"/>
              <a:t>ontribution </a:t>
            </a:r>
            <a:r>
              <a:rPr lang="en-US" altLang="en-US" dirty="0"/>
              <a:t>to </a:t>
            </a:r>
            <a:r>
              <a:rPr lang="en-US" altLang="en-US" dirty="0" smtClean="0"/>
              <a:t>global electricity </a:t>
            </a:r>
            <a:r>
              <a:rPr lang="en-US" altLang="en-US" dirty="0"/>
              <a:t>in 2050</a:t>
            </a:r>
            <a:endParaRPr lang="en-GB" dirty="0"/>
          </a:p>
        </p:txBody>
      </p:sp>
    </p:spTree>
    <p:extLst>
      <p:ext uri="{BB962C8B-B14F-4D97-AF65-F5344CB8AC3E}">
        <p14:creationId xmlns:p14="http://schemas.microsoft.com/office/powerpoint/2010/main" val="726864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World Nuclear Association Harmony vision</a:t>
            </a:r>
            <a:endParaRPr lang="en-GB" dirty="0"/>
          </a:p>
        </p:txBody>
      </p:sp>
      <p:sp>
        <p:nvSpPr>
          <p:cNvPr id="4" name="Slide Number Placeholder 3"/>
          <p:cNvSpPr>
            <a:spLocks noGrp="1"/>
          </p:cNvSpPr>
          <p:nvPr>
            <p:ph type="sldNum" sz="quarter" idx="11"/>
          </p:nvPr>
        </p:nvSpPr>
        <p:spPr/>
        <p:txBody>
          <a:bodyPr/>
          <a:lstStyle/>
          <a:p>
            <a:fld id="{CE176639-0DDA-4D58-888C-AB0F1EEA7DE2}" type="slidenum">
              <a:rPr lang="en-GB" smtClean="0"/>
              <a:pPr/>
              <a:t>29</a:t>
            </a:fld>
            <a:endParaRPr lang="en-GB"/>
          </a:p>
        </p:txBody>
      </p:sp>
      <p:sp>
        <p:nvSpPr>
          <p:cNvPr id="5" name="TextBox 4"/>
          <p:cNvSpPr txBox="1"/>
          <p:nvPr/>
        </p:nvSpPr>
        <p:spPr>
          <a:xfrm>
            <a:off x="732752" y="3782590"/>
            <a:ext cx="1979344" cy="1323439"/>
          </a:xfrm>
          <a:prstGeom prst="rect">
            <a:avLst/>
          </a:prstGeom>
          <a:noFill/>
        </p:spPr>
        <p:txBody>
          <a:bodyPr wrap="square" rtlCol="0">
            <a:spAutoFit/>
          </a:bodyPr>
          <a:lstStyle/>
          <a:p>
            <a:r>
              <a:rPr lang="en-GB" sz="2000" dirty="0" smtClean="0">
                <a:solidFill>
                  <a:srgbClr val="414141"/>
                </a:solidFill>
                <a:latin typeface="Arial" panose="020B0604020202020204" pitchFamily="34" charset="0"/>
                <a:ea typeface="+mj-ea"/>
                <a:cs typeface="Arial" panose="020B0604020202020204" pitchFamily="34" charset="0"/>
              </a:rPr>
              <a:t>Nuclear providing 25</a:t>
            </a:r>
            <a:r>
              <a:rPr lang="en-GB" sz="2000" dirty="0">
                <a:solidFill>
                  <a:srgbClr val="414141"/>
                </a:solidFill>
                <a:latin typeface="Arial" panose="020B0604020202020204" pitchFamily="34" charset="0"/>
                <a:ea typeface="+mj-ea"/>
                <a:cs typeface="Arial" panose="020B0604020202020204" pitchFamily="34" charset="0"/>
              </a:rPr>
              <a:t>% of electricity </a:t>
            </a:r>
            <a:r>
              <a:rPr lang="en-GB" sz="2000" dirty="0" smtClean="0">
                <a:solidFill>
                  <a:srgbClr val="414141"/>
                </a:solidFill>
                <a:latin typeface="Arial" panose="020B0604020202020204" pitchFamily="34" charset="0"/>
                <a:ea typeface="+mj-ea"/>
                <a:cs typeface="Arial" panose="020B0604020202020204" pitchFamily="34" charset="0"/>
              </a:rPr>
              <a:t>supply by </a:t>
            </a:r>
            <a:r>
              <a:rPr lang="en-GB" sz="2000" dirty="0">
                <a:solidFill>
                  <a:srgbClr val="414141"/>
                </a:solidFill>
                <a:latin typeface="Arial" panose="020B0604020202020204" pitchFamily="34" charset="0"/>
                <a:ea typeface="+mj-ea"/>
                <a:cs typeface="Arial" panose="020B0604020202020204" pitchFamily="34" charset="0"/>
              </a:rPr>
              <a:t>2050</a:t>
            </a:r>
          </a:p>
        </p:txBody>
      </p:sp>
      <p:sp>
        <p:nvSpPr>
          <p:cNvPr id="6" name="TextBox 5"/>
          <p:cNvSpPr txBox="1"/>
          <p:nvPr/>
        </p:nvSpPr>
        <p:spPr>
          <a:xfrm>
            <a:off x="6804248" y="2589872"/>
            <a:ext cx="2016224" cy="2862322"/>
          </a:xfrm>
          <a:prstGeom prst="rect">
            <a:avLst/>
          </a:prstGeom>
          <a:noFill/>
        </p:spPr>
        <p:txBody>
          <a:bodyPr wrap="square" rtlCol="0">
            <a:spAutoFit/>
          </a:bodyPr>
          <a:lstStyle/>
          <a:p>
            <a:r>
              <a:rPr lang="en-GB" sz="2000" dirty="0">
                <a:solidFill>
                  <a:srgbClr val="414141"/>
                </a:solidFill>
                <a:latin typeface="Arial" panose="020B0604020202020204" pitchFamily="34" charset="0"/>
                <a:ea typeface="+mj-ea"/>
                <a:cs typeface="Arial" panose="020B0604020202020204" pitchFamily="34" charset="0"/>
              </a:rPr>
              <a:t>Nuclear </a:t>
            </a:r>
            <a:r>
              <a:rPr lang="en-GB" sz="2000" dirty="0" smtClean="0">
                <a:solidFill>
                  <a:srgbClr val="414141"/>
                </a:solidFill>
                <a:latin typeface="Arial" panose="020B0604020202020204" pitchFamily="34" charset="0"/>
                <a:ea typeface="+mj-ea"/>
                <a:cs typeface="Arial" panose="020B0604020202020204" pitchFamily="34" charset="0"/>
              </a:rPr>
              <a:t>energy working with other low C tech to balance the needs of human development with those of environment</a:t>
            </a:r>
            <a:endParaRPr lang="en-GB" sz="2000" dirty="0">
              <a:solidFill>
                <a:srgbClr val="414141"/>
              </a:solidFill>
              <a:latin typeface="Arial" panose="020B0604020202020204" pitchFamily="34" charset="0"/>
              <a:ea typeface="+mj-ea"/>
              <a:cs typeface="Arial" panose="020B0604020202020204" pitchFamily="34" charset="0"/>
            </a:endParaRPr>
          </a:p>
        </p:txBody>
      </p:sp>
      <p:pic>
        <p:nvPicPr>
          <p:cNvPr id="7"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216" y="1700452"/>
            <a:ext cx="3672000" cy="41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851920" y="2060849"/>
            <a:ext cx="1512168" cy="1200329"/>
          </a:xfrm>
          <a:prstGeom prst="rect">
            <a:avLst/>
          </a:prstGeom>
        </p:spPr>
        <p:txBody>
          <a:bodyPr wrap="square">
            <a:spAutoFit/>
          </a:bodyPr>
          <a:lstStyle/>
          <a:p>
            <a:pPr algn="ctr"/>
            <a:r>
              <a:rPr lang="en-GB"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Level playing field</a:t>
            </a:r>
          </a:p>
        </p:txBody>
      </p:sp>
      <p:sp>
        <p:nvSpPr>
          <p:cNvPr id="9" name="Rectangle 8"/>
          <p:cNvSpPr/>
          <p:nvPr/>
        </p:nvSpPr>
        <p:spPr>
          <a:xfrm>
            <a:off x="2806228" y="3662932"/>
            <a:ext cx="1981796" cy="1200329"/>
          </a:xfrm>
          <a:prstGeom prst="rect">
            <a:avLst/>
          </a:prstGeom>
        </p:spPr>
        <p:txBody>
          <a:bodyPr wrap="square">
            <a:spAutoFit/>
          </a:bodyPr>
          <a:lstStyle/>
          <a:p>
            <a:pPr algn="ctr"/>
            <a:r>
              <a:rPr lang="en-GB"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Harmonised regulatory processes</a:t>
            </a:r>
          </a:p>
        </p:txBody>
      </p:sp>
      <p:sp>
        <p:nvSpPr>
          <p:cNvPr id="10" name="Rectangle 9"/>
          <p:cNvSpPr/>
          <p:nvPr/>
        </p:nvSpPr>
        <p:spPr>
          <a:xfrm>
            <a:off x="4860032" y="3573017"/>
            <a:ext cx="1624794" cy="1200329"/>
          </a:xfrm>
          <a:prstGeom prst="rect">
            <a:avLst/>
          </a:prstGeom>
        </p:spPr>
        <p:txBody>
          <a:bodyPr wrap="square">
            <a:spAutoFit/>
          </a:bodyPr>
          <a:lstStyle/>
          <a:p>
            <a:pPr algn="ctr"/>
            <a:r>
              <a:rPr lang="en-GB"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Effective safety paradigm</a:t>
            </a:r>
          </a:p>
        </p:txBody>
      </p:sp>
      <p:sp>
        <p:nvSpPr>
          <p:cNvPr id="11" name="TextBox 10"/>
          <p:cNvSpPr txBox="1"/>
          <p:nvPr/>
        </p:nvSpPr>
        <p:spPr>
          <a:xfrm>
            <a:off x="539552" y="1772816"/>
            <a:ext cx="3024336" cy="707886"/>
          </a:xfrm>
          <a:prstGeom prst="rect">
            <a:avLst/>
          </a:prstGeom>
          <a:noFill/>
        </p:spPr>
        <p:txBody>
          <a:bodyPr wrap="square" rtlCol="0">
            <a:spAutoFit/>
          </a:bodyPr>
          <a:lstStyle/>
          <a:p>
            <a:r>
              <a:rPr lang="en-GB" sz="2000" dirty="0">
                <a:solidFill>
                  <a:srgbClr val="414141"/>
                </a:solidFill>
                <a:latin typeface="Arial" panose="020B0604020202020204" pitchFamily="34" charset="0"/>
                <a:ea typeface="+mj-ea"/>
                <a:cs typeface="Arial" panose="020B0604020202020204" pitchFamily="34" charset="0"/>
              </a:rPr>
              <a:t>1000 gigawatt new nuclear capacity by 2050</a:t>
            </a:r>
          </a:p>
        </p:txBody>
      </p:sp>
    </p:spTree>
    <p:extLst>
      <p:ext uri="{BB962C8B-B14F-4D97-AF65-F5344CB8AC3E}">
        <p14:creationId xmlns:p14="http://schemas.microsoft.com/office/powerpoint/2010/main" val="2773284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World Nuclear Association -What We Do</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575294"/>
            <a:ext cx="4320480" cy="4945554"/>
          </a:xfrm>
          <a:prstGeom prst="rect">
            <a:avLst/>
          </a:prstGeom>
        </p:spPr>
      </p:pic>
      <p:sp>
        <p:nvSpPr>
          <p:cNvPr id="3" name="TextBox 2"/>
          <p:cNvSpPr txBox="1"/>
          <p:nvPr/>
        </p:nvSpPr>
        <p:spPr>
          <a:xfrm>
            <a:off x="323528" y="1710000"/>
            <a:ext cx="3791961" cy="3785652"/>
          </a:xfrm>
          <a:prstGeom prst="rect">
            <a:avLst/>
          </a:prstGeom>
          <a:noFill/>
        </p:spPr>
        <p:txBody>
          <a:bodyPr wrap="square" rtlCol="0">
            <a:spAutoFit/>
          </a:bodyPr>
          <a:lstStyle/>
          <a:p>
            <a:pPr algn="ctr"/>
            <a:r>
              <a:rPr lang="en-GB" sz="2000" dirty="0" smtClean="0">
                <a:latin typeface="Arial" panose="020B0604020202020204" pitchFamily="34" charset="0"/>
                <a:cs typeface="Arial" panose="020B0604020202020204" pitchFamily="34" charset="0"/>
              </a:rPr>
              <a:t>“The World Nuclear Association is committed to ensuring that the nuclear industry is best represented in all forums where its interests are at stake, enabling cooperation between its members, and communicating the benefits of nuclear energy in order to improve the market environment and secure greater support from key stakeholders”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67918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6640459" y="1841050"/>
            <a:ext cx="720081" cy="909870"/>
          </a:xfrm>
          <a:prstGeom prst="rect">
            <a:avLst/>
          </a:prstGeom>
          <a:solidFill>
            <a:srgbClr val="ACB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5479983" y="1841050"/>
            <a:ext cx="720081" cy="90986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479983" y="2777224"/>
            <a:ext cx="720080" cy="185238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3"/>
          <p:cNvSpPr txBox="1">
            <a:spLocks/>
          </p:cNvSpPr>
          <p:nvPr/>
        </p:nvSpPr>
        <p:spPr>
          <a:xfrm>
            <a:off x="8424000" y="6138000"/>
            <a:ext cx="360000" cy="360000"/>
          </a:xfrm>
          <a:prstGeom prst="rect">
            <a:avLst/>
          </a:prstGeom>
        </p:spPr>
        <p:txBody>
          <a:bodyPr lIns="0" tIns="0" rIns="0" bIns="0" anchor="b" anchorCtr="0"/>
          <a:lstStyle>
            <a:defPPr>
              <a:defRPr lang="en-US"/>
            </a:defPPr>
            <a:lvl1pPr marL="0" algn="r" defTabSz="914400" rtl="0" eaLnBrk="1" latinLnBrk="0" hangingPunct="1">
              <a:defRPr sz="900" kern="1200">
                <a:solidFill>
                  <a:srgbClr val="939393"/>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176639-0DDA-4D58-888C-AB0F1EEA7DE2}" type="slidenum">
              <a:rPr lang="en-GB" smtClean="0"/>
              <a:pPr/>
              <a:t>30</a:t>
            </a:fld>
            <a:endParaRPr lang="en-GB" dirty="0"/>
          </a:p>
        </p:txBody>
      </p:sp>
      <p:sp>
        <p:nvSpPr>
          <p:cNvPr id="7" name="Title 1"/>
          <p:cNvSpPr>
            <a:spLocks noGrp="1"/>
          </p:cNvSpPr>
          <p:nvPr>
            <p:ph type="title"/>
          </p:nvPr>
        </p:nvSpPr>
        <p:spPr>
          <a:xfrm>
            <a:off x="1991271" y="188640"/>
            <a:ext cx="6660739" cy="1106768"/>
          </a:xfrm>
        </p:spPr>
        <p:txBody>
          <a:bodyPr>
            <a:noAutofit/>
          </a:bodyPr>
          <a:lstStyle/>
          <a:p>
            <a:r>
              <a:rPr lang="en-GB" dirty="0" smtClean="0"/>
              <a:t>The Harmony target</a:t>
            </a:r>
            <a:endParaRPr lang="en-GB" dirty="0"/>
          </a:p>
        </p:txBody>
      </p:sp>
      <p:cxnSp>
        <p:nvCxnSpPr>
          <p:cNvPr id="9" name="Straight Arrow Connector 8"/>
          <p:cNvCxnSpPr/>
          <p:nvPr/>
        </p:nvCxnSpPr>
        <p:spPr>
          <a:xfrm flipH="1" flipV="1">
            <a:off x="2536653" y="1482289"/>
            <a:ext cx="2562" cy="37431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7760032" y="1482289"/>
            <a:ext cx="4324" cy="374313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5"/>
          <p:cNvSpPr>
            <a:spLocks noChangeArrowheads="1"/>
          </p:cNvSpPr>
          <p:nvPr/>
        </p:nvSpPr>
        <p:spPr bwMode="auto">
          <a:xfrm>
            <a:off x="7812360" y="1190186"/>
            <a:ext cx="720080" cy="338554"/>
          </a:xfrm>
          <a:prstGeom prst="rect">
            <a:avLst/>
          </a:prstGeom>
          <a:noFill/>
          <a:ln w="9525">
            <a:noFill/>
            <a:miter lim="800000"/>
            <a:headEnd/>
            <a:tailEnd/>
          </a:ln>
        </p:spPr>
        <p:txBody>
          <a:bodyPr wrap="square">
            <a:spAutoFit/>
          </a:bodyPr>
          <a:lstStyle/>
          <a:p>
            <a:r>
              <a:rPr lang="en-US" altLang="zh-CN" sz="1600" b="1" dirty="0" smtClean="0">
                <a:latin typeface="Arial" panose="020B0604020202020204" pitchFamily="34" charset="0"/>
                <a:cs typeface="Arial" panose="020B0604020202020204" pitchFamily="34" charset="0"/>
              </a:rPr>
              <a:t>GW</a:t>
            </a:r>
            <a:endParaRPr lang="en-US" altLang="zh-CN" sz="1600" b="1" dirty="0">
              <a:latin typeface="Arial" panose="020B0604020202020204" pitchFamily="34" charset="0"/>
              <a:cs typeface="Arial" panose="020B0604020202020204" pitchFamily="34" charset="0"/>
            </a:endParaRPr>
          </a:p>
        </p:txBody>
      </p:sp>
      <p:sp>
        <p:nvSpPr>
          <p:cNvPr id="12" name="Rectangle 5"/>
          <p:cNvSpPr>
            <a:spLocks noChangeArrowheads="1"/>
          </p:cNvSpPr>
          <p:nvPr/>
        </p:nvSpPr>
        <p:spPr bwMode="auto">
          <a:xfrm>
            <a:off x="1179360" y="1336993"/>
            <a:ext cx="772230" cy="338554"/>
          </a:xfrm>
          <a:prstGeom prst="rect">
            <a:avLst/>
          </a:prstGeom>
          <a:noFill/>
          <a:ln w="9525">
            <a:noFill/>
            <a:miter lim="800000"/>
            <a:headEnd/>
            <a:tailEnd/>
          </a:ln>
        </p:spPr>
        <p:txBody>
          <a:bodyPr wrap="square">
            <a:spAutoFit/>
          </a:bodyPr>
          <a:lstStyle/>
          <a:p>
            <a:r>
              <a:rPr lang="en-US" altLang="zh-CN" sz="1600" b="1" dirty="0" smtClean="0">
                <a:latin typeface="Arial" panose="020B0604020202020204" pitchFamily="34" charset="0"/>
                <a:cs typeface="Arial" panose="020B0604020202020204" pitchFamily="34" charset="0"/>
              </a:rPr>
              <a:t>TWh</a:t>
            </a:r>
            <a:endParaRPr lang="en-US" altLang="zh-CN" sz="1600" b="1" dirty="0">
              <a:latin typeface="Arial" panose="020B0604020202020204" pitchFamily="34" charset="0"/>
              <a:cs typeface="Arial" panose="020B0604020202020204" pitchFamily="34" charset="0"/>
            </a:endParaRPr>
          </a:p>
        </p:txBody>
      </p:sp>
      <p:sp>
        <p:nvSpPr>
          <p:cNvPr id="13" name="Rectangle 5"/>
          <p:cNvSpPr>
            <a:spLocks noChangeArrowheads="1"/>
          </p:cNvSpPr>
          <p:nvPr/>
        </p:nvSpPr>
        <p:spPr bwMode="auto">
          <a:xfrm>
            <a:off x="3175727" y="5301208"/>
            <a:ext cx="720080" cy="338554"/>
          </a:xfrm>
          <a:prstGeom prst="rect">
            <a:avLst/>
          </a:prstGeom>
          <a:noFill/>
          <a:ln w="9525">
            <a:noFill/>
            <a:miter lim="800000"/>
            <a:headEnd/>
            <a:tailEnd/>
          </a:ln>
        </p:spPr>
        <p:txBody>
          <a:bodyPr wrap="square">
            <a:spAutoFit/>
          </a:bodyPr>
          <a:lstStyle/>
          <a:p>
            <a:pPr algn="ctr"/>
            <a:r>
              <a:rPr lang="en-US" altLang="zh-CN" sz="1600" b="1" dirty="0" smtClean="0">
                <a:latin typeface="Arial" panose="020B0604020202020204" pitchFamily="34" charset="0"/>
                <a:cs typeface="Arial" panose="020B0604020202020204" pitchFamily="34" charset="0"/>
              </a:rPr>
              <a:t>2014</a:t>
            </a:r>
            <a:endParaRPr lang="en-US" altLang="zh-CN" sz="1600" b="1" dirty="0">
              <a:latin typeface="Arial" panose="020B0604020202020204" pitchFamily="34" charset="0"/>
              <a:cs typeface="Arial" panose="020B0604020202020204" pitchFamily="34" charset="0"/>
            </a:endParaRPr>
          </a:p>
        </p:txBody>
      </p:sp>
      <p:sp>
        <p:nvSpPr>
          <p:cNvPr id="14" name="Rectangle 5"/>
          <p:cNvSpPr>
            <a:spLocks noChangeArrowheads="1"/>
          </p:cNvSpPr>
          <p:nvPr/>
        </p:nvSpPr>
        <p:spPr bwMode="auto">
          <a:xfrm>
            <a:off x="6656726" y="5301208"/>
            <a:ext cx="720080" cy="338554"/>
          </a:xfrm>
          <a:prstGeom prst="rect">
            <a:avLst/>
          </a:prstGeom>
          <a:noFill/>
          <a:ln w="9525">
            <a:noFill/>
            <a:miter lim="800000"/>
            <a:headEnd/>
            <a:tailEnd/>
          </a:ln>
        </p:spPr>
        <p:txBody>
          <a:bodyPr wrap="square">
            <a:spAutoFit/>
          </a:bodyPr>
          <a:lstStyle/>
          <a:p>
            <a:pPr algn="ctr"/>
            <a:r>
              <a:rPr lang="en-US" altLang="zh-CN" sz="1600" b="1" dirty="0" smtClean="0">
                <a:latin typeface="Arial" panose="020B0604020202020204" pitchFamily="34" charset="0"/>
                <a:cs typeface="Arial" panose="020B0604020202020204" pitchFamily="34" charset="0"/>
              </a:rPr>
              <a:t>2050</a:t>
            </a:r>
            <a:endParaRPr lang="en-US" altLang="zh-CN" sz="1600" b="1" dirty="0">
              <a:latin typeface="Arial" panose="020B0604020202020204" pitchFamily="34" charset="0"/>
              <a:cs typeface="Arial" panose="020B0604020202020204" pitchFamily="34" charset="0"/>
            </a:endParaRPr>
          </a:p>
        </p:txBody>
      </p:sp>
      <p:sp>
        <p:nvSpPr>
          <p:cNvPr id="15" name="Rectangle 14"/>
          <p:cNvSpPr/>
          <p:nvPr/>
        </p:nvSpPr>
        <p:spPr>
          <a:xfrm>
            <a:off x="6640460" y="2777224"/>
            <a:ext cx="720080" cy="2448201"/>
          </a:xfrm>
          <a:prstGeom prst="rect">
            <a:avLst/>
          </a:prstGeom>
          <a:solidFill>
            <a:srgbClr val="ACB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175726" y="4200247"/>
            <a:ext cx="720080" cy="1027855"/>
          </a:xfrm>
          <a:prstGeom prst="rect">
            <a:avLst/>
          </a:prstGeom>
          <a:solidFill>
            <a:srgbClr val="ACB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a:off x="2539213" y="5225425"/>
            <a:ext cx="52251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5"/>
          <p:cNvSpPr>
            <a:spLocks noChangeArrowheads="1"/>
          </p:cNvSpPr>
          <p:nvPr/>
        </p:nvSpPr>
        <p:spPr bwMode="auto">
          <a:xfrm>
            <a:off x="1787716" y="5056148"/>
            <a:ext cx="720080" cy="338554"/>
          </a:xfrm>
          <a:prstGeom prst="rect">
            <a:avLst/>
          </a:prstGeom>
          <a:noFill/>
          <a:ln w="9525">
            <a:noFill/>
            <a:miter lim="800000"/>
            <a:headEnd/>
            <a:tailEnd/>
          </a:ln>
        </p:spPr>
        <p:txBody>
          <a:bodyPr wrap="square">
            <a:spAutoFit/>
          </a:bodyPr>
          <a:lstStyle/>
          <a:p>
            <a:pPr algn="r"/>
            <a:r>
              <a:rPr lang="en-US" altLang="zh-CN" sz="1600" b="1" dirty="0">
                <a:latin typeface="Arial" panose="020B0604020202020204" pitchFamily="34" charset="0"/>
                <a:cs typeface="Arial" panose="020B0604020202020204" pitchFamily="34" charset="0"/>
              </a:rPr>
              <a:t>0</a:t>
            </a:r>
          </a:p>
        </p:txBody>
      </p:sp>
      <p:sp>
        <p:nvSpPr>
          <p:cNvPr id="19" name="Rectangle 5"/>
          <p:cNvSpPr>
            <a:spLocks noChangeArrowheads="1"/>
          </p:cNvSpPr>
          <p:nvPr/>
        </p:nvSpPr>
        <p:spPr bwMode="auto">
          <a:xfrm>
            <a:off x="7803080" y="5056148"/>
            <a:ext cx="720080" cy="338554"/>
          </a:xfrm>
          <a:prstGeom prst="rect">
            <a:avLst/>
          </a:prstGeom>
          <a:noFill/>
          <a:ln w="9525">
            <a:noFill/>
            <a:miter lim="800000"/>
            <a:headEnd/>
            <a:tailEnd/>
          </a:ln>
        </p:spPr>
        <p:txBody>
          <a:bodyPr wrap="square">
            <a:spAutoFit/>
          </a:bodyPr>
          <a:lstStyle/>
          <a:p>
            <a:r>
              <a:rPr lang="en-US" altLang="zh-CN" sz="1600" b="1" dirty="0" smtClean="0">
                <a:latin typeface="Arial" panose="020B0604020202020204" pitchFamily="34" charset="0"/>
                <a:cs typeface="Arial" panose="020B0604020202020204" pitchFamily="34" charset="0"/>
              </a:rPr>
              <a:t> 0</a:t>
            </a:r>
            <a:endParaRPr lang="en-US" altLang="zh-CN" sz="1600" b="1" dirty="0">
              <a:latin typeface="Arial" panose="020B0604020202020204" pitchFamily="34" charset="0"/>
              <a:cs typeface="Arial" panose="020B0604020202020204" pitchFamily="34" charset="0"/>
            </a:endParaRPr>
          </a:p>
        </p:txBody>
      </p:sp>
      <p:sp>
        <p:nvSpPr>
          <p:cNvPr id="20" name="Rectangle 5"/>
          <p:cNvSpPr>
            <a:spLocks noChangeArrowheads="1"/>
          </p:cNvSpPr>
          <p:nvPr/>
        </p:nvSpPr>
        <p:spPr bwMode="auto">
          <a:xfrm>
            <a:off x="7784238" y="4544895"/>
            <a:ext cx="720080" cy="338554"/>
          </a:xfrm>
          <a:prstGeom prst="rect">
            <a:avLst/>
          </a:prstGeom>
          <a:noFill/>
          <a:ln w="9525">
            <a:noFill/>
            <a:miter lim="800000"/>
            <a:headEnd/>
            <a:tailEnd/>
          </a:ln>
        </p:spPr>
        <p:txBody>
          <a:bodyPr wrap="square">
            <a:spAutoFit/>
          </a:bodyPr>
          <a:lstStyle/>
          <a:p>
            <a:r>
              <a:rPr lang="en-US" altLang="zh-CN" sz="1600" b="1" dirty="0" smtClean="0">
                <a:latin typeface="Arial" panose="020B0604020202020204" pitchFamily="34" charset="0"/>
                <a:cs typeface="Arial" panose="020B0604020202020204" pitchFamily="34" charset="0"/>
              </a:rPr>
              <a:t> 200</a:t>
            </a:r>
            <a:endParaRPr lang="en-US" altLang="zh-CN" sz="1600" b="1" dirty="0">
              <a:latin typeface="Arial" panose="020B0604020202020204" pitchFamily="34" charset="0"/>
              <a:cs typeface="Arial" panose="020B0604020202020204" pitchFamily="34" charset="0"/>
            </a:endParaRPr>
          </a:p>
        </p:txBody>
      </p:sp>
      <p:sp>
        <p:nvSpPr>
          <p:cNvPr id="21" name="Rectangle 5"/>
          <p:cNvSpPr>
            <a:spLocks noChangeArrowheads="1"/>
          </p:cNvSpPr>
          <p:nvPr/>
        </p:nvSpPr>
        <p:spPr bwMode="auto">
          <a:xfrm>
            <a:off x="7774188" y="4030967"/>
            <a:ext cx="720080" cy="338554"/>
          </a:xfrm>
          <a:prstGeom prst="rect">
            <a:avLst/>
          </a:prstGeom>
          <a:noFill/>
          <a:ln w="9525">
            <a:noFill/>
            <a:miter lim="800000"/>
            <a:headEnd/>
            <a:tailEnd/>
          </a:ln>
        </p:spPr>
        <p:txBody>
          <a:bodyPr wrap="square">
            <a:spAutoFit/>
          </a:bodyPr>
          <a:lstStyle/>
          <a:p>
            <a:r>
              <a:rPr lang="en-US" altLang="zh-CN" sz="1600" b="1" dirty="0" smtClean="0">
                <a:latin typeface="Arial" panose="020B0604020202020204" pitchFamily="34" charset="0"/>
                <a:cs typeface="Arial" panose="020B0604020202020204" pitchFamily="34" charset="0"/>
              </a:rPr>
              <a:t> 400</a:t>
            </a:r>
            <a:endParaRPr lang="en-US" altLang="zh-CN" sz="1600" b="1" dirty="0">
              <a:latin typeface="Arial" panose="020B0604020202020204" pitchFamily="34" charset="0"/>
              <a:cs typeface="Arial" panose="020B0604020202020204" pitchFamily="34" charset="0"/>
            </a:endParaRPr>
          </a:p>
        </p:txBody>
      </p:sp>
      <p:sp>
        <p:nvSpPr>
          <p:cNvPr id="22" name="Rectangle 5"/>
          <p:cNvSpPr>
            <a:spLocks noChangeArrowheads="1"/>
          </p:cNvSpPr>
          <p:nvPr/>
        </p:nvSpPr>
        <p:spPr bwMode="auto">
          <a:xfrm>
            <a:off x="7766029" y="3484829"/>
            <a:ext cx="720080" cy="338554"/>
          </a:xfrm>
          <a:prstGeom prst="rect">
            <a:avLst/>
          </a:prstGeom>
          <a:noFill/>
          <a:ln w="9525">
            <a:noFill/>
            <a:miter lim="800000"/>
            <a:headEnd/>
            <a:tailEnd/>
          </a:ln>
        </p:spPr>
        <p:txBody>
          <a:bodyPr wrap="square">
            <a:spAutoFit/>
          </a:bodyPr>
          <a:lstStyle/>
          <a:p>
            <a:r>
              <a:rPr lang="en-US" altLang="zh-CN" sz="1600" b="1" dirty="0" smtClean="0">
                <a:latin typeface="Arial" panose="020B0604020202020204" pitchFamily="34" charset="0"/>
                <a:cs typeface="Arial" panose="020B0604020202020204" pitchFamily="34" charset="0"/>
              </a:rPr>
              <a:t> 600</a:t>
            </a:r>
            <a:endParaRPr lang="en-US" altLang="zh-CN" sz="1600" b="1" dirty="0">
              <a:latin typeface="Arial" panose="020B0604020202020204" pitchFamily="34" charset="0"/>
              <a:cs typeface="Arial" panose="020B0604020202020204" pitchFamily="34" charset="0"/>
            </a:endParaRPr>
          </a:p>
        </p:txBody>
      </p:sp>
      <p:sp>
        <p:nvSpPr>
          <p:cNvPr id="23" name="Rectangle 5"/>
          <p:cNvSpPr>
            <a:spLocks noChangeArrowheads="1"/>
          </p:cNvSpPr>
          <p:nvPr/>
        </p:nvSpPr>
        <p:spPr bwMode="auto">
          <a:xfrm>
            <a:off x="7766639" y="2900335"/>
            <a:ext cx="720080" cy="338554"/>
          </a:xfrm>
          <a:prstGeom prst="rect">
            <a:avLst/>
          </a:prstGeom>
          <a:noFill/>
          <a:ln w="9525">
            <a:noFill/>
            <a:miter lim="800000"/>
            <a:headEnd/>
            <a:tailEnd/>
          </a:ln>
        </p:spPr>
        <p:txBody>
          <a:bodyPr wrap="square">
            <a:spAutoFit/>
          </a:bodyPr>
          <a:lstStyle/>
          <a:p>
            <a:r>
              <a:rPr lang="en-US" altLang="zh-CN" sz="1600" b="1" dirty="0" smtClean="0">
                <a:latin typeface="Arial" panose="020B0604020202020204" pitchFamily="34" charset="0"/>
                <a:cs typeface="Arial" panose="020B0604020202020204" pitchFamily="34" charset="0"/>
              </a:rPr>
              <a:t> 800</a:t>
            </a:r>
            <a:endParaRPr lang="en-US" altLang="zh-CN" sz="1600" b="1" dirty="0">
              <a:latin typeface="Arial" panose="020B0604020202020204" pitchFamily="34" charset="0"/>
              <a:cs typeface="Arial" panose="020B0604020202020204" pitchFamily="34" charset="0"/>
            </a:endParaRPr>
          </a:p>
        </p:txBody>
      </p:sp>
      <p:sp>
        <p:nvSpPr>
          <p:cNvPr id="24" name="TextBox 23"/>
          <p:cNvSpPr txBox="1"/>
          <p:nvPr/>
        </p:nvSpPr>
        <p:spPr>
          <a:xfrm>
            <a:off x="799462" y="1688322"/>
            <a:ext cx="1224136" cy="584775"/>
          </a:xfrm>
          <a:prstGeom prst="rect">
            <a:avLst/>
          </a:prstGeom>
          <a:noFill/>
        </p:spPr>
        <p:txBody>
          <a:bodyPr wrap="square" rtlCol="0">
            <a:spAutoFit/>
          </a:bodyPr>
          <a:lstStyle/>
          <a:p>
            <a:r>
              <a:rPr lang="en-GB" sz="1600" b="1" dirty="0" smtClean="0">
                <a:solidFill>
                  <a:srgbClr val="1A9DD8"/>
                </a:solidFill>
                <a:latin typeface="Arial" panose="020B0604020202020204" pitchFamily="34" charset="0"/>
                <a:cs typeface="Arial" panose="020B0604020202020204" pitchFamily="34" charset="0"/>
              </a:rPr>
              <a:t>25% of generation</a:t>
            </a:r>
            <a:endParaRPr lang="en-GB" sz="1600" b="1" dirty="0">
              <a:solidFill>
                <a:srgbClr val="1A9DD8"/>
              </a:solidFill>
              <a:latin typeface="Arial" panose="020B0604020202020204" pitchFamily="34" charset="0"/>
              <a:cs typeface="Arial" panose="020B0604020202020204" pitchFamily="34" charset="0"/>
            </a:endParaRPr>
          </a:p>
        </p:txBody>
      </p:sp>
      <p:sp>
        <p:nvSpPr>
          <p:cNvPr id="26" name="TextBox 25"/>
          <p:cNvSpPr txBox="1"/>
          <p:nvPr/>
        </p:nvSpPr>
        <p:spPr>
          <a:xfrm>
            <a:off x="799462" y="3992578"/>
            <a:ext cx="1224136" cy="584775"/>
          </a:xfrm>
          <a:prstGeom prst="rect">
            <a:avLst/>
          </a:prstGeom>
          <a:noFill/>
        </p:spPr>
        <p:txBody>
          <a:bodyPr wrap="square" rtlCol="0">
            <a:spAutoFit/>
          </a:bodyPr>
          <a:lstStyle/>
          <a:p>
            <a:r>
              <a:rPr lang="en-GB" sz="1600" b="1" dirty="0" smtClean="0">
                <a:solidFill>
                  <a:srgbClr val="1A9DD8"/>
                </a:solidFill>
                <a:latin typeface="Arial" panose="020B0604020202020204" pitchFamily="34" charset="0"/>
                <a:cs typeface="Arial" panose="020B0604020202020204" pitchFamily="34" charset="0"/>
              </a:rPr>
              <a:t>11% of generation </a:t>
            </a:r>
            <a:endParaRPr lang="en-GB" sz="1600" b="1" dirty="0">
              <a:solidFill>
                <a:srgbClr val="1A9DD8"/>
              </a:solidFill>
              <a:latin typeface="Arial" panose="020B0604020202020204" pitchFamily="34" charset="0"/>
              <a:cs typeface="Arial" panose="020B0604020202020204" pitchFamily="34" charset="0"/>
            </a:endParaRPr>
          </a:p>
        </p:txBody>
      </p:sp>
      <p:cxnSp>
        <p:nvCxnSpPr>
          <p:cNvPr id="27" name="Straight Arrow Connector 26"/>
          <p:cNvCxnSpPr/>
          <p:nvPr/>
        </p:nvCxnSpPr>
        <p:spPr>
          <a:xfrm flipH="1">
            <a:off x="2639480" y="4217313"/>
            <a:ext cx="1256326" cy="9349"/>
          </a:xfrm>
          <a:prstGeom prst="straightConnector1">
            <a:avLst/>
          </a:prstGeom>
          <a:ln w="57150">
            <a:solidFill>
              <a:srgbClr val="1A9DD8"/>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5"/>
          <p:cNvSpPr>
            <a:spLocks noChangeArrowheads="1"/>
          </p:cNvSpPr>
          <p:nvPr/>
        </p:nvSpPr>
        <p:spPr bwMode="auto">
          <a:xfrm>
            <a:off x="3095659" y="4025292"/>
            <a:ext cx="880217" cy="815608"/>
          </a:xfrm>
          <a:prstGeom prst="rect">
            <a:avLst/>
          </a:prstGeom>
          <a:noFill/>
          <a:ln w="9525">
            <a:noFill/>
            <a:miter lim="800000"/>
            <a:headEnd/>
            <a:tailEnd/>
          </a:ln>
        </p:spPr>
        <p:txBody>
          <a:bodyPr wrap="square">
            <a:spAutoFit/>
          </a:bodyPr>
          <a:lstStyle/>
          <a:p>
            <a:pPr algn="ctr"/>
            <a:endParaRPr lang="en-US" altLang="zh-CN" sz="1100" b="1" dirty="0" smtClean="0">
              <a:latin typeface="Arial" panose="020B0604020202020204" pitchFamily="34" charset="0"/>
              <a:cs typeface="Arial" panose="020B0604020202020204" pitchFamily="34" charset="0"/>
            </a:endParaRPr>
          </a:p>
          <a:p>
            <a:pPr algn="ctr"/>
            <a:r>
              <a:rPr lang="en-US" altLang="zh-CN" dirty="0" smtClean="0">
                <a:latin typeface="Arial" panose="020B0604020202020204" pitchFamily="34" charset="0"/>
                <a:cs typeface="Arial" panose="020B0604020202020204" pitchFamily="34" charset="0"/>
              </a:rPr>
              <a:t>396 GW</a:t>
            </a:r>
            <a:endParaRPr lang="en-US" altLang="zh-CN" dirty="0">
              <a:latin typeface="Arial" panose="020B0604020202020204" pitchFamily="34" charset="0"/>
              <a:cs typeface="Arial" panose="020B0604020202020204" pitchFamily="34" charset="0"/>
            </a:endParaRPr>
          </a:p>
        </p:txBody>
      </p:sp>
      <p:sp>
        <p:nvSpPr>
          <p:cNvPr id="30" name="Rectangle 5"/>
          <p:cNvSpPr>
            <a:spLocks noChangeArrowheads="1"/>
          </p:cNvSpPr>
          <p:nvPr/>
        </p:nvSpPr>
        <p:spPr bwMode="auto">
          <a:xfrm>
            <a:off x="6560393" y="1985065"/>
            <a:ext cx="880217" cy="1908215"/>
          </a:xfrm>
          <a:prstGeom prst="rect">
            <a:avLst/>
          </a:prstGeom>
          <a:noFill/>
          <a:ln w="9525">
            <a:noFill/>
            <a:miter lim="800000"/>
            <a:headEnd/>
            <a:tailEnd/>
          </a:ln>
        </p:spPr>
        <p:txBody>
          <a:bodyPr wrap="square">
            <a:spAutoFit/>
          </a:bodyPr>
          <a:lstStyle/>
          <a:p>
            <a:pPr algn="ctr"/>
            <a:r>
              <a:rPr lang="en-US" altLang="zh-CN" dirty="0" smtClean="0">
                <a:latin typeface="Arial" panose="020B0604020202020204" pitchFamily="34" charset="0"/>
                <a:cs typeface="Arial" panose="020B0604020202020204" pitchFamily="34" charset="0"/>
              </a:rPr>
              <a:t>1250 GW</a:t>
            </a:r>
            <a:br>
              <a:rPr lang="en-US" altLang="zh-CN" dirty="0" smtClean="0">
                <a:latin typeface="Arial" panose="020B0604020202020204" pitchFamily="34" charset="0"/>
                <a:cs typeface="Arial" panose="020B0604020202020204" pitchFamily="34" charset="0"/>
              </a:rPr>
            </a:br>
            <a:endParaRPr lang="en-US" altLang="zh-CN" dirty="0" smtClean="0">
              <a:latin typeface="Arial" panose="020B0604020202020204" pitchFamily="34" charset="0"/>
              <a:cs typeface="Arial" panose="020B0604020202020204" pitchFamily="34" charset="0"/>
            </a:endParaRPr>
          </a:p>
          <a:p>
            <a:pPr algn="ctr"/>
            <a:endParaRPr lang="en-US" altLang="zh-CN" dirty="0" smtClean="0">
              <a:latin typeface="Arial" panose="020B0604020202020204" pitchFamily="34" charset="0"/>
              <a:cs typeface="Arial" panose="020B0604020202020204" pitchFamily="34" charset="0"/>
            </a:endParaRPr>
          </a:p>
          <a:p>
            <a:pPr algn="ctr"/>
            <a:r>
              <a:rPr lang="en-US" altLang="zh-CN" sz="1200" dirty="0" smtClean="0">
                <a:latin typeface="Arial" panose="020B0604020202020204" pitchFamily="34" charset="0"/>
                <a:cs typeface="Arial" panose="020B0604020202020204" pitchFamily="34" charset="0"/>
              </a:rPr>
              <a:t>10000 TWh</a:t>
            </a:r>
          </a:p>
          <a:p>
            <a:pPr algn="ctr"/>
            <a:endParaRPr lang="en-US" altLang="zh-CN" sz="1100" dirty="0" smtClean="0">
              <a:latin typeface="Arial" panose="020B0604020202020204" pitchFamily="34" charset="0"/>
              <a:cs typeface="Arial" panose="020B0604020202020204" pitchFamily="34" charset="0"/>
            </a:endParaRPr>
          </a:p>
          <a:p>
            <a:pPr algn="ctr"/>
            <a:endParaRPr lang="en-US" altLang="zh-CN" sz="1100" b="1" dirty="0">
              <a:latin typeface="Arial" panose="020B0604020202020204" pitchFamily="34" charset="0"/>
              <a:cs typeface="Arial" panose="020B0604020202020204" pitchFamily="34" charset="0"/>
            </a:endParaRPr>
          </a:p>
        </p:txBody>
      </p:sp>
      <p:sp>
        <p:nvSpPr>
          <p:cNvPr id="32" name="Rectangle 5"/>
          <p:cNvSpPr>
            <a:spLocks noChangeArrowheads="1"/>
          </p:cNvSpPr>
          <p:nvPr/>
        </p:nvSpPr>
        <p:spPr bwMode="auto">
          <a:xfrm>
            <a:off x="5155947" y="4937973"/>
            <a:ext cx="1368151" cy="215444"/>
          </a:xfrm>
          <a:prstGeom prst="rect">
            <a:avLst/>
          </a:prstGeom>
          <a:noFill/>
          <a:ln w="9525">
            <a:noFill/>
            <a:miter lim="800000"/>
            <a:headEnd/>
            <a:tailEnd/>
          </a:ln>
        </p:spPr>
        <p:txBody>
          <a:bodyPr wrap="square" lIns="0" tIns="0" rIns="0" bIns="0">
            <a:spAutoFit/>
          </a:bodyPr>
          <a:lstStyle/>
          <a:p>
            <a:pPr algn="ctr"/>
            <a:r>
              <a:rPr lang="en-US" altLang="zh-CN" sz="1400" dirty="0" smtClean="0">
                <a:latin typeface="Arial" panose="020B0604020202020204" pitchFamily="34" charset="0"/>
                <a:cs typeface="Arial" panose="020B0604020202020204" pitchFamily="34" charset="0"/>
              </a:rPr>
              <a:t>Additions</a:t>
            </a:r>
            <a:endParaRPr lang="en-US" altLang="zh-CN" sz="1400" dirty="0">
              <a:latin typeface="Arial" panose="020B0604020202020204" pitchFamily="34" charset="0"/>
              <a:cs typeface="Arial" panose="020B0604020202020204" pitchFamily="34" charset="0"/>
            </a:endParaRPr>
          </a:p>
        </p:txBody>
      </p:sp>
      <p:sp>
        <p:nvSpPr>
          <p:cNvPr id="33" name="Rectangle 5"/>
          <p:cNvSpPr>
            <a:spLocks noChangeArrowheads="1"/>
          </p:cNvSpPr>
          <p:nvPr/>
        </p:nvSpPr>
        <p:spPr bwMode="auto">
          <a:xfrm>
            <a:off x="5399914" y="1985065"/>
            <a:ext cx="880217" cy="1908215"/>
          </a:xfrm>
          <a:prstGeom prst="rect">
            <a:avLst/>
          </a:prstGeom>
          <a:noFill/>
          <a:ln w="9525">
            <a:noFill/>
            <a:miter lim="800000"/>
            <a:headEnd/>
            <a:tailEnd/>
          </a:ln>
        </p:spPr>
        <p:txBody>
          <a:bodyPr wrap="square">
            <a:spAutoFit/>
          </a:bodyPr>
          <a:lstStyle/>
          <a:p>
            <a:pPr algn="ctr"/>
            <a:r>
              <a:rPr lang="en-US" altLang="zh-CN" dirty="0" smtClean="0">
                <a:latin typeface="Arial" panose="020B0604020202020204" pitchFamily="34" charset="0"/>
                <a:cs typeface="Arial" panose="020B0604020202020204" pitchFamily="34" charset="0"/>
              </a:rPr>
              <a:t>1000</a:t>
            </a:r>
          </a:p>
          <a:p>
            <a:pPr algn="ctr"/>
            <a:r>
              <a:rPr lang="en-US" altLang="zh-CN" dirty="0" smtClean="0">
                <a:latin typeface="Arial" panose="020B0604020202020204" pitchFamily="34" charset="0"/>
                <a:cs typeface="Arial" panose="020B0604020202020204" pitchFamily="34" charset="0"/>
              </a:rPr>
              <a:t>GW</a:t>
            </a:r>
            <a:br>
              <a:rPr lang="en-US" altLang="zh-CN" dirty="0" smtClean="0">
                <a:latin typeface="Arial" panose="020B0604020202020204" pitchFamily="34" charset="0"/>
                <a:cs typeface="Arial" panose="020B0604020202020204" pitchFamily="34" charset="0"/>
              </a:rPr>
            </a:br>
            <a:endParaRPr lang="en-US" altLang="zh-CN" dirty="0" smtClean="0">
              <a:latin typeface="Arial" panose="020B0604020202020204" pitchFamily="34" charset="0"/>
              <a:cs typeface="Arial" panose="020B0604020202020204" pitchFamily="34" charset="0"/>
            </a:endParaRPr>
          </a:p>
          <a:p>
            <a:pPr algn="ctr"/>
            <a:endParaRPr lang="en-US" altLang="zh-CN" dirty="0">
              <a:latin typeface="Arial" panose="020B0604020202020204" pitchFamily="34" charset="0"/>
              <a:cs typeface="Arial" panose="020B0604020202020204" pitchFamily="34" charset="0"/>
            </a:endParaRPr>
          </a:p>
          <a:p>
            <a:pPr algn="ctr"/>
            <a:r>
              <a:rPr lang="en-US" altLang="zh-CN" sz="1200" dirty="0" smtClean="0">
                <a:latin typeface="Arial" panose="020B0604020202020204" pitchFamily="34" charset="0"/>
                <a:cs typeface="Arial" panose="020B0604020202020204" pitchFamily="34" charset="0"/>
              </a:rPr>
              <a:t>8000 TWh</a:t>
            </a:r>
          </a:p>
          <a:p>
            <a:pPr algn="ctr"/>
            <a:endParaRPr lang="en-US" altLang="zh-CN" sz="1100" b="1" dirty="0" smtClean="0">
              <a:latin typeface="Arial" panose="020B0604020202020204" pitchFamily="34" charset="0"/>
              <a:cs typeface="Arial" panose="020B0604020202020204" pitchFamily="34" charset="0"/>
            </a:endParaRPr>
          </a:p>
          <a:p>
            <a:pPr algn="ctr"/>
            <a:endParaRPr lang="en-US" altLang="zh-CN" sz="1100" b="1" dirty="0">
              <a:latin typeface="Arial" panose="020B0604020202020204" pitchFamily="34" charset="0"/>
              <a:cs typeface="Arial" panose="020B0604020202020204" pitchFamily="34" charset="0"/>
            </a:endParaRPr>
          </a:p>
        </p:txBody>
      </p:sp>
      <p:sp>
        <p:nvSpPr>
          <p:cNvPr id="35" name="Rectangle 34"/>
          <p:cNvSpPr/>
          <p:nvPr/>
        </p:nvSpPr>
        <p:spPr>
          <a:xfrm>
            <a:off x="4316235" y="4217310"/>
            <a:ext cx="720080" cy="412302"/>
          </a:xfrm>
          <a:prstGeom prst="rect">
            <a:avLst/>
          </a:prstGeom>
          <a:solidFill>
            <a:srgbClr val="F2B6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5"/>
          <p:cNvSpPr>
            <a:spLocks noChangeArrowheads="1"/>
          </p:cNvSpPr>
          <p:nvPr/>
        </p:nvSpPr>
        <p:spPr bwMode="auto">
          <a:xfrm>
            <a:off x="3983937" y="4937973"/>
            <a:ext cx="1368151" cy="215444"/>
          </a:xfrm>
          <a:prstGeom prst="rect">
            <a:avLst/>
          </a:prstGeom>
          <a:noFill/>
          <a:ln w="9525">
            <a:noFill/>
            <a:miter lim="800000"/>
            <a:headEnd/>
            <a:tailEnd/>
          </a:ln>
        </p:spPr>
        <p:txBody>
          <a:bodyPr wrap="square" lIns="0" tIns="0" rIns="0" bIns="0">
            <a:spAutoFit/>
          </a:bodyPr>
          <a:lstStyle/>
          <a:p>
            <a:pPr algn="ctr"/>
            <a:r>
              <a:rPr lang="en-US" altLang="zh-CN" sz="1400" dirty="0" smtClean="0">
                <a:latin typeface="Arial" panose="020B0604020202020204" pitchFamily="34" charset="0"/>
                <a:cs typeface="Arial" panose="020B0604020202020204" pitchFamily="34" charset="0"/>
              </a:rPr>
              <a:t>Retirements</a:t>
            </a:r>
            <a:endParaRPr lang="en-US" altLang="zh-CN" sz="1400" dirty="0">
              <a:latin typeface="Arial" panose="020B0604020202020204" pitchFamily="34" charset="0"/>
              <a:cs typeface="Arial" panose="020B0604020202020204" pitchFamily="34" charset="0"/>
            </a:endParaRPr>
          </a:p>
        </p:txBody>
      </p:sp>
      <p:sp>
        <p:nvSpPr>
          <p:cNvPr id="37" name="Rectangle 5"/>
          <p:cNvSpPr>
            <a:spLocks noChangeArrowheads="1"/>
          </p:cNvSpPr>
          <p:nvPr/>
        </p:nvSpPr>
        <p:spPr bwMode="auto">
          <a:xfrm>
            <a:off x="4236166" y="4170563"/>
            <a:ext cx="880217" cy="692496"/>
          </a:xfrm>
          <a:prstGeom prst="rect">
            <a:avLst/>
          </a:prstGeom>
          <a:noFill/>
          <a:ln w="9525">
            <a:noFill/>
            <a:miter lim="800000"/>
            <a:headEnd/>
            <a:tailEnd/>
          </a:ln>
        </p:spPr>
        <p:txBody>
          <a:bodyPr wrap="square">
            <a:spAutoFit/>
          </a:bodyPr>
          <a:lstStyle/>
          <a:p>
            <a:pPr algn="ctr"/>
            <a:r>
              <a:rPr lang="en-US" altLang="zh-CN" sz="1400" dirty="0" smtClean="0">
                <a:latin typeface="Arial" panose="020B0604020202020204" pitchFamily="34" charset="0"/>
                <a:cs typeface="Arial" panose="020B0604020202020204" pitchFamily="34" charset="0"/>
              </a:rPr>
              <a:t>150 </a:t>
            </a:r>
          </a:p>
          <a:p>
            <a:pPr algn="ctr"/>
            <a:r>
              <a:rPr lang="en-US" altLang="zh-CN" sz="1400" dirty="0" smtClean="0">
                <a:latin typeface="Arial" panose="020B0604020202020204" pitchFamily="34" charset="0"/>
                <a:cs typeface="Arial" panose="020B0604020202020204" pitchFamily="34" charset="0"/>
              </a:rPr>
              <a:t>GW</a:t>
            </a:r>
          </a:p>
          <a:p>
            <a:pPr algn="ctr"/>
            <a:endParaRPr lang="en-US" altLang="zh-CN" sz="1100" b="1" dirty="0">
              <a:latin typeface="Arial" panose="020B0604020202020204" pitchFamily="34" charset="0"/>
              <a:cs typeface="Arial" panose="020B0604020202020204" pitchFamily="34" charset="0"/>
            </a:endParaRPr>
          </a:p>
        </p:txBody>
      </p:sp>
      <p:sp>
        <p:nvSpPr>
          <p:cNvPr id="38" name="Rectangle 37"/>
          <p:cNvSpPr/>
          <p:nvPr/>
        </p:nvSpPr>
        <p:spPr>
          <a:xfrm>
            <a:off x="3279221" y="4793377"/>
            <a:ext cx="513089" cy="461665"/>
          </a:xfrm>
          <a:prstGeom prst="rect">
            <a:avLst/>
          </a:prstGeom>
        </p:spPr>
        <p:txBody>
          <a:bodyPr wrap="none">
            <a:spAutoFit/>
          </a:bodyPr>
          <a:lstStyle/>
          <a:p>
            <a:pPr algn="ctr"/>
            <a:r>
              <a:rPr lang="en-US" altLang="zh-CN" sz="1200" dirty="0" smtClean="0">
                <a:latin typeface="Arial" panose="020B0604020202020204" pitchFamily="34" charset="0"/>
                <a:cs typeface="Arial" panose="020B0604020202020204" pitchFamily="34" charset="0"/>
              </a:rPr>
              <a:t>2411</a:t>
            </a:r>
          </a:p>
          <a:p>
            <a:pPr algn="ctr"/>
            <a:r>
              <a:rPr lang="en-US" altLang="zh-CN" sz="1200" dirty="0" smtClean="0">
                <a:latin typeface="Arial" panose="020B0604020202020204" pitchFamily="34" charset="0"/>
                <a:cs typeface="Arial" panose="020B0604020202020204" pitchFamily="34" charset="0"/>
              </a:rPr>
              <a:t>TWh</a:t>
            </a:r>
            <a:endParaRPr lang="en-US" altLang="zh-CN" sz="1200" dirty="0">
              <a:latin typeface="Arial" panose="020B0604020202020204" pitchFamily="34" charset="0"/>
              <a:cs typeface="Arial" panose="020B0604020202020204" pitchFamily="34" charset="0"/>
            </a:endParaRPr>
          </a:p>
        </p:txBody>
      </p:sp>
      <p:sp>
        <p:nvSpPr>
          <p:cNvPr id="41" name="Rectangle 5"/>
          <p:cNvSpPr>
            <a:spLocks noChangeArrowheads="1"/>
          </p:cNvSpPr>
          <p:nvPr/>
        </p:nvSpPr>
        <p:spPr bwMode="auto">
          <a:xfrm>
            <a:off x="7754277" y="1821127"/>
            <a:ext cx="720080" cy="338554"/>
          </a:xfrm>
          <a:prstGeom prst="rect">
            <a:avLst/>
          </a:prstGeom>
          <a:noFill/>
          <a:ln w="9525">
            <a:noFill/>
            <a:miter lim="800000"/>
            <a:headEnd/>
            <a:tailEnd/>
          </a:ln>
        </p:spPr>
        <p:txBody>
          <a:bodyPr wrap="square">
            <a:spAutoFit/>
          </a:bodyPr>
          <a:lstStyle/>
          <a:p>
            <a:r>
              <a:rPr lang="en-US" altLang="zh-CN" sz="1600" b="1" dirty="0" smtClean="0">
                <a:latin typeface="Arial" panose="020B0604020202020204" pitchFamily="34" charset="0"/>
                <a:cs typeface="Arial" panose="020B0604020202020204" pitchFamily="34" charset="0"/>
              </a:rPr>
              <a:t>1200</a:t>
            </a:r>
            <a:endParaRPr lang="en-US" altLang="zh-CN" sz="1600" b="1" dirty="0">
              <a:latin typeface="Arial" panose="020B0604020202020204" pitchFamily="34" charset="0"/>
              <a:cs typeface="Arial" panose="020B0604020202020204" pitchFamily="34" charset="0"/>
            </a:endParaRPr>
          </a:p>
        </p:txBody>
      </p:sp>
      <p:sp>
        <p:nvSpPr>
          <p:cNvPr id="42" name="Rectangle 5"/>
          <p:cNvSpPr>
            <a:spLocks noChangeArrowheads="1"/>
          </p:cNvSpPr>
          <p:nvPr/>
        </p:nvSpPr>
        <p:spPr bwMode="auto">
          <a:xfrm>
            <a:off x="1828273" y="4415619"/>
            <a:ext cx="720080" cy="338554"/>
          </a:xfrm>
          <a:prstGeom prst="rect">
            <a:avLst/>
          </a:prstGeom>
          <a:noFill/>
          <a:ln w="9525">
            <a:noFill/>
            <a:miter lim="800000"/>
            <a:headEnd/>
            <a:tailEnd/>
          </a:ln>
        </p:spPr>
        <p:txBody>
          <a:bodyPr wrap="square">
            <a:spAutoFit/>
          </a:bodyPr>
          <a:lstStyle/>
          <a:p>
            <a:pPr algn="r"/>
            <a:r>
              <a:rPr lang="en-US" altLang="zh-CN" sz="1600" b="1" dirty="0" smtClean="0">
                <a:latin typeface="Arial" panose="020B0604020202020204" pitchFamily="34" charset="0"/>
                <a:cs typeface="Arial" panose="020B0604020202020204" pitchFamily="34" charset="0"/>
              </a:rPr>
              <a:t>1000</a:t>
            </a:r>
            <a:endParaRPr lang="en-US" altLang="zh-CN" sz="1600" b="1" dirty="0">
              <a:latin typeface="Arial" panose="020B0604020202020204" pitchFamily="34" charset="0"/>
              <a:cs typeface="Arial" panose="020B0604020202020204" pitchFamily="34" charset="0"/>
            </a:endParaRPr>
          </a:p>
        </p:txBody>
      </p:sp>
      <p:sp>
        <p:nvSpPr>
          <p:cNvPr id="43" name="Rectangle 5"/>
          <p:cNvSpPr>
            <a:spLocks noChangeArrowheads="1"/>
          </p:cNvSpPr>
          <p:nvPr/>
        </p:nvSpPr>
        <p:spPr bwMode="auto">
          <a:xfrm>
            <a:off x="1658025" y="1358479"/>
            <a:ext cx="903459" cy="338554"/>
          </a:xfrm>
          <a:prstGeom prst="rect">
            <a:avLst/>
          </a:prstGeom>
          <a:noFill/>
          <a:ln w="9525">
            <a:noFill/>
            <a:miter lim="800000"/>
            <a:headEnd/>
            <a:tailEnd/>
          </a:ln>
        </p:spPr>
        <p:txBody>
          <a:bodyPr wrap="square">
            <a:spAutoFit/>
          </a:bodyPr>
          <a:lstStyle/>
          <a:p>
            <a:pPr algn="r"/>
            <a:r>
              <a:rPr lang="en-US" altLang="zh-CN" sz="1600" b="1" dirty="0" smtClean="0">
                <a:latin typeface="Arial" panose="020B0604020202020204" pitchFamily="34" charset="0"/>
                <a:cs typeface="Arial" panose="020B0604020202020204" pitchFamily="34" charset="0"/>
              </a:rPr>
              <a:t>11000</a:t>
            </a:r>
            <a:endParaRPr lang="en-US" altLang="zh-CN" sz="1600" b="1" dirty="0">
              <a:latin typeface="Arial" panose="020B0604020202020204" pitchFamily="34" charset="0"/>
              <a:cs typeface="Arial" panose="020B0604020202020204" pitchFamily="34" charset="0"/>
            </a:endParaRPr>
          </a:p>
        </p:txBody>
      </p:sp>
      <p:sp>
        <p:nvSpPr>
          <p:cNvPr id="44" name="Rectangle 5"/>
          <p:cNvSpPr>
            <a:spLocks noChangeArrowheads="1"/>
          </p:cNvSpPr>
          <p:nvPr/>
        </p:nvSpPr>
        <p:spPr bwMode="auto">
          <a:xfrm>
            <a:off x="1828273" y="2581642"/>
            <a:ext cx="720080" cy="338554"/>
          </a:xfrm>
          <a:prstGeom prst="rect">
            <a:avLst/>
          </a:prstGeom>
          <a:noFill/>
          <a:ln w="9525">
            <a:noFill/>
            <a:miter lim="800000"/>
            <a:headEnd/>
            <a:tailEnd/>
          </a:ln>
        </p:spPr>
        <p:txBody>
          <a:bodyPr wrap="square">
            <a:spAutoFit/>
          </a:bodyPr>
          <a:lstStyle/>
          <a:p>
            <a:pPr algn="r"/>
            <a:r>
              <a:rPr lang="en-US" altLang="zh-CN" sz="1600" b="1" dirty="0" smtClean="0">
                <a:latin typeface="Arial" panose="020B0604020202020204" pitchFamily="34" charset="0"/>
                <a:cs typeface="Arial" panose="020B0604020202020204" pitchFamily="34" charset="0"/>
              </a:rPr>
              <a:t>7000</a:t>
            </a:r>
            <a:endParaRPr lang="en-US" altLang="zh-CN" sz="1600" b="1" dirty="0">
              <a:latin typeface="Arial" panose="020B0604020202020204" pitchFamily="34" charset="0"/>
              <a:cs typeface="Arial" panose="020B0604020202020204" pitchFamily="34" charset="0"/>
            </a:endParaRPr>
          </a:p>
        </p:txBody>
      </p:sp>
      <p:sp>
        <p:nvSpPr>
          <p:cNvPr id="45" name="Rectangle 5"/>
          <p:cNvSpPr>
            <a:spLocks noChangeArrowheads="1"/>
          </p:cNvSpPr>
          <p:nvPr/>
        </p:nvSpPr>
        <p:spPr bwMode="auto">
          <a:xfrm>
            <a:off x="1828273" y="3156387"/>
            <a:ext cx="720080" cy="338554"/>
          </a:xfrm>
          <a:prstGeom prst="rect">
            <a:avLst/>
          </a:prstGeom>
          <a:noFill/>
          <a:ln w="9525">
            <a:noFill/>
            <a:miter lim="800000"/>
            <a:headEnd/>
            <a:tailEnd/>
          </a:ln>
        </p:spPr>
        <p:txBody>
          <a:bodyPr wrap="square">
            <a:spAutoFit/>
          </a:bodyPr>
          <a:lstStyle/>
          <a:p>
            <a:pPr algn="r"/>
            <a:r>
              <a:rPr lang="en-US" altLang="zh-CN" sz="1600" b="1" dirty="0" smtClean="0">
                <a:latin typeface="Arial" panose="020B0604020202020204" pitchFamily="34" charset="0"/>
                <a:cs typeface="Arial" panose="020B0604020202020204" pitchFamily="34" charset="0"/>
              </a:rPr>
              <a:t>5000</a:t>
            </a:r>
            <a:endParaRPr lang="en-US" altLang="zh-CN" sz="1600" b="1" dirty="0">
              <a:latin typeface="Arial" panose="020B0604020202020204" pitchFamily="34" charset="0"/>
              <a:cs typeface="Arial" panose="020B0604020202020204" pitchFamily="34" charset="0"/>
            </a:endParaRPr>
          </a:p>
        </p:txBody>
      </p:sp>
      <p:sp>
        <p:nvSpPr>
          <p:cNvPr id="46" name="Rectangle 5"/>
          <p:cNvSpPr>
            <a:spLocks noChangeArrowheads="1"/>
          </p:cNvSpPr>
          <p:nvPr/>
        </p:nvSpPr>
        <p:spPr bwMode="auto">
          <a:xfrm>
            <a:off x="1819133" y="3752394"/>
            <a:ext cx="720080" cy="338554"/>
          </a:xfrm>
          <a:prstGeom prst="rect">
            <a:avLst/>
          </a:prstGeom>
          <a:noFill/>
          <a:ln w="9525">
            <a:noFill/>
            <a:miter lim="800000"/>
            <a:headEnd/>
            <a:tailEnd/>
          </a:ln>
        </p:spPr>
        <p:txBody>
          <a:bodyPr wrap="square">
            <a:spAutoFit/>
          </a:bodyPr>
          <a:lstStyle/>
          <a:p>
            <a:pPr algn="r"/>
            <a:r>
              <a:rPr lang="en-US" altLang="zh-CN" sz="1600" b="1" dirty="0" smtClean="0">
                <a:latin typeface="Arial" panose="020B0604020202020204" pitchFamily="34" charset="0"/>
                <a:cs typeface="Arial" panose="020B0604020202020204" pitchFamily="34" charset="0"/>
              </a:rPr>
              <a:t>3000</a:t>
            </a:r>
            <a:endParaRPr lang="en-US" altLang="zh-CN" sz="1600" b="1" dirty="0">
              <a:latin typeface="Arial" panose="020B0604020202020204" pitchFamily="34" charset="0"/>
              <a:cs typeface="Arial" panose="020B0604020202020204" pitchFamily="34" charset="0"/>
            </a:endParaRPr>
          </a:p>
        </p:txBody>
      </p:sp>
      <p:sp>
        <p:nvSpPr>
          <p:cNvPr id="47" name="Rectangle 5"/>
          <p:cNvSpPr>
            <a:spLocks noChangeArrowheads="1"/>
          </p:cNvSpPr>
          <p:nvPr/>
        </p:nvSpPr>
        <p:spPr bwMode="auto">
          <a:xfrm>
            <a:off x="1839333" y="1982728"/>
            <a:ext cx="720080" cy="338554"/>
          </a:xfrm>
          <a:prstGeom prst="rect">
            <a:avLst/>
          </a:prstGeom>
          <a:noFill/>
          <a:ln w="9525">
            <a:noFill/>
            <a:miter lim="800000"/>
            <a:headEnd/>
            <a:tailEnd/>
          </a:ln>
        </p:spPr>
        <p:txBody>
          <a:bodyPr wrap="square">
            <a:spAutoFit/>
          </a:bodyPr>
          <a:lstStyle/>
          <a:p>
            <a:pPr algn="r"/>
            <a:r>
              <a:rPr lang="en-US" altLang="zh-CN" sz="1600" b="1" dirty="0" smtClean="0">
                <a:latin typeface="Arial" panose="020B0604020202020204" pitchFamily="34" charset="0"/>
                <a:cs typeface="Arial" panose="020B0604020202020204" pitchFamily="34" charset="0"/>
              </a:rPr>
              <a:t>9000</a:t>
            </a:r>
            <a:endParaRPr lang="en-US" altLang="zh-CN" sz="1600" b="1" dirty="0">
              <a:latin typeface="Arial" panose="020B0604020202020204" pitchFamily="34" charset="0"/>
              <a:cs typeface="Arial" panose="020B0604020202020204" pitchFamily="34" charset="0"/>
            </a:endParaRPr>
          </a:p>
        </p:txBody>
      </p:sp>
      <p:sp>
        <p:nvSpPr>
          <p:cNvPr id="48" name="Rectangle 5"/>
          <p:cNvSpPr>
            <a:spLocks noChangeArrowheads="1"/>
          </p:cNvSpPr>
          <p:nvPr/>
        </p:nvSpPr>
        <p:spPr bwMode="auto">
          <a:xfrm>
            <a:off x="7744752" y="2321282"/>
            <a:ext cx="720080" cy="338554"/>
          </a:xfrm>
          <a:prstGeom prst="rect">
            <a:avLst/>
          </a:prstGeom>
          <a:noFill/>
          <a:ln w="9525">
            <a:noFill/>
            <a:miter lim="800000"/>
            <a:headEnd/>
            <a:tailEnd/>
          </a:ln>
        </p:spPr>
        <p:txBody>
          <a:bodyPr wrap="square">
            <a:spAutoFit/>
          </a:bodyPr>
          <a:lstStyle/>
          <a:p>
            <a:r>
              <a:rPr lang="en-US" altLang="zh-CN" sz="1600" b="1" dirty="0" smtClean="0">
                <a:latin typeface="Arial" panose="020B0604020202020204" pitchFamily="34" charset="0"/>
                <a:cs typeface="Arial" panose="020B0604020202020204" pitchFamily="34" charset="0"/>
              </a:rPr>
              <a:t>1000</a:t>
            </a:r>
            <a:endParaRPr lang="en-US" altLang="zh-CN" sz="1600" b="1" dirty="0">
              <a:latin typeface="Arial" panose="020B0604020202020204" pitchFamily="34" charset="0"/>
              <a:cs typeface="Arial" panose="020B0604020202020204" pitchFamily="34" charset="0"/>
            </a:endParaRPr>
          </a:p>
        </p:txBody>
      </p:sp>
      <p:cxnSp>
        <p:nvCxnSpPr>
          <p:cNvPr id="50" name="Straight Arrow Connector 49"/>
          <p:cNvCxnSpPr/>
          <p:nvPr/>
        </p:nvCxnSpPr>
        <p:spPr>
          <a:xfrm flipH="1">
            <a:off x="2671670" y="1841049"/>
            <a:ext cx="1256326" cy="9349"/>
          </a:xfrm>
          <a:prstGeom prst="straightConnector1">
            <a:avLst/>
          </a:prstGeom>
          <a:ln w="57150">
            <a:solidFill>
              <a:srgbClr val="1A9DD8"/>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032448" y="5733256"/>
            <a:ext cx="4572000" cy="738664"/>
          </a:xfrm>
          <a:prstGeom prst="rect">
            <a:avLst/>
          </a:prstGeom>
        </p:spPr>
        <p:txBody>
          <a:bodyPr>
            <a:spAutoFit/>
          </a:bodyPr>
          <a:lstStyle/>
          <a:p>
            <a:pPr lvl="0"/>
            <a:r>
              <a:rPr lang="en-GB" sz="1050" dirty="0">
                <a:solidFill>
                  <a:prstClr val="black"/>
                </a:solidFill>
                <a:cs typeface="Arial" panose="020B0604020202020204" pitchFamily="34" charset="0"/>
              </a:rPr>
              <a:t>Source: World Nuclear Association. Growth required for nuclear energy to supply 25% of electricity in 2050 under demand forecast of two-degree scenario (see IEA, 2015, Energy Technology Perspectives </a:t>
            </a:r>
            <a:r>
              <a:rPr lang="en-GB" sz="1050" dirty="0" smtClean="0">
                <a:solidFill>
                  <a:prstClr val="black"/>
                </a:solidFill>
                <a:cs typeface="Arial" panose="020B0604020202020204" pitchFamily="34" charset="0"/>
              </a:rPr>
              <a:t>2015.</a:t>
            </a:r>
          </a:p>
          <a:p>
            <a:pPr lvl="0"/>
            <a:r>
              <a:rPr lang="en-GB" sz="1050" dirty="0" smtClean="0">
                <a:solidFill>
                  <a:prstClr val="black"/>
                </a:solidFill>
                <a:cs typeface="Arial" panose="020B0604020202020204" pitchFamily="34" charset="0"/>
              </a:rPr>
              <a:t>Assumption: 91% capacity factor</a:t>
            </a:r>
            <a:endParaRPr lang="en-GB" sz="1050" dirty="0">
              <a:solidFill>
                <a:prstClr val="black"/>
              </a:solidFill>
              <a:cs typeface="Arial" panose="020B0604020202020204" pitchFamily="34" charset="0"/>
            </a:endParaRPr>
          </a:p>
        </p:txBody>
      </p:sp>
    </p:spTree>
    <p:extLst>
      <p:ext uri="{BB962C8B-B14F-4D97-AF65-F5344CB8AC3E}">
        <p14:creationId xmlns:p14="http://schemas.microsoft.com/office/powerpoint/2010/main" val="112254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 Harmony timeline</a:t>
            </a:r>
            <a:endParaRPr lang="en-GB" dirty="0"/>
          </a:p>
        </p:txBody>
      </p:sp>
      <p:sp>
        <p:nvSpPr>
          <p:cNvPr id="4" name="Slide Number Placeholder 3"/>
          <p:cNvSpPr>
            <a:spLocks noGrp="1"/>
          </p:cNvSpPr>
          <p:nvPr>
            <p:ph type="sldNum" sz="quarter" idx="11"/>
          </p:nvPr>
        </p:nvSpPr>
        <p:spPr/>
        <p:txBody>
          <a:bodyPr/>
          <a:lstStyle/>
          <a:p>
            <a:fld id="{CE176639-0DDA-4D58-888C-AB0F1EEA7DE2}" type="slidenum">
              <a:rPr lang="en-GB" smtClean="0"/>
              <a:pPr/>
              <a:t>31</a:t>
            </a:fld>
            <a:endParaRPr lang="en-GB"/>
          </a:p>
        </p:txBody>
      </p:sp>
      <p:sp>
        <p:nvSpPr>
          <p:cNvPr id="22" name="Content Placeholder 2"/>
          <p:cNvSpPr>
            <a:spLocks noGrp="1"/>
          </p:cNvSpPr>
          <p:nvPr>
            <p:ph idx="1"/>
          </p:nvPr>
        </p:nvSpPr>
        <p:spPr>
          <a:xfrm>
            <a:off x="539552" y="1512035"/>
            <a:ext cx="7704856" cy="4725277"/>
          </a:xfrm>
        </p:spPr>
        <p:txBody>
          <a:bodyPr>
            <a:normAutofit/>
          </a:bodyPr>
          <a:lstStyle/>
          <a:p>
            <a:pPr>
              <a:lnSpc>
                <a:spcPct val="150000"/>
              </a:lnSpc>
            </a:pPr>
            <a:r>
              <a:rPr lang="en-GB" sz="1800" dirty="0" smtClean="0">
                <a:solidFill>
                  <a:srgbClr val="346498"/>
                </a:solidFill>
              </a:rPr>
              <a:t>Period	</a:t>
            </a:r>
            <a:r>
              <a:rPr lang="en-GB" sz="1800" dirty="0">
                <a:solidFill>
                  <a:srgbClr val="346498"/>
                </a:solidFill>
              </a:rPr>
              <a:t> </a:t>
            </a:r>
            <a:r>
              <a:rPr lang="en-GB" sz="1800" dirty="0" smtClean="0">
                <a:solidFill>
                  <a:srgbClr val="346498"/>
                </a:solidFill>
              </a:rPr>
              <a:t>Connection rate   Added capacity</a:t>
            </a:r>
          </a:p>
          <a:p>
            <a:r>
              <a:rPr lang="en-GB" sz="1800" dirty="0">
                <a:solidFill>
                  <a:srgbClr val="346498"/>
                </a:solidFill>
              </a:rPr>
              <a:t>	 </a:t>
            </a:r>
            <a:r>
              <a:rPr lang="en-GB" sz="1800" dirty="0" smtClean="0">
                <a:solidFill>
                  <a:srgbClr val="346498"/>
                </a:solidFill>
              </a:rPr>
              <a:t>         </a:t>
            </a:r>
            <a:r>
              <a:rPr lang="en-GB" sz="1100" dirty="0" smtClean="0">
                <a:solidFill>
                  <a:srgbClr val="346498"/>
                </a:solidFill>
              </a:rPr>
              <a:t>GW per year </a:t>
            </a:r>
            <a:r>
              <a:rPr lang="en-GB" sz="1800" dirty="0" smtClean="0">
                <a:solidFill>
                  <a:srgbClr val="346498"/>
                </a:solidFill>
              </a:rPr>
              <a:t>	          </a:t>
            </a:r>
            <a:r>
              <a:rPr lang="en-GB" sz="1100" dirty="0" smtClean="0">
                <a:solidFill>
                  <a:srgbClr val="346498"/>
                </a:solidFill>
              </a:rPr>
              <a:t>GW</a:t>
            </a:r>
            <a:r>
              <a:rPr lang="en-GB" sz="1800" dirty="0" smtClean="0">
                <a:solidFill>
                  <a:srgbClr val="346498"/>
                </a:solidFill>
              </a:rPr>
              <a:t>	</a:t>
            </a:r>
          </a:p>
          <a:p>
            <a:r>
              <a:rPr lang="en-GB" sz="1800" dirty="0" smtClean="0">
                <a:solidFill>
                  <a:srgbClr val="346498"/>
                </a:solidFill>
              </a:rPr>
              <a:t>2016-2020           10                     50</a:t>
            </a:r>
          </a:p>
          <a:p>
            <a:r>
              <a:rPr lang="en-GB" sz="1800" dirty="0" smtClean="0">
                <a:solidFill>
                  <a:srgbClr val="346498"/>
                </a:solidFill>
              </a:rPr>
              <a:t>2021-2025           25                   125</a:t>
            </a:r>
            <a:endParaRPr lang="en-GB" sz="1800" dirty="0">
              <a:solidFill>
                <a:srgbClr val="346498"/>
              </a:solidFill>
            </a:endParaRPr>
          </a:p>
          <a:p>
            <a:pPr>
              <a:lnSpc>
                <a:spcPct val="110000"/>
              </a:lnSpc>
            </a:pPr>
            <a:r>
              <a:rPr lang="en-GB" sz="1800" dirty="0" smtClean="0">
                <a:solidFill>
                  <a:srgbClr val="346498"/>
                </a:solidFill>
              </a:rPr>
              <a:t>2026-2050           33	        825</a:t>
            </a:r>
          </a:p>
          <a:p>
            <a:pPr>
              <a:lnSpc>
                <a:spcPct val="110000"/>
              </a:lnSpc>
            </a:pPr>
            <a:r>
              <a:rPr lang="en-GB" sz="1800" dirty="0" smtClean="0">
                <a:solidFill>
                  <a:srgbClr val="346498"/>
                </a:solidFill>
              </a:rPr>
              <a:t>_________________________________</a:t>
            </a:r>
          </a:p>
          <a:p>
            <a:r>
              <a:rPr lang="en-GB" sz="1700" dirty="0" smtClean="0">
                <a:solidFill>
                  <a:srgbClr val="346498"/>
                </a:solidFill>
              </a:rPr>
              <a:t>Total new nuclear capacity           1000 GW</a:t>
            </a:r>
          </a:p>
          <a:p>
            <a:endParaRPr lang="en-GB" sz="2000" dirty="0" smtClean="0"/>
          </a:p>
          <a:p>
            <a:endParaRPr lang="en-GB" sz="1700" dirty="0"/>
          </a:p>
          <a:p>
            <a:endParaRPr lang="en-GB" sz="1700" dirty="0"/>
          </a:p>
        </p:txBody>
      </p:sp>
      <p:sp>
        <p:nvSpPr>
          <p:cNvPr id="7" name="Rectangle 6"/>
          <p:cNvSpPr/>
          <p:nvPr/>
        </p:nvSpPr>
        <p:spPr>
          <a:xfrm>
            <a:off x="6516216" y="2480201"/>
            <a:ext cx="1368152" cy="300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p:txBody>
      </p:sp>
    </p:spTree>
    <p:extLst>
      <p:ext uri="{BB962C8B-B14F-4D97-AF65-F5344CB8AC3E}">
        <p14:creationId xmlns:p14="http://schemas.microsoft.com/office/powerpoint/2010/main" val="23147708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Harmony timeline</a:t>
            </a:r>
          </a:p>
        </p:txBody>
      </p:sp>
      <p:sp>
        <p:nvSpPr>
          <p:cNvPr id="4" name="Slide Number Placeholder 3"/>
          <p:cNvSpPr>
            <a:spLocks noGrp="1"/>
          </p:cNvSpPr>
          <p:nvPr>
            <p:ph type="sldNum" sz="quarter" idx="11"/>
          </p:nvPr>
        </p:nvSpPr>
        <p:spPr/>
        <p:txBody>
          <a:bodyPr/>
          <a:lstStyle/>
          <a:p>
            <a:fld id="{CE176639-0DDA-4D58-888C-AB0F1EEA7DE2}" type="slidenum">
              <a:rPr lang="en-GB" smtClean="0"/>
              <a:pPr/>
              <a:t>32</a:t>
            </a:fld>
            <a:endParaRPr lang="en-GB"/>
          </a:p>
        </p:txBody>
      </p:sp>
      <p:sp>
        <p:nvSpPr>
          <p:cNvPr id="22" name="Content Placeholder 2"/>
          <p:cNvSpPr>
            <a:spLocks noGrp="1"/>
          </p:cNvSpPr>
          <p:nvPr>
            <p:ph idx="1"/>
          </p:nvPr>
        </p:nvSpPr>
        <p:spPr>
          <a:xfrm>
            <a:off x="539552" y="1512035"/>
            <a:ext cx="7704856" cy="4725277"/>
          </a:xfrm>
        </p:spPr>
        <p:txBody>
          <a:bodyPr>
            <a:normAutofit/>
          </a:bodyPr>
          <a:lstStyle/>
          <a:p>
            <a:pPr>
              <a:lnSpc>
                <a:spcPct val="150000"/>
              </a:lnSpc>
            </a:pPr>
            <a:r>
              <a:rPr lang="en-GB" sz="1800" dirty="0" smtClean="0">
                <a:solidFill>
                  <a:srgbClr val="346498"/>
                </a:solidFill>
              </a:rPr>
              <a:t>Period	</a:t>
            </a:r>
            <a:r>
              <a:rPr lang="en-GB" sz="1800" dirty="0">
                <a:solidFill>
                  <a:srgbClr val="346498"/>
                </a:solidFill>
              </a:rPr>
              <a:t> </a:t>
            </a:r>
            <a:r>
              <a:rPr lang="en-GB" sz="1800" dirty="0" smtClean="0">
                <a:solidFill>
                  <a:srgbClr val="346498"/>
                </a:solidFill>
              </a:rPr>
              <a:t>Connection rate   Added capacity</a:t>
            </a:r>
          </a:p>
          <a:p>
            <a:r>
              <a:rPr lang="en-GB" sz="1800" dirty="0">
                <a:solidFill>
                  <a:srgbClr val="346498"/>
                </a:solidFill>
              </a:rPr>
              <a:t>	 </a:t>
            </a:r>
            <a:r>
              <a:rPr lang="en-GB" sz="1800" dirty="0" smtClean="0">
                <a:solidFill>
                  <a:srgbClr val="346498"/>
                </a:solidFill>
              </a:rPr>
              <a:t>         </a:t>
            </a:r>
            <a:r>
              <a:rPr lang="en-GB" sz="1100" dirty="0" smtClean="0">
                <a:solidFill>
                  <a:srgbClr val="346498"/>
                </a:solidFill>
              </a:rPr>
              <a:t>GW per year </a:t>
            </a:r>
            <a:r>
              <a:rPr lang="en-GB" sz="1800" dirty="0" smtClean="0">
                <a:solidFill>
                  <a:srgbClr val="346498"/>
                </a:solidFill>
              </a:rPr>
              <a:t>	          </a:t>
            </a:r>
            <a:r>
              <a:rPr lang="en-GB" sz="1100" dirty="0" smtClean="0">
                <a:solidFill>
                  <a:srgbClr val="346498"/>
                </a:solidFill>
              </a:rPr>
              <a:t>GW</a:t>
            </a:r>
            <a:r>
              <a:rPr lang="en-GB" sz="1800" dirty="0" smtClean="0">
                <a:solidFill>
                  <a:srgbClr val="346498"/>
                </a:solidFill>
              </a:rPr>
              <a:t>	</a:t>
            </a:r>
          </a:p>
          <a:p>
            <a:r>
              <a:rPr lang="en-GB" sz="1800" dirty="0" smtClean="0">
                <a:solidFill>
                  <a:srgbClr val="346498"/>
                </a:solidFill>
              </a:rPr>
              <a:t>2016-2020           10                     50</a:t>
            </a:r>
          </a:p>
          <a:p>
            <a:r>
              <a:rPr lang="en-GB" sz="1800" dirty="0" smtClean="0">
                <a:solidFill>
                  <a:srgbClr val="346498"/>
                </a:solidFill>
              </a:rPr>
              <a:t>2021-2025           25                   125</a:t>
            </a:r>
            <a:endParaRPr lang="en-GB" sz="1800" dirty="0">
              <a:solidFill>
                <a:srgbClr val="346498"/>
              </a:solidFill>
            </a:endParaRPr>
          </a:p>
          <a:p>
            <a:pPr>
              <a:lnSpc>
                <a:spcPct val="110000"/>
              </a:lnSpc>
            </a:pPr>
            <a:r>
              <a:rPr lang="en-GB" sz="1800" dirty="0" smtClean="0">
                <a:solidFill>
                  <a:srgbClr val="346498"/>
                </a:solidFill>
              </a:rPr>
              <a:t>2026-2050           33	        825</a:t>
            </a:r>
          </a:p>
          <a:p>
            <a:pPr>
              <a:lnSpc>
                <a:spcPct val="110000"/>
              </a:lnSpc>
            </a:pPr>
            <a:r>
              <a:rPr lang="en-GB" sz="1800" dirty="0" smtClean="0">
                <a:solidFill>
                  <a:srgbClr val="346498"/>
                </a:solidFill>
              </a:rPr>
              <a:t>_________________________________</a:t>
            </a:r>
          </a:p>
          <a:p>
            <a:r>
              <a:rPr lang="en-GB" sz="1700" dirty="0" smtClean="0">
                <a:solidFill>
                  <a:srgbClr val="346498"/>
                </a:solidFill>
              </a:rPr>
              <a:t>Total new nuclear capacity           1000 GW</a:t>
            </a:r>
          </a:p>
          <a:p>
            <a:endParaRPr lang="en-GB" sz="2000" dirty="0" smtClean="0"/>
          </a:p>
          <a:p>
            <a:r>
              <a:rPr lang="en-GB" sz="2000" dirty="0"/>
              <a:t>Y</a:t>
            </a:r>
            <a:r>
              <a:rPr lang="en-GB" sz="2000" dirty="0" smtClean="0"/>
              <a:t>early connection of </a:t>
            </a:r>
            <a:r>
              <a:rPr lang="en-GB" sz="2000" dirty="0"/>
              <a:t>new </a:t>
            </a:r>
            <a:r>
              <a:rPr lang="en-GB" sz="2000" dirty="0" smtClean="0"/>
              <a:t>nuclear:</a:t>
            </a:r>
          </a:p>
          <a:p>
            <a:r>
              <a:rPr lang="en-GB" sz="2000" dirty="0"/>
              <a:t> </a:t>
            </a:r>
            <a:r>
              <a:rPr lang="en-GB" sz="2000" dirty="0" smtClean="0"/>
              <a:t>   Below </a:t>
            </a:r>
            <a:r>
              <a:rPr lang="en-GB" sz="2000" dirty="0"/>
              <a:t>5 GW the last 15 </a:t>
            </a:r>
            <a:r>
              <a:rPr lang="en-GB" sz="2000" dirty="0" smtClean="0"/>
              <a:t>years</a:t>
            </a:r>
          </a:p>
          <a:p>
            <a:r>
              <a:rPr lang="en-GB" sz="2000" dirty="0"/>
              <a:t> </a:t>
            </a:r>
            <a:r>
              <a:rPr lang="en-GB" sz="2000" dirty="0" smtClean="0"/>
              <a:t>   Doubled </a:t>
            </a:r>
            <a:r>
              <a:rPr lang="en-GB" sz="2000" dirty="0"/>
              <a:t>to 10 GW in </a:t>
            </a:r>
            <a:r>
              <a:rPr lang="en-GB" sz="2000" dirty="0" smtClean="0"/>
              <a:t>2015</a:t>
            </a:r>
          </a:p>
          <a:p>
            <a:r>
              <a:rPr lang="en-GB" sz="2000" dirty="0"/>
              <a:t> </a:t>
            </a:r>
            <a:r>
              <a:rPr lang="en-GB" sz="2000" dirty="0" smtClean="0"/>
              <a:t>   Historically 31 </a:t>
            </a:r>
            <a:r>
              <a:rPr lang="en-GB" sz="2000" dirty="0"/>
              <a:t>GW in mid 1980s</a:t>
            </a:r>
          </a:p>
          <a:p>
            <a:endParaRPr lang="en-GB" sz="1700" dirty="0"/>
          </a:p>
          <a:p>
            <a:endParaRPr lang="en-GB" sz="1700" dirty="0"/>
          </a:p>
        </p:txBody>
      </p:sp>
      <p:sp>
        <p:nvSpPr>
          <p:cNvPr id="7" name="Rectangle 6"/>
          <p:cNvSpPr/>
          <p:nvPr/>
        </p:nvSpPr>
        <p:spPr>
          <a:xfrm>
            <a:off x="6516216" y="2480201"/>
            <a:ext cx="1368152" cy="300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p:txBody>
      </p:sp>
    </p:spTree>
    <p:extLst>
      <p:ext uri="{BB962C8B-B14F-4D97-AF65-F5344CB8AC3E}">
        <p14:creationId xmlns:p14="http://schemas.microsoft.com/office/powerpoint/2010/main" val="827983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63" r="11958"/>
          <a:stretch/>
        </p:blipFill>
        <p:spPr bwMode="auto">
          <a:xfrm>
            <a:off x="5169114" y="2505591"/>
            <a:ext cx="3723366" cy="3371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GB" dirty="0"/>
              <a:t>The Harmony timeline</a:t>
            </a:r>
            <a:r>
              <a:rPr lang="en-GB" dirty="0" smtClean="0"/>
              <a:t/>
            </a:r>
            <a:br>
              <a:rPr lang="en-GB" dirty="0" smtClean="0"/>
            </a:br>
            <a:endParaRPr lang="en-GB" dirty="0"/>
          </a:p>
        </p:txBody>
      </p:sp>
      <p:sp>
        <p:nvSpPr>
          <p:cNvPr id="4" name="Slide Number Placeholder 3"/>
          <p:cNvSpPr>
            <a:spLocks noGrp="1"/>
          </p:cNvSpPr>
          <p:nvPr>
            <p:ph type="sldNum" sz="quarter" idx="11"/>
          </p:nvPr>
        </p:nvSpPr>
        <p:spPr/>
        <p:txBody>
          <a:bodyPr/>
          <a:lstStyle/>
          <a:p>
            <a:fld id="{CE176639-0DDA-4D58-888C-AB0F1EEA7DE2}" type="slidenum">
              <a:rPr lang="en-GB" smtClean="0"/>
              <a:pPr/>
              <a:t>33</a:t>
            </a:fld>
            <a:endParaRPr lang="en-GB"/>
          </a:p>
        </p:txBody>
      </p:sp>
      <p:sp>
        <p:nvSpPr>
          <p:cNvPr id="22" name="Content Placeholder 2"/>
          <p:cNvSpPr>
            <a:spLocks noGrp="1"/>
          </p:cNvSpPr>
          <p:nvPr>
            <p:ph idx="1"/>
          </p:nvPr>
        </p:nvSpPr>
        <p:spPr>
          <a:xfrm>
            <a:off x="539552" y="1340768"/>
            <a:ext cx="7704856" cy="4725277"/>
          </a:xfrm>
        </p:spPr>
        <p:txBody>
          <a:bodyPr>
            <a:normAutofit/>
          </a:bodyPr>
          <a:lstStyle/>
          <a:p>
            <a:pPr>
              <a:lnSpc>
                <a:spcPct val="150000"/>
              </a:lnSpc>
            </a:pPr>
            <a:r>
              <a:rPr lang="en-GB" sz="1800" dirty="0" smtClean="0">
                <a:solidFill>
                  <a:srgbClr val="346498"/>
                </a:solidFill>
              </a:rPr>
              <a:t>Period	</a:t>
            </a:r>
            <a:r>
              <a:rPr lang="en-GB" sz="1800" dirty="0">
                <a:solidFill>
                  <a:srgbClr val="346498"/>
                </a:solidFill>
              </a:rPr>
              <a:t> </a:t>
            </a:r>
            <a:r>
              <a:rPr lang="en-GB" sz="1800" dirty="0" smtClean="0">
                <a:solidFill>
                  <a:srgbClr val="346498"/>
                </a:solidFill>
              </a:rPr>
              <a:t>Connection rate   Added capacity</a:t>
            </a:r>
          </a:p>
          <a:p>
            <a:r>
              <a:rPr lang="en-GB" sz="1800" dirty="0">
                <a:solidFill>
                  <a:srgbClr val="346498"/>
                </a:solidFill>
              </a:rPr>
              <a:t>	 </a:t>
            </a:r>
            <a:r>
              <a:rPr lang="en-GB" sz="1800" dirty="0" smtClean="0">
                <a:solidFill>
                  <a:srgbClr val="346498"/>
                </a:solidFill>
              </a:rPr>
              <a:t>         </a:t>
            </a:r>
            <a:r>
              <a:rPr lang="en-GB" sz="1100" dirty="0" smtClean="0">
                <a:solidFill>
                  <a:srgbClr val="346498"/>
                </a:solidFill>
              </a:rPr>
              <a:t>GW per year </a:t>
            </a:r>
            <a:r>
              <a:rPr lang="en-GB" sz="1800" dirty="0" smtClean="0">
                <a:solidFill>
                  <a:srgbClr val="346498"/>
                </a:solidFill>
              </a:rPr>
              <a:t>	          </a:t>
            </a:r>
            <a:r>
              <a:rPr lang="en-GB" sz="1100" dirty="0" smtClean="0">
                <a:solidFill>
                  <a:srgbClr val="346498"/>
                </a:solidFill>
              </a:rPr>
              <a:t>GW</a:t>
            </a:r>
            <a:r>
              <a:rPr lang="en-GB" sz="1800" dirty="0" smtClean="0">
                <a:solidFill>
                  <a:srgbClr val="346498"/>
                </a:solidFill>
              </a:rPr>
              <a:t>	</a:t>
            </a:r>
          </a:p>
          <a:p>
            <a:r>
              <a:rPr lang="en-GB" sz="1800" dirty="0" smtClean="0">
                <a:solidFill>
                  <a:srgbClr val="346498"/>
                </a:solidFill>
              </a:rPr>
              <a:t>2016-2020           10                     50</a:t>
            </a:r>
          </a:p>
          <a:p>
            <a:r>
              <a:rPr lang="en-GB" sz="1800" dirty="0" smtClean="0">
                <a:solidFill>
                  <a:srgbClr val="346498"/>
                </a:solidFill>
              </a:rPr>
              <a:t>2021-2025           25                   125</a:t>
            </a:r>
            <a:endParaRPr lang="en-GB" sz="1800" dirty="0">
              <a:solidFill>
                <a:srgbClr val="346498"/>
              </a:solidFill>
            </a:endParaRPr>
          </a:p>
          <a:p>
            <a:pPr>
              <a:lnSpc>
                <a:spcPct val="110000"/>
              </a:lnSpc>
            </a:pPr>
            <a:r>
              <a:rPr lang="en-GB" sz="1800" dirty="0" smtClean="0">
                <a:solidFill>
                  <a:srgbClr val="346498"/>
                </a:solidFill>
              </a:rPr>
              <a:t>2026-2050           33	        825</a:t>
            </a:r>
          </a:p>
          <a:p>
            <a:pPr>
              <a:lnSpc>
                <a:spcPct val="110000"/>
              </a:lnSpc>
            </a:pPr>
            <a:r>
              <a:rPr lang="en-GB" sz="1800" dirty="0" smtClean="0">
                <a:solidFill>
                  <a:srgbClr val="346498"/>
                </a:solidFill>
              </a:rPr>
              <a:t>_________________________________</a:t>
            </a:r>
          </a:p>
          <a:p>
            <a:r>
              <a:rPr lang="en-GB" sz="1700" dirty="0" smtClean="0">
                <a:solidFill>
                  <a:srgbClr val="346498"/>
                </a:solidFill>
              </a:rPr>
              <a:t>Total new nuclear capacity           1000 GW</a:t>
            </a:r>
          </a:p>
          <a:p>
            <a:endParaRPr lang="en-GB" sz="2000" dirty="0" smtClean="0"/>
          </a:p>
          <a:p>
            <a:r>
              <a:rPr lang="en-GB" sz="2000" dirty="0"/>
              <a:t>Y</a:t>
            </a:r>
            <a:r>
              <a:rPr lang="en-GB" sz="2000" dirty="0" smtClean="0"/>
              <a:t>early connection of </a:t>
            </a:r>
            <a:r>
              <a:rPr lang="en-GB" sz="2000" dirty="0"/>
              <a:t>new </a:t>
            </a:r>
            <a:r>
              <a:rPr lang="en-GB" sz="2000" dirty="0" smtClean="0"/>
              <a:t>nuclear:</a:t>
            </a:r>
          </a:p>
          <a:p>
            <a:r>
              <a:rPr lang="en-GB" sz="2000" dirty="0"/>
              <a:t> </a:t>
            </a:r>
            <a:r>
              <a:rPr lang="en-GB" sz="2000" dirty="0" smtClean="0"/>
              <a:t>   Below </a:t>
            </a:r>
            <a:r>
              <a:rPr lang="en-GB" sz="2000" dirty="0"/>
              <a:t>5 GW the last 15 </a:t>
            </a:r>
            <a:r>
              <a:rPr lang="en-GB" sz="2000" dirty="0" smtClean="0"/>
              <a:t>years</a:t>
            </a:r>
          </a:p>
          <a:p>
            <a:r>
              <a:rPr lang="en-GB" sz="2000" dirty="0"/>
              <a:t> </a:t>
            </a:r>
            <a:r>
              <a:rPr lang="en-GB" sz="2000" dirty="0" smtClean="0"/>
              <a:t>   Doubled </a:t>
            </a:r>
            <a:r>
              <a:rPr lang="en-GB" sz="2000" dirty="0"/>
              <a:t>to 10 GW in </a:t>
            </a:r>
            <a:r>
              <a:rPr lang="en-GB" sz="2000" dirty="0" smtClean="0"/>
              <a:t>2015</a:t>
            </a:r>
          </a:p>
          <a:p>
            <a:r>
              <a:rPr lang="en-GB" sz="2000" dirty="0"/>
              <a:t> </a:t>
            </a:r>
            <a:r>
              <a:rPr lang="en-GB" sz="2000" dirty="0" smtClean="0"/>
              <a:t>   Historically 31 </a:t>
            </a:r>
            <a:r>
              <a:rPr lang="en-GB" sz="2000" dirty="0"/>
              <a:t>GW in mid 1980s</a:t>
            </a:r>
          </a:p>
          <a:p>
            <a:endParaRPr lang="en-GB" sz="1700" dirty="0"/>
          </a:p>
          <a:p>
            <a:endParaRPr lang="en-GB" sz="1700" dirty="0"/>
          </a:p>
        </p:txBody>
      </p:sp>
      <p:sp>
        <p:nvSpPr>
          <p:cNvPr id="7" name="Rectangle 6"/>
          <p:cNvSpPr/>
          <p:nvPr/>
        </p:nvSpPr>
        <p:spPr>
          <a:xfrm>
            <a:off x="6516216" y="2480201"/>
            <a:ext cx="1368152" cy="300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p>
        </p:txBody>
      </p:sp>
      <p:sp>
        <p:nvSpPr>
          <p:cNvPr id="3" name="TextBox 2"/>
          <p:cNvSpPr txBox="1"/>
          <p:nvPr/>
        </p:nvSpPr>
        <p:spPr>
          <a:xfrm>
            <a:off x="6300192" y="2564904"/>
            <a:ext cx="1686937" cy="369332"/>
          </a:xfrm>
          <a:prstGeom prst="rect">
            <a:avLst/>
          </a:prstGeom>
          <a:noFill/>
        </p:spPr>
        <p:txBody>
          <a:bodyPr wrap="none" rtlCol="0">
            <a:spAutoFit/>
          </a:bodyPr>
          <a:lstStyle/>
          <a:p>
            <a:r>
              <a:rPr lang="en-GB" dirty="0" smtClean="0"/>
              <a:t>Connection rate</a:t>
            </a:r>
            <a:endParaRPr lang="en-GB" dirty="0"/>
          </a:p>
        </p:txBody>
      </p:sp>
    </p:spTree>
    <p:extLst>
      <p:ext uri="{BB962C8B-B14F-4D97-AF65-F5344CB8AC3E}">
        <p14:creationId xmlns:p14="http://schemas.microsoft.com/office/powerpoint/2010/main" val="38705711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8AF3D1D-8838-4515-9568-CB0C83DB9B22}" type="slidenum">
              <a:rPr lang="en-GB" smtClean="0"/>
              <a:t>34</a:t>
            </a:fld>
            <a:endParaRPr lang="en-GB"/>
          </a:p>
        </p:txBody>
      </p:sp>
      <p:sp>
        <p:nvSpPr>
          <p:cNvPr id="7" name="Title 1"/>
          <p:cNvSpPr txBox="1">
            <a:spLocks/>
          </p:cNvSpPr>
          <p:nvPr/>
        </p:nvSpPr>
        <p:spPr>
          <a:xfrm>
            <a:off x="2160000" y="234000"/>
            <a:ext cx="6624000" cy="1476000"/>
          </a:xfrm>
          <a:prstGeom prst="rect">
            <a:avLst/>
          </a:prstGeom>
        </p:spPr>
        <p:txBody>
          <a:bodyPr vert="horz" lIns="0" tIns="0" rIns="0" bIns="0" rtlCol="0" anchor="t">
            <a:normAutofit/>
          </a:bodyPr>
          <a:lstStyle>
            <a:lvl1pPr algn="l" defTabSz="914400" rtl="0" eaLnBrk="1" latinLnBrk="0" hangingPunct="1">
              <a:spcBef>
                <a:spcPct val="0"/>
              </a:spcBef>
              <a:buNone/>
              <a:defRPr sz="3800" kern="1200">
                <a:solidFill>
                  <a:srgbClr val="1A9DD8"/>
                </a:solidFill>
                <a:latin typeface="Arial" panose="020B0604020202020204" pitchFamily="34" charset="0"/>
                <a:ea typeface="+mj-ea"/>
                <a:cs typeface="Arial" panose="020B0604020202020204" pitchFamily="34" charset="0"/>
              </a:defRPr>
            </a:lvl1pPr>
          </a:lstStyle>
          <a:p>
            <a:r>
              <a:rPr lang="en-GB" dirty="0" smtClean="0"/>
              <a:t>Harmony</a:t>
            </a:r>
          </a:p>
          <a:p>
            <a:r>
              <a:rPr lang="en-GB" dirty="0"/>
              <a:t>d</a:t>
            </a:r>
            <a:r>
              <a:rPr lang="en-GB" dirty="0" smtClean="0"/>
              <a:t>iversity, balance, concord </a:t>
            </a:r>
            <a:endParaRPr lang="en-GB" dirty="0"/>
          </a:p>
        </p:txBody>
      </p:sp>
      <p:sp>
        <p:nvSpPr>
          <p:cNvPr id="6" name="TextBox 5"/>
          <p:cNvSpPr txBox="1"/>
          <p:nvPr/>
        </p:nvSpPr>
        <p:spPr>
          <a:xfrm>
            <a:off x="827584" y="2060848"/>
            <a:ext cx="3168352" cy="646331"/>
          </a:xfrm>
          <a:prstGeom prst="rect">
            <a:avLst/>
          </a:prstGeom>
          <a:noFill/>
        </p:spPr>
        <p:txBody>
          <a:bodyPr wrap="square" rtlCol="0">
            <a:spAutoFit/>
          </a:bodyPr>
          <a:lstStyle/>
          <a:p>
            <a:endParaRPr lang="en-GB" dirty="0"/>
          </a:p>
          <a:p>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48275"/>
            <a:ext cx="9144000" cy="5143500"/>
          </a:xfrm>
          <a:prstGeom prst="rect">
            <a:avLst/>
          </a:prstGeom>
        </p:spPr>
      </p:pic>
      <p:sp>
        <p:nvSpPr>
          <p:cNvPr id="2" name="TextBox 1"/>
          <p:cNvSpPr txBox="1"/>
          <p:nvPr/>
        </p:nvSpPr>
        <p:spPr>
          <a:xfrm>
            <a:off x="5766201" y="6318000"/>
            <a:ext cx="3017799" cy="400110"/>
          </a:xfrm>
          <a:prstGeom prst="rect">
            <a:avLst/>
          </a:prstGeom>
          <a:noFill/>
        </p:spPr>
        <p:txBody>
          <a:bodyPr wrap="square" rtlCol="0">
            <a:spAutoFit/>
          </a:bodyPr>
          <a:lstStyle/>
          <a:p>
            <a:r>
              <a:rPr lang="en-GB" sz="2000" dirty="0" smtClean="0">
                <a:hlinkClick r:id="rId4"/>
              </a:rPr>
              <a:t>www.nuclearfootrpints.org</a:t>
            </a:r>
            <a:endParaRPr lang="en-GB" sz="2000" dirty="0"/>
          </a:p>
        </p:txBody>
      </p:sp>
    </p:spTree>
    <p:extLst>
      <p:ext uri="{BB962C8B-B14F-4D97-AF65-F5344CB8AC3E}">
        <p14:creationId xmlns:p14="http://schemas.microsoft.com/office/powerpoint/2010/main" val="4249164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284984"/>
            <a:ext cx="7772400" cy="1362075"/>
          </a:xfrm>
        </p:spPr>
        <p:txBody>
          <a:bodyPr>
            <a:normAutofit/>
          </a:bodyPr>
          <a:lstStyle/>
          <a:p>
            <a:r>
              <a:rPr lang="en-GB" dirty="0" smtClean="0"/>
              <a:t>1. nuclear energy IN </a:t>
            </a:r>
            <a:r>
              <a:rPr lang="en-GB" dirty="0" err="1" smtClean="0"/>
              <a:t>tHE</a:t>
            </a:r>
            <a:r>
              <a:rPr lang="en-GB" dirty="0" smtClean="0"/>
              <a:t> WORLD TODAY</a:t>
            </a:r>
            <a:endParaRPr lang="en-GB" dirty="0"/>
          </a:p>
        </p:txBody>
      </p:sp>
      <p:sp>
        <p:nvSpPr>
          <p:cNvPr id="4" name="Slide Number Placeholder 3"/>
          <p:cNvSpPr>
            <a:spLocks noGrp="1"/>
          </p:cNvSpPr>
          <p:nvPr>
            <p:ph type="sldNum" sz="quarter" idx="12"/>
          </p:nvPr>
        </p:nvSpPr>
        <p:spPr/>
        <p:txBody>
          <a:bodyPr/>
          <a:lstStyle/>
          <a:p>
            <a:fld id="{CE176639-0DDA-4D58-888C-AB0F1EEA7DE2}" type="slidenum">
              <a:rPr lang="en-GB" smtClean="0"/>
              <a:pPr/>
              <a:t>4</a:t>
            </a:fld>
            <a:endParaRPr lang="en-GB"/>
          </a:p>
        </p:txBody>
      </p:sp>
    </p:spTree>
    <p:extLst>
      <p:ext uri="{BB962C8B-B14F-4D97-AF65-F5344CB8AC3E}">
        <p14:creationId xmlns:p14="http://schemas.microsoft.com/office/powerpoint/2010/main" val="2896723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CE176639-0DDA-4D58-888C-AB0F1EEA7DE2}" type="slidenum">
              <a:rPr lang="en-GB" smtClean="0"/>
              <a:pPr/>
              <a:t>5</a:t>
            </a:fld>
            <a:endParaRPr lang="en-GB"/>
          </a:p>
        </p:txBody>
      </p:sp>
      <p:sp>
        <p:nvSpPr>
          <p:cNvPr id="4" name="Title 3"/>
          <p:cNvSpPr>
            <a:spLocks noGrp="1"/>
          </p:cNvSpPr>
          <p:nvPr>
            <p:ph type="title"/>
          </p:nvPr>
        </p:nvSpPr>
        <p:spPr/>
        <p:txBody>
          <a:bodyPr>
            <a:normAutofit/>
          </a:bodyPr>
          <a:lstStyle/>
          <a:p>
            <a:r>
              <a:rPr lang="en-GB" dirty="0" smtClean="0"/>
              <a:t>Global nuclear </a:t>
            </a:r>
            <a:r>
              <a:rPr lang="en-GB" dirty="0"/>
              <a:t>g</a:t>
            </a:r>
            <a:r>
              <a:rPr lang="en-GB" dirty="0" smtClean="0"/>
              <a:t>eneration</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536" y="1388364"/>
            <a:ext cx="8352928" cy="438459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411760" y="1945238"/>
            <a:ext cx="3245760" cy="1200329"/>
          </a:xfrm>
          <a:prstGeom prst="rect">
            <a:avLst/>
          </a:prstGeom>
          <a:noFill/>
        </p:spPr>
        <p:txBody>
          <a:bodyPr wrap="none" rtlCol="0">
            <a:spAutoFit/>
          </a:bodyPr>
          <a:lstStyle/>
          <a:p>
            <a:r>
              <a:rPr lang="en-GB" sz="2400" dirty="0" smtClean="0"/>
              <a:t>450 operational reactors</a:t>
            </a:r>
          </a:p>
          <a:p>
            <a:r>
              <a:rPr lang="en-GB" sz="2400" dirty="0" smtClean="0"/>
              <a:t>392 </a:t>
            </a:r>
            <a:r>
              <a:rPr lang="en-GB" sz="2400" dirty="0" err="1" smtClean="0"/>
              <a:t>GWe</a:t>
            </a:r>
            <a:endParaRPr lang="en-GB" sz="2400" dirty="0" smtClean="0"/>
          </a:p>
          <a:p>
            <a:r>
              <a:rPr lang="en-GB" sz="2400" dirty="0" smtClean="0"/>
              <a:t>~11% supply</a:t>
            </a:r>
            <a:endParaRPr lang="en-GB" sz="2400" dirty="0"/>
          </a:p>
        </p:txBody>
      </p:sp>
    </p:spTree>
    <p:extLst>
      <p:ext uri="{BB962C8B-B14F-4D97-AF65-F5344CB8AC3E}">
        <p14:creationId xmlns:p14="http://schemas.microsoft.com/office/powerpoint/2010/main" val="375566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a:xfrm>
            <a:off x="8473887" y="6149099"/>
            <a:ext cx="360000" cy="360000"/>
          </a:xfrm>
        </p:spPr>
        <p:txBody>
          <a:bodyPr/>
          <a:lstStyle/>
          <a:p>
            <a:fld id="{CE176639-0DDA-4D58-888C-AB0F1EEA7DE2}" type="slidenum">
              <a:rPr lang="en-GB" smtClean="0"/>
              <a:pPr/>
              <a:t>6</a:t>
            </a:fld>
            <a:endParaRPr lang="en-GB" dirty="0"/>
          </a:p>
        </p:txBody>
      </p:sp>
      <p:sp>
        <p:nvSpPr>
          <p:cNvPr id="4" name="Title 3"/>
          <p:cNvSpPr>
            <a:spLocks noGrp="1"/>
          </p:cNvSpPr>
          <p:nvPr>
            <p:ph type="title"/>
          </p:nvPr>
        </p:nvSpPr>
        <p:spPr>
          <a:xfrm>
            <a:off x="2123728" y="222627"/>
            <a:ext cx="6912768" cy="1476000"/>
          </a:xfrm>
        </p:spPr>
        <p:txBody>
          <a:bodyPr>
            <a:normAutofit/>
          </a:bodyPr>
          <a:lstStyle/>
          <a:p>
            <a:r>
              <a:rPr lang="en-GB" sz="3000" dirty="0" smtClean="0"/>
              <a:t>High level of  construction worldwide</a:t>
            </a:r>
            <a:br>
              <a:rPr lang="en-GB" sz="3000" dirty="0" smtClean="0"/>
            </a:br>
            <a:r>
              <a:rPr lang="en-GB" sz="3000" dirty="0" smtClean="0"/>
              <a:t>55 reactors</a:t>
            </a:r>
            <a:endParaRPr lang="en-GB" sz="3000" dirty="0"/>
          </a:p>
        </p:txBody>
      </p:sp>
      <p:grpSp>
        <p:nvGrpSpPr>
          <p:cNvPr id="2" name="Group 1"/>
          <p:cNvGrpSpPr/>
          <p:nvPr/>
        </p:nvGrpSpPr>
        <p:grpSpPr>
          <a:xfrm>
            <a:off x="1115616" y="1279177"/>
            <a:ext cx="7416823" cy="5102151"/>
            <a:chOff x="1395062" y="841885"/>
            <a:chExt cx="6934738" cy="3934625"/>
          </a:xfrm>
        </p:grpSpPr>
        <p:sp>
          <p:nvSpPr>
            <p:cNvPr id="5" name="Oval 4"/>
            <p:cNvSpPr/>
            <p:nvPr/>
          </p:nvSpPr>
          <p:spPr>
            <a:xfrm>
              <a:off x="4683495" y="3778346"/>
              <a:ext cx="216024" cy="162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6" name="Oval 5"/>
            <p:cNvSpPr/>
            <p:nvPr/>
          </p:nvSpPr>
          <p:spPr>
            <a:xfrm>
              <a:off x="3538073" y="2774496"/>
              <a:ext cx="36004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
          <p:nvSpPr>
            <p:cNvPr id="8" name="Oval 7"/>
            <p:cNvSpPr/>
            <p:nvPr/>
          </p:nvSpPr>
          <p:spPr>
            <a:xfrm>
              <a:off x="4916484" y="3380528"/>
              <a:ext cx="216024" cy="162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11" name="Oval 10"/>
            <p:cNvSpPr/>
            <p:nvPr/>
          </p:nvSpPr>
          <p:spPr>
            <a:xfrm>
              <a:off x="4748135" y="2923676"/>
              <a:ext cx="216024" cy="162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12" name="Oval 11"/>
            <p:cNvSpPr/>
            <p:nvPr/>
          </p:nvSpPr>
          <p:spPr>
            <a:xfrm>
              <a:off x="4171586" y="2707652"/>
              <a:ext cx="216024" cy="1620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13" name="Oval 12"/>
            <p:cNvSpPr/>
            <p:nvPr/>
          </p:nvSpPr>
          <p:spPr>
            <a:xfrm>
              <a:off x="2989380" y="3219822"/>
              <a:ext cx="36004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
          <p:nvSpPr>
            <p:cNvPr id="15" name="Oval 14"/>
            <p:cNvSpPr/>
            <p:nvPr/>
          </p:nvSpPr>
          <p:spPr>
            <a:xfrm>
              <a:off x="3021823" y="3778052"/>
              <a:ext cx="36004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17" name="Oval 16"/>
            <p:cNvSpPr/>
            <p:nvPr/>
          </p:nvSpPr>
          <p:spPr>
            <a:xfrm>
              <a:off x="3551470" y="4317348"/>
              <a:ext cx="360040" cy="2700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sp>
          <p:nvSpPr>
            <p:cNvPr id="18" name="Oval 17"/>
            <p:cNvSpPr/>
            <p:nvPr/>
          </p:nvSpPr>
          <p:spPr>
            <a:xfrm>
              <a:off x="5790486" y="3940363"/>
              <a:ext cx="596225" cy="4581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4</a:t>
              </a:r>
              <a:endParaRPr lang="en-GB" dirty="0"/>
            </a:p>
          </p:txBody>
        </p:sp>
        <p:sp>
          <p:nvSpPr>
            <p:cNvPr id="19" name="Oval 18"/>
            <p:cNvSpPr/>
            <p:nvPr/>
          </p:nvSpPr>
          <p:spPr>
            <a:xfrm>
              <a:off x="6386712" y="3268661"/>
              <a:ext cx="576064" cy="4510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a:t>
              </a:r>
              <a:endParaRPr lang="en-GB" dirty="0"/>
            </a:p>
          </p:txBody>
        </p:sp>
        <p:sp>
          <p:nvSpPr>
            <p:cNvPr id="21" name="Oval 20"/>
            <p:cNvSpPr/>
            <p:nvPr/>
          </p:nvSpPr>
          <p:spPr>
            <a:xfrm>
              <a:off x="5966006" y="1795381"/>
              <a:ext cx="841413" cy="6217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22" name="Oval 21"/>
            <p:cNvSpPr/>
            <p:nvPr/>
          </p:nvSpPr>
          <p:spPr>
            <a:xfrm>
              <a:off x="6527410" y="2455348"/>
              <a:ext cx="675398" cy="5288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23" name="Oval 22"/>
            <p:cNvSpPr/>
            <p:nvPr/>
          </p:nvSpPr>
          <p:spPr>
            <a:xfrm>
              <a:off x="4680300" y="1092960"/>
              <a:ext cx="1152128" cy="8865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7</a:t>
              </a:r>
              <a:endParaRPr lang="en-GB" dirty="0"/>
            </a:p>
          </p:txBody>
        </p:sp>
        <p:sp>
          <p:nvSpPr>
            <p:cNvPr id="25" name="Oval 24"/>
            <p:cNvSpPr/>
            <p:nvPr/>
          </p:nvSpPr>
          <p:spPr>
            <a:xfrm>
              <a:off x="2136083" y="841885"/>
              <a:ext cx="2131520" cy="16657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20</a:t>
              </a:r>
            </a:p>
          </p:txBody>
        </p:sp>
        <p:sp>
          <p:nvSpPr>
            <p:cNvPr id="26" name="TextBox 25"/>
            <p:cNvSpPr txBox="1"/>
            <p:nvPr/>
          </p:nvSpPr>
          <p:spPr>
            <a:xfrm>
              <a:off x="3584284" y="3724215"/>
              <a:ext cx="1151745" cy="276999"/>
            </a:xfrm>
            <a:prstGeom prst="rect">
              <a:avLst/>
            </a:prstGeom>
            <a:noFill/>
          </p:spPr>
          <p:txBody>
            <a:bodyPr wrap="none" rtlCol="0">
              <a:spAutoFit/>
            </a:bodyPr>
            <a:lstStyle/>
            <a:p>
              <a:r>
                <a:rPr lang="en-GB" dirty="0" smtClean="0"/>
                <a:t>Argentina</a:t>
              </a:r>
              <a:endParaRPr lang="en-GB" dirty="0"/>
            </a:p>
          </p:txBody>
        </p:sp>
        <p:sp>
          <p:nvSpPr>
            <p:cNvPr id="27" name="TextBox 26"/>
            <p:cNvSpPr txBox="1"/>
            <p:nvPr/>
          </p:nvSpPr>
          <p:spPr>
            <a:xfrm>
              <a:off x="5122997" y="3323037"/>
              <a:ext cx="725996" cy="276999"/>
            </a:xfrm>
            <a:prstGeom prst="rect">
              <a:avLst/>
            </a:prstGeom>
            <a:noFill/>
          </p:spPr>
          <p:txBody>
            <a:bodyPr wrap="none" rtlCol="0">
              <a:spAutoFit/>
            </a:bodyPr>
            <a:lstStyle/>
            <a:p>
              <a:r>
                <a:rPr lang="en-GB" dirty="0" smtClean="0"/>
                <a:t>Brazil</a:t>
              </a:r>
              <a:endParaRPr lang="en-GB" dirty="0"/>
            </a:p>
          </p:txBody>
        </p:sp>
        <p:sp>
          <p:nvSpPr>
            <p:cNvPr id="28" name="TextBox 27"/>
            <p:cNvSpPr txBox="1"/>
            <p:nvPr/>
          </p:nvSpPr>
          <p:spPr>
            <a:xfrm>
              <a:off x="4918132" y="2889455"/>
              <a:ext cx="914046" cy="276999"/>
            </a:xfrm>
            <a:prstGeom prst="rect">
              <a:avLst/>
            </a:prstGeom>
            <a:noFill/>
          </p:spPr>
          <p:txBody>
            <a:bodyPr wrap="none" rtlCol="0">
              <a:spAutoFit/>
            </a:bodyPr>
            <a:lstStyle/>
            <a:p>
              <a:r>
                <a:rPr lang="en-GB" dirty="0" smtClean="0"/>
                <a:t>Finland</a:t>
              </a:r>
              <a:endParaRPr lang="en-GB" dirty="0"/>
            </a:p>
          </p:txBody>
        </p:sp>
        <p:sp>
          <p:nvSpPr>
            <p:cNvPr id="29" name="TextBox 28"/>
            <p:cNvSpPr txBox="1"/>
            <p:nvPr/>
          </p:nvSpPr>
          <p:spPr>
            <a:xfrm>
              <a:off x="2671102" y="2771012"/>
              <a:ext cx="922443" cy="276999"/>
            </a:xfrm>
            <a:prstGeom prst="rect">
              <a:avLst/>
            </a:prstGeom>
            <a:noFill/>
          </p:spPr>
          <p:txBody>
            <a:bodyPr wrap="none" rtlCol="0">
              <a:spAutoFit/>
            </a:bodyPr>
            <a:lstStyle/>
            <a:p>
              <a:r>
                <a:rPr lang="en-GB" dirty="0" smtClean="0"/>
                <a:t>Belarus</a:t>
              </a:r>
              <a:endParaRPr lang="en-GB" dirty="0"/>
            </a:p>
          </p:txBody>
        </p:sp>
        <p:sp>
          <p:nvSpPr>
            <p:cNvPr id="30" name="TextBox 29"/>
            <p:cNvSpPr txBox="1"/>
            <p:nvPr/>
          </p:nvSpPr>
          <p:spPr>
            <a:xfrm>
              <a:off x="4410908" y="2632512"/>
              <a:ext cx="850287" cy="276999"/>
            </a:xfrm>
            <a:prstGeom prst="rect">
              <a:avLst/>
            </a:prstGeom>
            <a:noFill/>
          </p:spPr>
          <p:txBody>
            <a:bodyPr wrap="none" rtlCol="0">
              <a:spAutoFit/>
            </a:bodyPr>
            <a:lstStyle/>
            <a:p>
              <a:r>
                <a:rPr lang="en-GB" dirty="0" smtClean="0"/>
                <a:t>France</a:t>
              </a:r>
              <a:endParaRPr lang="en-GB" dirty="0"/>
            </a:p>
          </p:txBody>
        </p:sp>
        <p:sp>
          <p:nvSpPr>
            <p:cNvPr id="31" name="TextBox 30"/>
            <p:cNvSpPr txBox="1"/>
            <p:nvPr/>
          </p:nvSpPr>
          <p:spPr>
            <a:xfrm>
              <a:off x="5222412" y="4472126"/>
              <a:ext cx="757841" cy="276999"/>
            </a:xfrm>
            <a:prstGeom prst="rect">
              <a:avLst/>
            </a:prstGeom>
            <a:noFill/>
          </p:spPr>
          <p:txBody>
            <a:bodyPr wrap="none" rtlCol="0">
              <a:spAutoFit/>
            </a:bodyPr>
            <a:lstStyle/>
            <a:p>
              <a:r>
                <a:rPr lang="en-GB" dirty="0" smtClean="0"/>
                <a:t>Japan</a:t>
              </a:r>
              <a:endParaRPr lang="en-GB" dirty="0"/>
            </a:p>
          </p:txBody>
        </p:sp>
        <p:sp>
          <p:nvSpPr>
            <p:cNvPr id="32" name="TextBox 31"/>
            <p:cNvSpPr txBox="1"/>
            <p:nvPr/>
          </p:nvSpPr>
          <p:spPr>
            <a:xfrm>
              <a:off x="1981233" y="3758966"/>
              <a:ext cx="1005686" cy="276999"/>
            </a:xfrm>
            <a:prstGeom prst="rect">
              <a:avLst/>
            </a:prstGeom>
            <a:noFill/>
          </p:spPr>
          <p:txBody>
            <a:bodyPr wrap="none" rtlCol="0">
              <a:spAutoFit/>
            </a:bodyPr>
            <a:lstStyle/>
            <a:p>
              <a:r>
                <a:rPr lang="en-GB" dirty="0" smtClean="0"/>
                <a:t>Pakistan</a:t>
              </a:r>
              <a:endParaRPr lang="en-GB" dirty="0"/>
            </a:p>
          </p:txBody>
        </p:sp>
        <p:sp>
          <p:nvSpPr>
            <p:cNvPr id="33" name="TextBox 32"/>
            <p:cNvSpPr txBox="1"/>
            <p:nvPr/>
          </p:nvSpPr>
          <p:spPr>
            <a:xfrm>
              <a:off x="2469411" y="4310379"/>
              <a:ext cx="988352" cy="276999"/>
            </a:xfrm>
            <a:prstGeom prst="rect">
              <a:avLst/>
            </a:prstGeom>
            <a:noFill/>
          </p:spPr>
          <p:txBody>
            <a:bodyPr wrap="none" rtlCol="0">
              <a:spAutoFit/>
            </a:bodyPr>
            <a:lstStyle/>
            <a:p>
              <a:r>
                <a:rPr lang="en-GB" dirty="0" smtClean="0"/>
                <a:t>Slovakia</a:t>
              </a:r>
              <a:endParaRPr lang="en-GB" dirty="0"/>
            </a:p>
          </p:txBody>
        </p:sp>
        <p:sp>
          <p:nvSpPr>
            <p:cNvPr id="35" name="TextBox 34"/>
            <p:cNvSpPr txBox="1"/>
            <p:nvPr/>
          </p:nvSpPr>
          <p:spPr>
            <a:xfrm>
              <a:off x="1475946" y="3189705"/>
              <a:ext cx="1649975" cy="276999"/>
            </a:xfrm>
            <a:prstGeom prst="rect">
              <a:avLst/>
            </a:prstGeom>
            <a:noFill/>
          </p:spPr>
          <p:txBody>
            <a:bodyPr wrap="square" rtlCol="0">
              <a:spAutoFit/>
            </a:bodyPr>
            <a:lstStyle/>
            <a:p>
              <a:r>
                <a:rPr lang="en-GB" dirty="0" smtClean="0"/>
                <a:t>Chinese Taipei</a:t>
              </a:r>
              <a:endParaRPr lang="en-GB" dirty="0"/>
            </a:p>
          </p:txBody>
        </p:sp>
        <p:sp>
          <p:nvSpPr>
            <p:cNvPr id="36" name="TextBox 35"/>
            <p:cNvSpPr txBox="1"/>
            <p:nvPr/>
          </p:nvSpPr>
          <p:spPr>
            <a:xfrm>
              <a:off x="6939551" y="3362216"/>
              <a:ext cx="1390249" cy="276999"/>
            </a:xfrm>
            <a:prstGeom prst="rect">
              <a:avLst/>
            </a:prstGeom>
            <a:noFill/>
          </p:spPr>
          <p:txBody>
            <a:bodyPr wrap="none" rtlCol="0">
              <a:spAutoFit/>
            </a:bodyPr>
            <a:lstStyle/>
            <a:p>
              <a:r>
                <a:rPr lang="en-GB" dirty="0" smtClean="0"/>
                <a:t>South Korea</a:t>
              </a:r>
              <a:endParaRPr lang="en-GB" dirty="0"/>
            </a:p>
          </p:txBody>
        </p:sp>
        <p:sp>
          <p:nvSpPr>
            <p:cNvPr id="37" name="TextBox 36"/>
            <p:cNvSpPr txBox="1"/>
            <p:nvPr/>
          </p:nvSpPr>
          <p:spPr>
            <a:xfrm>
              <a:off x="6447936" y="4029912"/>
              <a:ext cx="599689" cy="276999"/>
            </a:xfrm>
            <a:prstGeom prst="rect">
              <a:avLst/>
            </a:prstGeom>
            <a:noFill/>
          </p:spPr>
          <p:txBody>
            <a:bodyPr wrap="none" rtlCol="0">
              <a:spAutoFit/>
            </a:bodyPr>
            <a:lstStyle/>
            <a:p>
              <a:r>
                <a:rPr lang="en-GB" dirty="0" smtClean="0"/>
                <a:t>UAE</a:t>
              </a:r>
              <a:endParaRPr lang="en-GB" dirty="0"/>
            </a:p>
          </p:txBody>
        </p:sp>
        <p:sp>
          <p:nvSpPr>
            <p:cNvPr id="38" name="TextBox 37"/>
            <p:cNvSpPr txBox="1"/>
            <p:nvPr/>
          </p:nvSpPr>
          <p:spPr>
            <a:xfrm>
              <a:off x="7190842" y="2581279"/>
              <a:ext cx="596532" cy="276999"/>
            </a:xfrm>
            <a:prstGeom prst="rect">
              <a:avLst/>
            </a:prstGeom>
            <a:noFill/>
          </p:spPr>
          <p:txBody>
            <a:bodyPr wrap="none" rtlCol="0">
              <a:spAutoFit/>
            </a:bodyPr>
            <a:lstStyle/>
            <a:p>
              <a:r>
                <a:rPr lang="en-GB" dirty="0" smtClean="0"/>
                <a:t>USA</a:t>
              </a:r>
              <a:endParaRPr lang="en-GB" dirty="0"/>
            </a:p>
          </p:txBody>
        </p:sp>
        <p:sp>
          <p:nvSpPr>
            <p:cNvPr id="39" name="TextBox 38"/>
            <p:cNvSpPr txBox="1"/>
            <p:nvPr/>
          </p:nvSpPr>
          <p:spPr>
            <a:xfrm>
              <a:off x="6807419" y="1954698"/>
              <a:ext cx="680579" cy="276999"/>
            </a:xfrm>
            <a:prstGeom prst="rect">
              <a:avLst/>
            </a:prstGeom>
            <a:noFill/>
          </p:spPr>
          <p:txBody>
            <a:bodyPr wrap="none" rtlCol="0">
              <a:spAutoFit/>
            </a:bodyPr>
            <a:lstStyle/>
            <a:p>
              <a:r>
                <a:rPr lang="en-GB" dirty="0" smtClean="0"/>
                <a:t>India</a:t>
              </a:r>
              <a:endParaRPr lang="en-GB" dirty="0"/>
            </a:p>
          </p:txBody>
        </p:sp>
        <p:sp>
          <p:nvSpPr>
            <p:cNvPr id="40" name="TextBox 39"/>
            <p:cNvSpPr txBox="1"/>
            <p:nvPr/>
          </p:nvSpPr>
          <p:spPr>
            <a:xfrm>
              <a:off x="5832429" y="1367918"/>
              <a:ext cx="811589" cy="276999"/>
            </a:xfrm>
            <a:prstGeom prst="rect">
              <a:avLst/>
            </a:prstGeom>
            <a:noFill/>
          </p:spPr>
          <p:txBody>
            <a:bodyPr wrap="none" rtlCol="0">
              <a:spAutoFit/>
            </a:bodyPr>
            <a:lstStyle/>
            <a:p>
              <a:r>
                <a:rPr lang="en-GB" dirty="0" smtClean="0"/>
                <a:t>Russia</a:t>
              </a:r>
              <a:endParaRPr lang="en-GB" dirty="0"/>
            </a:p>
          </p:txBody>
        </p:sp>
        <p:sp>
          <p:nvSpPr>
            <p:cNvPr id="41" name="TextBox 40"/>
            <p:cNvSpPr txBox="1"/>
            <p:nvPr/>
          </p:nvSpPr>
          <p:spPr>
            <a:xfrm>
              <a:off x="1395062" y="1536257"/>
              <a:ext cx="749443" cy="276999"/>
            </a:xfrm>
            <a:prstGeom prst="rect">
              <a:avLst/>
            </a:prstGeom>
            <a:noFill/>
          </p:spPr>
          <p:txBody>
            <a:bodyPr wrap="none" rtlCol="0">
              <a:spAutoFit/>
            </a:bodyPr>
            <a:lstStyle/>
            <a:p>
              <a:r>
                <a:rPr lang="en-GB" dirty="0" smtClean="0"/>
                <a:t>China</a:t>
              </a:r>
              <a:endParaRPr lang="en-GB" dirty="0"/>
            </a:p>
          </p:txBody>
        </p:sp>
        <p:sp>
          <p:nvSpPr>
            <p:cNvPr id="42" name="Oval 41"/>
            <p:cNvSpPr/>
            <p:nvPr/>
          </p:nvSpPr>
          <p:spPr>
            <a:xfrm>
              <a:off x="4754360" y="4398468"/>
              <a:ext cx="468052" cy="3780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2</a:t>
              </a:r>
              <a:endParaRPr lang="en-GB" dirty="0"/>
            </a:p>
          </p:txBody>
        </p:sp>
      </p:grpSp>
    </p:spTree>
    <p:extLst>
      <p:ext uri="{BB962C8B-B14F-4D97-AF65-F5344CB8AC3E}">
        <p14:creationId xmlns:p14="http://schemas.microsoft.com/office/powerpoint/2010/main" val="3987357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CE176639-0DDA-4D58-888C-AB0F1EEA7DE2}" type="slidenum">
              <a:rPr lang="en-GB" smtClean="0"/>
              <a:pPr/>
              <a:t>7</a:t>
            </a:fld>
            <a:endParaRPr lang="en-GB"/>
          </a:p>
        </p:txBody>
      </p:sp>
      <p:sp>
        <p:nvSpPr>
          <p:cNvPr id="4" name="Title 3"/>
          <p:cNvSpPr>
            <a:spLocks noGrp="1"/>
          </p:cNvSpPr>
          <p:nvPr>
            <p:ph type="title"/>
          </p:nvPr>
        </p:nvSpPr>
        <p:spPr/>
        <p:txBody>
          <a:bodyPr>
            <a:normAutofit/>
          </a:bodyPr>
          <a:lstStyle/>
          <a:p>
            <a:r>
              <a:rPr lang="en-GB" sz="3600" dirty="0" smtClean="0"/>
              <a:t>Global nuclear energy </a:t>
            </a:r>
            <a:r>
              <a:rPr lang="en-GB" sz="3600" dirty="0"/>
              <a:t>s</a:t>
            </a:r>
            <a:r>
              <a:rPr lang="en-GB" sz="3600" dirty="0" smtClean="0"/>
              <a:t>tatus</a:t>
            </a:r>
            <a:r>
              <a:rPr lang="en-GB" sz="3600" dirty="0" smtClean="0">
                <a:solidFill>
                  <a:srgbClr val="FF0000"/>
                </a:solidFill>
              </a:rPr>
              <a:t> </a:t>
            </a:r>
            <a:endParaRPr lang="en-GB" sz="3600" dirty="0">
              <a:solidFill>
                <a:srgbClr val="FF0000"/>
              </a:solidFill>
            </a:endParaRPr>
          </a:p>
        </p:txBody>
      </p:sp>
      <p:pic>
        <p:nvPicPr>
          <p:cNvPr id="6" name="Picture 2" descr="C:\Users\ARising\AppData\Local\Microsoft\Windows\Temporary Internet Files\Content.Outlook\JZFYCYQL\Nuclear_power_station_040915.pn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5937"/>
          <a:stretch/>
        </p:blipFill>
        <p:spPr bwMode="auto">
          <a:xfrm>
            <a:off x="323528" y="1200151"/>
            <a:ext cx="8712968" cy="446109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35896" y="5341054"/>
            <a:ext cx="5148104" cy="830997"/>
          </a:xfrm>
          <a:prstGeom prst="rect">
            <a:avLst/>
          </a:prstGeom>
          <a:noFill/>
        </p:spPr>
        <p:txBody>
          <a:bodyPr wrap="square" rtlCol="0">
            <a:spAutoFit/>
          </a:bodyPr>
          <a:lstStyle/>
          <a:p>
            <a:r>
              <a:rPr lang="en-GB" sz="2400" dirty="0" smtClean="0"/>
              <a:t>“The report of my death was an exaggeration” – global nuclear industry</a:t>
            </a:r>
            <a:endParaRPr lang="en-GB" sz="2400" dirty="0"/>
          </a:p>
        </p:txBody>
      </p:sp>
    </p:spTree>
    <p:extLst>
      <p:ext uri="{BB962C8B-B14F-4D97-AF65-F5344CB8AC3E}">
        <p14:creationId xmlns:p14="http://schemas.microsoft.com/office/powerpoint/2010/main" val="389181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Updates of interest 1</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sz="2000" b="1" dirty="0" smtClean="0"/>
              <a:t>Interesting updates by country. Right click links to find source!</a:t>
            </a:r>
          </a:p>
          <a:p>
            <a:pPr marL="0" indent="0">
              <a:buNone/>
            </a:pPr>
            <a:r>
              <a:rPr lang="en-GB" sz="2000" b="1" dirty="0" smtClean="0"/>
              <a:t>Argentina:  3 operational, 1 under construction</a:t>
            </a:r>
          </a:p>
          <a:p>
            <a:pPr marL="342900" indent="-342900">
              <a:buFont typeface="Arial" panose="020B0604020202020204" pitchFamily="34" charset="0"/>
              <a:buChar char="•"/>
            </a:pPr>
            <a:r>
              <a:rPr lang="en-GB" sz="2000" dirty="0"/>
              <a:t>P</a:t>
            </a:r>
            <a:r>
              <a:rPr lang="en-GB" sz="2000" dirty="0" smtClean="0"/>
              <a:t>rogressing with CAREM SMR construction </a:t>
            </a:r>
            <a:r>
              <a:rPr lang="en-GB" sz="2000" dirty="0" smtClean="0">
                <a:hlinkClick r:id="rId3"/>
              </a:rPr>
              <a:t>link</a:t>
            </a:r>
            <a:r>
              <a:rPr lang="en-GB" sz="2000" dirty="0" smtClean="0"/>
              <a:t>. </a:t>
            </a:r>
          </a:p>
          <a:p>
            <a:pPr marL="342900" indent="-342900">
              <a:buFont typeface="Arial" panose="020B0604020202020204" pitchFamily="34" charset="0"/>
              <a:buChar char="•"/>
            </a:pPr>
            <a:r>
              <a:rPr lang="en-GB" sz="2000" dirty="0" smtClean="0"/>
              <a:t>Agreement for two Chinese-built reactors – PHWR (</a:t>
            </a:r>
            <a:r>
              <a:rPr lang="en-GB" sz="2000" dirty="0" err="1" smtClean="0"/>
              <a:t>Atucha</a:t>
            </a:r>
            <a:r>
              <a:rPr lang="en-GB" sz="2000" dirty="0" smtClean="0"/>
              <a:t> 3), the second a </a:t>
            </a:r>
            <a:r>
              <a:rPr lang="en-GB" sz="2000" dirty="0" err="1" smtClean="0"/>
              <a:t>Hualong</a:t>
            </a:r>
            <a:r>
              <a:rPr lang="en-GB" sz="2000" dirty="0" smtClean="0"/>
              <a:t> One </a:t>
            </a:r>
            <a:r>
              <a:rPr lang="en-GB" sz="2000" dirty="0" smtClean="0">
                <a:hlinkClick r:id="rId4"/>
              </a:rPr>
              <a:t>link. </a:t>
            </a:r>
            <a:endParaRPr lang="en-GB" sz="2000" dirty="0" smtClean="0"/>
          </a:p>
          <a:p>
            <a:pPr marL="342900" indent="-342900">
              <a:buFont typeface="Arial" panose="020B0604020202020204" pitchFamily="34" charset="0"/>
              <a:buChar char="•"/>
            </a:pPr>
            <a:r>
              <a:rPr lang="en-GB" sz="2000" dirty="0" smtClean="0"/>
              <a:t>Cooperation agreement with Russia for a sixth nuclear unit. (2015) </a:t>
            </a:r>
            <a:r>
              <a:rPr lang="en-GB" sz="2000" dirty="0" smtClean="0">
                <a:hlinkClick r:id="rId5"/>
              </a:rPr>
              <a:t>Link</a:t>
            </a:r>
            <a:endParaRPr lang="en-GB" sz="2000" dirty="0" smtClean="0"/>
          </a:p>
          <a:p>
            <a:pPr marL="0" indent="0">
              <a:buNone/>
            </a:pPr>
            <a:r>
              <a:rPr lang="en-GB" sz="2000" b="1" dirty="0" smtClean="0"/>
              <a:t>Belgium: </a:t>
            </a:r>
            <a:r>
              <a:rPr lang="en-GB" sz="2000" b="1" dirty="0"/>
              <a:t>7</a:t>
            </a:r>
            <a:r>
              <a:rPr lang="en-GB" sz="2000" b="1" dirty="0" smtClean="0"/>
              <a:t> operational</a:t>
            </a:r>
          </a:p>
          <a:p>
            <a:pPr marL="342900" indent="-342900">
              <a:buFont typeface="Arial" panose="020B0604020202020204" pitchFamily="34" charset="0"/>
              <a:buChar char="•"/>
            </a:pPr>
            <a:r>
              <a:rPr lang="en-GB" sz="2000" dirty="0" smtClean="0"/>
              <a:t>Nuclear policy is negative, but the oldest units, </a:t>
            </a:r>
            <a:r>
              <a:rPr lang="en-GB" sz="2000" dirty="0" err="1" smtClean="0"/>
              <a:t>Doel</a:t>
            </a:r>
            <a:r>
              <a:rPr lang="en-GB" sz="2000" dirty="0" smtClean="0"/>
              <a:t> 1 and 2 were recently (Dec 2015) cleared to operate until 2025 </a:t>
            </a:r>
            <a:r>
              <a:rPr lang="en-GB" sz="2000" dirty="0" smtClean="0">
                <a:hlinkClick r:id="rId6"/>
              </a:rPr>
              <a:t>link</a:t>
            </a:r>
            <a:endParaRPr lang="en-GB" sz="2000" dirty="0" smtClean="0"/>
          </a:p>
          <a:p>
            <a:pPr marL="342900" indent="-342900">
              <a:buFont typeface="Arial" panose="020B0604020202020204" pitchFamily="34" charset="0"/>
              <a:buChar char="•"/>
            </a:pPr>
            <a:r>
              <a:rPr lang="en-GB" sz="2000" dirty="0"/>
              <a:t>R</a:t>
            </a:r>
            <a:r>
              <a:rPr lang="en-GB" sz="2000" dirty="0" smtClean="0"/>
              <a:t>ecent high level reports push Belgium to change policy </a:t>
            </a:r>
            <a:r>
              <a:rPr lang="en-GB" sz="2000" dirty="0" smtClean="0">
                <a:hlinkClick r:id="rId7"/>
              </a:rPr>
              <a:t>link</a:t>
            </a:r>
            <a:endParaRPr lang="en-GB" sz="2000" dirty="0" smtClean="0"/>
          </a:p>
          <a:p>
            <a:pPr marL="0" indent="0">
              <a:buNone/>
            </a:pPr>
            <a:r>
              <a:rPr lang="en-GB" sz="2000" b="1" dirty="0" smtClean="0"/>
              <a:t>Brazil: 2 operational, 1 under construction</a:t>
            </a:r>
            <a:r>
              <a:rPr lang="en-GB" sz="2000" dirty="0" smtClean="0"/>
              <a:t> </a:t>
            </a:r>
            <a:endParaRPr lang="en-GB" sz="2000" b="1" dirty="0" smtClean="0"/>
          </a:p>
          <a:p>
            <a:pPr marL="342900" indent="-342900">
              <a:buFont typeface="Arial" panose="020B0604020202020204" pitchFamily="34" charset="0"/>
              <a:buChar char="•"/>
            </a:pPr>
            <a:r>
              <a:rPr lang="en-GB" sz="2000" dirty="0" smtClean="0"/>
              <a:t>The Brazil nuclear industry has been drawn into country-wide graft probe with arrest of Electronuclear CEO </a:t>
            </a:r>
            <a:r>
              <a:rPr lang="en-GB" sz="2000" dirty="0" smtClean="0">
                <a:hlinkClick r:id="rId8"/>
              </a:rPr>
              <a:t>link</a:t>
            </a:r>
            <a:endParaRPr lang="en-GB" sz="2000" dirty="0" smtClean="0"/>
          </a:p>
          <a:p>
            <a:pPr marL="342900" indent="-342900">
              <a:buFont typeface="Arial" panose="020B0604020202020204" pitchFamily="34" charset="0"/>
              <a:buChar char="•"/>
            </a:pPr>
            <a:r>
              <a:rPr lang="en-GB" sz="2000" dirty="0" smtClean="0"/>
              <a:t>Country will start enriching (for export to Argentina CAREM)</a:t>
            </a:r>
          </a:p>
        </p:txBody>
      </p:sp>
    </p:spTree>
    <p:extLst>
      <p:ext uri="{BB962C8B-B14F-4D97-AF65-F5344CB8AC3E}">
        <p14:creationId xmlns:p14="http://schemas.microsoft.com/office/powerpoint/2010/main" val="37973250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Updates of interest 2</a:t>
            </a:r>
          </a:p>
        </p:txBody>
      </p:sp>
      <p:sp>
        <p:nvSpPr>
          <p:cNvPr id="3" name="Content Placeholder 2"/>
          <p:cNvSpPr>
            <a:spLocks noGrp="1"/>
          </p:cNvSpPr>
          <p:nvPr>
            <p:ph idx="1"/>
          </p:nvPr>
        </p:nvSpPr>
        <p:spPr/>
        <p:txBody>
          <a:bodyPr>
            <a:normAutofit/>
          </a:bodyPr>
          <a:lstStyle/>
          <a:p>
            <a:r>
              <a:rPr lang="en-GB" sz="2000" b="1" dirty="0"/>
              <a:t>Canada: 19 operational</a:t>
            </a:r>
          </a:p>
          <a:p>
            <a:pPr marL="342900" indent="-342900">
              <a:buFont typeface="Arial" panose="020B0604020202020204" pitchFamily="34" charset="0"/>
              <a:buChar char="•"/>
            </a:pPr>
            <a:r>
              <a:rPr lang="en-GB" sz="2000" dirty="0"/>
              <a:t>CANDU reactor refurbishment </a:t>
            </a:r>
            <a:r>
              <a:rPr lang="en-GB" sz="2000" dirty="0" smtClean="0"/>
              <a:t>work worth &gt;10 billion USD going ahead. Will </a:t>
            </a:r>
            <a:r>
              <a:rPr lang="en-GB" sz="2000" dirty="0"/>
              <a:t>see reactors operate 30 - 35 years longer </a:t>
            </a:r>
            <a:r>
              <a:rPr lang="en-GB" sz="2000" dirty="0">
                <a:hlinkClick r:id="rId3"/>
              </a:rPr>
              <a:t>link</a:t>
            </a:r>
            <a:r>
              <a:rPr lang="en-GB" sz="2000" dirty="0"/>
              <a:t> </a:t>
            </a:r>
            <a:r>
              <a:rPr lang="en-GB" sz="2000" dirty="0" err="1">
                <a:hlinkClick r:id="rId4"/>
              </a:rPr>
              <a:t>link</a:t>
            </a:r>
            <a:r>
              <a:rPr lang="en-GB" sz="2000" dirty="0">
                <a:hlinkClick r:id="rId4"/>
              </a:rPr>
              <a:t>  </a:t>
            </a:r>
            <a:endParaRPr lang="en-GB" sz="2000" dirty="0"/>
          </a:p>
          <a:p>
            <a:r>
              <a:rPr lang="en-GB" sz="2000" b="1" dirty="0"/>
              <a:t>China: 35 operational, 20 under construction, </a:t>
            </a:r>
            <a:r>
              <a:rPr lang="en-GB" sz="2000" b="1" dirty="0" smtClean="0"/>
              <a:t>(about </a:t>
            </a:r>
            <a:r>
              <a:rPr lang="en-GB" sz="2000" b="1" dirty="0"/>
              <a:t>58 </a:t>
            </a:r>
            <a:r>
              <a:rPr lang="en-GB" sz="2000" b="1" dirty="0" err="1" smtClean="0"/>
              <a:t>GWe</a:t>
            </a:r>
            <a:r>
              <a:rPr lang="en-GB" sz="2000" b="1" dirty="0" smtClean="0"/>
              <a:t> </a:t>
            </a:r>
            <a:r>
              <a:rPr lang="en-GB" sz="2000" b="1" dirty="0"/>
              <a:t>expected by </a:t>
            </a:r>
            <a:r>
              <a:rPr lang="en-GB" sz="2000" b="1" dirty="0" smtClean="0"/>
              <a:t>2020)</a:t>
            </a:r>
            <a:endParaRPr lang="en-GB" sz="2000" b="1" dirty="0"/>
          </a:p>
          <a:p>
            <a:pPr marL="342900" indent="-342900">
              <a:buFont typeface="Arial" panose="020B0604020202020204" pitchFamily="34" charset="0"/>
              <a:buChar char="•"/>
            </a:pPr>
            <a:r>
              <a:rPr lang="en-GB" sz="2000" dirty="0"/>
              <a:t>5 units connected so far in 2016, 1 construction start </a:t>
            </a:r>
            <a:r>
              <a:rPr lang="en-GB" sz="2000" dirty="0" smtClean="0">
                <a:hlinkClick r:id="rId5"/>
              </a:rPr>
              <a:t>link</a:t>
            </a:r>
            <a:endParaRPr lang="en-GB" sz="2000" dirty="0" smtClean="0"/>
          </a:p>
          <a:p>
            <a:pPr marL="342900" indent="-342900">
              <a:buFont typeface="Arial" panose="020B0604020202020204" pitchFamily="34" charset="0"/>
              <a:buChar char="•"/>
            </a:pPr>
            <a:r>
              <a:rPr lang="en-GB" sz="2000" dirty="0" smtClean="0"/>
              <a:t>Unexpected </a:t>
            </a:r>
            <a:r>
              <a:rPr lang="en-GB" sz="2000" dirty="0"/>
              <a:t>set back as locals in Lianyungang protest being possible reprocessing facility site </a:t>
            </a:r>
            <a:r>
              <a:rPr lang="en-GB" sz="2000" dirty="0">
                <a:hlinkClick r:id="rId6"/>
              </a:rPr>
              <a:t>link</a:t>
            </a:r>
            <a:r>
              <a:rPr lang="en-GB" sz="2000" dirty="0"/>
              <a:t> </a:t>
            </a:r>
          </a:p>
          <a:p>
            <a:r>
              <a:rPr lang="en-GB" sz="2000" b="1" dirty="0"/>
              <a:t>Czech Republic: 6 operational</a:t>
            </a:r>
          </a:p>
          <a:p>
            <a:pPr marL="342900" indent="-342900">
              <a:buFont typeface="Arial" panose="020B0604020202020204" pitchFamily="34" charset="0"/>
              <a:buChar char="•"/>
            </a:pPr>
            <a:r>
              <a:rPr lang="en-GB" sz="2000" dirty="0"/>
              <a:t>Utility CEZ requests </a:t>
            </a:r>
            <a:r>
              <a:rPr lang="en-GB" sz="2000" dirty="0" smtClean="0"/>
              <a:t>environmental impact assessment for </a:t>
            </a:r>
            <a:r>
              <a:rPr lang="en-GB" sz="2000" dirty="0"/>
              <a:t>2 further units at </a:t>
            </a:r>
            <a:r>
              <a:rPr lang="en-GB" sz="2000" dirty="0" err="1"/>
              <a:t>Dukovany</a:t>
            </a:r>
            <a:r>
              <a:rPr lang="en-GB" sz="2000" dirty="0"/>
              <a:t> </a:t>
            </a:r>
            <a:r>
              <a:rPr lang="en-GB" sz="2000" dirty="0">
                <a:hlinkClick r:id="rId7"/>
              </a:rPr>
              <a:t>link</a:t>
            </a:r>
            <a:endParaRPr lang="en-GB" sz="2000" dirty="0"/>
          </a:p>
          <a:p>
            <a:r>
              <a:rPr lang="en-GB" sz="2000" b="1" dirty="0"/>
              <a:t>Finland: 4 operational, 1 under construction</a:t>
            </a:r>
          </a:p>
          <a:p>
            <a:pPr marL="342900" indent="-342900">
              <a:buFont typeface="Arial" panose="020B0604020202020204" pitchFamily="34" charset="0"/>
              <a:buChar char="•"/>
            </a:pPr>
            <a:r>
              <a:rPr lang="en-GB" sz="2000" dirty="0"/>
              <a:t>Delayed </a:t>
            </a:r>
            <a:r>
              <a:rPr lang="en-GB" sz="2000" dirty="0" err="1"/>
              <a:t>Olkiluoto</a:t>
            </a:r>
            <a:r>
              <a:rPr lang="en-GB" sz="2000" dirty="0"/>
              <a:t> 3 is now scheduled to start up in late 2018 </a:t>
            </a:r>
            <a:r>
              <a:rPr lang="en-GB" sz="2000" dirty="0" smtClean="0">
                <a:hlinkClick r:id="rId8"/>
              </a:rPr>
              <a:t>link</a:t>
            </a:r>
            <a:endParaRPr lang="en-GB" sz="2000" dirty="0" smtClean="0"/>
          </a:p>
          <a:p>
            <a:pPr marL="342900" indent="-342900">
              <a:buFont typeface="Arial" panose="020B0604020202020204" pitchFamily="34" charset="0"/>
              <a:buChar char="•"/>
            </a:pPr>
            <a:r>
              <a:rPr lang="en-GB" sz="2000" dirty="0" smtClean="0"/>
              <a:t>Early </a:t>
            </a:r>
            <a:r>
              <a:rPr lang="en-GB" sz="2000" dirty="0"/>
              <a:t>site works have started on the </a:t>
            </a:r>
            <a:r>
              <a:rPr lang="en-GB" sz="2000" dirty="0" err="1"/>
              <a:t>Hanhikivi</a:t>
            </a:r>
            <a:r>
              <a:rPr lang="en-GB" sz="2000" dirty="0"/>
              <a:t> reactor </a:t>
            </a:r>
            <a:r>
              <a:rPr lang="en-GB" sz="2000" dirty="0">
                <a:hlinkClick r:id="rId9"/>
              </a:rPr>
              <a:t>link</a:t>
            </a:r>
            <a:endParaRPr lang="en-GB" sz="2000" dirty="0"/>
          </a:p>
          <a:p>
            <a:endParaRPr lang="en-GB" sz="2000" dirty="0"/>
          </a:p>
        </p:txBody>
      </p:sp>
      <p:sp>
        <p:nvSpPr>
          <p:cNvPr id="4" name="Slide Number Placeholder 3"/>
          <p:cNvSpPr>
            <a:spLocks noGrp="1"/>
          </p:cNvSpPr>
          <p:nvPr>
            <p:ph type="sldNum" sz="quarter" idx="11"/>
          </p:nvPr>
        </p:nvSpPr>
        <p:spPr/>
        <p:txBody>
          <a:bodyPr/>
          <a:lstStyle/>
          <a:p>
            <a:fld id="{CE176639-0DDA-4D58-888C-AB0F1EEA7DE2}" type="slidenum">
              <a:rPr lang="en-GB" smtClean="0"/>
              <a:pPr/>
              <a:t>9</a:t>
            </a:fld>
            <a:endParaRPr lang="en-GB"/>
          </a:p>
        </p:txBody>
      </p:sp>
    </p:spTree>
    <p:extLst>
      <p:ext uri="{BB962C8B-B14F-4D97-AF65-F5344CB8AC3E}">
        <p14:creationId xmlns:p14="http://schemas.microsoft.com/office/powerpoint/2010/main" val="1593752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ff-ppt template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Staff-ppt template 2015</Template>
  <TotalTime>2747</TotalTime>
  <Words>1960</Words>
  <Application>Microsoft Office PowerPoint</Application>
  <PresentationFormat>On-screen Show (4:3)</PresentationFormat>
  <Paragraphs>396</Paragraphs>
  <Slides>34</Slides>
  <Notes>34</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ＭＳ Ｐゴシック</vt:lpstr>
      <vt:lpstr>宋体</vt:lpstr>
      <vt:lpstr>Arial</vt:lpstr>
      <vt:lpstr>Calibri</vt:lpstr>
      <vt:lpstr>Times</vt:lpstr>
      <vt:lpstr>Times New Roman</vt:lpstr>
      <vt:lpstr>Wingdings</vt:lpstr>
      <vt:lpstr>Staff-ppt template 2015</vt:lpstr>
      <vt:lpstr>Developments in Global Nuclear Markets</vt:lpstr>
      <vt:lpstr>World Nuclear Association - Our members</vt:lpstr>
      <vt:lpstr>World Nuclear Association -What We Do</vt:lpstr>
      <vt:lpstr>1. nuclear energy IN tHE WORLD TODAY</vt:lpstr>
      <vt:lpstr>Global nuclear generation</vt:lpstr>
      <vt:lpstr>High level of  construction worldwide 55 reactors</vt:lpstr>
      <vt:lpstr>Global nuclear energy status </vt:lpstr>
      <vt:lpstr>Updates of interest 1</vt:lpstr>
      <vt:lpstr>Updates of interest 2</vt:lpstr>
      <vt:lpstr>Updates of interest 3 </vt:lpstr>
      <vt:lpstr>Updates of interest 4  </vt:lpstr>
      <vt:lpstr>Updates of interest 5</vt:lpstr>
      <vt:lpstr>Highlight: Japan reactor fleet is slowly restarting  </vt:lpstr>
      <vt:lpstr>Highlight: Australia considers multi-national waste facility</vt:lpstr>
      <vt:lpstr>Highlight: China starts to increase reactor exports</vt:lpstr>
      <vt:lpstr>Recent Highlight:  Hinkley Point C approved!</vt:lpstr>
      <vt:lpstr>Recent Highlight: SMRs are happening. </vt:lpstr>
      <vt:lpstr>2. The current nuclear energy outlook</vt:lpstr>
      <vt:lpstr>What about the future?</vt:lpstr>
      <vt:lpstr>World Nuclear Association Market Report scenarios</vt:lpstr>
      <vt:lpstr>PowerPoint Presentation</vt:lpstr>
      <vt:lpstr>Market Report scenarios 2016 update</vt:lpstr>
      <vt:lpstr>3 The nuclear energy growth we actually need if we are to  MEET ENERGY and ENVIRONMENTAL GOALS</vt:lpstr>
      <vt:lpstr>Global electricity consumption  more than doubles by 2050</vt:lpstr>
      <vt:lpstr>CO2 levels – still growing fast</vt:lpstr>
      <vt:lpstr>Nuclear energy  among lowest CO2 emissions</vt:lpstr>
      <vt:lpstr>Nuclear energy  can scale quickly</vt:lpstr>
      <vt:lpstr>IEA 2DS: Nuclear provide the largest contribution to global electricity in 2050</vt:lpstr>
      <vt:lpstr>World Nuclear Association Harmony vision</vt:lpstr>
      <vt:lpstr>The Harmony target</vt:lpstr>
      <vt:lpstr>The Harmony timeline</vt:lpstr>
      <vt:lpstr>The Harmony timeline</vt:lpstr>
      <vt:lpstr>The Harmony timeline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Hess</dc:creator>
  <cp:lastModifiedBy>Britton, Ben</cp:lastModifiedBy>
  <cp:revision>150</cp:revision>
  <cp:lastPrinted>2016-10-12T14:54:48Z</cp:lastPrinted>
  <dcterms:created xsi:type="dcterms:W3CDTF">2015-08-19T13:06:33Z</dcterms:created>
  <dcterms:modified xsi:type="dcterms:W3CDTF">2016-10-12T16:12:24Z</dcterms:modified>
</cp:coreProperties>
</file>