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72" r:id="rId1"/>
    <p:sldMasterId id="2147483684" r:id="rId2"/>
  </p:sldMasterIdLst>
  <p:notesMasterIdLst>
    <p:notesMasterId r:id="rId47"/>
  </p:notesMasterIdLst>
  <p:handoutMasterIdLst>
    <p:handoutMasterId r:id="rId48"/>
  </p:handoutMasterIdLst>
  <p:sldIdLst>
    <p:sldId id="378" r:id="rId3"/>
    <p:sldId id="497" r:id="rId4"/>
    <p:sldId id="428" r:id="rId5"/>
    <p:sldId id="422" r:id="rId6"/>
    <p:sldId id="498" r:id="rId7"/>
    <p:sldId id="433" r:id="rId8"/>
    <p:sldId id="466" r:id="rId9"/>
    <p:sldId id="473" r:id="rId10"/>
    <p:sldId id="427" r:id="rId11"/>
    <p:sldId id="434" r:id="rId12"/>
    <p:sldId id="500" r:id="rId13"/>
    <p:sldId id="493" r:id="rId14"/>
    <p:sldId id="445" r:id="rId15"/>
    <p:sldId id="494" r:id="rId16"/>
    <p:sldId id="469" r:id="rId17"/>
    <p:sldId id="470" r:id="rId18"/>
    <p:sldId id="495" r:id="rId19"/>
    <p:sldId id="448" r:id="rId20"/>
    <p:sldId id="496" r:id="rId21"/>
    <p:sldId id="467" r:id="rId22"/>
    <p:sldId id="432" r:id="rId23"/>
    <p:sldId id="501" r:id="rId24"/>
    <p:sldId id="441" r:id="rId25"/>
    <p:sldId id="440" r:id="rId26"/>
    <p:sldId id="487" r:id="rId27"/>
    <p:sldId id="490" r:id="rId28"/>
    <p:sldId id="436" r:id="rId29"/>
    <p:sldId id="479" r:id="rId30"/>
    <p:sldId id="481" r:id="rId31"/>
    <p:sldId id="423" r:id="rId32"/>
    <p:sldId id="477" r:id="rId33"/>
    <p:sldId id="450" r:id="rId34"/>
    <p:sldId id="483" r:id="rId35"/>
    <p:sldId id="465" r:id="rId36"/>
    <p:sldId id="484" r:id="rId37"/>
    <p:sldId id="482" r:id="rId38"/>
    <p:sldId id="485" r:id="rId39"/>
    <p:sldId id="444" r:id="rId40"/>
    <p:sldId id="488" r:id="rId41"/>
    <p:sldId id="486" r:id="rId42"/>
    <p:sldId id="442" r:id="rId43"/>
    <p:sldId id="443" r:id="rId44"/>
    <p:sldId id="449" r:id="rId45"/>
    <p:sldId id="421" r:id="rId46"/>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1pPr>
    <a:lvl2pPr marL="4572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2pPr>
    <a:lvl3pPr marL="9144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3pPr>
    <a:lvl4pPr marL="13716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4pPr>
    <a:lvl5pPr marL="18288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5pPr>
    <a:lvl6pPr marL="2286000" algn="l" defTabSz="457200" rtl="0" eaLnBrk="1" latinLnBrk="0" hangingPunct="1">
      <a:defRPr kern="1200">
        <a:solidFill>
          <a:schemeClr val="tx1"/>
        </a:solidFill>
        <a:latin typeface="Arial" charset="0"/>
        <a:ea typeface="ＭＳ Ｐゴシック" charset="-128"/>
        <a:cs typeface="ＭＳ Ｐゴシック" charset="-128"/>
      </a:defRPr>
    </a:lvl6pPr>
    <a:lvl7pPr marL="2743200" algn="l" defTabSz="457200" rtl="0" eaLnBrk="1" latinLnBrk="0" hangingPunct="1">
      <a:defRPr kern="1200">
        <a:solidFill>
          <a:schemeClr val="tx1"/>
        </a:solidFill>
        <a:latin typeface="Arial" charset="0"/>
        <a:ea typeface="ＭＳ Ｐゴシック" charset="-128"/>
        <a:cs typeface="ＭＳ Ｐゴシック" charset="-128"/>
      </a:defRPr>
    </a:lvl7pPr>
    <a:lvl8pPr marL="3200400" algn="l" defTabSz="457200" rtl="0" eaLnBrk="1" latinLnBrk="0" hangingPunct="1">
      <a:defRPr kern="1200">
        <a:solidFill>
          <a:schemeClr val="tx1"/>
        </a:solidFill>
        <a:latin typeface="Arial" charset="0"/>
        <a:ea typeface="ＭＳ Ｐゴシック" charset="-128"/>
        <a:cs typeface="ＭＳ Ｐゴシック" charset="-128"/>
      </a:defRPr>
    </a:lvl8pPr>
    <a:lvl9pPr marL="3657600" algn="l" defTabSz="457200" rtl="0" eaLnBrk="1" latinLnBrk="0" hangingPunct="1">
      <a:defRPr kern="1200">
        <a:solidFill>
          <a:schemeClr val="tx1"/>
        </a:solidFill>
        <a:latin typeface="Arial" charset="0"/>
        <a:ea typeface="ＭＳ Ｐゴシック" charset="-128"/>
        <a:cs typeface="ＭＳ Ｐゴシック" charset="-128"/>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3" scaleToFitPaper="1" frameSlides="1"/>
  <p:clrMru>
    <a:srgbClr val="54B979"/>
    <a:srgbClr val="2BE3EB"/>
    <a:srgbClr val="FF78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0"/>
    <p:restoredTop sz="83625" autoAdjust="0"/>
  </p:normalViewPr>
  <p:slideViewPr>
    <p:cSldViewPr snapToGrid="0" snapToObjects="1">
      <p:cViewPr varScale="1">
        <p:scale>
          <a:sx n="90" d="100"/>
          <a:sy n="90" d="100"/>
        </p:scale>
        <p:origin x="1616" y="1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handoutMaster" Target="handoutMasters/handoutMaster1.xml"/><Relationship Id="rId8" Type="http://schemas.openxmlformats.org/officeDocument/2006/relationships/slide" Target="slides/slide6.xml"/><Relationship Id="rId51"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DBB8B197-00C7-3345-B4C6-2C6B7522A0B6}" type="datetime1">
              <a:rPr lang="en-US"/>
              <a:pPr>
                <a:defRPr/>
              </a:pPr>
              <a:t>8/2/18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B024511B-613A-3141-B231-D7FB09F95692}" type="slidenum">
              <a:rPr lang="en-US"/>
              <a:pPr>
                <a:defRPr/>
              </a:pPr>
              <a:t>‹#›</a:t>
            </a:fld>
            <a:endParaRPr lang="en-US"/>
          </a:p>
        </p:txBody>
      </p:sp>
    </p:spTree>
    <p:extLst>
      <p:ext uri="{BB962C8B-B14F-4D97-AF65-F5344CB8AC3E}">
        <p14:creationId xmlns:p14="http://schemas.microsoft.com/office/powerpoint/2010/main" val="102753319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DAB4FC6B-41EA-8447-96BD-D5AA5F4712FA}" type="datetime1">
              <a:rPr lang="en-US"/>
              <a:pPr>
                <a:defRPr/>
              </a:pPr>
              <a:t>8/2/18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90E3A1BB-E7E6-F741-AD8F-BE36F3BAA23B}" type="slidenum">
              <a:rPr lang="en-US"/>
              <a:pPr>
                <a:defRPr/>
              </a:pPr>
              <a:t>‹#›</a:t>
            </a:fld>
            <a:endParaRPr lang="en-US"/>
          </a:p>
        </p:txBody>
      </p:sp>
    </p:spTree>
    <p:extLst>
      <p:ext uri="{BB962C8B-B14F-4D97-AF65-F5344CB8AC3E}">
        <p14:creationId xmlns:p14="http://schemas.microsoft.com/office/powerpoint/2010/main" val="1836298556"/>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8" Type="http://schemas.openxmlformats.org/officeDocument/2006/relationships/hyperlink" Target="http://en.wikipedia.org/wiki/Oxygen" TargetMode="External"/><Relationship Id="rId13" Type="http://schemas.openxmlformats.org/officeDocument/2006/relationships/hyperlink" Target="http://en.wikipedia.org/wiki/Earth" TargetMode="External"/><Relationship Id="rId18" Type="http://schemas.openxmlformats.org/officeDocument/2006/relationships/hyperlink" Target="http://en.wikipedia.org/wiki/Silicon_dioxide" TargetMode="External"/><Relationship Id="rId3" Type="http://schemas.openxmlformats.org/officeDocument/2006/relationships/hyperlink" Target="http://pubs.usgs.gov/of/2003/of03-221/htmldocs/bedrock_photos/82mw0017.htm" TargetMode="External"/><Relationship Id="rId21" Type="http://schemas.openxmlformats.org/officeDocument/2006/relationships/hyperlink" Target="http://en.wikipedia.org/wiki/Clinopyroxene" TargetMode="External"/><Relationship Id="rId7" Type="http://schemas.openxmlformats.org/officeDocument/2006/relationships/hyperlink" Target="http://en.wikipedia.org/wiki/Silicon" TargetMode="External"/><Relationship Id="rId12" Type="http://schemas.openxmlformats.org/officeDocument/2006/relationships/hyperlink" Target="http://en.wikipedia.org/wiki/Mineral" TargetMode="External"/><Relationship Id="rId17" Type="http://schemas.openxmlformats.org/officeDocument/2006/relationships/hyperlink" Target="http://en.wikipedia.org/wiki/Tetrahedron" TargetMode="External"/><Relationship Id="rId2" Type="http://schemas.openxmlformats.org/officeDocument/2006/relationships/slide" Target="../slides/slide12.xml"/><Relationship Id="rId16" Type="http://schemas.openxmlformats.org/officeDocument/2006/relationships/hyperlink" Target="http://en.wikipedia.org/wiki/Feldspar" TargetMode="External"/><Relationship Id="rId20" Type="http://schemas.openxmlformats.org/officeDocument/2006/relationships/hyperlink" Target="http://en.wikipedia.org/wiki/Crystal_twinning" TargetMode="External"/><Relationship Id="rId1" Type="http://schemas.openxmlformats.org/officeDocument/2006/relationships/notesMaster" Target="../notesMasters/notesMaster1.xml"/><Relationship Id="rId6" Type="http://schemas.openxmlformats.org/officeDocument/2006/relationships/hyperlink" Target="http://en.wikipedia.org/wiki/Aluminium" TargetMode="External"/><Relationship Id="rId11" Type="http://schemas.openxmlformats.org/officeDocument/2006/relationships/hyperlink" Target="http://en.wikipedia.org/wiki/Tectosilicate" TargetMode="External"/><Relationship Id="rId5" Type="http://schemas.openxmlformats.org/officeDocument/2006/relationships/hyperlink" Target="http://en.wikipedia.org/wiki/Potassium" TargetMode="External"/><Relationship Id="rId15" Type="http://schemas.openxmlformats.org/officeDocument/2006/relationships/hyperlink" Target="http://en.wikipedia.org/wiki/Continental_crust" TargetMode="External"/><Relationship Id="rId23" Type="http://schemas.openxmlformats.org/officeDocument/2006/relationships/hyperlink" Target="http://en.wikipedia.org/wiki/Petrology" TargetMode="External"/><Relationship Id="rId10" Type="http://schemas.openxmlformats.org/officeDocument/2006/relationships/hyperlink" Target="http://en.wikipedia.org/wiki/Calcium" TargetMode="External"/><Relationship Id="rId19" Type="http://schemas.openxmlformats.org/officeDocument/2006/relationships/hyperlink" Target="http://en.wikipedia.org/wiki/Plagioclase" TargetMode="External"/><Relationship Id="rId4" Type="http://schemas.openxmlformats.org/officeDocument/2006/relationships/hyperlink" Target="http://pubs.usgs.gov/of/2003/of03-221/data/images/thin_section/fullres_zip/82mw0017ts.zip" TargetMode="External"/><Relationship Id="rId9" Type="http://schemas.openxmlformats.org/officeDocument/2006/relationships/hyperlink" Target="http://en.wikipedia.org/wiki/Sodium" TargetMode="External"/><Relationship Id="rId14" Type="http://schemas.openxmlformats.org/officeDocument/2006/relationships/hyperlink" Target="http://en.wikipedia.org/wiki/Crust_(geology)" TargetMode="External"/><Relationship Id="rId22" Type="http://schemas.openxmlformats.org/officeDocument/2006/relationships/hyperlink" Target="http://en.wikipedia.org/wiki/Orthopyroxene"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8" Type="http://schemas.openxmlformats.org/officeDocument/2006/relationships/hyperlink" Target="http://en.wikipedia.org/wiki/Oxygen" TargetMode="External"/><Relationship Id="rId13" Type="http://schemas.openxmlformats.org/officeDocument/2006/relationships/hyperlink" Target="http://en.wikipedia.org/wiki/Earth" TargetMode="External"/><Relationship Id="rId18" Type="http://schemas.openxmlformats.org/officeDocument/2006/relationships/hyperlink" Target="http://en.wikipedia.org/wiki/Silicon_dioxide" TargetMode="External"/><Relationship Id="rId3" Type="http://schemas.openxmlformats.org/officeDocument/2006/relationships/hyperlink" Target="http://pubs.usgs.gov/of/2003/of03-221/htmldocs/bedrock_photos/82mw0017.htm" TargetMode="External"/><Relationship Id="rId21" Type="http://schemas.openxmlformats.org/officeDocument/2006/relationships/hyperlink" Target="http://en.wikipedia.org/wiki/Clinopyroxene" TargetMode="External"/><Relationship Id="rId7" Type="http://schemas.openxmlformats.org/officeDocument/2006/relationships/hyperlink" Target="http://en.wikipedia.org/wiki/Silicon" TargetMode="External"/><Relationship Id="rId12" Type="http://schemas.openxmlformats.org/officeDocument/2006/relationships/hyperlink" Target="http://en.wikipedia.org/wiki/Mineral" TargetMode="External"/><Relationship Id="rId17" Type="http://schemas.openxmlformats.org/officeDocument/2006/relationships/hyperlink" Target="http://en.wikipedia.org/wiki/Tetrahedron" TargetMode="External"/><Relationship Id="rId2" Type="http://schemas.openxmlformats.org/officeDocument/2006/relationships/slide" Target="../slides/slide14.xml"/><Relationship Id="rId16" Type="http://schemas.openxmlformats.org/officeDocument/2006/relationships/hyperlink" Target="http://en.wikipedia.org/wiki/Feldspar" TargetMode="External"/><Relationship Id="rId20" Type="http://schemas.openxmlformats.org/officeDocument/2006/relationships/hyperlink" Target="http://en.wikipedia.org/wiki/Crystal_twinning" TargetMode="External"/><Relationship Id="rId1" Type="http://schemas.openxmlformats.org/officeDocument/2006/relationships/notesMaster" Target="../notesMasters/notesMaster1.xml"/><Relationship Id="rId6" Type="http://schemas.openxmlformats.org/officeDocument/2006/relationships/hyperlink" Target="http://en.wikipedia.org/wiki/Aluminium" TargetMode="External"/><Relationship Id="rId11" Type="http://schemas.openxmlformats.org/officeDocument/2006/relationships/hyperlink" Target="http://en.wikipedia.org/wiki/Tectosilicate" TargetMode="External"/><Relationship Id="rId5" Type="http://schemas.openxmlformats.org/officeDocument/2006/relationships/hyperlink" Target="http://en.wikipedia.org/wiki/Potassium" TargetMode="External"/><Relationship Id="rId15" Type="http://schemas.openxmlformats.org/officeDocument/2006/relationships/hyperlink" Target="http://en.wikipedia.org/wiki/Continental_crust" TargetMode="External"/><Relationship Id="rId23" Type="http://schemas.openxmlformats.org/officeDocument/2006/relationships/hyperlink" Target="http://en.wikipedia.org/wiki/Petrology" TargetMode="External"/><Relationship Id="rId10" Type="http://schemas.openxmlformats.org/officeDocument/2006/relationships/hyperlink" Target="http://en.wikipedia.org/wiki/Calcium" TargetMode="External"/><Relationship Id="rId19" Type="http://schemas.openxmlformats.org/officeDocument/2006/relationships/hyperlink" Target="http://en.wikipedia.org/wiki/Plagioclase" TargetMode="External"/><Relationship Id="rId4" Type="http://schemas.openxmlformats.org/officeDocument/2006/relationships/hyperlink" Target="http://pubs.usgs.gov/of/2003/of03-221/data/images/thin_section/fullres_zip/82mw0017ts.zip" TargetMode="External"/><Relationship Id="rId9" Type="http://schemas.openxmlformats.org/officeDocument/2006/relationships/hyperlink" Target="http://en.wikipedia.org/wiki/Sodium" TargetMode="External"/><Relationship Id="rId14" Type="http://schemas.openxmlformats.org/officeDocument/2006/relationships/hyperlink" Target="http://en.wikipedia.org/wiki/Crust_(geology)" TargetMode="External"/><Relationship Id="rId22" Type="http://schemas.openxmlformats.org/officeDocument/2006/relationships/hyperlink" Target="http://en.wikipedia.org/wiki/Orthopyroxene"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8" Type="http://schemas.openxmlformats.org/officeDocument/2006/relationships/hyperlink" Target="http://en.wikipedia.org/wiki/Oxygen" TargetMode="External"/><Relationship Id="rId13" Type="http://schemas.openxmlformats.org/officeDocument/2006/relationships/hyperlink" Target="http://en.wikipedia.org/wiki/Earth" TargetMode="External"/><Relationship Id="rId18" Type="http://schemas.openxmlformats.org/officeDocument/2006/relationships/hyperlink" Target="http://en.wikipedia.org/wiki/Silicon_dioxide" TargetMode="External"/><Relationship Id="rId3" Type="http://schemas.openxmlformats.org/officeDocument/2006/relationships/hyperlink" Target="http://pubs.usgs.gov/of/2003/of03-221/htmldocs/bedrock_photos/82mw0017.htm" TargetMode="External"/><Relationship Id="rId21" Type="http://schemas.openxmlformats.org/officeDocument/2006/relationships/hyperlink" Target="http://en.wikipedia.org/wiki/Clinopyroxene" TargetMode="External"/><Relationship Id="rId7" Type="http://schemas.openxmlformats.org/officeDocument/2006/relationships/hyperlink" Target="http://en.wikipedia.org/wiki/Silicon" TargetMode="External"/><Relationship Id="rId12" Type="http://schemas.openxmlformats.org/officeDocument/2006/relationships/hyperlink" Target="http://en.wikipedia.org/wiki/Mineral" TargetMode="External"/><Relationship Id="rId17" Type="http://schemas.openxmlformats.org/officeDocument/2006/relationships/hyperlink" Target="http://en.wikipedia.org/wiki/Tetrahedron" TargetMode="External"/><Relationship Id="rId2" Type="http://schemas.openxmlformats.org/officeDocument/2006/relationships/slide" Target="../slides/slide17.xml"/><Relationship Id="rId16" Type="http://schemas.openxmlformats.org/officeDocument/2006/relationships/hyperlink" Target="http://en.wikipedia.org/wiki/Feldspar" TargetMode="External"/><Relationship Id="rId20" Type="http://schemas.openxmlformats.org/officeDocument/2006/relationships/hyperlink" Target="http://en.wikipedia.org/wiki/Crystal_twinning" TargetMode="External"/><Relationship Id="rId1" Type="http://schemas.openxmlformats.org/officeDocument/2006/relationships/notesMaster" Target="../notesMasters/notesMaster1.xml"/><Relationship Id="rId6" Type="http://schemas.openxmlformats.org/officeDocument/2006/relationships/hyperlink" Target="http://en.wikipedia.org/wiki/Aluminium" TargetMode="External"/><Relationship Id="rId11" Type="http://schemas.openxmlformats.org/officeDocument/2006/relationships/hyperlink" Target="http://en.wikipedia.org/wiki/Tectosilicate" TargetMode="External"/><Relationship Id="rId5" Type="http://schemas.openxmlformats.org/officeDocument/2006/relationships/hyperlink" Target="http://en.wikipedia.org/wiki/Potassium" TargetMode="External"/><Relationship Id="rId15" Type="http://schemas.openxmlformats.org/officeDocument/2006/relationships/hyperlink" Target="http://en.wikipedia.org/wiki/Continental_crust" TargetMode="External"/><Relationship Id="rId23" Type="http://schemas.openxmlformats.org/officeDocument/2006/relationships/hyperlink" Target="http://en.wikipedia.org/wiki/Petrology" TargetMode="External"/><Relationship Id="rId10" Type="http://schemas.openxmlformats.org/officeDocument/2006/relationships/hyperlink" Target="http://en.wikipedia.org/wiki/Calcium" TargetMode="External"/><Relationship Id="rId19" Type="http://schemas.openxmlformats.org/officeDocument/2006/relationships/hyperlink" Target="http://en.wikipedia.org/wiki/Plagioclase" TargetMode="External"/><Relationship Id="rId4" Type="http://schemas.openxmlformats.org/officeDocument/2006/relationships/hyperlink" Target="http://pubs.usgs.gov/of/2003/of03-221/data/images/thin_section/fullres_zip/82mw0017ts.zip" TargetMode="External"/><Relationship Id="rId9" Type="http://schemas.openxmlformats.org/officeDocument/2006/relationships/hyperlink" Target="http://en.wikipedia.org/wiki/Sodium" TargetMode="External"/><Relationship Id="rId14" Type="http://schemas.openxmlformats.org/officeDocument/2006/relationships/hyperlink" Target="http://en.wikipedia.org/wiki/Crust_(geology)" TargetMode="External"/><Relationship Id="rId22" Type="http://schemas.openxmlformats.org/officeDocument/2006/relationships/hyperlink" Target="http://en.wikipedia.org/wiki/Orthopyroxene"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8" Type="http://schemas.openxmlformats.org/officeDocument/2006/relationships/hyperlink" Target="http://en.wikipedia.org/wiki/Oxygen" TargetMode="External"/><Relationship Id="rId13" Type="http://schemas.openxmlformats.org/officeDocument/2006/relationships/hyperlink" Target="http://en.wikipedia.org/wiki/Earth" TargetMode="External"/><Relationship Id="rId18" Type="http://schemas.openxmlformats.org/officeDocument/2006/relationships/hyperlink" Target="http://en.wikipedia.org/wiki/Silicon_dioxide" TargetMode="External"/><Relationship Id="rId3" Type="http://schemas.openxmlformats.org/officeDocument/2006/relationships/hyperlink" Target="http://pubs.usgs.gov/of/2003/of03-221/htmldocs/bedrock_photos/82mw0017.htm" TargetMode="External"/><Relationship Id="rId21" Type="http://schemas.openxmlformats.org/officeDocument/2006/relationships/hyperlink" Target="http://en.wikipedia.org/wiki/Clinopyroxene" TargetMode="External"/><Relationship Id="rId7" Type="http://schemas.openxmlformats.org/officeDocument/2006/relationships/hyperlink" Target="http://en.wikipedia.org/wiki/Silicon" TargetMode="External"/><Relationship Id="rId12" Type="http://schemas.openxmlformats.org/officeDocument/2006/relationships/hyperlink" Target="http://en.wikipedia.org/wiki/Mineral" TargetMode="External"/><Relationship Id="rId17" Type="http://schemas.openxmlformats.org/officeDocument/2006/relationships/hyperlink" Target="http://en.wikipedia.org/wiki/Tetrahedron" TargetMode="External"/><Relationship Id="rId2" Type="http://schemas.openxmlformats.org/officeDocument/2006/relationships/slide" Target="../slides/slide19.xml"/><Relationship Id="rId16" Type="http://schemas.openxmlformats.org/officeDocument/2006/relationships/hyperlink" Target="http://en.wikipedia.org/wiki/Feldspar" TargetMode="External"/><Relationship Id="rId20" Type="http://schemas.openxmlformats.org/officeDocument/2006/relationships/hyperlink" Target="http://en.wikipedia.org/wiki/Crystal_twinning" TargetMode="External"/><Relationship Id="rId1" Type="http://schemas.openxmlformats.org/officeDocument/2006/relationships/notesMaster" Target="../notesMasters/notesMaster1.xml"/><Relationship Id="rId6" Type="http://schemas.openxmlformats.org/officeDocument/2006/relationships/hyperlink" Target="http://en.wikipedia.org/wiki/Aluminium" TargetMode="External"/><Relationship Id="rId11" Type="http://schemas.openxmlformats.org/officeDocument/2006/relationships/hyperlink" Target="http://en.wikipedia.org/wiki/Tectosilicate" TargetMode="External"/><Relationship Id="rId5" Type="http://schemas.openxmlformats.org/officeDocument/2006/relationships/hyperlink" Target="http://en.wikipedia.org/wiki/Potassium" TargetMode="External"/><Relationship Id="rId15" Type="http://schemas.openxmlformats.org/officeDocument/2006/relationships/hyperlink" Target="http://en.wikipedia.org/wiki/Continental_crust" TargetMode="External"/><Relationship Id="rId23" Type="http://schemas.openxmlformats.org/officeDocument/2006/relationships/hyperlink" Target="http://en.wikipedia.org/wiki/Petrology" TargetMode="External"/><Relationship Id="rId10" Type="http://schemas.openxmlformats.org/officeDocument/2006/relationships/hyperlink" Target="http://en.wikipedia.org/wiki/Calcium" TargetMode="External"/><Relationship Id="rId19" Type="http://schemas.openxmlformats.org/officeDocument/2006/relationships/hyperlink" Target="http://en.wikipedia.org/wiki/Plagioclase" TargetMode="External"/><Relationship Id="rId4" Type="http://schemas.openxmlformats.org/officeDocument/2006/relationships/hyperlink" Target="http://pubs.usgs.gov/of/2003/of03-221/data/images/thin_section/fullres_zip/82mw0017ts.zip" TargetMode="External"/><Relationship Id="rId9" Type="http://schemas.openxmlformats.org/officeDocument/2006/relationships/hyperlink" Target="http://en.wikipedia.org/wiki/Sodium" TargetMode="External"/><Relationship Id="rId14" Type="http://schemas.openxmlformats.org/officeDocument/2006/relationships/hyperlink" Target="http://en.wikipedia.org/wiki/Crust_(geology)" TargetMode="External"/><Relationship Id="rId22" Type="http://schemas.openxmlformats.org/officeDocument/2006/relationships/hyperlink" Target="http://en.wikipedia.org/wiki/Orthopyroxene"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8" Type="http://schemas.openxmlformats.org/officeDocument/2006/relationships/hyperlink" Target="http://en.wikipedia.org/wiki/Oxygen" TargetMode="External"/><Relationship Id="rId13" Type="http://schemas.openxmlformats.org/officeDocument/2006/relationships/hyperlink" Target="http://en.wikipedia.org/wiki/Earth" TargetMode="External"/><Relationship Id="rId18" Type="http://schemas.openxmlformats.org/officeDocument/2006/relationships/hyperlink" Target="http://en.wikipedia.org/wiki/Silicon_dioxide" TargetMode="External"/><Relationship Id="rId3" Type="http://schemas.openxmlformats.org/officeDocument/2006/relationships/hyperlink" Target="http://pubs.usgs.gov/of/2003/of03-221/htmldocs/bedrock_photos/82mw0017.htm" TargetMode="External"/><Relationship Id="rId21" Type="http://schemas.openxmlformats.org/officeDocument/2006/relationships/hyperlink" Target="http://en.wikipedia.org/wiki/Clinopyroxene" TargetMode="External"/><Relationship Id="rId7" Type="http://schemas.openxmlformats.org/officeDocument/2006/relationships/hyperlink" Target="http://en.wikipedia.org/wiki/Silicon" TargetMode="External"/><Relationship Id="rId12" Type="http://schemas.openxmlformats.org/officeDocument/2006/relationships/hyperlink" Target="http://en.wikipedia.org/wiki/Mineral" TargetMode="External"/><Relationship Id="rId17" Type="http://schemas.openxmlformats.org/officeDocument/2006/relationships/hyperlink" Target="http://en.wikipedia.org/wiki/Tetrahedron" TargetMode="External"/><Relationship Id="rId2" Type="http://schemas.openxmlformats.org/officeDocument/2006/relationships/slide" Target="../slides/slide22.xml"/><Relationship Id="rId16" Type="http://schemas.openxmlformats.org/officeDocument/2006/relationships/hyperlink" Target="http://en.wikipedia.org/wiki/Feldspar" TargetMode="External"/><Relationship Id="rId20" Type="http://schemas.openxmlformats.org/officeDocument/2006/relationships/hyperlink" Target="http://en.wikipedia.org/wiki/Crystal_twinning" TargetMode="External"/><Relationship Id="rId1" Type="http://schemas.openxmlformats.org/officeDocument/2006/relationships/notesMaster" Target="../notesMasters/notesMaster1.xml"/><Relationship Id="rId6" Type="http://schemas.openxmlformats.org/officeDocument/2006/relationships/hyperlink" Target="http://en.wikipedia.org/wiki/Aluminium" TargetMode="External"/><Relationship Id="rId11" Type="http://schemas.openxmlformats.org/officeDocument/2006/relationships/hyperlink" Target="http://en.wikipedia.org/wiki/Tectosilicate" TargetMode="External"/><Relationship Id="rId5" Type="http://schemas.openxmlformats.org/officeDocument/2006/relationships/hyperlink" Target="http://en.wikipedia.org/wiki/Potassium" TargetMode="External"/><Relationship Id="rId15" Type="http://schemas.openxmlformats.org/officeDocument/2006/relationships/hyperlink" Target="http://en.wikipedia.org/wiki/Continental_crust" TargetMode="External"/><Relationship Id="rId23" Type="http://schemas.openxmlformats.org/officeDocument/2006/relationships/hyperlink" Target="http://en.wikipedia.org/wiki/Petrology" TargetMode="External"/><Relationship Id="rId10" Type="http://schemas.openxmlformats.org/officeDocument/2006/relationships/hyperlink" Target="http://en.wikipedia.org/wiki/Calcium" TargetMode="External"/><Relationship Id="rId19" Type="http://schemas.openxmlformats.org/officeDocument/2006/relationships/hyperlink" Target="http://en.wikipedia.org/wiki/Plagioclase" TargetMode="External"/><Relationship Id="rId4" Type="http://schemas.openxmlformats.org/officeDocument/2006/relationships/hyperlink" Target="http://pubs.usgs.gov/of/2003/of03-221/data/images/thin_section/fullres_zip/82mw0017ts.zip" TargetMode="External"/><Relationship Id="rId9" Type="http://schemas.openxmlformats.org/officeDocument/2006/relationships/hyperlink" Target="http://en.wikipedia.org/wiki/Sodium" TargetMode="External"/><Relationship Id="rId14" Type="http://schemas.openxmlformats.org/officeDocument/2006/relationships/hyperlink" Target="http://en.wikipedia.org/wiki/Crust_(geology)" TargetMode="External"/><Relationship Id="rId22" Type="http://schemas.openxmlformats.org/officeDocument/2006/relationships/hyperlink" Target="http://en.wikipedia.org/wiki/Orthopyroxene" TargetMode="External"/></Relationships>
</file>

<file path=ppt/notesSlides/_rels/notesSlide2.xml.rels><?xml version="1.0" encoding="UTF-8" standalone="yes"?>
<Relationships xmlns="http://schemas.openxmlformats.org/package/2006/relationships"><Relationship Id="rId8" Type="http://schemas.openxmlformats.org/officeDocument/2006/relationships/hyperlink" Target="http://en.wikipedia.org/wiki/Oxygen" TargetMode="External"/><Relationship Id="rId13" Type="http://schemas.openxmlformats.org/officeDocument/2006/relationships/hyperlink" Target="http://en.wikipedia.org/wiki/Earth" TargetMode="External"/><Relationship Id="rId18" Type="http://schemas.openxmlformats.org/officeDocument/2006/relationships/hyperlink" Target="http://en.wikipedia.org/wiki/Silicon_dioxide" TargetMode="External"/><Relationship Id="rId3" Type="http://schemas.openxmlformats.org/officeDocument/2006/relationships/hyperlink" Target="http://pubs.usgs.gov/of/2003/of03-221/htmldocs/bedrock_photos/82mw0017.htm" TargetMode="External"/><Relationship Id="rId21" Type="http://schemas.openxmlformats.org/officeDocument/2006/relationships/hyperlink" Target="http://en.wikipedia.org/wiki/Clinopyroxene" TargetMode="External"/><Relationship Id="rId7" Type="http://schemas.openxmlformats.org/officeDocument/2006/relationships/hyperlink" Target="http://en.wikipedia.org/wiki/Silicon" TargetMode="External"/><Relationship Id="rId12" Type="http://schemas.openxmlformats.org/officeDocument/2006/relationships/hyperlink" Target="http://en.wikipedia.org/wiki/Mineral" TargetMode="External"/><Relationship Id="rId17" Type="http://schemas.openxmlformats.org/officeDocument/2006/relationships/hyperlink" Target="http://en.wikipedia.org/wiki/Tetrahedron" TargetMode="External"/><Relationship Id="rId2" Type="http://schemas.openxmlformats.org/officeDocument/2006/relationships/slide" Target="../slides/slide2.xml"/><Relationship Id="rId16" Type="http://schemas.openxmlformats.org/officeDocument/2006/relationships/hyperlink" Target="http://en.wikipedia.org/wiki/Feldspar" TargetMode="External"/><Relationship Id="rId20" Type="http://schemas.openxmlformats.org/officeDocument/2006/relationships/hyperlink" Target="http://en.wikipedia.org/wiki/Crystal_twinning" TargetMode="External"/><Relationship Id="rId1" Type="http://schemas.openxmlformats.org/officeDocument/2006/relationships/notesMaster" Target="../notesMasters/notesMaster1.xml"/><Relationship Id="rId6" Type="http://schemas.openxmlformats.org/officeDocument/2006/relationships/hyperlink" Target="http://en.wikipedia.org/wiki/Aluminium" TargetMode="External"/><Relationship Id="rId11" Type="http://schemas.openxmlformats.org/officeDocument/2006/relationships/hyperlink" Target="http://en.wikipedia.org/wiki/Tectosilicate" TargetMode="External"/><Relationship Id="rId5" Type="http://schemas.openxmlformats.org/officeDocument/2006/relationships/hyperlink" Target="http://en.wikipedia.org/wiki/Potassium" TargetMode="External"/><Relationship Id="rId15" Type="http://schemas.openxmlformats.org/officeDocument/2006/relationships/hyperlink" Target="http://en.wikipedia.org/wiki/Continental_crust" TargetMode="External"/><Relationship Id="rId23" Type="http://schemas.openxmlformats.org/officeDocument/2006/relationships/hyperlink" Target="http://en.wikipedia.org/wiki/Petrology" TargetMode="External"/><Relationship Id="rId10" Type="http://schemas.openxmlformats.org/officeDocument/2006/relationships/hyperlink" Target="http://en.wikipedia.org/wiki/Calcium" TargetMode="External"/><Relationship Id="rId19" Type="http://schemas.openxmlformats.org/officeDocument/2006/relationships/hyperlink" Target="http://en.wikipedia.org/wiki/Plagioclase" TargetMode="External"/><Relationship Id="rId4" Type="http://schemas.openxmlformats.org/officeDocument/2006/relationships/hyperlink" Target="http://pubs.usgs.gov/of/2003/of03-221/data/images/thin_section/fullres_zip/82mw0017ts.zip" TargetMode="External"/><Relationship Id="rId9" Type="http://schemas.openxmlformats.org/officeDocument/2006/relationships/hyperlink" Target="http://en.wikipedia.org/wiki/Sodium" TargetMode="External"/><Relationship Id="rId14" Type="http://schemas.openxmlformats.org/officeDocument/2006/relationships/hyperlink" Target="http://en.wikipedia.org/wiki/Crust_(geology)" TargetMode="External"/><Relationship Id="rId22" Type="http://schemas.openxmlformats.org/officeDocument/2006/relationships/hyperlink" Target="http://en.wikipedia.org/wiki/Orthopyroxene"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8" Type="http://schemas.openxmlformats.org/officeDocument/2006/relationships/hyperlink" Target="http://en.wikipedia.org/wiki/Oxygen" TargetMode="External"/><Relationship Id="rId13" Type="http://schemas.openxmlformats.org/officeDocument/2006/relationships/hyperlink" Target="http://en.wikipedia.org/wiki/Earth" TargetMode="External"/><Relationship Id="rId18" Type="http://schemas.openxmlformats.org/officeDocument/2006/relationships/hyperlink" Target="http://en.wikipedia.org/wiki/Silicon_dioxide" TargetMode="External"/><Relationship Id="rId3" Type="http://schemas.openxmlformats.org/officeDocument/2006/relationships/hyperlink" Target="http://pubs.usgs.gov/of/2003/of03-221/htmldocs/bedrock_photos/82mw0017.htm" TargetMode="External"/><Relationship Id="rId21" Type="http://schemas.openxmlformats.org/officeDocument/2006/relationships/hyperlink" Target="http://en.wikipedia.org/wiki/Clinopyroxene" TargetMode="External"/><Relationship Id="rId7" Type="http://schemas.openxmlformats.org/officeDocument/2006/relationships/hyperlink" Target="http://en.wikipedia.org/wiki/Silicon" TargetMode="External"/><Relationship Id="rId12" Type="http://schemas.openxmlformats.org/officeDocument/2006/relationships/hyperlink" Target="http://en.wikipedia.org/wiki/Mineral" TargetMode="External"/><Relationship Id="rId17" Type="http://schemas.openxmlformats.org/officeDocument/2006/relationships/hyperlink" Target="http://en.wikipedia.org/wiki/Tetrahedron" TargetMode="External"/><Relationship Id="rId2" Type="http://schemas.openxmlformats.org/officeDocument/2006/relationships/slide" Target="../slides/slide25.xml"/><Relationship Id="rId16" Type="http://schemas.openxmlformats.org/officeDocument/2006/relationships/hyperlink" Target="http://en.wikipedia.org/wiki/Feldspar" TargetMode="External"/><Relationship Id="rId20" Type="http://schemas.openxmlformats.org/officeDocument/2006/relationships/hyperlink" Target="http://en.wikipedia.org/wiki/Crystal_twinning" TargetMode="External"/><Relationship Id="rId1" Type="http://schemas.openxmlformats.org/officeDocument/2006/relationships/notesMaster" Target="../notesMasters/notesMaster1.xml"/><Relationship Id="rId6" Type="http://schemas.openxmlformats.org/officeDocument/2006/relationships/hyperlink" Target="http://en.wikipedia.org/wiki/Aluminium" TargetMode="External"/><Relationship Id="rId11" Type="http://schemas.openxmlformats.org/officeDocument/2006/relationships/hyperlink" Target="http://en.wikipedia.org/wiki/Tectosilicate" TargetMode="External"/><Relationship Id="rId5" Type="http://schemas.openxmlformats.org/officeDocument/2006/relationships/hyperlink" Target="http://en.wikipedia.org/wiki/Potassium" TargetMode="External"/><Relationship Id="rId15" Type="http://schemas.openxmlformats.org/officeDocument/2006/relationships/hyperlink" Target="http://en.wikipedia.org/wiki/Continental_crust" TargetMode="External"/><Relationship Id="rId23" Type="http://schemas.openxmlformats.org/officeDocument/2006/relationships/hyperlink" Target="http://en.wikipedia.org/wiki/Petrology" TargetMode="External"/><Relationship Id="rId10" Type="http://schemas.openxmlformats.org/officeDocument/2006/relationships/hyperlink" Target="http://en.wikipedia.org/wiki/Calcium" TargetMode="External"/><Relationship Id="rId19" Type="http://schemas.openxmlformats.org/officeDocument/2006/relationships/hyperlink" Target="http://en.wikipedia.org/wiki/Plagioclase" TargetMode="External"/><Relationship Id="rId4" Type="http://schemas.openxmlformats.org/officeDocument/2006/relationships/hyperlink" Target="http://pubs.usgs.gov/of/2003/of03-221/data/images/thin_section/fullres_zip/82mw0017ts.zip" TargetMode="External"/><Relationship Id="rId9" Type="http://schemas.openxmlformats.org/officeDocument/2006/relationships/hyperlink" Target="http://en.wikipedia.org/wiki/Sodium" TargetMode="External"/><Relationship Id="rId14" Type="http://schemas.openxmlformats.org/officeDocument/2006/relationships/hyperlink" Target="http://en.wikipedia.org/wiki/Crust_(geology)" TargetMode="External"/><Relationship Id="rId22" Type="http://schemas.openxmlformats.org/officeDocument/2006/relationships/hyperlink" Target="http://en.wikipedia.org/wiki/Orthopyroxene" TargetMode="Externa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8" Type="http://schemas.openxmlformats.org/officeDocument/2006/relationships/hyperlink" Target="http://en.wikipedia.org/wiki/Oxygen" TargetMode="External"/><Relationship Id="rId13" Type="http://schemas.openxmlformats.org/officeDocument/2006/relationships/hyperlink" Target="http://en.wikipedia.org/wiki/Earth" TargetMode="External"/><Relationship Id="rId18" Type="http://schemas.openxmlformats.org/officeDocument/2006/relationships/hyperlink" Target="http://en.wikipedia.org/wiki/Silicon_dioxide" TargetMode="External"/><Relationship Id="rId3" Type="http://schemas.openxmlformats.org/officeDocument/2006/relationships/hyperlink" Target="http://pubs.usgs.gov/of/2003/of03-221/htmldocs/bedrock_photos/82mw0017.htm" TargetMode="External"/><Relationship Id="rId21" Type="http://schemas.openxmlformats.org/officeDocument/2006/relationships/hyperlink" Target="http://en.wikipedia.org/wiki/Clinopyroxene" TargetMode="External"/><Relationship Id="rId7" Type="http://schemas.openxmlformats.org/officeDocument/2006/relationships/hyperlink" Target="http://en.wikipedia.org/wiki/Silicon" TargetMode="External"/><Relationship Id="rId12" Type="http://schemas.openxmlformats.org/officeDocument/2006/relationships/hyperlink" Target="http://en.wikipedia.org/wiki/Mineral" TargetMode="External"/><Relationship Id="rId17" Type="http://schemas.openxmlformats.org/officeDocument/2006/relationships/hyperlink" Target="http://en.wikipedia.org/wiki/Tetrahedron" TargetMode="External"/><Relationship Id="rId2" Type="http://schemas.openxmlformats.org/officeDocument/2006/relationships/slide" Target="../slides/slide31.xml"/><Relationship Id="rId16" Type="http://schemas.openxmlformats.org/officeDocument/2006/relationships/hyperlink" Target="http://en.wikipedia.org/wiki/Feldspar" TargetMode="External"/><Relationship Id="rId20" Type="http://schemas.openxmlformats.org/officeDocument/2006/relationships/hyperlink" Target="http://en.wikipedia.org/wiki/Crystal_twinning" TargetMode="External"/><Relationship Id="rId1" Type="http://schemas.openxmlformats.org/officeDocument/2006/relationships/notesMaster" Target="../notesMasters/notesMaster1.xml"/><Relationship Id="rId6" Type="http://schemas.openxmlformats.org/officeDocument/2006/relationships/hyperlink" Target="http://en.wikipedia.org/wiki/Aluminium" TargetMode="External"/><Relationship Id="rId11" Type="http://schemas.openxmlformats.org/officeDocument/2006/relationships/hyperlink" Target="http://en.wikipedia.org/wiki/Tectosilicate" TargetMode="External"/><Relationship Id="rId5" Type="http://schemas.openxmlformats.org/officeDocument/2006/relationships/hyperlink" Target="http://en.wikipedia.org/wiki/Potassium" TargetMode="External"/><Relationship Id="rId15" Type="http://schemas.openxmlformats.org/officeDocument/2006/relationships/hyperlink" Target="http://en.wikipedia.org/wiki/Continental_crust" TargetMode="External"/><Relationship Id="rId23" Type="http://schemas.openxmlformats.org/officeDocument/2006/relationships/hyperlink" Target="http://en.wikipedia.org/wiki/Petrology" TargetMode="External"/><Relationship Id="rId10" Type="http://schemas.openxmlformats.org/officeDocument/2006/relationships/hyperlink" Target="http://en.wikipedia.org/wiki/Calcium" TargetMode="External"/><Relationship Id="rId19" Type="http://schemas.openxmlformats.org/officeDocument/2006/relationships/hyperlink" Target="http://en.wikipedia.org/wiki/Plagioclase" TargetMode="External"/><Relationship Id="rId4" Type="http://schemas.openxmlformats.org/officeDocument/2006/relationships/hyperlink" Target="http://pubs.usgs.gov/of/2003/of03-221/data/images/thin_section/fullres_zip/82mw0017ts.zip" TargetMode="External"/><Relationship Id="rId9" Type="http://schemas.openxmlformats.org/officeDocument/2006/relationships/hyperlink" Target="http://en.wikipedia.org/wiki/Sodium" TargetMode="External"/><Relationship Id="rId14" Type="http://schemas.openxmlformats.org/officeDocument/2006/relationships/hyperlink" Target="http://en.wikipedia.org/wiki/Crust_(geology)" TargetMode="External"/><Relationship Id="rId22" Type="http://schemas.openxmlformats.org/officeDocument/2006/relationships/hyperlink" Target="http://en.wikipedia.org/wiki/Orthopyroxene" TargetMode="Externa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8" Type="http://schemas.openxmlformats.org/officeDocument/2006/relationships/hyperlink" Target="http://en.wikipedia.org/wiki/Oxygen" TargetMode="External"/><Relationship Id="rId13" Type="http://schemas.openxmlformats.org/officeDocument/2006/relationships/hyperlink" Target="http://en.wikipedia.org/wiki/Earth" TargetMode="External"/><Relationship Id="rId18" Type="http://schemas.openxmlformats.org/officeDocument/2006/relationships/hyperlink" Target="http://en.wikipedia.org/wiki/Silicon_dioxide" TargetMode="External"/><Relationship Id="rId3" Type="http://schemas.openxmlformats.org/officeDocument/2006/relationships/hyperlink" Target="http://pubs.usgs.gov/of/2003/of03-221/htmldocs/bedrock_photos/82mw0017.htm" TargetMode="External"/><Relationship Id="rId21" Type="http://schemas.openxmlformats.org/officeDocument/2006/relationships/hyperlink" Target="http://en.wikipedia.org/wiki/Clinopyroxene" TargetMode="External"/><Relationship Id="rId7" Type="http://schemas.openxmlformats.org/officeDocument/2006/relationships/hyperlink" Target="http://en.wikipedia.org/wiki/Silicon" TargetMode="External"/><Relationship Id="rId12" Type="http://schemas.openxmlformats.org/officeDocument/2006/relationships/hyperlink" Target="http://en.wikipedia.org/wiki/Mineral" TargetMode="External"/><Relationship Id="rId17" Type="http://schemas.openxmlformats.org/officeDocument/2006/relationships/hyperlink" Target="http://en.wikipedia.org/wiki/Tetrahedron" TargetMode="External"/><Relationship Id="rId2" Type="http://schemas.openxmlformats.org/officeDocument/2006/relationships/slide" Target="../slides/slide37.xml"/><Relationship Id="rId16" Type="http://schemas.openxmlformats.org/officeDocument/2006/relationships/hyperlink" Target="http://en.wikipedia.org/wiki/Feldspar" TargetMode="External"/><Relationship Id="rId20" Type="http://schemas.openxmlformats.org/officeDocument/2006/relationships/hyperlink" Target="http://en.wikipedia.org/wiki/Crystal_twinning" TargetMode="External"/><Relationship Id="rId1" Type="http://schemas.openxmlformats.org/officeDocument/2006/relationships/notesMaster" Target="../notesMasters/notesMaster1.xml"/><Relationship Id="rId6" Type="http://schemas.openxmlformats.org/officeDocument/2006/relationships/hyperlink" Target="http://en.wikipedia.org/wiki/Aluminium" TargetMode="External"/><Relationship Id="rId11" Type="http://schemas.openxmlformats.org/officeDocument/2006/relationships/hyperlink" Target="http://en.wikipedia.org/wiki/Tectosilicate" TargetMode="External"/><Relationship Id="rId5" Type="http://schemas.openxmlformats.org/officeDocument/2006/relationships/hyperlink" Target="http://en.wikipedia.org/wiki/Potassium" TargetMode="External"/><Relationship Id="rId15" Type="http://schemas.openxmlformats.org/officeDocument/2006/relationships/hyperlink" Target="http://en.wikipedia.org/wiki/Continental_crust" TargetMode="External"/><Relationship Id="rId23" Type="http://schemas.openxmlformats.org/officeDocument/2006/relationships/hyperlink" Target="http://en.wikipedia.org/wiki/Petrology" TargetMode="External"/><Relationship Id="rId10" Type="http://schemas.openxmlformats.org/officeDocument/2006/relationships/hyperlink" Target="http://en.wikipedia.org/wiki/Calcium" TargetMode="External"/><Relationship Id="rId19" Type="http://schemas.openxmlformats.org/officeDocument/2006/relationships/hyperlink" Target="http://en.wikipedia.org/wiki/Plagioclase" TargetMode="External"/><Relationship Id="rId4" Type="http://schemas.openxmlformats.org/officeDocument/2006/relationships/hyperlink" Target="http://pubs.usgs.gov/of/2003/of03-221/data/images/thin_section/fullres_zip/82mw0017ts.zip" TargetMode="External"/><Relationship Id="rId9" Type="http://schemas.openxmlformats.org/officeDocument/2006/relationships/hyperlink" Target="http://en.wikipedia.org/wiki/Sodium" TargetMode="External"/><Relationship Id="rId14" Type="http://schemas.openxmlformats.org/officeDocument/2006/relationships/hyperlink" Target="http://en.wikipedia.org/wiki/Crust_(geology)" TargetMode="External"/><Relationship Id="rId22" Type="http://schemas.openxmlformats.org/officeDocument/2006/relationships/hyperlink" Target="http://en.wikipedia.org/wiki/Orthopyroxene" TargetMode="Externa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en.wikipedia.org/wiki/B%C3%A9darieux" TargetMode="External"/><Relationship Id="rId2" Type="http://schemas.openxmlformats.org/officeDocument/2006/relationships/slide" Target="../slides/slide3.xml"/><Relationship Id="rId1" Type="http://schemas.openxmlformats.org/officeDocument/2006/relationships/notesMaster" Target="../notesMasters/notesMaster1.xml"/><Relationship Id="rId5" Type="http://schemas.openxmlformats.org/officeDocument/2006/relationships/hyperlink" Target="http://en.wikipedia.org/w/index.php?title=Drag_fold&amp;action=edit&amp;redlink=1" TargetMode="External"/><Relationship Id="rId4" Type="http://schemas.openxmlformats.org/officeDocument/2006/relationships/hyperlink" Target="http://en.wikipedia.org/wiki/France" TargetMode="Externa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8" Type="http://schemas.openxmlformats.org/officeDocument/2006/relationships/hyperlink" Target="http://en.wikipedia.org/wiki/Oxygen" TargetMode="External"/><Relationship Id="rId13" Type="http://schemas.openxmlformats.org/officeDocument/2006/relationships/hyperlink" Target="http://en.wikipedia.org/wiki/Earth" TargetMode="External"/><Relationship Id="rId18" Type="http://schemas.openxmlformats.org/officeDocument/2006/relationships/hyperlink" Target="http://en.wikipedia.org/wiki/Silicon_dioxide" TargetMode="External"/><Relationship Id="rId3" Type="http://schemas.openxmlformats.org/officeDocument/2006/relationships/hyperlink" Target="http://pubs.usgs.gov/of/2003/of03-221/htmldocs/bedrock_photos/82mw0017.htm" TargetMode="External"/><Relationship Id="rId21" Type="http://schemas.openxmlformats.org/officeDocument/2006/relationships/hyperlink" Target="http://en.wikipedia.org/wiki/Clinopyroxene" TargetMode="External"/><Relationship Id="rId7" Type="http://schemas.openxmlformats.org/officeDocument/2006/relationships/hyperlink" Target="http://en.wikipedia.org/wiki/Silicon" TargetMode="External"/><Relationship Id="rId12" Type="http://schemas.openxmlformats.org/officeDocument/2006/relationships/hyperlink" Target="http://en.wikipedia.org/wiki/Mineral" TargetMode="External"/><Relationship Id="rId17" Type="http://schemas.openxmlformats.org/officeDocument/2006/relationships/hyperlink" Target="http://en.wikipedia.org/wiki/Tetrahedron" TargetMode="External"/><Relationship Id="rId2" Type="http://schemas.openxmlformats.org/officeDocument/2006/relationships/slide" Target="../slides/slide5.xml"/><Relationship Id="rId16" Type="http://schemas.openxmlformats.org/officeDocument/2006/relationships/hyperlink" Target="http://en.wikipedia.org/wiki/Feldspar" TargetMode="External"/><Relationship Id="rId20" Type="http://schemas.openxmlformats.org/officeDocument/2006/relationships/hyperlink" Target="http://en.wikipedia.org/wiki/Crystal_twinning" TargetMode="External"/><Relationship Id="rId1" Type="http://schemas.openxmlformats.org/officeDocument/2006/relationships/notesMaster" Target="../notesMasters/notesMaster1.xml"/><Relationship Id="rId6" Type="http://schemas.openxmlformats.org/officeDocument/2006/relationships/hyperlink" Target="http://en.wikipedia.org/wiki/Aluminium" TargetMode="External"/><Relationship Id="rId11" Type="http://schemas.openxmlformats.org/officeDocument/2006/relationships/hyperlink" Target="http://en.wikipedia.org/wiki/Tectosilicate" TargetMode="External"/><Relationship Id="rId5" Type="http://schemas.openxmlformats.org/officeDocument/2006/relationships/hyperlink" Target="http://en.wikipedia.org/wiki/Potassium" TargetMode="External"/><Relationship Id="rId15" Type="http://schemas.openxmlformats.org/officeDocument/2006/relationships/hyperlink" Target="http://en.wikipedia.org/wiki/Continental_crust" TargetMode="External"/><Relationship Id="rId23" Type="http://schemas.openxmlformats.org/officeDocument/2006/relationships/hyperlink" Target="http://en.wikipedia.org/wiki/Petrology" TargetMode="External"/><Relationship Id="rId10" Type="http://schemas.openxmlformats.org/officeDocument/2006/relationships/hyperlink" Target="http://en.wikipedia.org/wiki/Calcium" TargetMode="External"/><Relationship Id="rId19" Type="http://schemas.openxmlformats.org/officeDocument/2006/relationships/hyperlink" Target="http://en.wikipedia.org/wiki/Plagioclase" TargetMode="External"/><Relationship Id="rId4" Type="http://schemas.openxmlformats.org/officeDocument/2006/relationships/hyperlink" Target="http://pubs.usgs.gov/of/2003/of03-221/data/images/thin_section/fullres_zip/82mw0017ts.zip" TargetMode="External"/><Relationship Id="rId9" Type="http://schemas.openxmlformats.org/officeDocument/2006/relationships/hyperlink" Target="http://en.wikipedia.org/wiki/Sodium" TargetMode="External"/><Relationship Id="rId14" Type="http://schemas.openxmlformats.org/officeDocument/2006/relationships/hyperlink" Target="http://en.wikipedia.org/wiki/Crust_(geology)" TargetMode="External"/><Relationship Id="rId22" Type="http://schemas.openxmlformats.org/officeDocument/2006/relationships/hyperlink" Target="http://en.wikipedia.org/wiki/Orthopyroxene"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en.wikipedia.org/wiki/Artificial_satellite" TargetMode="External"/><Relationship Id="rId2" Type="http://schemas.openxmlformats.org/officeDocument/2006/relationships/slide" Target="../slides/slide6.xml"/><Relationship Id="rId1" Type="http://schemas.openxmlformats.org/officeDocument/2006/relationships/notesMaster" Target="../notesMasters/notesMaster1.xml"/><Relationship Id="rId6" Type="http://schemas.openxmlformats.org/officeDocument/2006/relationships/hyperlink" Target="http://en.wikipedia.org/wiki/Ionosphere" TargetMode="External"/><Relationship Id="rId5" Type="http://schemas.openxmlformats.org/officeDocument/2006/relationships/hyperlink" Target="http://en.wikipedia.org/wiki/Aerodynamic_drag" TargetMode="External"/><Relationship Id="rId4" Type="http://schemas.openxmlformats.org/officeDocument/2006/relationships/hyperlink" Target="http://en.wikipedia.org/wiki/Earth's_atmosphere#Temperature_and_the_atmospheric_layers" TargetMode="External"/></Relationships>
</file>

<file path=ppt/notesSlides/_rels/notesSlide6.xml.rels><?xml version="1.0" encoding="UTF-8" standalone="yes"?>
<Relationships xmlns="http://schemas.openxmlformats.org/package/2006/relationships"><Relationship Id="rId8" Type="http://schemas.openxmlformats.org/officeDocument/2006/relationships/hyperlink" Target="http://en.wikipedia.org/wiki/Oxygen" TargetMode="External"/><Relationship Id="rId13" Type="http://schemas.openxmlformats.org/officeDocument/2006/relationships/hyperlink" Target="http://en.wikipedia.org/wiki/Earth" TargetMode="External"/><Relationship Id="rId18" Type="http://schemas.openxmlformats.org/officeDocument/2006/relationships/hyperlink" Target="http://en.wikipedia.org/wiki/Silicon_dioxide" TargetMode="External"/><Relationship Id="rId3" Type="http://schemas.openxmlformats.org/officeDocument/2006/relationships/hyperlink" Target="http://pubs.usgs.gov/of/2003/of03-221/htmldocs/bedrock_photos/82mw0017.htm" TargetMode="External"/><Relationship Id="rId21" Type="http://schemas.openxmlformats.org/officeDocument/2006/relationships/hyperlink" Target="http://en.wikipedia.org/wiki/Clinopyroxene" TargetMode="External"/><Relationship Id="rId7" Type="http://schemas.openxmlformats.org/officeDocument/2006/relationships/hyperlink" Target="http://en.wikipedia.org/wiki/Silicon" TargetMode="External"/><Relationship Id="rId12" Type="http://schemas.openxmlformats.org/officeDocument/2006/relationships/hyperlink" Target="http://en.wikipedia.org/wiki/Mineral" TargetMode="External"/><Relationship Id="rId17" Type="http://schemas.openxmlformats.org/officeDocument/2006/relationships/hyperlink" Target="http://en.wikipedia.org/wiki/Tetrahedron" TargetMode="External"/><Relationship Id="rId2" Type="http://schemas.openxmlformats.org/officeDocument/2006/relationships/slide" Target="../slides/slide8.xml"/><Relationship Id="rId16" Type="http://schemas.openxmlformats.org/officeDocument/2006/relationships/hyperlink" Target="http://en.wikipedia.org/wiki/Feldspar" TargetMode="External"/><Relationship Id="rId20" Type="http://schemas.openxmlformats.org/officeDocument/2006/relationships/hyperlink" Target="http://en.wikipedia.org/wiki/Crystal_twinning" TargetMode="External"/><Relationship Id="rId1" Type="http://schemas.openxmlformats.org/officeDocument/2006/relationships/notesMaster" Target="../notesMasters/notesMaster1.xml"/><Relationship Id="rId6" Type="http://schemas.openxmlformats.org/officeDocument/2006/relationships/hyperlink" Target="http://en.wikipedia.org/wiki/Aluminium" TargetMode="External"/><Relationship Id="rId11" Type="http://schemas.openxmlformats.org/officeDocument/2006/relationships/hyperlink" Target="http://en.wikipedia.org/wiki/Tectosilicate" TargetMode="External"/><Relationship Id="rId5" Type="http://schemas.openxmlformats.org/officeDocument/2006/relationships/hyperlink" Target="http://en.wikipedia.org/wiki/Potassium" TargetMode="External"/><Relationship Id="rId15" Type="http://schemas.openxmlformats.org/officeDocument/2006/relationships/hyperlink" Target="http://en.wikipedia.org/wiki/Continental_crust" TargetMode="External"/><Relationship Id="rId23" Type="http://schemas.openxmlformats.org/officeDocument/2006/relationships/hyperlink" Target="http://en.wikipedia.org/wiki/Petrology" TargetMode="External"/><Relationship Id="rId10" Type="http://schemas.openxmlformats.org/officeDocument/2006/relationships/hyperlink" Target="http://en.wikipedia.org/wiki/Calcium" TargetMode="External"/><Relationship Id="rId19" Type="http://schemas.openxmlformats.org/officeDocument/2006/relationships/hyperlink" Target="http://en.wikipedia.org/wiki/Plagioclase" TargetMode="External"/><Relationship Id="rId4" Type="http://schemas.openxmlformats.org/officeDocument/2006/relationships/hyperlink" Target="http://pubs.usgs.gov/of/2003/of03-221/data/images/thin_section/fullres_zip/82mw0017ts.zip" TargetMode="External"/><Relationship Id="rId9" Type="http://schemas.openxmlformats.org/officeDocument/2006/relationships/hyperlink" Target="http://en.wikipedia.org/wiki/Sodium" TargetMode="External"/><Relationship Id="rId14" Type="http://schemas.openxmlformats.org/officeDocument/2006/relationships/hyperlink" Target="http://en.wikipedia.org/wiki/Crust_(geology)" TargetMode="External"/><Relationship Id="rId22" Type="http://schemas.openxmlformats.org/officeDocument/2006/relationships/hyperlink" Target="http://en.wikipedia.org/wiki/Orthopyroxene"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en.wikipedia.org/wiki/Artificial_satellite"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en.wikipedia.org/wiki/Ionosphere" TargetMode="External"/><Relationship Id="rId5" Type="http://schemas.openxmlformats.org/officeDocument/2006/relationships/hyperlink" Target="http://en.wikipedia.org/wiki/Aerodynamic_drag" TargetMode="External"/><Relationship Id="rId4" Type="http://schemas.openxmlformats.org/officeDocument/2006/relationships/hyperlink" Target="http://en.wikipedia.org/wiki/Earth's_atmosphere#Temperature_and_the_atmospheric_layers"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en.wikipedia.org/wiki/Artificial_satellite"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en.wikipedia.org/wiki/Ionosphere" TargetMode="External"/><Relationship Id="rId5" Type="http://schemas.openxmlformats.org/officeDocument/2006/relationships/hyperlink" Target="http://en.wikipedia.org/wiki/Aerodynamic_drag" TargetMode="External"/><Relationship Id="rId4" Type="http://schemas.openxmlformats.org/officeDocument/2006/relationships/hyperlink" Target="http://en.wikipedia.org/wiki/Earth's_atmosphere#Temperature_and_the_atmospheric_layers" TargetMode="External"/></Relationships>
</file>

<file path=ppt/notesSlides/_rels/notesSlide9.xml.rels><?xml version="1.0" encoding="UTF-8" standalone="yes"?>
<Relationships xmlns="http://schemas.openxmlformats.org/package/2006/relationships"><Relationship Id="rId8" Type="http://schemas.openxmlformats.org/officeDocument/2006/relationships/hyperlink" Target="http://en.wikipedia.org/wiki/Oxygen" TargetMode="External"/><Relationship Id="rId13" Type="http://schemas.openxmlformats.org/officeDocument/2006/relationships/hyperlink" Target="http://en.wikipedia.org/wiki/Earth" TargetMode="External"/><Relationship Id="rId18" Type="http://schemas.openxmlformats.org/officeDocument/2006/relationships/hyperlink" Target="http://en.wikipedia.org/wiki/Silicon_dioxide" TargetMode="External"/><Relationship Id="rId3" Type="http://schemas.openxmlformats.org/officeDocument/2006/relationships/hyperlink" Target="http://pubs.usgs.gov/of/2003/of03-221/htmldocs/bedrock_photos/82mw0017.htm" TargetMode="External"/><Relationship Id="rId21" Type="http://schemas.openxmlformats.org/officeDocument/2006/relationships/hyperlink" Target="http://en.wikipedia.org/wiki/Clinopyroxene" TargetMode="External"/><Relationship Id="rId7" Type="http://schemas.openxmlformats.org/officeDocument/2006/relationships/hyperlink" Target="http://en.wikipedia.org/wiki/Silicon" TargetMode="External"/><Relationship Id="rId12" Type="http://schemas.openxmlformats.org/officeDocument/2006/relationships/hyperlink" Target="http://en.wikipedia.org/wiki/Mineral" TargetMode="External"/><Relationship Id="rId17" Type="http://schemas.openxmlformats.org/officeDocument/2006/relationships/hyperlink" Target="http://en.wikipedia.org/wiki/Tetrahedron" TargetMode="External"/><Relationship Id="rId2" Type="http://schemas.openxmlformats.org/officeDocument/2006/relationships/slide" Target="../slides/slide11.xml"/><Relationship Id="rId16" Type="http://schemas.openxmlformats.org/officeDocument/2006/relationships/hyperlink" Target="http://en.wikipedia.org/wiki/Feldspar" TargetMode="External"/><Relationship Id="rId20" Type="http://schemas.openxmlformats.org/officeDocument/2006/relationships/hyperlink" Target="http://en.wikipedia.org/wiki/Crystal_twinning" TargetMode="External"/><Relationship Id="rId1" Type="http://schemas.openxmlformats.org/officeDocument/2006/relationships/notesMaster" Target="../notesMasters/notesMaster1.xml"/><Relationship Id="rId6" Type="http://schemas.openxmlformats.org/officeDocument/2006/relationships/hyperlink" Target="http://en.wikipedia.org/wiki/Aluminium" TargetMode="External"/><Relationship Id="rId11" Type="http://schemas.openxmlformats.org/officeDocument/2006/relationships/hyperlink" Target="http://en.wikipedia.org/wiki/Tectosilicate" TargetMode="External"/><Relationship Id="rId5" Type="http://schemas.openxmlformats.org/officeDocument/2006/relationships/hyperlink" Target="http://en.wikipedia.org/wiki/Potassium" TargetMode="External"/><Relationship Id="rId15" Type="http://schemas.openxmlformats.org/officeDocument/2006/relationships/hyperlink" Target="http://en.wikipedia.org/wiki/Continental_crust" TargetMode="External"/><Relationship Id="rId23" Type="http://schemas.openxmlformats.org/officeDocument/2006/relationships/hyperlink" Target="http://en.wikipedia.org/wiki/Petrology" TargetMode="External"/><Relationship Id="rId10" Type="http://schemas.openxmlformats.org/officeDocument/2006/relationships/hyperlink" Target="http://en.wikipedia.org/wiki/Calcium" TargetMode="External"/><Relationship Id="rId19" Type="http://schemas.openxmlformats.org/officeDocument/2006/relationships/hyperlink" Target="http://en.wikipedia.org/wiki/Plagioclase" TargetMode="External"/><Relationship Id="rId4" Type="http://schemas.openxmlformats.org/officeDocument/2006/relationships/hyperlink" Target="http://pubs.usgs.gov/of/2003/of03-221/data/images/thin_section/fullres_zip/82mw0017ts.zip" TargetMode="External"/><Relationship Id="rId9" Type="http://schemas.openxmlformats.org/officeDocument/2006/relationships/hyperlink" Target="http://en.wikipedia.org/wiki/Sodium" TargetMode="External"/><Relationship Id="rId14" Type="http://schemas.openxmlformats.org/officeDocument/2006/relationships/hyperlink" Target="http://en.wikipedia.org/wiki/Crust_(geology)" TargetMode="External"/><Relationship Id="rId22" Type="http://schemas.openxmlformats.org/officeDocument/2006/relationships/hyperlink" Target="http://en.wikipedia.org/wiki/Orthopyroxene"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a:solidFill>
                  <a:schemeClr val="tx1"/>
                </a:solidFill>
                <a:latin typeface="+mn-lt"/>
                <a:ea typeface="ＭＳ Ｐゴシック" charset="-128"/>
                <a:cs typeface="ＭＳ Ｐゴシック" charset="-128"/>
              </a:rPr>
              <a:t>Arrows point to an optically continuous K-feldspar grain separated by quartz-filled fractures in </a:t>
            </a:r>
            <a:r>
              <a:rPr lang="en-US" sz="1200" b="1" kern="1200" dirty="0" err="1">
                <a:solidFill>
                  <a:schemeClr val="tx1"/>
                </a:solidFill>
                <a:latin typeface="+mn-lt"/>
                <a:ea typeface="ＭＳ Ｐゴシック" charset="-128"/>
                <a:cs typeface="ＭＳ Ｐゴシック" charset="-128"/>
              </a:rPr>
              <a:t>orthogneiss</a:t>
            </a:r>
            <a:r>
              <a:rPr lang="en-US" sz="1200" b="1" kern="1200" dirty="0">
                <a:solidFill>
                  <a:schemeClr val="tx1"/>
                </a:solidFill>
                <a:latin typeface="+mn-lt"/>
                <a:ea typeface="ＭＳ Ｐゴシック" charset="-128"/>
                <a:cs typeface="ＭＳ Ｐゴシック" charset="-128"/>
              </a:rPr>
              <a:t> (</a:t>
            </a:r>
            <a:r>
              <a:rPr lang="en-US" sz="1200" b="1" kern="1200" dirty="0">
                <a:solidFill>
                  <a:schemeClr val="tx1"/>
                </a:solidFill>
                <a:latin typeface="+mn-lt"/>
                <a:ea typeface="ＭＳ Ｐゴシック" charset="-128"/>
                <a:cs typeface="ＭＳ Ｐゴシック" charset="-128"/>
                <a:hlinkClick r:id="rId3"/>
              </a:rPr>
              <a:t>82MW0017). K-feldspar is stained green in this image, and sodic perthite appears orange.  Click </a:t>
            </a:r>
            <a:r>
              <a:rPr lang="en-US" sz="1200" b="1" kern="1200" dirty="0">
                <a:solidFill>
                  <a:schemeClr val="tx1"/>
                </a:solidFill>
                <a:latin typeface="+mn-lt"/>
                <a:ea typeface="ＭＳ Ｐゴシック" charset="-128"/>
                <a:cs typeface="ＭＳ Ｐゴシック" charset="-128"/>
                <a:hlinkClick r:id="rId4"/>
              </a:rPr>
              <a:t>here for a zip file with full resolution image.kfs: K-feldspar qtz: quartz	</a:t>
            </a:r>
          </a:p>
          <a:p>
            <a:endParaRPr lang="en-US" sz="1200" b="1" kern="1200" dirty="0">
              <a:solidFill>
                <a:schemeClr val="tx1"/>
              </a:solidFill>
              <a:latin typeface="+mn-lt"/>
              <a:ea typeface="ＭＳ Ｐゴシック" charset="-128"/>
              <a:cs typeface="ＭＳ Ｐゴシック" charset="-128"/>
              <a:hlinkClick r:id="rId4"/>
            </a:endParaRPr>
          </a:p>
          <a:p>
            <a:r>
              <a:rPr lang="en-US" sz="1200" b="1" kern="1200" dirty="0">
                <a:solidFill>
                  <a:schemeClr val="tx1"/>
                </a:solidFill>
                <a:latin typeface="+mn-lt"/>
                <a:ea typeface="ＭＳ Ｐゴシック" charset="-128"/>
                <a:cs typeface="ＭＳ Ｐゴシック" charset="-128"/>
              </a:rPr>
              <a:t>Feldspars (</a:t>
            </a:r>
            <a:r>
              <a:rPr lang="en-US" sz="1200" b="1" kern="1200" dirty="0">
                <a:solidFill>
                  <a:schemeClr val="tx1"/>
                </a:solidFill>
                <a:latin typeface="+mn-lt"/>
                <a:ea typeface="ＭＳ Ｐゴシック" charset="-128"/>
                <a:cs typeface="ＭＳ Ｐゴシック" charset="-128"/>
                <a:hlinkClick r:id="rId5"/>
              </a:rPr>
              <a:t>K</a:t>
            </a:r>
            <a:r>
              <a:rPr lang="en-US" sz="1200" b="1" kern="1200" dirty="0">
                <a:solidFill>
                  <a:schemeClr val="tx1"/>
                </a:solidFill>
                <a:latin typeface="+mn-lt"/>
                <a:ea typeface="ＭＳ Ｐゴシック" charset="-128"/>
                <a:cs typeface="ＭＳ Ｐゴシック" charset="-128"/>
                <a:hlinkClick r:id="rId6"/>
              </a:rPr>
              <a:t>Al</a:t>
            </a:r>
            <a:r>
              <a:rPr lang="en-US" sz="1200" b="1" kern="1200" dirty="0">
                <a:solidFill>
                  <a:schemeClr val="tx1"/>
                </a:solidFill>
                <a:latin typeface="+mn-lt"/>
                <a:ea typeface="ＭＳ Ｐゴシック" charset="-128"/>
                <a:cs typeface="ＭＳ Ｐゴシック" charset="-128"/>
                <a:hlinkClick r:id="rId7"/>
              </a:rPr>
              <a:t>Si</a:t>
            </a:r>
            <a:r>
              <a:rPr lang="en-US" sz="1200" b="1" kern="1200" baseline="-25000" dirty="0">
                <a:solidFill>
                  <a:schemeClr val="tx1"/>
                </a:solidFill>
                <a:latin typeface="+mn-lt"/>
                <a:ea typeface="ＭＳ Ｐゴシック" charset="-128"/>
                <a:cs typeface="ＭＳ Ｐゴシック" charset="-128"/>
                <a:hlinkClick r:id="rId7"/>
              </a:rPr>
              <a:t>3</a:t>
            </a:r>
            <a:r>
              <a:rPr lang="en-US" sz="1200" b="1" kern="1200" baseline="0" dirty="0">
                <a:solidFill>
                  <a:schemeClr val="tx1"/>
                </a:solidFill>
                <a:latin typeface="+mn-lt"/>
                <a:ea typeface="ＭＳ Ｐゴシック" charset="-128"/>
                <a:cs typeface="ＭＳ Ｐゴシック" charset="-128"/>
                <a:hlinkClick r:id="rId8"/>
              </a:rPr>
              <a:t>O</a:t>
            </a:r>
            <a:r>
              <a:rPr lang="en-US" sz="1200" b="1" kern="1200" baseline="-25000" dirty="0">
                <a:solidFill>
                  <a:schemeClr val="tx1"/>
                </a:solidFill>
                <a:latin typeface="+mn-lt"/>
                <a:ea typeface="ＭＳ Ｐゴシック" charset="-128"/>
                <a:cs typeface="ＭＳ Ｐゴシック" charset="-128"/>
                <a:hlinkClick r:id="rId8"/>
              </a:rPr>
              <a:t>8</a:t>
            </a:r>
            <a:r>
              <a:rPr lang="en-US" sz="1200" b="1" kern="1200" baseline="0" dirty="0">
                <a:solidFill>
                  <a:schemeClr val="tx1"/>
                </a:solidFill>
                <a:latin typeface="+mn-lt"/>
                <a:ea typeface="ＭＳ Ｐゴシック" charset="-128"/>
                <a:cs typeface="ＭＳ Ｐゴシック" charset="-128"/>
                <a:hlinkClick r:id="rId8"/>
              </a:rPr>
              <a:t> – </a:t>
            </a:r>
            <a:r>
              <a:rPr lang="en-US" sz="1200" b="1" kern="1200" baseline="0" dirty="0">
                <a:solidFill>
                  <a:schemeClr val="tx1"/>
                </a:solidFill>
                <a:latin typeface="+mn-lt"/>
                <a:ea typeface="ＭＳ Ｐゴシック" charset="-128"/>
                <a:cs typeface="ＭＳ Ｐゴシック" charset="-128"/>
                <a:hlinkClick r:id="rId9"/>
              </a:rPr>
              <a:t>Na</a:t>
            </a:r>
            <a:r>
              <a:rPr lang="en-US" sz="1200" b="1" kern="1200" baseline="0" dirty="0">
                <a:solidFill>
                  <a:schemeClr val="tx1"/>
                </a:solidFill>
                <a:latin typeface="+mn-lt"/>
                <a:ea typeface="ＭＳ Ｐゴシック" charset="-128"/>
                <a:cs typeface="ＭＳ Ｐゴシック" charset="-128"/>
                <a:hlinkClick r:id="rId6"/>
              </a:rPr>
              <a:t>Al</a:t>
            </a:r>
            <a:r>
              <a:rPr lang="en-US" sz="1200" b="1" kern="1200" baseline="0" dirty="0">
                <a:solidFill>
                  <a:schemeClr val="tx1"/>
                </a:solidFill>
                <a:latin typeface="+mn-lt"/>
                <a:ea typeface="ＭＳ Ｐゴシック" charset="-128"/>
                <a:cs typeface="ＭＳ Ｐゴシック" charset="-128"/>
                <a:hlinkClick r:id="rId7"/>
              </a:rPr>
              <a:t>Si</a:t>
            </a:r>
            <a:r>
              <a:rPr lang="en-US" sz="1200" b="1" kern="1200" baseline="-25000" dirty="0">
                <a:solidFill>
                  <a:schemeClr val="tx1"/>
                </a:solidFill>
                <a:latin typeface="+mn-lt"/>
                <a:ea typeface="ＭＳ Ｐゴシック" charset="-128"/>
                <a:cs typeface="ＭＳ Ｐゴシック" charset="-128"/>
                <a:hlinkClick r:id="rId7"/>
              </a:rPr>
              <a:t>3</a:t>
            </a:r>
            <a:r>
              <a:rPr lang="en-US" sz="1200" b="1" kern="1200" baseline="0" dirty="0">
                <a:solidFill>
                  <a:schemeClr val="tx1"/>
                </a:solidFill>
                <a:latin typeface="+mn-lt"/>
                <a:ea typeface="ＭＳ Ｐゴシック" charset="-128"/>
                <a:cs typeface="ＭＳ Ｐゴシック" charset="-128"/>
                <a:hlinkClick r:id="rId8"/>
              </a:rPr>
              <a:t>O</a:t>
            </a:r>
            <a:r>
              <a:rPr lang="en-US" sz="1200" b="1" kern="1200" baseline="-25000" dirty="0">
                <a:solidFill>
                  <a:schemeClr val="tx1"/>
                </a:solidFill>
                <a:latin typeface="+mn-lt"/>
                <a:ea typeface="ＭＳ Ｐゴシック" charset="-128"/>
                <a:cs typeface="ＭＳ Ｐゴシック" charset="-128"/>
                <a:hlinkClick r:id="rId8"/>
              </a:rPr>
              <a:t>8</a:t>
            </a:r>
            <a:r>
              <a:rPr lang="en-US" sz="1200" b="1" kern="1200" baseline="0" dirty="0">
                <a:solidFill>
                  <a:schemeClr val="tx1"/>
                </a:solidFill>
                <a:latin typeface="+mn-lt"/>
                <a:ea typeface="ＭＳ Ｐゴシック" charset="-128"/>
                <a:cs typeface="ＭＳ Ｐゴシック" charset="-128"/>
                <a:hlinkClick r:id="rId8"/>
              </a:rPr>
              <a:t> – </a:t>
            </a:r>
            <a:r>
              <a:rPr lang="en-US" sz="1200" b="1" kern="1200" baseline="0" dirty="0">
                <a:solidFill>
                  <a:schemeClr val="tx1"/>
                </a:solidFill>
                <a:latin typeface="+mn-lt"/>
                <a:ea typeface="ＭＳ Ｐゴシック" charset="-128"/>
                <a:cs typeface="ＭＳ Ｐゴシック" charset="-128"/>
                <a:hlinkClick r:id="rId10"/>
              </a:rPr>
              <a:t>Ca</a:t>
            </a:r>
            <a:r>
              <a:rPr lang="en-US" sz="1200" b="1" kern="1200" baseline="0" dirty="0">
                <a:solidFill>
                  <a:schemeClr val="tx1"/>
                </a:solidFill>
                <a:latin typeface="+mn-lt"/>
                <a:ea typeface="ＭＳ Ｐゴシック" charset="-128"/>
                <a:cs typeface="ＭＳ Ｐゴシック" charset="-128"/>
                <a:hlinkClick r:id="rId6"/>
              </a:rPr>
              <a:t>Al</a:t>
            </a:r>
            <a:r>
              <a:rPr lang="en-US" sz="1200" b="1" kern="1200" baseline="-25000" dirty="0">
                <a:solidFill>
                  <a:schemeClr val="tx1"/>
                </a:solidFill>
                <a:latin typeface="+mn-lt"/>
                <a:ea typeface="ＭＳ Ｐゴシック" charset="-128"/>
                <a:cs typeface="ＭＳ Ｐゴシック" charset="-128"/>
                <a:hlinkClick r:id="rId6"/>
              </a:rPr>
              <a:t>2</a:t>
            </a:r>
            <a:r>
              <a:rPr lang="en-US" sz="1200" b="1" kern="1200" baseline="0" dirty="0">
                <a:solidFill>
                  <a:schemeClr val="tx1"/>
                </a:solidFill>
                <a:latin typeface="+mn-lt"/>
                <a:ea typeface="ＭＳ Ｐゴシック" charset="-128"/>
                <a:cs typeface="ＭＳ Ｐゴシック" charset="-128"/>
                <a:hlinkClick r:id="rId7"/>
              </a:rPr>
              <a:t>Si</a:t>
            </a:r>
            <a:r>
              <a:rPr lang="en-US" sz="1200" b="1" kern="1200" baseline="-25000" dirty="0">
                <a:solidFill>
                  <a:schemeClr val="tx1"/>
                </a:solidFill>
                <a:latin typeface="+mn-lt"/>
                <a:ea typeface="ＭＳ Ｐゴシック" charset="-128"/>
                <a:cs typeface="ＭＳ Ｐゴシック" charset="-128"/>
                <a:hlinkClick r:id="rId7"/>
              </a:rPr>
              <a:t>2</a:t>
            </a:r>
            <a:r>
              <a:rPr lang="en-US" sz="1200" b="1" kern="1200" baseline="0" dirty="0">
                <a:solidFill>
                  <a:schemeClr val="tx1"/>
                </a:solidFill>
                <a:latin typeface="+mn-lt"/>
                <a:ea typeface="ＭＳ Ｐゴシック" charset="-128"/>
                <a:cs typeface="ＭＳ Ｐゴシック" charset="-128"/>
                <a:hlinkClick r:id="rId8"/>
              </a:rPr>
              <a:t>O</a:t>
            </a:r>
            <a:r>
              <a:rPr lang="en-US" sz="1200" b="1" kern="1200" baseline="-25000" dirty="0">
                <a:solidFill>
                  <a:schemeClr val="tx1"/>
                </a:solidFill>
                <a:latin typeface="+mn-lt"/>
                <a:ea typeface="ＭＳ Ｐゴシック" charset="-128"/>
                <a:cs typeface="ＭＳ Ｐゴシック" charset="-128"/>
                <a:hlinkClick r:id="rId8"/>
              </a:rPr>
              <a:t>8</a:t>
            </a:r>
            <a:r>
              <a:rPr lang="en-US" sz="1200" b="1" kern="1200" baseline="0" dirty="0">
                <a:solidFill>
                  <a:schemeClr val="tx1"/>
                </a:solidFill>
                <a:latin typeface="+mn-lt"/>
                <a:ea typeface="ＭＳ Ｐゴシック" charset="-128"/>
                <a:cs typeface="ＭＳ Ｐゴシック" charset="-128"/>
                <a:hlinkClick r:id="rId8"/>
              </a:rPr>
              <a:t>) are a group of rock-forming </a:t>
            </a:r>
            <a:r>
              <a:rPr lang="en-US" sz="1200" b="1" kern="1200" baseline="0" dirty="0">
                <a:solidFill>
                  <a:schemeClr val="tx1"/>
                </a:solidFill>
                <a:latin typeface="+mn-lt"/>
                <a:ea typeface="ＭＳ Ｐゴシック" charset="-128"/>
                <a:cs typeface="ＭＳ Ｐゴシック" charset="-128"/>
                <a:hlinkClick r:id="rId11"/>
              </a:rPr>
              <a:t>tectosilicate </a:t>
            </a:r>
            <a:r>
              <a:rPr lang="en-US" sz="1200" b="1" kern="1200" baseline="0" dirty="0">
                <a:solidFill>
                  <a:schemeClr val="tx1"/>
                </a:solidFill>
                <a:latin typeface="+mn-lt"/>
                <a:ea typeface="ＭＳ Ｐゴシック" charset="-128"/>
                <a:cs typeface="ＭＳ Ｐゴシック" charset="-128"/>
                <a:hlinkClick r:id="rId12"/>
              </a:rPr>
              <a:t>minerals that make up as much as 60% of the </a:t>
            </a:r>
            <a:r>
              <a:rPr lang="en-US" sz="1200" b="1" kern="1200" baseline="0" dirty="0">
                <a:solidFill>
                  <a:schemeClr val="tx1"/>
                </a:solidFill>
                <a:latin typeface="+mn-lt"/>
                <a:ea typeface="ＭＳ Ｐゴシック" charset="-128"/>
                <a:cs typeface="ＭＳ Ｐゴシック" charset="-128"/>
                <a:hlinkClick r:id="rId13"/>
              </a:rPr>
              <a:t>Earth's </a:t>
            </a:r>
            <a:r>
              <a:rPr lang="en-US" sz="1200" b="1" kern="1200" baseline="0" dirty="0">
                <a:solidFill>
                  <a:schemeClr val="tx1"/>
                </a:solidFill>
                <a:latin typeface="+mn-lt"/>
                <a:ea typeface="ＭＳ Ｐゴシック" charset="-128"/>
                <a:cs typeface="ＭＳ Ｐゴシック" charset="-128"/>
                <a:hlinkClick r:id="rId14"/>
              </a:rPr>
              <a:t>crust.</a:t>
            </a:r>
            <a:endParaRPr lang="en-US" sz="1200" b="1" kern="1200" baseline="0" dirty="0">
              <a:solidFill>
                <a:schemeClr val="tx1"/>
              </a:solidFill>
              <a:latin typeface="+mn-lt"/>
              <a:ea typeface="ＭＳ Ｐゴシック" charset="-128"/>
              <a:cs typeface="ＭＳ Ｐゴシック" charset="-128"/>
            </a:endParaRPr>
          </a:p>
          <a:p>
            <a:r>
              <a:rPr lang="en-US" sz="1200" b="1" kern="1200" dirty="0">
                <a:solidFill>
                  <a:schemeClr val="tx1"/>
                </a:solidFill>
                <a:latin typeface="+mn-lt"/>
                <a:ea typeface="ＭＳ Ｐゴシック" charset="-128"/>
                <a:cs typeface="ＭＳ Ｐゴシック" charset="-128"/>
              </a:rPr>
              <a:t>Quartz is the second most abundant </a:t>
            </a:r>
            <a:r>
              <a:rPr lang="en-US" sz="1200" b="1" kern="1200" dirty="0">
                <a:solidFill>
                  <a:schemeClr val="tx1"/>
                </a:solidFill>
                <a:latin typeface="+mn-lt"/>
                <a:ea typeface="ＭＳ Ｐゴシック" charset="-128"/>
                <a:cs typeface="ＭＳ Ｐゴシック" charset="-128"/>
                <a:hlinkClick r:id="rId12"/>
              </a:rPr>
              <a:t>mineral in the </a:t>
            </a:r>
            <a:r>
              <a:rPr lang="en-US" sz="1200" b="1" kern="1200" dirty="0">
                <a:solidFill>
                  <a:schemeClr val="tx1"/>
                </a:solidFill>
                <a:latin typeface="+mn-lt"/>
                <a:ea typeface="ＭＳ Ｐゴシック" charset="-128"/>
                <a:cs typeface="ＭＳ Ｐゴシック" charset="-128"/>
                <a:hlinkClick r:id="rId13"/>
              </a:rPr>
              <a:t>Earth's </a:t>
            </a:r>
            <a:r>
              <a:rPr lang="en-US" sz="1200" b="1" kern="1200" dirty="0">
                <a:solidFill>
                  <a:schemeClr val="tx1"/>
                </a:solidFill>
                <a:latin typeface="+mn-lt"/>
                <a:ea typeface="ＭＳ Ｐゴシック" charset="-128"/>
                <a:cs typeface="ＭＳ Ｐゴシック" charset="-128"/>
                <a:hlinkClick r:id="rId15"/>
              </a:rPr>
              <a:t>continental crust, after </a:t>
            </a:r>
            <a:r>
              <a:rPr lang="en-US" sz="1200" b="1" kern="1200" dirty="0">
                <a:solidFill>
                  <a:schemeClr val="tx1"/>
                </a:solidFill>
                <a:latin typeface="+mn-lt"/>
                <a:ea typeface="ＭＳ Ｐゴシック" charset="-128"/>
                <a:cs typeface="ＭＳ Ｐゴシック" charset="-128"/>
                <a:hlinkClick r:id="rId16"/>
              </a:rPr>
              <a:t>feldspar. It is made up of a continuous framework of SiO</a:t>
            </a:r>
            <a:r>
              <a:rPr lang="en-US" sz="1200" b="1" kern="1200" baseline="-25000" dirty="0">
                <a:solidFill>
                  <a:schemeClr val="tx1"/>
                </a:solidFill>
                <a:latin typeface="+mn-lt"/>
                <a:ea typeface="ＭＳ Ｐゴシック" charset="-128"/>
                <a:cs typeface="ＭＳ Ｐゴシック" charset="-128"/>
                <a:hlinkClick r:id="rId16"/>
              </a:rPr>
              <a:t>4</a:t>
            </a:r>
            <a:r>
              <a:rPr lang="en-US" sz="1200" b="1" kern="1200" baseline="0" dirty="0">
                <a:solidFill>
                  <a:schemeClr val="tx1"/>
                </a:solidFill>
                <a:latin typeface="+mn-lt"/>
                <a:ea typeface="ＭＳ Ｐゴシック" charset="-128"/>
                <a:cs typeface="ＭＳ Ｐゴシック" charset="-128"/>
                <a:hlinkClick r:id="rId16"/>
              </a:rPr>
              <a:t> </a:t>
            </a:r>
            <a:r>
              <a:rPr lang="en-US" sz="1200" b="1" kern="1200" baseline="0" dirty="0">
                <a:solidFill>
                  <a:schemeClr val="tx1"/>
                </a:solidFill>
                <a:latin typeface="+mn-lt"/>
                <a:ea typeface="ＭＳ Ｐゴシック" charset="-128"/>
                <a:cs typeface="ＭＳ Ｐゴシック" charset="-128"/>
                <a:hlinkClick r:id="rId7"/>
              </a:rPr>
              <a:t>silicon–</a:t>
            </a:r>
            <a:r>
              <a:rPr lang="en-US" sz="1200" b="1" kern="1200" baseline="0" dirty="0">
                <a:solidFill>
                  <a:schemeClr val="tx1"/>
                </a:solidFill>
                <a:latin typeface="+mn-lt"/>
                <a:ea typeface="ＭＳ Ｐゴシック" charset="-128"/>
                <a:cs typeface="ＭＳ Ｐゴシック" charset="-128"/>
                <a:hlinkClick r:id="rId8"/>
              </a:rPr>
              <a:t>oxygen </a:t>
            </a:r>
            <a:r>
              <a:rPr lang="en-US" sz="1200" b="1" kern="1200" baseline="0" dirty="0">
                <a:solidFill>
                  <a:schemeClr val="tx1"/>
                </a:solidFill>
                <a:latin typeface="+mn-lt"/>
                <a:ea typeface="ＭＳ Ｐゴシック" charset="-128"/>
                <a:cs typeface="ＭＳ Ｐゴシック" charset="-128"/>
                <a:hlinkClick r:id="rId17"/>
              </a:rPr>
              <a:t>tetrahedra, with each oxygen being shared between two tetrahedra, giving an overall formula </a:t>
            </a:r>
            <a:r>
              <a:rPr lang="en-US" sz="1200" b="1" kern="1200" baseline="0" dirty="0">
                <a:solidFill>
                  <a:schemeClr val="tx1"/>
                </a:solidFill>
                <a:latin typeface="+mn-lt"/>
                <a:ea typeface="ＭＳ Ｐゴシック" charset="-128"/>
                <a:cs typeface="ＭＳ Ｐゴシック" charset="-128"/>
                <a:hlinkClick r:id="rId18"/>
              </a:rPr>
              <a:t>SiO</a:t>
            </a:r>
            <a:r>
              <a:rPr lang="en-US" sz="1200" b="1" kern="1200" baseline="-25000" dirty="0">
                <a:solidFill>
                  <a:schemeClr val="tx1"/>
                </a:solidFill>
                <a:latin typeface="+mn-lt"/>
                <a:ea typeface="ＭＳ Ｐゴシック" charset="-128"/>
                <a:cs typeface="ＭＳ Ｐゴシック" charset="-128"/>
                <a:hlinkClick r:id="rId18"/>
              </a:rPr>
              <a:t>2</a:t>
            </a:r>
            <a:r>
              <a:rPr lang="en-US" sz="1200" b="1" kern="1200" baseline="0" dirty="0">
                <a:solidFill>
                  <a:schemeClr val="tx1"/>
                </a:solidFill>
                <a:latin typeface="+mn-lt"/>
                <a:ea typeface="ＭＳ Ｐゴシック" charset="-128"/>
                <a:cs typeface="ＭＳ Ｐゴシック" charset="-128"/>
                <a:hlinkClick r:id="rId18"/>
              </a:rPr>
              <a:t>.</a:t>
            </a:r>
            <a:endParaRPr lang="en-US" sz="1200" b="1" kern="1200" baseline="0" dirty="0">
              <a:solidFill>
                <a:schemeClr val="tx1"/>
              </a:solidFill>
              <a:latin typeface="+mn-lt"/>
              <a:ea typeface="ＭＳ Ｐゴシック" charset="-128"/>
              <a:cs typeface="ＭＳ Ｐゴシック" charset="-128"/>
            </a:endParaRPr>
          </a:p>
          <a:p>
            <a:endParaRPr lang="en-US" sz="1200" b="1" kern="1200" dirty="0">
              <a:solidFill>
                <a:schemeClr val="tx1"/>
              </a:solidFill>
              <a:latin typeface="+mn-lt"/>
              <a:ea typeface="ＭＳ Ｐゴシック" charset="-128"/>
              <a:cs typeface="ＭＳ Ｐゴシック" charset="-128"/>
              <a:hlinkClick r:id="rId4"/>
            </a:endParaRPr>
          </a:p>
          <a:p>
            <a:r>
              <a:rPr lang="en-US" sz="1200" kern="1200" dirty="0">
                <a:solidFill>
                  <a:schemeClr val="tx1"/>
                </a:solidFill>
                <a:latin typeface="+mn-lt"/>
                <a:ea typeface="ＭＳ Ｐゴシック" charset="-128"/>
                <a:cs typeface="ＭＳ Ｐゴシック" charset="-128"/>
              </a:rPr>
              <a:t>When placed between two polarizing filters set at right angles to each other, the optical properties of the minerals in the thin section alter the </a:t>
            </a:r>
            <a:r>
              <a:rPr lang="en-US" sz="1200" kern="1200" dirty="0" err="1">
                <a:solidFill>
                  <a:schemeClr val="tx1"/>
                </a:solidFill>
                <a:latin typeface="+mn-lt"/>
                <a:ea typeface="ＭＳ Ｐゴシック" charset="-128"/>
                <a:cs typeface="ＭＳ Ｐゴシック" charset="-128"/>
              </a:rPr>
              <a:t>colour</a:t>
            </a:r>
            <a:r>
              <a:rPr lang="en-US" sz="1200" kern="1200" dirty="0">
                <a:solidFill>
                  <a:schemeClr val="tx1"/>
                </a:solidFill>
                <a:latin typeface="+mn-lt"/>
                <a:ea typeface="ＭＳ Ｐゴシック" charset="-128"/>
                <a:cs typeface="ＭＳ Ｐゴシック" charset="-128"/>
              </a:rPr>
              <a:t> and intensity of the light as seen by the viewer. As different minerals have different optical properties, most rock forming minerals can be easily identified. </a:t>
            </a:r>
            <a:r>
              <a:rPr lang="en-US" sz="1200" kern="1200" dirty="0">
                <a:solidFill>
                  <a:schemeClr val="tx1"/>
                </a:solidFill>
                <a:latin typeface="+mn-lt"/>
                <a:ea typeface="ＭＳ Ｐゴシック" charset="-128"/>
                <a:cs typeface="ＭＳ Ｐゴシック" charset="-128"/>
                <a:hlinkClick r:id="rId19"/>
              </a:rPr>
              <a:t>Plagioclase for example can be seen in the photo on the right as a clear mineral with multiple parallel </a:t>
            </a:r>
            <a:r>
              <a:rPr lang="en-US" sz="1200" kern="1200" dirty="0">
                <a:solidFill>
                  <a:schemeClr val="tx1"/>
                </a:solidFill>
                <a:latin typeface="+mn-lt"/>
                <a:ea typeface="ＭＳ Ｐゴシック" charset="-128"/>
                <a:cs typeface="ＭＳ Ｐゴシック" charset="-128"/>
                <a:hlinkClick r:id="rId20"/>
              </a:rPr>
              <a:t>twinning planes. The large blue-green minerals are </a:t>
            </a:r>
            <a:r>
              <a:rPr lang="en-US" sz="1200" kern="1200" dirty="0">
                <a:solidFill>
                  <a:schemeClr val="tx1"/>
                </a:solidFill>
                <a:latin typeface="+mn-lt"/>
                <a:ea typeface="ＭＳ Ｐゴシック" charset="-128"/>
                <a:cs typeface="ＭＳ Ｐゴシック" charset="-128"/>
                <a:hlinkClick r:id="rId21"/>
              </a:rPr>
              <a:t>clinopyroxene with some exsolution of </a:t>
            </a:r>
            <a:r>
              <a:rPr lang="en-US" sz="1200" kern="1200" dirty="0">
                <a:solidFill>
                  <a:schemeClr val="tx1"/>
                </a:solidFill>
                <a:latin typeface="+mn-lt"/>
                <a:ea typeface="ＭＳ Ｐゴシック" charset="-128"/>
                <a:cs typeface="ＭＳ Ｐゴシック" charset="-128"/>
                <a:hlinkClick r:id="rId22"/>
              </a:rPr>
              <a:t>orthopyroxene.Thin sections are prepared in order to investigate the optical properties of the minerals in the rock. This work is a part of </a:t>
            </a:r>
            <a:r>
              <a:rPr lang="en-US" sz="1200" kern="1200" dirty="0">
                <a:solidFill>
                  <a:schemeClr val="tx1"/>
                </a:solidFill>
                <a:latin typeface="+mn-lt"/>
                <a:ea typeface="ＭＳ Ｐゴシック" charset="-128"/>
                <a:cs typeface="ＭＳ Ｐゴシック" charset="-128"/>
                <a:hlinkClick r:id="rId23"/>
              </a:rPr>
              <a:t>petrology and helps to reveal the origin and evolution of the parent rock.</a:t>
            </a:r>
            <a:endParaRPr lang="en-US" sz="1200" b="1" kern="1200" dirty="0">
              <a:solidFill>
                <a:schemeClr val="tx1"/>
              </a:solidFill>
              <a:latin typeface="+mn-lt"/>
              <a:ea typeface="ＭＳ Ｐゴシック" charset="-128"/>
              <a:cs typeface="ＭＳ Ｐゴシック" charset="-128"/>
              <a:hlinkClick r:id="rId4"/>
            </a:endParaRP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12</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ＭＳ Ｐゴシック" charset="-128"/>
                <a:cs typeface="ＭＳ Ｐゴシック" charset="-128"/>
              </a:rPr>
              <a:t>Benjamin</a:t>
            </a:r>
            <a:r>
              <a:rPr lang="en-US" sz="1200" kern="1200" baseline="0" dirty="0">
                <a:solidFill>
                  <a:schemeClr val="tx1"/>
                </a:solidFill>
                <a:latin typeface="+mn-lt"/>
                <a:ea typeface="ＭＳ Ｐゴシック" charset="-128"/>
                <a:cs typeface="ＭＳ Ｐゴシック" charset="-128"/>
              </a:rPr>
              <a:t> Franklin, Gulf Stream map, contrast with today’s SST maps. </a:t>
            </a:r>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13</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a:solidFill>
                  <a:schemeClr val="tx1"/>
                </a:solidFill>
                <a:latin typeface="+mn-lt"/>
                <a:ea typeface="ＭＳ Ｐゴシック" charset="-128"/>
                <a:cs typeface="ＭＳ Ｐゴシック" charset="-128"/>
              </a:rPr>
              <a:t>Arrows point to an optically continuous K-feldspar grain separated by quartz-filled fractures in </a:t>
            </a:r>
            <a:r>
              <a:rPr lang="en-US" sz="1200" b="1" kern="1200" dirty="0" err="1">
                <a:solidFill>
                  <a:schemeClr val="tx1"/>
                </a:solidFill>
                <a:latin typeface="+mn-lt"/>
                <a:ea typeface="ＭＳ Ｐゴシック" charset="-128"/>
                <a:cs typeface="ＭＳ Ｐゴシック" charset="-128"/>
              </a:rPr>
              <a:t>orthogneiss</a:t>
            </a:r>
            <a:r>
              <a:rPr lang="en-US" sz="1200" b="1" kern="1200" dirty="0">
                <a:solidFill>
                  <a:schemeClr val="tx1"/>
                </a:solidFill>
                <a:latin typeface="+mn-lt"/>
                <a:ea typeface="ＭＳ Ｐゴシック" charset="-128"/>
                <a:cs typeface="ＭＳ Ｐゴシック" charset="-128"/>
              </a:rPr>
              <a:t> (</a:t>
            </a:r>
            <a:r>
              <a:rPr lang="en-US" sz="1200" b="1" kern="1200" dirty="0">
                <a:solidFill>
                  <a:schemeClr val="tx1"/>
                </a:solidFill>
                <a:latin typeface="+mn-lt"/>
                <a:ea typeface="ＭＳ Ｐゴシック" charset="-128"/>
                <a:cs typeface="ＭＳ Ｐゴシック" charset="-128"/>
                <a:hlinkClick r:id="rId3"/>
              </a:rPr>
              <a:t>82MW0017). K-feldspar is stained green in this image, and sodic perthite appears orange.  Click </a:t>
            </a:r>
            <a:r>
              <a:rPr lang="en-US" sz="1200" b="1" kern="1200" dirty="0">
                <a:solidFill>
                  <a:schemeClr val="tx1"/>
                </a:solidFill>
                <a:latin typeface="+mn-lt"/>
                <a:ea typeface="ＭＳ Ｐゴシック" charset="-128"/>
                <a:cs typeface="ＭＳ Ｐゴシック" charset="-128"/>
                <a:hlinkClick r:id="rId4"/>
              </a:rPr>
              <a:t>here for a zip file with full resolution image.kfs: K-feldspar qtz: quartz	</a:t>
            </a:r>
          </a:p>
          <a:p>
            <a:endParaRPr lang="en-US" sz="1200" b="1" kern="1200" dirty="0">
              <a:solidFill>
                <a:schemeClr val="tx1"/>
              </a:solidFill>
              <a:latin typeface="+mn-lt"/>
              <a:ea typeface="ＭＳ Ｐゴシック" charset="-128"/>
              <a:cs typeface="ＭＳ Ｐゴシック" charset="-128"/>
              <a:hlinkClick r:id="rId4"/>
            </a:endParaRPr>
          </a:p>
          <a:p>
            <a:r>
              <a:rPr lang="en-US" sz="1200" b="1" kern="1200" dirty="0">
                <a:solidFill>
                  <a:schemeClr val="tx1"/>
                </a:solidFill>
                <a:latin typeface="+mn-lt"/>
                <a:ea typeface="ＭＳ Ｐゴシック" charset="-128"/>
                <a:cs typeface="ＭＳ Ｐゴシック" charset="-128"/>
              </a:rPr>
              <a:t>Feldspars (</a:t>
            </a:r>
            <a:r>
              <a:rPr lang="en-US" sz="1200" b="1" kern="1200" dirty="0">
                <a:solidFill>
                  <a:schemeClr val="tx1"/>
                </a:solidFill>
                <a:latin typeface="+mn-lt"/>
                <a:ea typeface="ＭＳ Ｐゴシック" charset="-128"/>
                <a:cs typeface="ＭＳ Ｐゴシック" charset="-128"/>
                <a:hlinkClick r:id="rId5"/>
              </a:rPr>
              <a:t>K</a:t>
            </a:r>
            <a:r>
              <a:rPr lang="en-US" sz="1200" b="1" kern="1200" dirty="0">
                <a:solidFill>
                  <a:schemeClr val="tx1"/>
                </a:solidFill>
                <a:latin typeface="+mn-lt"/>
                <a:ea typeface="ＭＳ Ｐゴシック" charset="-128"/>
                <a:cs typeface="ＭＳ Ｐゴシック" charset="-128"/>
                <a:hlinkClick r:id="rId6"/>
              </a:rPr>
              <a:t>Al</a:t>
            </a:r>
            <a:r>
              <a:rPr lang="en-US" sz="1200" b="1" kern="1200" dirty="0">
                <a:solidFill>
                  <a:schemeClr val="tx1"/>
                </a:solidFill>
                <a:latin typeface="+mn-lt"/>
                <a:ea typeface="ＭＳ Ｐゴシック" charset="-128"/>
                <a:cs typeface="ＭＳ Ｐゴシック" charset="-128"/>
                <a:hlinkClick r:id="rId7"/>
              </a:rPr>
              <a:t>Si</a:t>
            </a:r>
            <a:r>
              <a:rPr lang="en-US" sz="1200" b="1" kern="1200" baseline="-25000" dirty="0">
                <a:solidFill>
                  <a:schemeClr val="tx1"/>
                </a:solidFill>
                <a:latin typeface="+mn-lt"/>
                <a:ea typeface="ＭＳ Ｐゴシック" charset="-128"/>
                <a:cs typeface="ＭＳ Ｐゴシック" charset="-128"/>
                <a:hlinkClick r:id="rId7"/>
              </a:rPr>
              <a:t>3</a:t>
            </a:r>
            <a:r>
              <a:rPr lang="en-US" sz="1200" b="1" kern="1200" baseline="0" dirty="0">
                <a:solidFill>
                  <a:schemeClr val="tx1"/>
                </a:solidFill>
                <a:latin typeface="+mn-lt"/>
                <a:ea typeface="ＭＳ Ｐゴシック" charset="-128"/>
                <a:cs typeface="ＭＳ Ｐゴシック" charset="-128"/>
                <a:hlinkClick r:id="rId8"/>
              </a:rPr>
              <a:t>O</a:t>
            </a:r>
            <a:r>
              <a:rPr lang="en-US" sz="1200" b="1" kern="1200" baseline="-25000" dirty="0">
                <a:solidFill>
                  <a:schemeClr val="tx1"/>
                </a:solidFill>
                <a:latin typeface="+mn-lt"/>
                <a:ea typeface="ＭＳ Ｐゴシック" charset="-128"/>
                <a:cs typeface="ＭＳ Ｐゴシック" charset="-128"/>
                <a:hlinkClick r:id="rId8"/>
              </a:rPr>
              <a:t>8</a:t>
            </a:r>
            <a:r>
              <a:rPr lang="en-US" sz="1200" b="1" kern="1200" baseline="0" dirty="0">
                <a:solidFill>
                  <a:schemeClr val="tx1"/>
                </a:solidFill>
                <a:latin typeface="+mn-lt"/>
                <a:ea typeface="ＭＳ Ｐゴシック" charset="-128"/>
                <a:cs typeface="ＭＳ Ｐゴシック" charset="-128"/>
                <a:hlinkClick r:id="rId8"/>
              </a:rPr>
              <a:t> – </a:t>
            </a:r>
            <a:r>
              <a:rPr lang="en-US" sz="1200" b="1" kern="1200" baseline="0" dirty="0">
                <a:solidFill>
                  <a:schemeClr val="tx1"/>
                </a:solidFill>
                <a:latin typeface="+mn-lt"/>
                <a:ea typeface="ＭＳ Ｐゴシック" charset="-128"/>
                <a:cs typeface="ＭＳ Ｐゴシック" charset="-128"/>
                <a:hlinkClick r:id="rId9"/>
              </a:rPr>
              <a:t>Na</a:t>
            </a:r>
            <a:r>
              <a:rPr lang="en-US" sz="1200" b="1" kern="1200" baseline="0" dirty="0">
                <a:solidFill>
                  <a:schemeClr val="tx1"/>
                </a:solidFill>
                <a:latin typeface="+mn-lt"/>
                <a:ea typeface="ＭＳ Ｐゴシック" charset="-128"/>
                <a:cs typeface="ＭＳ Ｐゴシック" charset="-128"/>
                <a:hlinkClick r:id="rId6"/>
              </a:rPr>
              <a:t>Al</a:t>
            </a:r>
            <a:r>
              <a:rPr lang="en-US" sz="1200" b="1" kern="1200" baseline="0" dirty="0">
                <a:solidFill>
                  <a:schemeClr val="tx1"/>
                </a:solidFill>
                <a:latin typeface="+mn-lt"/>
                <a:ea typeface="ＭＳ Ｐゴシック" charset="-128"/>
                <a:cs typeface="ＭＳ Ｐゴシック" charset="-128"/>
                <a:hlinkClick r:id="rId7"/>
              </a:rPr>
              <a:t>Si</a:t>
            </a:r>
            <a:r>
              <a:rPr lang="en-US" sz="1200" b="1" kern="1200" baseline="-25000" dirty="0">
                <a:solidFill>
                  <a:schemeClr val="tx1"/>
                </a:solidFill>
                <a:latin typeface="+mn-lt"/>
                <a:ea typeface="ＭＳ Ｐゴシック" charset="-128"/>
                <a:cs typeface="ＭＳ Ｐゴシック" charset="-128"/>
                <a:hlinkClick r:id="rId7"/>
              </a:rPr>
              <a:t>3</a:t>
            </a:r>
            <a:r>
              <a:rPr lang="en-US" sz="1200" b="1" kern="1200" baseline="0" dirty="0">
                <a:solidFill>
                  <a:schemeClr val="tx1"/>
                </a:solidFill>
                <a:latin typeface="+mn-lt"/>
                <a:ea typeface="ＭＳ Ｐゴシック" charset="-128"/>
                <a:cs typeface="ＭＳ Ｐゴシック" charset="-128"/>
                <a:hlinkClick r:id="rId8"/>
              </a:rPr>
              <a:t>O</a:t>
            </a:r>
            <a:r>
              <a:rPr lang="en-US" sz="1200" b="1" kern="1200" baseline="-25000" dirty="0">
                <a:solidFill>
                  <a:schemeClr val="tx1"/>
                </a:solidFill>
                <a:latin typeface="+mn-lt"/>
                <a:ea typeface="ＭＳ Ｐゴシック" charset="-128"/>
                <a:cs typeface="ＭＳ Ｐゴシック" charset="-128"/>
                <a:hlinkClick r:id="rId8"/>
              </a:rPr>
              <a:t>8</a:t>
            </a:r>
            <a:r>
              <a:rPr lang="en-US" sz="1200" b="1" kern="1200" baseline="0" dirty="0">
                <a:solidFill>
                  <a:schemeClr val="tx1"/>
                </a:solidFill>
                <a:latin typeface="+mn-lt"/>
                <a:ea typeface="ＭＳ Ｐゴシック" charset="-128"/>
                <a:cs typeface="ＭＳ Ｐゴシック" charset="-128"/>
                <a:hlinkClick r:id="rId8"/>
              </a:rPr>
              <a:t> – </a:t>
            </a:r>
            <a:r>
              <a:rPr lang="en-US" sz="1200" b="1" kern="1200" baseline="0" dirty="0">
                <a:solidFill>
                  <a:schemeClr val="tx1"/>
                </a:solidFill>
                <a:latin typeface="+mn-lt"/>
                <a:ea typeface="ＭＳ Ｐゴシック" charset="-128"/>
                <a:cs typeface="ＭＳ Ｐゴシック" charset="-128"/>
                <a:hlinkClick r:id="rId10"/>
              </a:rPr>
              <a:t>Ca</a:t>
            </a:r>
            <a:r>
              <a:rPr lang="en-US" sz="1200" b="1" kern="1200" baseline="0" dirty="0">
                <a:solidFill>
                  <a:schemeClr val="tx1"/>
                </a:solidFill>
                <a:latin typeface="+mn-lt"/>
                <a:ea typeface="ＭＳ Ｐゴシック" charset="-128"/>
                <a:cs typeface="ＭＳ Ｐゴシック" charset="-128"/>
                <a:hlinkClick r:id="rId6"/>
              </a:rPr>
              <a:t>Al</a:t>
            </a:r>
            <a:r>
              <a:rPr lang="en-US" sz="1200" b="1" kern="1200" baseline="-25000" dirty="0">
                <a:solidFill>
                  <a:schemeClr val="tx1"/>
                </a:solidFill>
                <a:latin typeface="+mn-lt"/>
                <a:ea typeface="ＭＳ Ｐゴシック" charset="-128"/>
                <a:cs typeface="ＭＳ Ｐゴシック" charset="-128"/>
                <a:hlinkClick r:id="rId6"/>
              </a:rPr>
              <a:t>2</a:t>
            </a:r>
            <a:r>
              <a:rPr lang="en-US" sz="1200" b="1" kern="1200" baseline="0" dirty="0">
                <a:solidFill>
                  <a:schemeClr val="tx1"/>
                </a:solidFill>
                <a:latin typeface="+mn-lt"/>
                <a:ea typeface="ＭＳ Ｐゴシック" charset="-128"/>
                <a:cs typeface="ＭＳ Ｐゴシック" charset="-128"/>
                <a:hlinkClick r:id="rId7"/>
              </a:rPr>
              <a:t>Si</a:t>
            </a:r>
            <a:r>
              <a:rPr lang="en-US" sz="1200" b="1" kern="1200" baseline="-25000" dirty="0">
                <a:solidFill>
                  <a:schemeClr val="tx1"/>
                </a:solidFill>
                <a:latin typeface="+mn-lt"/>
                <a:ea typeface="ＭＳ Ｐゴシック" charset="-128"/>
                <a:cs typeface="ＭＳ Ｐゴシック" charset="-128"/>
                <a:hlinkClick r:id="rId7"/>
              </a:rPr>
              <a:t>2</a:t>
            </a:r>
            <a:r>
              <a:rPr lang="en-US" sz="1200" b="1" kern="1200" baseline="0" dirty="0">
                <a:solidFill>
                  <a:schemeClr val="tx1"/>
                </a:solidFill>
                <a:latin typeface="+mn-lt"/>
                <a:ea typeface="ＭＳ Ｐゴシック" charset="-128"/>
                <a:cs typeface="ＭＳ Ｐゴシック" charset="-128"/>
                <a:hlinkClick r:id="rId8"/>
              </a:rPr>
              <a:t>O</a:t>
            </a:r>
            <a:r>
              <a:rPr lang="en-US" sz="1200" b="1" kern="1200" baseline="-25000" dirty="0">
                <a:solidFill>
                  <a:schemeClr val="tx1"/>
                </a:solidFill>
                <a:latin typeface="+mn-lt"/>
                <a:ea typeface="ＭＳ Ｐゴシック" charset="-128"/>
                <a:cs typeface="ＭＳ Ｐゴシック" charset="-128"/>
                <a:hlinkClick r:id="rId8"/>
              </a:rPr>
              <a:t>8</a:t>
            </a:r>
            <a:r>
              <a:rPr lang="en-US" sz="1200" b="1" kern="1200" baseline="0" dirty="0">
                <a:solidFill>
                  <a:schemeClr val="tx1"/>
                </a:solidFill>
                <a:latin typeface="+mn-lt"/>
                <a:ea typeface="ＭＳ Ｐゴシック" charset="-128"/>
                <a:cs typeface="ＭＳ Ｐゴシック" charset="-128"/>
                <a:hlinkClick r:id="rId8"/>
              </a:rPr>
              <a:t>) are a group of rock-forming </a:t>
            </a:r>
            <a:r>
              <a:rPr lang="en-US" sz="1200" b="1" kern="1200" baseline="0" dirty="0">
                <a:solidFill>
                  <a:schemeClr val="tx1"/>
                </a:solidFill>
                <a:latin typeface="+mn-lt"/>
                <a:ea typeface="ＭＳ Ｐゴシック" charset="-128"/>
                <a:cs typeface="ＭＳ Ｐゴシック" charset="-128"/>
                <a:hlinkClick r:id="rId11"/>
              </a:rPr>
              <a:t>tectosilicate </a:t>
            </a:r>
            <a:r>
              <a:rPr lang="en-US" sz="1200" b="1" kern="1200" baseline="0" dirty="0">
                <a:solidFill>
                  <a:schemeClr val="tx1"/>
                </a:solidFill>
                <a:latin typeface="+mn-lt"/>
                <a:ea typeface="ＭＳ Ｐゴシック" charset="-128"/>
                <a:cs typeface="ＭＳ Ｐゴシック" charset="-128"/>
                <a:hlinkClick r:id="rId12"/>
              </a:rPr>
              <a:t>minerals that make up as much as 60% of the </a:t>
            </a:r>
            <a:r>
              <a:rPr lang="en-US" sz="1200" b="1" kern="1200" baseline="0" dirty="0">
                <a:solidFill>
                  <a:schemeClr val="tx1"/>
                </a:solidFill>
                <a:latin typeface="+mn-lt"/>
                <a:ea typeface="ＭＳ Ｐゴシック" charset="-128"/>
                <a:cs typeface="ＭＳ Ｐゴシック" charset="-128"/>
                <a:hlinkClick r:id="rId13"/>
              </a:rPr>
              <a:t>Earth's </a:t>
            </a:r>
            <a:r>
              <a:rPr lang="en-US" sz="1200" b="1" kern="1200" baseline="0" dirty="0">
                <a:solidFill>
                  <a:schemeClr val="tx1"/>
                </a:solidFill>
                <a:latin typeface="+mn-lt"/>
                <a:ea typeface="ＭＳ Ｐゴシック" charset="-128"/>
                <a:cs typeface="ＭＳ Ｐゴシック" charset="-128"/>
                <a:hlinkClick r:id="rId14"/>
              </a:rPr>
              <a:t>crust.</a:t>
            </a:r>
            <a:endParaRPr lang="en-US" sz="1200" b="1" kern="1200" baseline="0" dirty="0">
              <a:solidFill>
                <a:schemeClr val="tx1"/>
              </a:solidFill>
              <a:latin typeface="+mn-lt"/>
              <a:ea typeface="ＭＳ Ｐゴシック" charset="-128"/>
              <a:cs typeface="ＭＳ Ｐゴシック" charset="-128"/>
            </a:endParaRPr>
          </a:p>
          <a:p>
            <a:r>
              <a:rPr lang="en-US" sz="1200" b="1" kern="1200" dirty="0">
                <a:solidFill>
                  <a:schemeClr val="tx1"/>
                </a:solidFill>
                <a:latin typeface="+mn-lt"/>
                <a:ea typeface="ＭＳ Ｐゴシック" charset="-128"/>
                <a:cs typeface="ＭＳ Ｐゴシック" charset="-128"/>
              </a:rPr>
              <a:t>Quartz is the second most abundant </a:t>
            </a:r>
            <a:r>
              <a:rPr lang="en-US" sz="1200" b="1" kern="1200" dirty="0">
                <a:solidFill>
                  <a:schemeClr val="tx1"/>
                </a:solidFill>
                <a:latin typeface="+mn-lt"/>
                <a:ea typeface="ＭＳ Ｐゴシック" charset="-128"/>
                <a:cs typeface="ＭＳ Ｐゴシック" charset="-128"/>
                <a:hlinkClick r:id="rId12"/>
              </a:rPr>
              <a:t>mineral in the </a:t>
            </a:r>
            <a:r>
              <a:rPr lang="en-US" sz="1200" b="1" kern="1200" dirty="0">
                <a:solidFill>
                  <a:schemeClr val="tx1"/>
                </a:solidFill>
                <a:latin typeface="+mn-lt"/>
                <a:ea typeface="ＭＳ Ｐゴシック" charset="-128"/>
                <a:cs typeface="ＭＳ Ｐゴシック" charset="-128"/>
                <a:hlinkClick r:id="rId13"/>
              </a:rPr>
              <a:t>Earth's </a:t>
            </a:r>
            <a:r>
              <a:rPr lang="en-US" sz="1200" b="1" kern="1200" dirty="0">
                <a:solidFill>
                  <a:schemeClr val="tx1"/>
                </a:solidFill>
                <a:latin typeface="+mn-lt"/>
                <a:ea typeface="ＭＳ Ｐゴシック" charset="-128"/>
                <a:cs typeface="ＭＳ Ｐゴシック" charset="-128"/>
                <a:hlinkClick r:id="rId15"/>
              </a:rPr>
              <a:t>continental crust, after </a:t>
            </a:r>
            <a:r>
              <a:rPr lang="en-US" sz="1200" b="1" kern="1200" dirty="0">
                <a:solidFill>
                  <a:schemeClr val="tx1"/>
                </a:solidFill>
                <a:latin typeface="+mn-lt"/>
                <a:ea typeface="ＭＳ Ｐゴシック" charset="-128"/>
                <a:cs typeface="ＭＳ Ｐゴシック" charset="-128"/>
                <a:hlinkClick r:id="rId16"/>
              </a:rPr>
              <a:t>feldspar. It is made up of a continuous framework of SiO</a:t>
            </a:r>
            <a:r>
              <a:rPr lang="en-US" sz="1200" b="1" kern="1200" baseline="-25000" dirty="0">
                <a:solidFill>
                  <a:schemeClr val="tx1"/>
                </a:solidFill>
                <a:latin typeface="+mn-lt"/>
                <a:ea typeface="ＭＳ Ｐゴシック" charset="-128"/>
                <a:cs typeface="ＭＳ Ｐゴシック" charset="-128"/>
                <a:hlinkClick r:id="rId16"/>
              </a:rPr>
              <a:t>4</a:t>
            </a:r>
            <a:r>
              <a:rPr lang="en-US" sz="1200" b="1" kern="1200" baseline="0" dirty="0">
                <a:solidFill>
                  <a:schemeClr val="tx1"/>
                </a:solidFill>
                <a:latin typeface="+mn-lt"/>
                <a:ea typeface="ＭＳ Ｐゴシック" charset="-128"/>
                <a:cs typeface="ＭＳ Ｐゴシック" charset="-128"/>
                <a:hlinkClick r:id="rId16"/>
              </a:rPr>
              <a:t> </a:t>
            </a:r>
            <a:r>
              <a:rPr lang="en-US" sz="1200" b="1" kern="1200" baseline="0" dirty="0">
                <a:solidFill>
                  <a:schemeClr val="tx1"/>
                </a:solidFill>
                <a:latin typeface="+mn-lt"/>
                <a:ea typeface="ＭＳ Ｐゴシック" charset="-128"/>
                <a:cs typeface="ＭＳ Ｐゴシック" charset="-128"/>
                <a:hlinkClick r:id="rId7"/>
              </a:rPr>
              <a:t>silicon–</a:t>
            </a:r>
            <a:r>
              <a:rPr lang="en-US" sz="1200" b="1" kern="1200" baseline="0" dirty="0">
                <a:solidFill>
                  <a:schemeClr val="tx1"/>
                </a:solidFill>
                <a:latin typeface="+mn-lt"/>
                <a:ea typeface="ＭＳ Ｐゴシック" charset="-128"/>
                <a:cs typeface="ＭＳ Ｐゴシック" charset="-128"/>
                <a:hlinkClick r:id="rId8"/>
              </a:rPr>
              <a:t>oxygen </a:t>
            </a:r>
            <a:r>
              <a:rPr lang="en-US" sz="1200" b="1" kern="1200" baseline="0" dirty="0">
                <a:solidFill>
                  <a:schemeClr val="tx1"/>
                </a:solidFill>
                <a:latin typeface="+mn-lt"/>
                <a:ea typeface="ＭＳ Ｐゴシック" charset="-128"/>
                <a:cs typeface="ＭＳ Ｐゴシック" charset="-128"/>
                <a:hlinkClick r:id="rId17"/>
              </a:rPr>
              <a:t>tetrahedra, with each oxygen being shared between two tetrahedra, giving an overall formula </a:t>
            </a:r>
            <a:r>
              <a:rPr lang="en-US" sz="1200" b="1" kern="1200" baseline="0" dirty="0">
                <a:solidFill>
                  <a:schemeClr val="tx1"/>
                </a:solidFill>
                <a:latin typeface="+mn-lt"/>
                <a:ea typeface="ＭＳ Ｐゴシック" charset="-128"/>
                <a:cs typeface="ＭＳ Ｐゴシック" charset="-128"/>
                <a:hlinkClick r:id="rId18"/>
              </a:rPr>
              <a:t>SiO</a:t>
            </a:r>
            <a:r>
              <a:rPr lang="en-US" sz="1200" b="1" kern="1200" baseline="-25000" dirty="0">
                <a:solidFill>
                  <a:schemeClr val="tx1"/>
                </a:solidFill>
                <a:latin typeface="+mn-lt"/>
                <a:ea typeface="ＭＳ Ｐゴシック" charset="-128"/>
                <a:cs typeface="ＭＳ Ｐゴシック" charset="-128"/>
                <a:hlinkClick r:id="rId18"/>
              </a:rPr>
              <a:t>2</a:t>
            </a:r>
            <a:r>
              <a:rPr lang="en-US" sz="1200" b="1" kern="1200" baseline="0" dirty="0">
                <a:solidFill>
                  <a:schemeClr val="tx1"/>
                </a:solidFill>
                <a:latin typeface="+mn-lt"/>
                <a:ea typeface="ＭＳ Ｐゴシック" charset="-128"/>
                <a:cs typeface="ＭＳ Ｐゴシック" charset="-128"/>
                <a:hlinkClick r:id="rId18"/>
              </a:rPr>
              <a:t>.</a:t>
            </a:r>
            <a:endParaRPr lang="en-US" sz="1200" b="1" kern="1200" baseline="0" dirty="0">
              <a:solidFill>
                <a:schemeClr val="tx1"/>
              </a:solidFill>
              <a:latin typeface="+mn-lt"/>
              <a:ea typeface="ＭＳ Ｐゴシック" charset="-128"/>
              <a:cs typeface="ＭＳ Ｐゴシック" charset="-128"/>
            </a:endParaRPr>
          </a:p>
          <a:p>
            <a:endParaRPr lang="en-US" sz="1200" b="1" kern="1200" dirty="0">
              <a:solidFill>
                <a:schemeClr val="tx1"/>
              </a:solidFill>
              <a:latin typeface="+mn-lt"/>
              <a:ea typeface="ＭＳ Ｐゴシック" charset="-128"/>
              <a:cs typeface="ＭＳ Ｐゴシック" charset="-128"/>
              <a:hlinkClick r:id="rId4"/>
            </a:endParaRPr>
          </a:p>
          <a:p>
            <a:r>
              <a:rPr lang="en-US" sz="1200" kern="1200" dirty="0">
                <a:solidFill>
                  <a:schemeClr val="tx1"/>
                </a:solidFill>
                <a:latin typeface="+mn-lt"/>
                <a:ea typeface="ＭＳ Ｐゴシック" charset="-128"/>
                <a:cs typeface="ＭＳ Ｐゴシック" charset="-128"/>
              </a:rPr>
              <a:t>When placed between two polarizing filters set at right angles to each other, the optical properties of the minerals in the thin section alter the </a:t>
            </a:r>
            <a:r>
              <a:rPr lang="en-US" sz="1200" kern="1200" dirty="0" err="1">
                <a:solidFill>
                  <a:schemeClr val="tx1"/>
                </a:solidFill>
                <a:latin typeface="+mn-lt"/>
                <a:ea typeface="ＭＳ Ｐゴシック" charset="-128"/>
                <a:cs typeface="ＭＳ Ｐゴシック" charset="-128"/>
              </a:rPr>
              <a:t>colour</a:t>
            </a:r>
            <a:r>
              <a:rPr lang="en-US" sz="1200" kern="1200" dirty="0">
                <a:solidFill>
                  <a:schemeClr val="tx1"/>
                </a:solidFill>
                <a:latin typeface="+mn-lt"/>
                <a:ea typeface="ＭＳ Ｐゴシック" charset="-128"/>
                <a:cs typeface="ＭＳ Ｐゴシック" charset="-128"/>
              </a:rPr>
              <a:t> and intensity of the light as seen by the viewer. As different minerals have different optical properties, most rock forming minerals can be easily identified. </a:t>
            </a:r>
            <a:r>
              <a:rPr lang="en-US" sz="1200" kern="1200" dirty="0">
                <a:solidFill>
                  <a:schemeClr val="tx1"/>
                </a:solidFill>
                <a:latin typeface="+mn-lt"/>
                <a:ea typeface="ＭＳ Ｐゴシック" charset="-128"/>
                <a:cs typeface="ＭＳ Ｐゴシック" charset="-128"/>
                <a:hlinkClick r:id="rId19"/>
              </a:rPr>
              <a:t>Plagioclase for example can be seen in the photo on the right as a clear mineral with multiple parallel </a:t>
            </a:r>
            <a:r>
              <a:rPr lang="en-US" sz="1200" kern="1200" dirty="0">
                <a:solidFill>
                  <a:schemeClr val="tx1"/>
                </a:solidFill>
                <a:latin typeface="+mn-lt"/>
                <a:ea typeface="ＭＳ Ｐゴシック" charset="-128"/>
                <a:cs typeface="ＭＳ Ｐゴシック" charset="-128"/>
                <a:hlinkClick r:id="rId20"/>
              </a:rPr>
              <a:t>twinning planes. The large blue-green minerals are </a:t>
            </a:r>
            <a:r>
              <a:rPr lang="en-US" sz="1200" kern="1200" dirty="0">
                <a:solidFill>
                  <a:schemeClr val="tx1"/>
                </a:solidFill>
                <a:latin typeface="+mn-lt"/>
                <a:ea typeface="ＭＳ Ｐゴシック" charset="-128"/>
                <a:cs typeface="ＭＳ Ｐゴシック" charset="-128"/>
                <a:hlinkClick r:id="rId21"/>
              </a:rPr>
              <a:t>clinopyroxene with some exsolution of </a:t>
            </a:r>
            <a:r>
              <a:rPr lang="en-US" sz="1200" kern="1200" dirty="0">
                <a:solidFill>
                  <a:schemeClr val="tx1"/>
                </a:solidFill>
                <a:latin typeface="+mn-lt"/>
                <a:ea typeface="ＭＳ Ｐゴシック" charset="-128"/>
                <a:cs typeface="ＭＳ Ｐゴシック" charset="-128"/>
                <a:hlinkClick r:id="rId22"/>
              </a:rPr>
              <a:t>orthopyroxene.Thin sections are prepared in order to investigate the optical properties of the minerals in the rock. This work is a part of </a:t>
            </a:r>
            <a:r>
              <a:rPr lang="en-US" sz="1200" kern="1200" dirty="0">
                <a:solidFill>
                  <a:schemeClr val="tx1"/>
                </a:solidFill>
                <a:latin typeface="+mn-lt"/>
                <a:ea typeface="ＭＳ Ｐゴシック" charset="-128"/>
                <a:cs typeface="ＭＳ Ｐゴシック" charset="-128"/>
                <a:hlinkClick r:id="rId23"/>
              </a:rPr>
              <a:t>petrology and helps to reveal the origin and evolution of the parent rock.</a:t>
            </a:r>
            <a:endParaRPr lang="en-US" sz="1200" b="1" kern="1200" dirty="0">
              <a:solidFill>
                <a:schemeClr val="tx1"/>
              </a:solidFill>
              <a:latin typeface="+mn-lt"/>
              <a:ea typeface="ＭＳ Ｐゴシック" charset="-128"/>
              <a:cs typeface="ＭＳ Ｐゴシック" charset="-128"/>
              <a:hlinkClick r:id="rId4"/>
            </a:endParaRP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14</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ＭＳ Ｐゴシック" charset="-128"/>
                <a:cs typeface="ＭＳ Ｐゴシック" charset="-128"/>
              </a:rPr>
              <a:t>This is like active sonar in submarine, but with</a:t>
            </a:r>
            <a:r>
              <a:rPr lang="en-US" sz="1200" kern="1200" baseline="0" dirty="0">
                <a:solidFill>
                  <a:schemeClr val="tx1"/>
                </a:solidFill>
                <a:latin typeface="+mn-lt"/>
                <a:ea typeface="ＭＳ Ｐゴシック" charset="-128"/>
                <a:cs typeface="ＭＳ Ｐゴシック" charset="-128"/>
              </a:rPr>
              <a:t> microwaves instead of sound pressure waves. </a:t>
            </a:r>
            <a:r>
              <a:rPr lang="en-US" sz="1200" kern="1200" dirty="0">
                <a:solidFill>
                  <a:schemeClr val="tx1"/>
                </a:solidFill>
                <a:latin typeface="+mn-lt"/>
                <a:ea typeface="ＭＳ Ｐゴシック" charset="-128"/>
                <a:cs typeface="ＭＳ Ｐゴシック" charset="-128"/>
              </a:rPr>
              <a:t>			</a:t>
            </a:r>
          </a:p>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15</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a:solidFill>
                  <a:schemeClr val="tx1"/>
                </a:solidFill>
                <a:latin typeface="+mn-lt"/>
                <a:ea typeface="ＭＳ Ｐゴシック" charset="-128"/>
                <a:cs typeface="ＭＳ Ｐゴシック" charset="-128"/>
              </a:rPr>
              <a:t>Arrows point to an optically continuous K-feldspar grain separated by quartz-filled fractures in </a:t>
            </a:r>
            <a:r>
              <a:rPr lang="en-US" sz="1200" b="1" kern="1200" dirty="0" err="1">
                <a:solidFill>
                  <a:schemeClr val="tx1"/>
                </a:solidFill>
                <a:latin typeface="+mn-lt"/>
                <a:ea typeface="ＭＳ Ｐゴシック" charset="-128"/>
                <a:cs typeface="ＭＳ Ｐゴシック" charset="-128"/>
              </a:rPr>
              <a:t>orthogneiss</a:t>
            </a:r>
            <a:r>
              <a:rPr lang="en-US" sz="1200" b="1" kern="1200" dirty="0">
                <a:solidFill>
                  <a:schemeClr val="tx1"/>
                </a:solidFill>
                <a:latin typeface="+mn-lt"/>
                <a:ea typeface="ＭＳ Ｐゴシック" charset="-128"/>
                <a:cs typeface="ＭＳ Ｐゴシック" charset="-128"/>
              </a:rPr>
              <a:t> (</a:t>
            </a:r>
            <a:r>
              <a:rPr lang="en-US" sz="1200" b="1" kern="1200" dirty="0">
                <a:solidFill>
                  <a:schemeClr val="tx1"/>
                </a:solidFill>
                <a:latin typeface="+mn-lt"/>
                <a:ea typeface="ＭＳ Ｐゴシック" charset="-128"/>
                <a:cs typeface="ＭＳ Ｐゴシック" charset="-128"/>
                <a:hlinkClick r:id="rId3"/>
              </a:rPr>
              <a:t>82MW0017). K-feldspar is stained green in this image, and sodic perthite appears orange.  Click </a:t>
            </a:r>
            <a:r>
              <a:rPr lang="en-US" sz="1200" b="1" kern="1200" dirty="0">
                <a:solidFill>
                  <a:schemeClr val="tx1"/>
                </a:solidFill>
                <a:latin typeface="+mn-lt"/>
                <a:ea typeface="ＭＳ Ｐゴシック" charset="-128"/>
                <a:cs typeface="ＭＳ Ｐゴシック" charset="-128"/>
                <a:hlinkClick r:id="rId4"/>
              </a:rPr>
              <a:t>here for a zip file with full resolution image.kfs: K-feldspar qtz: quartz	</a:t>
            </a:r>
          </a:p>
          <a:p>
            <a:endParaRPr lang="en-US" sz="1200" b="1" kern="1200" dirty="0">
              <a:solidFill>
                <a:schemeClr val="tx1"/>
              </a:solidFill>
              <a:latin typeface="+mn-lt"/>
              <a:ea typeface="ＭＳ Ｐゴシック" charset="-128"/>
              <a:cs typeface="ＭＳ Ｐゴシック" charset="-128"/>
              <a:hlinkClick r:id="rId4"/>
            </a:endParaRPr>
          </a:p>
          <a:p>
            <a:r>
              <a:rPr lang="en-US" sz="1200" b="1" kern="1200" dirty="0">
                <a:solidFill>
                  <a:schemeClr val="tx1"/>
                </a:solidFill>
                <a:latin typeface="+mn-lt"/>
                <a:ea typeface="ＭＳ Ｐゴシック" charset="-128"/>
                <a:cs typeface="ＭＳ Ｐゴシック" charset="-128"/>
              </a:rPr>
              <a:t>Feldspars (</a:t>
            </a:r>
            <a:r>
              <a:rPr lang="en-US" sz="1200" b="1" kern="1200" dirty="0">
                <a:solidFill>
                  <a:schemeClr val="tx1"/>
                </a:solidFill>
                <a:latin typeface="+mn-lt"/>
                <a:ea typeface="ＭＳ Ｐゴシック" charset="-128"/>
                <a:cs typeface="ＭＳ Ｐゴシック" charset="-128"/>
                <a:hlinkClick r:id="rId5"/>
              </a:rPr>
              <a:t>K</a:t>
            </a:r>
            <a:r>
              <a:rPr lang="en-US" sz="1200" b="1" kern="1200" dirty="0">
                <a:solidFill>
                  <a:schemeClr val="tx1"/>
                </a:solidFill>
                <a:latin typeface="+mn-lt"/>
                <a:ea typeface="ＭＳ Ｐゴシック" charset="-128"/>
                <a:cs typeface="ＭＳ Ｐゴシック" charset="-128"/>
                <a:hlinkClick r:id="rId6"/>
              </a:rPr>
              <a:t>Al</a:t>
            </a:r>
            <a:r>
              <a:rPr lang="en-US" sz="1200" b="1" kern="1200" dirty="0">
                <a:solidFill>
                  <a:schemeClr val="tx1"/>
                </a:solidFill>
                <a:latin typeface="+mn-lt"/>
                <a:ea typeface="ＭＳ Ｐゴシック" charset="-128"/>
                <a:cs typeface="ＭＳ Ｐゴシック" charset="-128"/>
                <a:hlinkClick r:id="rId7"/>
              </a:rPr>
              <a:t>Si</a:t>
            </a:r>
            <a:r>
              <a:rPr lang="en-US" sz="1200" b="1" kern="1200" baseline="-25000" dirty="0">
                <a:solidFill>
                  <a:schemeClr val="tx1"/>
                </a:solidFill>
                <a:latin typeface="+mn-lt"/>
                <a:ea typeface="ＭＳ Ｐゴシック" charset="-128"/>
                <a:cs typeface="ＭＳ Ｐゴシック" charset="-128"/>
                <a:hlinkClick r:id="rId7"/>
              </a:rPr>
              <a:t>3</a:t>
            </a:r>
            <a:r>
              <a:rPr lang="en-US" sz="1200" b="1" kern="1200" baseline="0" dirty="0">
                <a:solidFill>
                  <a:schemeClr val="tx1"/>
                </a:solidFill>
                <a:latin typeface="+mn-lt"/>
                <a:ea typeface="ＭＳ Ｐゴシック" charset="-128"/>
                <a:cs typeface="ＭＳ Ｐゴシック" charset="-128"/>
                <a:hlinkClick r:id="rId8"/>
              </a:rPr>
              <a:t>O</a:t>
            </a:r>
            <a:r>
              <a:rPr lang="en-US" sz="1200" b="1" kern="1200" baseline="-25000" dirty="0">
                <a:solidFill>
                  <a:schemeClr val="tx1"/>
                </a:solidFill>
                <a:latin typeface="+mn-lt"/>
                <a:ea typeface="ＭＳ Ｐゴシック" charset="-128"/>
                <a:cs typeface="ＭＳ Ｐゴシック" charset="-128"/>
                <a:hlinkClick r:id="rId8"/>
              </a:rPr>
              <a:t>8</a:t>
            </a:r>
            <a:r>
              <a:rPr lang="en-US" sz="1200" b="1" kern="1200" baseline="0" dirty="0">
                <a:solidFill>
                  <a:schemeClr val="tx1"/>
                </a:solidFill>
                <a:latin typeface="+mn-lt"/>
                <a:ea typeface="ＭＳ Ｐゴシック" charset="-128"/>
                <a:cs typeface="ＭＳ Ｐゴシック" charset="-128"/>
                <a:hlinkClick r:id="rId8"/>
              </a:rPr>
              <a:t> – </a:t>
            </a:r>
            <a:r>
              <a:rPr lang="en-US" sz="1200" b="1" kern="1200" baseline="0" dirty="0">
                <a:solidFill>
                  <a:schemeClr val="tx1"/>
                </a:solidFill>
                <a:latin typeface="+mn-lt"/>
                <a:ea typeface="ＭＳ Ｐゴシック" charset="-128"/>
                <a:cs typeface="ＭＳ Ｐゴシック" charset="-128"/>
                <a:hlinkClick r:id="rId9"/>
              </a:rPr>
              <a:t>Na</a:t>
            </a:r>
            <a:r>
              <a:rPr lang="en-US" sz="1200" b="1" kern="1200" baseline="0" dirty="0">
                <a:solidFill>
                  <a:schemeClr val="tx1"/>
                </a:solidFill>
                <a:latin typeface="+mn-lt"/>
                <a:ea typeface="ＭＳ Ｐゴシック" charset="-128"/>
                <a:cs typeface="ＭＳ Ｐゴシック" charset="-128"/>
                <a:hlinkClick r:id="rId6"/>
              </a:rPr>
              <a:t>Al</a:t>
            </a:r>
            <a:r>
              <a:rPr lang="en-US" sz="1200" b="1" kern="1200" baseline="0" dirty="0">
                <a:solidFill>
                  <a:schemeClr val="tx1"/>
                </a:solidFill>
                <a:latin typeface="+mn-lt"/>
                <a:ea typeface="ＭＳ Ｐゴシック" charset="-128"/>
                <a:cs typeface="ＭＳ Ｐゴシック" charset="-128"/>
                <a:hlinkClick r:id="rId7"/>
              </a:rPr>
              <a:t>Si</a:t>
            </a:r>
            <a:r>
              <a:rPr lang="en-US" sz="1200" b="1" kern="1200" baseline="-25000" dirty="0">
                <a:solidFill>
                  <a:schemeClr val="tx1"/>
                </a:solidFill>
                <a:latin typeface="+mn-lt"/>
                <a:ea typeface="ＭＳ Ｐゴシック" charset="-128"/>
                <a:cs typeface="ＭＳ Ｐゴシック" charset="-128"/>
                <a:hlinkClick r:id="rId7"/>
              </a:rPr>
              <a:t>3</a:t>
            </a:r>
            <a:r>
              <a:rPr lang="en-US" sz="1200" b="1" kern="1200" baseline="0" dirty="0">
                <a:solidFill>
                  <a:schemeClr val="tx1"/>
                </a:solidFill>
                <a:latin typeface="+mn-lt"/>
                <a:ea typeface="ＭＳ Ｐゴシック" charset="-128"/>
                <a:cs typeface="ＭＳ Ｐゴシック" charset="-128"/>
                <a:hlinkClick r:id="rId8"/>
              </a:rPr>
              <a:t>O</a:t>
            </a:r>
            <a:r>
              <a:rPr lang="en-US" sz="1200" b="1" kern="1200" baseline="-25000" dirty="0">
                <a:solidFill>
                  <a:schemeClr val="tx1"/>
                </a:solidFill>
                <a:latin typeface="+mn-lt"/>
                <a:ea typeface="ＭＳ Ｐゴシック" charset="-128"/>
                <a:cs typeface="ＭＳ Ｐゴシック" charset="-128"/>
                <a:hlinkClick r:id="rId8"/>
              </a:rPr>
              <a:t>8</a:t>
            </a:r>
            <a:r>
              <a:rPr lang="en-US" sz="1200" b="1" kern="1200" baseline="0" dirty="0">
                <a:solidFill>
                  <a:schemeClr val="tx1"/>
                </a:solidFill>
                <a:latin typeface="+mn-lt"/>
                <a:ea typeface="ＭＳ Ｐゴシック" charset="-128"/>
                <a:cs typeface="ＭＳ Ｐゴシック" charset="-128"/>
                <a:hlinkClick r:id="rId8"/>
              </a:rPr>
              <a:t> – </a:t>
            </a:r>
            <a:r>
              <a:rPr lang="en-US" sz="1200" b="1" kern="1200" baseline="0" dirty="0">
                <a:solidFill>
                  <a:schemeClr val="tx1"/>
                </a:solidFill>
                <a:latin typeface="+mn-lt"/>
                <a:ea typeface="ＭＳ Ｐゴシック" charset="-128"/>
                <a:cs typeface="ＭＳ Ｐゴシック" charset="-128"/>
                <a:hlinkClick r:id="rId10"/>
              </a:rPr>
              <a:t>Ca</a:t>
            </a:r>
            <a:r>
              <a:rPr lang="en-US" sz="1200" b="1" kern="1200" baseline="0" dirty="0">
                <a:solidFill>
                  <a:schemeClr val="tx1"/>
                </a:solidFill>
                <a:latin typeface="+mn-lt"/>
                <a:ea typeface="ＭＳ Ｐゴシック" charset="-128"/>
                <a:cs typeface="ＭＳ Ｐゴシック" charset="-128"/>
                <a:hlinkClick r:id="rId6"/>
              </a:rPr>
              <a:t>Al</a:t>
            </a:r>
            <a:r>
              <a:rPr lang="en-US" sz="1200" b="1" kern="1200" baseline="-25000" dirty="0">
                <a:solidFill>
                  <a:schemeClr val="tx1"/>
                </a:solidFill>
                <a:latin typeface="+mn-lt"/>
                <a:ea typeface="ＭＳ Ｐゴシック" charset="-128"/>
                <a:cs typeface="ＭＳ Ｐゴシック" charset="-128"/>
                <a:hlinkClick r:id="rId6"/>
              </a:rPr>
              <a:t>2</a:t>
            </a:r>
            <a:r>
              <a:rPr lang="en-US" sz="1200" b="1" kern="1200" baseline="0" dirty="0">
                <a:solidFill>
                  <a:schemeClr val="tx1"/>
                </a:solidFill>
                <a:latin typeface="+mn-lt"/>
                <a:ea typeface="ＭＳ Ｐゴシック" charset="-128"/>
                <a:cs typeface="ＭＳ Ｐゴシック" charset="-128"/>
                <a:hlinkClick r:id="rId7"/>
              </a:rPr>
              <a:t>Si</a:t>
            </a:r>
            <a:r>
              <a:rPr lang="en-US" sz="1200" b="1" kern="1200" baseline="-25000" dirty="0">
                <a:solidFill>
                  <a:schemeClr val="tx1"/>
                </a:solidFill>
                <a:latin typeface="+mn-lt"/>
                <a:ea typeface="ＭＳ Ｐゴシック" charset="-128"/>
                <a:cs typeface="ＭＳ Ｐゴシック" charset="-128"/>
                <a:hlinkClick r:id="rId7"/>
              </a:rPr>
              <a:t>2</a:t>
            </a:r>
            <a:r>
              <a:rPr lang="en-US" sz="1200" b="1" kern="1200" baseline="0" dirty="0">
                <a:solidFill>
                  <a:schemeClr val="tx1"/>
                </a:solidFill>
                <a:latin typeface="+mn-lt"/>
                <a:ea typeface="ＭＳ Ｐゴシック" charset="-128"/>
                <a:cs typeface="ＭＳ Ｐゴシック" charset="-128"/>
                <a:hlinkClick r:id="rId8"/>
              </a:rPr>
              <a:t>O</a:t>
            </a:r>
            <a:r>
              <a:rPr lang="en-US" sz="1200" b="1" kern="1200" baseline="-25000" dirty="0">
                <a:solidFill>
                  <a:schemeClr val="tx1"/>
                </a:solidFill>
                <a:latin typeface="+mn-lt"/>
                <a:ea typeface="ＭＳ Ｐゴシック" charset="-128"/>
                <a:cs typeface="ＭＳ Ｐゴシック" charset="-128"/>
                <a:hlinkClick r:id="rId8"/>
              </a:rPr>
              <a:t>8</a:t>
            </a:r>
            <a:r>
              <a:rPr lang="en-US" sz="1200" b="1" kern="1200" baseline="0" dirty="0">
                <a:solidFill>
                  <a:schemeClr val="tx1"/>
                </a:solidFill>
                <a:latin typeface="+mn-lt"/>
                <a:ea typeface="ＭＳ Ｐゴシック" charset="-128"/>
                <a:cs typeface="ＭＳ Ｐゴシック" charset="-128"/>
                <a:hlinkClick r:id="rId8"/>
              </a:rPr>
              <a:t>) are a group of rock-forming </a:t>
            </a:r>
            <a:r>
              <a:rPr lang="en-US" sz="1200" b="1" kern="1200" baseline="0" dirty="0">
                <a:solidFill>
                  <a:schemeClr val="tx1"/>
                </a:solidFill>
                <a:latin typeface="+mn-lt"/>
                <a:ea typeface="ＭＳ Ｐゴシック" charset="-128"/>
                <a:cs typeface="ＭＳ Ｐゴシック" charset="-128"/>
                <a:hlinkClick r:id="rId11"/>
              </a:rPr>
              <a:t>tectosilicate </a:t>
            </a:r>
            <a:r>
              <a:rPr lang="en-US" sz="1200" b="1" kern="1200" baseline="0" dirty="0">
                <a:solidFill>
                  <a:schemeClr val="tx1"/>
                </a:solidFill>
                <a:latin typeface="+mn-lt"/>
                <a:ea typeface="ＭＳ Ｐゴシック" charset="-128"/>
                <a:cs typeface="ＭＳ Ｐゴシック" charset="-128"/>
                <a:hlinkClick r:id="rId12"/>
              </a:rPr>
              <a:t>minerals that make up as much as 60% of the </a:t>
            </a:r>
            <a:r>
              <a:rPr lang="en-US" sz="1200" b="1" kern="1200" baseline="0" dirty="0">
                <a:solidFill>
                  <a:schemeClr val="tx1"/>
                </a:solidFill>
                <a:latin typeface="+mn-lt"/>
                <a:ea typeface="ＭＳ Ｐゴシック" charset="-128"/>
                <a:cs typeface="ＭＳ Ｐゴシック" charset="-128"/>
                <a:hlinkClick r:id="rId13"/>
              </a:rPr>
              <a:t>Earth's </a:t>
            </a:r>
            <a:r>
              <a:rPr lang="en-US" sz="1200" b="1" kern="1200" baseline="0" dirty="0">
                <a:solidFill>
                  <a:schemeClr val="tx1"/>
                </a:solidFill>
                <a:latin typeface="+mn-lt"/>
                <a:ea typeface="ＭＳ Ｐゴシック" charset="-128"/>
                <a:cs typeface="ＭＳ Ｐゴシック" charset="-128"/>
                <a:hlinkClick r:id="rId14"/>
              </a:rPr>
              <a:t>crust.</a:t>
            </a:r>
            <a:endParaRPr lang="en-US" sz="1200" b="1" kern="1200" baseline="0" dirty="0">
              <a:solidFill>
                <a:schemeClr val="tx1"/>
              </a:solidFill>
              <a:latin typeface="+mn-lt"/>
              <a:ea typeface="ＭＳ Ｐゴシック" charset="-128"/>
              <a:cs typeface="ＭＳ Ｐゴシック" charset="-128"/>
            </a:endParaRPr>
          </a:p>
          <a:p>
            <a:r>
              <a:rPr lang="en-US" sz="1200" b="1" kern="1200" dirty="0">
                <a:solidFill>
                  <a:schemeClr val="tx1"/>
                </a:solidFill>
                <a:latin typeface="+mn-lt"/>
                <a:ea typeface="ＭＳ Ｐゴシック" charset="-128"/>
                <a:cs typeface="ＭＳ Ｐゴシック" charset="-128"/>
              </a:rPr>
              <a:t>Quartz is the second most abundant </a:t>
            </a:r>
            <a:r>
              <a:rPr lang="en-US" sz="1200" b="1" kern="1200" dirty="0">
                <a:solidFill>
                  <a:schemeClr val="tx1"/>
                </a:solidFill>
                <a:latin typeface="+mn-lt"/>
                <a:ea typeface="ＭＳ Ｐゴシック" charset="-128"/>
                <a:cs typeface="ＭＳ Ｐゴシック" charset="-128"/>
                <a:hlinkClick r:id="rId12"/>
              </a:rPr>
              <a:t>mineral in the </a:t>
            </a:r>
            <a:r>
              <a:rPr lang="en-US" sz="1200" b="1" kern="1200" dirty="0">
                <a:solidFill>
                  <a:schemeClr val="tx1"/>
                </a:solidFill>
                <a:latin typeface="+mn-lt"/>
                <a:ea typeface="ＭＳ Ｐゴシック" charset="-128"/>
                <a:cs typeface="ＭＳ Ｐゴシック" charset="-128"/>
                <a:hlinkClick r:id="rId13"/>
              </a:rPr>
              <a:t>Earth's </a:t>
            </a:r>
            <a:r>
              <a:rPr lang="en-US" sz="1200" b="1" kern="1200" dirty="0">
                <a:solidFill>
                  <a:schemeClr val="tx1"/>
                </a:solidFill>
                <a:latin typeface="+mn-lt"/>
                <a:ea typeface="ＭＳ Ｐゴシック" charset="-128"/>
                <a:cs typeface="ＭＳ Ｐゴシック" charset="-128"/>
                <a:hlinkClick r:id="rId15"/>
              </a:rPr>
              <a:t>continental crust, after </a:t>
            </a:r>
            <a:r>
              <a:rPr lang="en-US" sz="1200" b="1" kern="1200" dirty="0">
                <a:solidFill>
                  <a:schemeClr val="tx1"/>
                </a:solidFill>
                <a:latin typeface="+mn-lt"/>
                <a:ea typeface="ＭＳ Ｐゴシック" charset="-128"/>
                <a:cs typeface="ＭＳ Ｐゴシック" charset="-128"/>
                <a:hlinkClick r:id="rId16"/>
              </a:rPr>
              <a:t>feldspar. It is made up of a continuous framework of SiO</a:t>
            </a:r>
            <a:r>
              <a:rPr lang="en-US" sz="1200" b="1" kern="1200" baseline="-25000" dirty="0">
                <a:solidFill>
                  <a:schemeClr val="tx1"/>
                </a:solidFill>
                <a:latin typeface="+mn-lt"/>
                <a:ea typeface="ＭＳ Ｐゴシック" charset="-128"/>
                <a:cs typeface="ＭＳ Ｐゴシック" charset="-128"/>
                <a:hlinkClick r:id="rId16"/>
              </a:rPr>
              <a:t>4</a:t>
            </a:r>
            <a:r>
              <a:rPr lang="en-US" sz="1200" b="1" kern="1200" baseline="0" dirty="0">
                <a:solidFill>
                  <a:schemeClr val="tx1"/>
                </a:solidFill>
                <a:latin typeface="+mn-lt"/>
                <a:ea typeface="ＭＳ Ｐゴシック" charset="-128"/>
                <a:cs typeface="ＭＳ Ｐゴシック" charset="-128"/>
                <a:hlinkClick r:id="rId16"/>
              </a:rPr>
              <a:t> </a:t>
            </a:r>
            <a:r>
              <a:rPr lang="en-US" sz="1200" b="1" kern="1200" baseline="0" dirty="0">
                <a:solidFill>
                  <a:schemeClr val="tx1"/>
                </a:solidFill>
                <a:latin typeface="+mn-lt"/>
                <a:ea typeface="ＭＳ Ｐゴシック" charset="-128"/>
                <a:cs typeface="ＭＳ Ｐゴシック" charset="-128"/>
                <a:hlinkClick r:id="rId7"/>
              </a:rPr>
              <a:t>silicon–</a:t>
            </a:r>
            <a:r>
              <a:rPr lang="en-US" sz="1200" b="1" kern="1200" baseline="0" dirty="0">
                <a:solidFill>
                  <a:schemeClr val="tx1"/>
                </a:solidFill>
                <a:latin typeface="+mn-lt"/>
                <a:ea typeface="ＭＳ Ｐゴシック" charset="-128"/>
                <a:cs typeface="ＭＳ Ｐゴシック" charset="-128"/>
                <a:hlinkClick r:id="rId8"/>
              </a:rPr>
              <a:t>oxygen </a:t>
            </a:r>
            <a:r>
              <a:rPr lang="en-US" sz="1200" b="1" kern="1200" baseline="0" dirty="0">
                <a:solidFill>
                  <a:schemeClr val="tx1"/>
                </a:solidFill>
                <a:latin typeface="+mn-lt"/>
                <a:ea typeface="ＭＳ Ｐゴシック" charset="-128"/>
                <a:cs typeface="ＭＳ Ｐゴシック" charset="-128"/>
                <a:hlinkClick r:id="rId17"/>
              </a:rPr>
              <a:t>tetrahedra, with each oxygen being shared between two tetrahedra, giving an overall formula </a:t>
            </a:r>
            <a:r>
              <a:rPr lang="en-US" sz="1200" b="1" kern="1200" baseline="0" dirty="0">
                <a:solidFill>
                  <a:schemeClr val="tx1"/>
                </a:solidFill>
                <a:latin typeface="+mn-lt"/>
                <a:ea typeface="ＭＳ Ｐゴシック" charset="-128"/>
                <a:cs typeface="ＭＳ Ｐゴシック" charset="-128"/>
                <a:hlinkClick r:id="rId18"/>
              </a:rPr>
              <a:t>SiO</a:t>
            </a:r>
            <a:r>
              <a:rPr lang="en-US" sz="1200" b="1" kern="1200" baseline="-25000" dirty="0">
                <a:solidFill>
                  <a:schemeClr val="tx1"/>
                </a:solidFill>
                <a:latin typeface="+mn-lt"/>
                <a:ea typeface="ＭＳ Ｐゴシック" charset="-128"/>
                <a:cs typeface="ＭＳ Ｐゴシック" charset="-128"/>
                <a:hlinkClick r:id="rId18"/>
              </a:rPr>
              <a:t>2</a:t>
            </a:r>
            <a:r>
              <a:rPr lang="en-US" sz="1200" b="1" kern="1200" baseline="0" dirty="0">
                <a:solidFill>
                  <a:schemeClr val="tx1"/>
                </a:solidFill>
                <a:latin typeface="+mn-lt"/>
                <a:ea typeface="ＭＳ Ｐゴシック" charset="-128"/>
                <a:cs typeface="ＭＳ Ｐゴシック" charset="-128"/>
                <a:hlinkClick r:id="rId18"/>
              </a:rPr>
              <a:t>.</a:t>
            </a:r>
            <a:endParaRPr lang="en-US" sz="1200" b="1" kern="1200" baseline="0" dirty="0">
              <a:solidFill>
                <a:schemeClr val="tx1"/>
              </a:solidFill>
              <a:latin typeface="+mn-lt"/>
              <a:ea typeface="ＭＳ Ｐゴシック" charset="-128"/>
              <a:cs typeface="ＭＳ Ｐゴシック" charset="-128"/>
            </a:endParaRPr>
          </a:p>
          <a:p>
            <a:endParaRPr lang="en-US" sz="1200" b="1" kern="1200" dirty="0">
              <a:solidFill>
                <a:schemeClr val="tx1"/>
              </a:solidFill>
              <a:latin typeface="+mn-lt"/>
              <a:ea typeface="ＭＳ Ｐゴシック" charset="-128"/>
              <a:cs typeface="ＭＳ Ｐゴシック" charset="-128"/>
              <a:hlinkClick r:id="rId4"/>
            </a:endParaRPr>
          </a:p>
          <a:p>
            <a:r>
              <a:rPr lang="en-US" sz="1200" kern="1200" dirty="0">
                <a:solidFill>
                  <a:schemeClr val="tx1"/>
                </a:solidFill>
                <a:latin typeface="+mn-lt"/>
                <a:ea typeface="ＭＳ Ｐゴシック" charset="-128"/>
                <a:cs typeface="ＭＳ Ｐゴシック" charset="-128"/>
              </a:rPr>
              <a:t>When placed between two polarizing filters set at right angles to each other, the optical properties of the minerals in the thin section alter the </a:t>
            </a:r>
            <a:r>
              <a:rPr lang="en-US" sz="1200" kern="1200" dirty="0" err="1">
                <a:solidFill>
                  <a:schemeClr val="tx1"/>
                </a:solidFill>
                <a:latin typeface="+mn-lt"/>
                <a:ea typeface="ＭＳ Ｐゴシック" charset="-128"/>
                <a:cs typeface="ＭＳ Ｐゴシック" charset="-128"/>
              </a:rPr>
              <a:t>colour</a:t>
            </a:r>
            <a:r>
              <a:rPr lang="en-US" sz="1200" kern="1200" dirty="0">
                <a:solidFill>
                  <a:schemeClr val="tx1"/>
                </a:solidFill>
                <a:latin typeface="+mn-lt"/>
                <a:ea typeface="ＭＳ Ｐゴシック" charset="-128"/>
                <a:cs typeface="ＭＳ Ｐゴシック" charset="-128"/>
              </a:rPr>
              <a:t> and intensity of the light as seen by the viewer. As different minerals have different optical properties, most rock forming minerals can be easily identified. </a:t>
            </a:r>
            <a:r>
              <a:rPr lang="en-US" sz="1200" kern="1200" dirty="0">
                <a:solidFill>
                  <a:schemeClr val="tx1"/>
                </a:solidFill>
                <a:latin typeface="+mn-lt"/>
                <a:ea typeface="ＭＳ Ｐゴシック" charset="-128"/>
                <a:cs typeface="ＭＳ Ｐゴシック" charset="-128"/>
                <a:hlinkClick r:id="rId19"/>
              </a:rPr>
              <a:t>Plagioclase for example can be seen in the photo on the right as a clear mineral with multiple parallel </a:t>
            </a:r>
            <a:r>
              <a:rPr lang="en-US" sz="1200" kern="1200" dirty="0">
                <a:solidFill>
                  <a:schemeClr val="tx1"/>
                </a:solidFill>
                <a:latin typeface="+mn-lt"/>
                <a:ea typeface="ＭＳ Ｐゴシック" charset="-128"/>
                <a:cs typeface="ＭＳ Ｐゴシック" charset="-128"/>
                <a:hlinkClick r:id="rId20"/>
              </a:rPr>
              <a:t>twinning planes. The large blue-green minerals are </a:t>
            </a:r>
            <a:r>
              <a:rPr lang="en-US" sz="1200" kern="1200" dirty="0">
                <a:solidFill>
                  <a:schemeClr val="tx1"/>
                </a:solidFill>
                <a:latin typeface="+mn-lt"/>
                <a:ea typeface="ＭＳ Ｐゴシック" charset="-128"/>
                <a:cs typeface="ＭＳ Ｐゴシック" charset="-128"/>
                <a:hlinkClick r:id="rId21"/>
              </a:rPr>
              <a:t>clinopyroxene with some exsolution of </a:t>
            </a:r>
            <a:r>
              <a:rPr lang="en-US" sz="1200" kern="1200" dirty="0">
                <a:solidFill>
                  <a:schemeClr val="tx1"/>
                </a:solidFill>
                <a:latin typeface="+mn-lt"/>
                <a:ea typeface="ＭＳ Ｐゴシック" charset="-128"/>
                <a:cs typeface="ＭＳ Ｐゴシック" charset="-128"/>
                <a:hlinkClick r:id="rId22"/>
              </a:rPr>
              <a:t>orthopyroxene.Thin sections are prepared in order to investigate the optical properties of the minerals in the rock. This work is a part of </a:t>
            </a:r>
            <a:r>
              <a:rPr lang="en-US" sz="1200" kern="1200" dirty="0">
                <a:solidFill>
                  <a:schemeClr val="tx1"/>
                </a:solidFill>
                <a:latin typeface="+mn-lt"/>
                <a:ea typeface="ＭＳ Ｐゴシック" charset="-128"/>
                <a:cs typeface="ＭＳ Ｐゴシック" charset="-128"/>
                <a:hlinkClick r:id="rId23"/>
              </a:rPr>
              <a:t>petrology and helps to reveal the origin and evolution of the parent rock.</a:t>
            </a:r>
            <a:endParaRPr lang="en-US" sz="1200" b="1" kern="1200" dirty="0">
              <a:solidFill>
                <a:schemeClr val="tx1"/>
              </a:solidFill>
              <a:latin typeface="+mn-lt"/>
              <a:ea typeface="ＭＳ Ｐゴシック" charset="-128"/>
              <a:cs typeface="ＭＳ Ｐゴシック" charset="-128"/>
              <a:hlinkClick r:id="rId4"/>
            </a:endParaRP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17</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Grace Application:</a:t>
            </a:r>
            <a:r>
              <a:rPr lang="en-US" baseline="0" dirty="0"/>
              <a:t> hydrology, ice, solid earth, ocean</a:t>
            </a:r>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18</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a:solidFill>
                  <a:schemeClr val="tx1"/>
                </a:solidFill>
                <a:latin typeface="+mn-lt"/>
                <a:ea typeface="ＭＳ Ｐゴシック" charset="-128"/>
                <a:cs typeface="ＭＳ Ｐゴシック" charset="-128"/>
              </a:rPr>
              <a:t>Arrows point to an optically continuous K-feldspar grain separated by quartz-filled fractures in </a:t>
            </a:r>
            <a:r>
              <a:rPr lang="en-US" sz="1200" b="1" kern="1200" dirty="0" err="1">
                <a:solidFill>
                  <a:schemeClr val="tx1"/>
                </a:solidFill>
                <a:latin typeface="+mn-lt"/>
                <a:ea typeface="ＭＳ Ｐゴシック" charset="-128"/>
                <a:cs typeface="ＭＳ Ｐゴシック" charset="-128"/>
              </a:rPr>
              <a:t>orthogneiss</a:t>
            </a:r>
            <a:r>
              <a:rPr lang="en-US" sz="1200" b="1" kern="1200" dirty="0">
                <a:solidFill>
                  <a:schemeClr val="tx1"/>
                </a:solidFill>
                <a:latin typeface="+mn-lt"/>
                <a:ea typeface="ＭＳ Ｐゴシック" charset="-128"/>
                <a:cs typeface="ＭＳ Ｐゴシック" charset="-128"/>
              </a:rPr>
              <a:t> (</a:t>
            </a:r>
            <a:r>
              <a:rPr lang="en-US" sz="1200" b="1" kern="1200" dirty="0">
                <a:solidFill>
                  <a:schemeClr val="tx1"/>
                </a:solidFill>
                <a:latin typeface="+mn-lt"/>
                <a:ea typeface="ＭＳ Ｐゴシック" charset="-128"/>
                <a:cs typeface="ＭＳ Ｐゴシック" charset="-128"/>
                <a:hlinkClick r:id="rId3"/>
              </a:rPr>
              <a:t>82MW0017). K-feldspar is stained green in this image, and sodic perthite appears orange.  Click </a:t>
            </a:r>
            <a:r>
              <a:rPr lang="en-US" sz="1200" b="1" kern="1200" dirty="0">
                <a:solidFill>
                  <a:schemeClr val="tx1"/>
                </a:solidFill>
                <a:latin typeface="+mn-lt"/>
                <a:ea typeface="ＭＳ Ｐゴシック" charset="-128"/>
                <a:cs typeface="ＭＳ Ｐゴシック" charset="-128"/>
                <a:hlinkClick r:id="rId4"/>
              </a:rPr>
              <a:t>here for a zip file with full resolution image.kfs: K-feldspar qtz: quartz	</a:t>
            </a:r>
          </a:p>
          <a:p>
            <a:endParaRPr lang="en-US" sz="1200" b="1" kern="1200" dirty="0">
              <a:solidFill>
                <a:schemeClr val="tx1"/>
              </a:solidFill>
              <a:latin typeface="+mn-lt"/>
              <a:ea typeface="ＭＳ Ｐゴシック" charset="-128"/>
              <a:cs typeface="ＭＳ Ｐゴシック" charset="-128"/>
              <a:hlinkClick r:id="rId4"/>
            </a:endParaRPr>
          </a:p>
          <a:p>
            <a:r>
              <a:rPr lang="en-US" sz="1200" b="1" kern="1200" dirty="0">
                <a:solidFill>
                  <a:schemeClr val="tx1"/>
                </a:solidFill>
                <a:latin typeface="+mn-lt"/>
                <a:ea typeface="ＭＳ Ｐゴシック" charset="-128"/>
                <a:cs typeface="ＭＳ Ｐゴシック" charset="-128"/>
              </a:rPr>
              <a:t>Feldspars (</a:t>
            </a:r>
            <a:r>
              <a:rPr lang="en-US" sz="1200" b="1" kern="1200" dirty="0">
                <a:solidFill>
                  <a:schemeClr val="tx1"/>
                </a:solidFill>
                <a:latin typeface="+mn-lt"/>
                <a:ea typeface="ＭＳ Ｐゴシック" charset="-128"/>
                <a:cs typeface="ＭＳ Ｐゴシック" charset="-128"/>
                <a:hlinkClick r:id="rId5"/>
              </a:rPr>
              <a:t>K</a:t>
            </a:r>
            <a:r>
              <a:rPr lang="en-US" sz="1200" b="1" kern="1200" dirty="0">
                <a:solidFill>
                  <a:schemeClr val="tx1"/>
                </a:solidFill>
                <a:latin typeface="+mn-lt"/>
                <a:ea typeface="ＭＳ Ｐゴシック" charset="-128"/>
                <a:cs typeface="ＭＳ Ｐゴシック" charset="-128"/>
                <a:hlinkClick r:id="rId6"/>
              </a:rPr>
              <a:t>Al</a:t>
            </a:r>
            <a:r>
              <a:rPr lang="en-US" sz="1200" b="1" kern="1200" dirty="0">
                <a:solidFill>
                  <a:schemeClr val="tx1"/>
                </a:solidFill>
                <a:latin typeface="+mn-lt"/>
                <a:ea typeface="ＭＳ Ｐゴシック" charset="-128"/>
                <a:cs typeface="ＭＳ Ｐゴシック" charset="-128"/>
                <a:hlinkClick r:id="rId7"/>
              </a:rPr>
              <a:t>Si</a:t>
            </a:r>
            <a:r>
              <a:rPr lang="en-US" sz="1200" b="1" kern="1200" baseline="-25000" dirty="0">
                <a:solidFill>
                  <a:schemeClr val="tx1"/>
                </a:solidFill>
                <a:latin typeface="+mn-lt"/>
                <a:ea typeface="ＭＳ Ｐゴシック" charset="-128"/>
                <a:cs typeface="ＭＳ Ｐゴシック" charset="-128"/>
                <a:hlinkClick r:id="rId7"/>
              </a:rPr>
              <a:t>3</a:t>
            </a:r>
            <a:r>
              <a:rPr lang="en-US" sz="1200" b="1" kern="1200" baseline="0" dirty="0">
                <a:solidFill>
                  <a:schemeClr val="tx1"/>
                </a:solidFill>
                <a:latin typeface="+mn-lt"/>
                <a:ea typeface="ＭＳ Ｐゴシック" charset="-128"/>
                <a:cs typeface="ＭＳ Ｐゴシック" charset="-128"/>
                <a:hlinkClick r:id="rId8"/>
              </a:rPr>
              <a:t>O</a:t>
            </a:r>
            <a:r>
              <a:rPr lang="en-US" sz="1200" b="1" kern="1200" baseline="-25000" dirty="0">
                <a:solidFill>
                  <a:schemeClr val="tx1"/>
                </a:solidFill>
                <a:latin typeface="+mn-lt"/>
                <a:ea typeface="ＭＳ Ｐゴシック" charset="-128"/>
                <a:cs typeface="ＭＳ Ｐゴシック" charset="-128"/>
                <a:hlinkClick r:id="rId8"/>
              </a:rPr>
              <a:t>8</a:t>
            </a:r>
            <a:r>
              <a:rPr lang="en-US" sz="1200" b="1" kern="1200" baseline="0" dirty="0">
                <a:solidFill>
                  <a:schemeClr val="tx1"/>
                </a:solidFill>
                <a:latin typeface="+mn-lt"/>
                <a:ea typeface="ＭＳ Ｐゴシック" charset="-128"/>
                <a:cs typeface="ＭＳ Ｐゴシック" charset="-128"/>
                <a:hlinkClick r:id="rId8"/>
              </a:rPr>
              <a:t> – </a:t>
            </a:r>
            <a:r>
              <a:rPr lang="en-US" sz="1200" b="1" kern="1200" baseline="0" dirty="0">
                <a:solidFill>
                  <a:schemeClr val="tx1"/>
                </a:solidFill>
                <a:latin typeface="+mn-lt"/>
                <a:ea typeface="ＭＳ Ｐゴシック" charset="-128"/>
                <a:cs typeface="ＭＳ Ｐゴシック" charset="-128"/>
                <a:hlinkClick r:id="rId9"/>
              </a:rPr>
              <a:t>Na</a:t>
            </a:r>
            <a:r>
              <a:rPr lang="en-US" sz="1200" b="1" kern="1200" baseline="0" dirty="0">
                <a:solidFill>
                  <a:schemeClr val="tx1"/>
                </a:solidFill>
                <a:latin typeface="+mn-lt"/>
                <a:ea typeface="ＭＳ Ｐゴシック" charset="-128"/>
                <a:cs typeface="ＭＳ Ｐゴシック" charset="-128"/>
                <a:hlinkClick r:id="rId6"/>
              </a:rPr>
              <a:t>Al</a:t>
            </a:r>
            <a:r>
              <a:rPr lang="en-US" sz="1200" b="1" kern="1200" baseline="0" dirty="0">
                <a:solidFill>
                  <a:schemeClr val="tx1"/>
                </a:solidFill>
                <a:latin typeface="+mn-lt"/>
                <a:ea typeface="ＭＳ Ｐゴシック" charset="-128"/>
                <a:cs typeface="ＭＳ Ｐゴシック" charset="-128"/>
                <a:hlinkClick r:id="rId7"/>
              </a:rPr>
              <a:t>Si</a:t>
            </a:r>
            <a:r>
              <a:rPr lang="en-US" sz="1200" b="1" kern="1200" baseline="-25000" dirty="0">
                <a:solidFill>
                  <a:schemeClr val="tx1"/>
                </a:solidFill>
                <a:latin typeface="+mn-lt"/>
                <a:ea typeface="ＭＳ Ｐゴシック" charset="-128"/>
                <a:cs typeface="ＭＳ Ｐゴシック" charset="-128"/>
                <a:hlinkClick r:id="rId7"/>
              </a:rPr>
              <a:t>3</a:t>
            </a:r>
            <a:r>
              <a:rPr lang="en-US" sz="1200" b="1" kern="1200" baseline="0" dirty="0">
                <a:solidFill>
                  <a:schemeClr val="tx1"/>
                </a:solidFill>
                <a:latin typeface="+mn-lt"/>
                <a:ea typeface="ＭＳ Ｐゴシック" charset="-128"/>
                <a:cs typeface="ＭＳ Ｐゴシック" charset="-128"/>
                <a:hlinkClick r:id="rId8"/>
              </a:rPr>
              <a:t>O</a:t>
            </a:r>
            <a:r>
              <a:rPr lang="en-US" sz="1200" b="1" kern="1200" baseline="-25000" dirty="0">
                <a:solidFill>
                  <a:schemeClr val="tx1"/>
                </a:solidFill>
                <a:latin typeface="+mn-lt"/>
                <a:ea typeface="ＭＳ Ｐゴシック" charset="-128"/>
                <a:cs typeface="ＭＳ Ｐゴシック" charset="-128"/>
                <a:hlinkClick r:id="rId8"/>
              </a:rPr>
              <a:t>8</a:t>
            </a:r>
            <a:r>
              <a:rPr lang="en-US" sz="1200" b="1" kern="1200" baseline="0" dirty="0">
                <a:solidFill>
                  <a:schemeClr val="tx1"/>
                </a:solidFill>
                <a:latin typeface="+mn-lt"/>
                <a:ea typeface="ＭＳ Ｐゴシック" charset="-128"/>
                <a:cs typeface="ＭＳ Ｐゴシック" charset="-128"/>
                <a:hlinkClick r:id="rId8"/>
              </a:rPr>
              <a:t> – </a:t>
            </a:r>
            <a:r>
              <a:rPr lang="en-US" sz="1200" b="1" kern="1200" baseline="0" dirty="0">
                <a:solidFill>
                  <a:schemeClr val="tx1"/>
                </a:solidFill>
                <a:latin typeface="+mn-lt"/>
                <a:ea typeface="ＭＳ Ｐゴシック" charset="-128"/>
                <a:cs typeface="ＭＳ Ｐゴシック" charset="-128"/>
                <a:hlinkClick r:id="rId10"/>
              </a:rPr>
              <a:t>Ca</a:t>
            </a:r>
            <a:r>
              <a:rPr lang="en-US" sz="1200" b="1" kern="1200" baseline="0" dirty="0">
                <a:solidFill>
                  <a:schemeClr val="tx1"/>
                </a:solidFill>
                <a:latin typeface="+mn-lt"/>
                <a:ea typeface="ＭＳ Ｐゴシック" charset="-128"/>
                <a:cs typeface="ＭＳ Ｐゴシック" charset="-128"/>
                <a:hlinkClick r:id="rId6"/>
              </a:rPr>
              <a:t>Al</a:t>
            </a:r>
            <a:r>
              <a:rPr lang="en-US" sz="1200" b="1" kern="1200" baseline="-25000" dirty="0">
                <a:solidFill>
                  <a:schemeClr val="tx1"/>
                </a:solidFill>
                <a:latin typeface="+mn-lt"/>
                <a:ea typeface="ＭＳ Ｐゴシック" charset="-128"/>
                <a:cs typeface="ＭＳ Ｐゴシック" charset="-128"/>
                <a:hlinkClick r:id="rId6"/>
              </a:rPr>
              <a:t>2</a:t>
            </a:r>
            <a:r>
              <a:rPr lang="en-US" sz="1200" b="1" kern="1200" baseline="0" dirty="0">
                <a:solidFill>
                  <a:schemeClr val="tx1"/>
                </a:solidFill>
                <a:latin typeface="+mn-lt"/>
                <a:ea typeface="ＭＳ Ｐゴシック" charset="-128"/>
                <a:cs typeface="ＭＳ Ｐゴシック" charset="-128"/>
                <a:hlinkClick r:id="rId7"/>
              </a:rPr>
              <a:t>Si</a:t>
            </a:r>
            <a:r>
              <a:rPr lang="en-US" sz="1200" b="1" kern="1200" baseline="-25000" dirty="0">
                <a:solidFill>
                  <a:schemeClr val="tx1"/>
                </a:solidFill>
                <a:latin typeface="+mn-lt"/>
                <a:ea typeface="ＭＳ Ｐゴシック" charset="-128"/>
                <a:cs typeface="ＭＳ Ｐゴシック" charset="-128"/>
                <a:hlinkClick r:id="rId7"/>
              </a:rPr>
              <a:t>2</a:t>
            </a:r>
            <a:r>
              <a:rPr lang="en-US" sz="1200" b="1" kern="1200" baseline="0" dirty="0">
                <a:solidFill>
                  <a:schemeClr val="tx1"/>
                </a:solidFill>
                <a:latin typeface="+mn-lt"/>
                <a:ea typeface="ＭＳ Ｐゴシック" charset="-128"/>
                <a:cs typeface="ＭＳ Ｐゴシック" charset="-128"/>
                <a:hlinkClick r:id="rId8"/>
              </a:rPr>
              <a:t>O</a:t>
            </a:r>
            <a:r>
              <a:rPr lang="en-US" sz="1200" b="1" kern="1200" baseline="-25000" dirty="0">
                <a:solidFill>
                  <a:schemeClr val="tx1"/>
                </a:solidFill>
                <a:latin typeface="+mn-lt"/>
                <a:ea typeface="ＭＳ Ｐゴシック" charset="-128"/>
                <a:cs typeface="ＭＳ Ｐゴシック" charset="-128"/>
                <a:hlinkClick r:id="rId8"/>
              </a:rPr>
              <a:t>8</a:t>
            </a:r>
            <a:r>
              <a:rPr lang="en-US" sz="1200" b="1" kern="1200" baseline="0" dirty="0">
                <a:solidFill>
                  <a:schemeClr val="tx1"/>
                </a:solidFill>
                <a:latin typeface="+mn-lt"/>
                <a:ea typeface="ＭＳ Ｐゴシック" charset="-128"/>
                <a:cs typeface="ＭＳ Ｐゴシック" charset="-128"/>
                <a:hlinkClick r:id="rId8"/>
              </a:rPr>
              <a:t>) are a group of rock-forming </a:t>
            </a:r>
            <a:r>
              <a:rPr lang="en-US" sz="1200" b="1" kern="1200" baseline="0" dirty="0">
                <a:solidFill>
                  <a:schemeClr val="tx1"/>
                </a:solidFill>
                <a:latin typeface="+mn-lt"/>
                <a:ea typeface="ＭＳ Ｐゴシック" charset="-128"/>
                <a:cs typeface="ＭＳ Ｐゴシック" charset="-128"/>
                <a:hlinkClick r:id="rId11"/>
              </a:rPr>
              <a:t>tectosilicate </a:t>
            </a:r>
            <a:r>
              <a:rPr lang="en-US" sz="1200" b="1" kern="1200" baseline="0" dirty="0">
                <a:solidFill>
                  <a:schemeClr val="tx1"/>
                </a:solidFill>
                <a:latin typeface="+mn-lt"/>
                <a:ea typeface="ＭＳ Ｐゴシック" charset="-128"/>
                <a:cs typeface="ＭＳ Ｐゴシック" charset="-128"/>
                <a:hlinkClick r:id="rId12"/>
              </a:rPr>
              <a:t>minerals that make up as much as 60% of the </a:t>
            </a:r>
            <a:r>
              <a:rPr lang="en-US" sz="1200" b="1" kern="1200" baseline="0" dirty="0">
                <a:solidFill>
                  <a:schemeClr val="tx1"/>
                </a:solidFill>
                <a:latin typeface="+mn-lt"/>
                <a:ea typeface="ＭＳ Ｐゴシック" charset="-128"/>
                <a:cs typeface="ＭＳ Ｐゴシック" charset="-128"/>
                <a:hlinkClick r:id="rId13"/>
              </a:rPr>
              <a:t>Earth's </a:t>
            </a:r>
            <a:r>
              <a:rPr lang="en-US" sz="1200" b="1" kern="1200" baseline="0" dirty="0">
                <a:solidFill>
                  <a:schemeClr val="tx1"/>
                </a:solidFill>
                <a:latin typeface="+mn-lt"/>
                <a:ea typeface="ＭＳ Ｐゴシック" charset="-128"/>
                <a:cs typeface="ＭＳ Ｐゴシック" charset="-128"/>
                <a:hlinkClick r:id="rId14"/>
              </a:rPr>
              <a:t>crust.</a:t>
            </a:r>
            <a:endParaRPr lang="en-US" sz="1200" b="1" kern="1200" baseline="0" dirty="0">
              <a:solidFill>
                <a:schemeClr val="tx1"/>
              </a:solidFill>
              <a:latin typeface="+mn-lt"/>
              <a:ea typeface="ＭＳ Ｐゴシック" charset="-128"/>
              <a:cs typeface="ＭＳ Ｐゴシック" charset="-128"/>
            </a:endParaRPr>
          </a:p>
          <a:p>
            <a:r>
              <a:rPr lang="en-US" sz="1200" b="1" kern="1200" dirty="0">
                <a:solidFill>
                  <a:schemeClr val="tx1"/>
                </a:solidFill>
                <a:latin typeface="+mn-lt"/>
                <a:ea typeface="ＭＳ Ｐゴシック" charset="-128"/>
                <a:cs typeface="ＭＳ Ｐゴシック" charset="-128"/>
              </a:rPr>
              <a:t>Quartz is the second most abundant </a:t>
            </a:r>
            <a:r>
              <a:rPr lang="en-US" sz="1200" b="1" kern="1200" dirty="0">
                <a:solidFill>
                  <a:schemeClr val="tx1"/>
                </a:solidFill>
                <a:latin typeface="+mn-lt"/>
                <a:ea typeface="ＭＳ Ｐゴシック" charset="-128"/>
                <a:cs typeface="ＭＳ Ｐゴシック" charset="-128"/>
                <a:hlinkClick r:id="rId12"/>
              </a:rPr>
              <a:t>mineral in the </a:t>
            </a:r>
            <a:r>
              <a:rPr lang="en-US" sz="1200" b="1" kern="1200" dirty="0">
                <a:solidFill>
                  <a:schemeClr val="tx1"/>
                </a:solidFill>
                <a:latin typeface="+mn-lt"/>
                <a:ea typeface="ＭＳ Ｐゴシック" charset="-128"/>
                <a:cs typeface="ＭＳ Ｐゴシック" charset="-128"/>
                <a:hlinkClick r:id="rId13"/>
              </a:rPr>
              <a:t>Earth's </a:t>
            </a:r>
            <a:r>
              <a:rPr lang="en-US" sz="1200" b="1" kern="1200" dirty="0">
                <a:solidFill>
                  <a:schemeClr val="tx1"/>
                </a:solidFill>
                <a:latin typeface="+mn-lt"/>
                <a:ea typeface="ＭＳ Ｐゴシック" charset="-128"/>
                <a:cs typeface="ＭＳ Ｐゴシック" charset="-128"/>
                <a:hlinkClick r:id="rId15"/>
              </a:rPr>
              <a:t>continental crust, after </a:t>
            </a:r>
            <a:r>
              <a:rPr lang="en-US" sz="1200" b="1" kern="1200" dirty="0">
                <a:solidFill>
                  <a:schemeClr val="tx1"/>
                </a:solidFill>
                <a:latin typeface="+mn-lt"/>
                <a:ea typeface="ＭＳ Ｐゴシック" charset="-128"/>
                <a:cs typeface="ＭＳ Ｐゴシック" charset="-128"/>
                <a:hlinkClick r:id="rId16"/>
              </a:rPr>
              <a:t>feldspar. It is made up of a continuous framework of SiO</a:t>
            </a:r>
            <a:r>
              <a:rPr lang="en-US" sz="1200" b="1" kern="1200" baseline="-25000" dirty="0">
                <a:solidFill>
                  <a:schemeClr val="tx1"/>
                </a:solidFill>
                <a:latin typeface="+mn-lt"/>
                <a:ea typeface="ＭＳ Ｐゴシック" charset="-128"/>
                <a:cs typeface="ＭＳ Ｐゴシック" charset="-128"/>
                <a:hlinkClick r:id="rId16"/>
              </a:rPr>
              <a:t>4</a:t>
            </a:r>
            <a:r>
              <a:rPr lang="en-US" sz="1200" b="1" kern="1200" baseline="0" dirty="0">
                <a:solidFill>
                  <a:schemeClr val="tx1"/>
                </a:solidFill>
                <a:latin typeface="+mn-lt"/>
                <a:ea typeface="ＭＳ Ｐゴシック" charset="-128"/>
                <a:cs typeface="ＭＳ Ｐゴシック" charset="-128"/>
                <a:hlinkClick r:id="rId16"/>
              </a:rPr>
              <a:t> </a:t>
            </a:r>
            <a:r>
              <a:rPr lang="en-US" sz="1200" b="1" kern="1200" baseline="0" dirty="0">
                <a:solidFill>
                  <a:schemeClr val="tx1"/>
                </a:solidFill>
                <a:latin typeface="+mn-lt"/>
                <a:ea typeface="ＭＳ Ｐゴシック" charset="-128"/>
                <a:cs typeface="ＭＳ Ｐゴシック" charset="-128"/>
                <a:hlinkClick r:id="rId7"/>
              </a:rPr>
              <a:t>silicon–</a:t>
            </a:r>
            <a:r>
              <a:rPr lang="en-US" sz="1200" b="1" kern="1200" baseline="0" dirty="0">
                <a:solidFill>
                  <a:schemeClr val="tx1"/>
                </a:solidFill>
                <a:latin typeface="+mn-lt"/>
                <a:ea typeface="ＭＳ Ｐゴシック" charset="-128"/>
                <a:cs typeface="ＭＳ Ｐゴシック" charset="-128"/>
                <a:hlinkClick r:id="rId8"/>
              </a:rPr>
              <a:t>oxygen </a:t>
            </a:r>
            <a:r>
              <a:rPr lang="en-US" sz="1200" b="1" kern="1200" baseline="0" dirty="0">
                <a:solidFill>
                  <a:schemeClr val="tx1"/>
                </a:solidFill>
                <a:latin typeface="+mn-lt"/>
                <a:ea typeface="ＭＳ Ｐゴシック" charset="-128"/>
                <a:cs typeface="ＭＳ Ｐゴシック" charset="-128"/>
                <a:hlinkClick r:id="rId17"/>
              </a:rPr>
              <a:t>tetrahedra, with each oxygen being shared between two tetrahedra, giving an overall formula </a:t>
            </a:r>
            <a:r>
              <a:rPr lang="en-US" sz="1200" b="1" kern="1200" baseline="0" dirty="0">
                <a:solidFill>
                  <a:schemeClr val="tx1"/>
                </a:solidFill>
                <a:latin typeface="+mn-lt"/>
                <a:ea typeface="ＭＳ Ｐゴシック" charset="-128"/>
                <a:cs typeface="ＭＳ Ｐゴシック" charset="-128"/>
                <a:hlinkClick r:id="rId18"/>
              </a:rPr>
              <a:t>SiO</a:t>
            </a:r>
            <a:r>
              <a:rPr lang="en-US" sz="1200" b="1" kern="1200" baseline="-25000" dirty="0">
                <a:solidFill>
                  <a:schemeClr val="tx1"/>
                </a:solidFill>
                <a:latin typeface="+mn-lt"/>
                <a:ea typeface="ＭＳ Ｐゴシック" charset="-128"/>
                <a:cs typeface="ＭＳ Ｐゴシック" charset="-128"/>
                <a:hlinkClick r:id="rId18"/>
              </a:rPr>
              <a:t>2</a:t>
            </a:r>
            <a:r>
              <a:rPr lang="en-US" sz="1200" b="1" kern="1200" baseline="0" dirty="0">
                <a:solidFill>
                  <a:schemeClr val="tx1"/>
                </a:solidFill>
                <a:latin typeface="+mn-lt"/>
                <a:ea typeface="ＭＳ Ｐゴシック" charset="-128"/>
                <a:cs typeface="ＭＳ Ｐゴシック" charset="-128"/>
                <a:hlinkClick r:id="rId18"/>
              </a:rPr>
              <a:t>.</a:t>
            </a:r>
            <a:endParaRPr lang="en-US" sz="1200" b="1" kern="1200" baseline="0" dirty="0">
              <a:solidFill>
                <a:schemeClr val="tx1"/>
              </a:solidFill>
              <a:latin typeface="+mn-lt"/>
              <a:ea typeface="ＭＳ Ｐゴシック" charset="-128"/>
              <a:cs typeface="ＭＳ Ｐゴシック" charset="-128"/>
            </a:endParaRPr>
          </a:p>
          <a:p>
            <a:endParaRPr lang="en-US" sz="1200" b="1" kern="1200" dirty="0">
              <a:solidFill>
                <a:schemeClr val="tx1"/>
              </a:solidFill>
              <a:latin typeface="+mn-lt"/>
              <a:ea typeface="ＭＳ Ｐゴシック" charset="-128"/>
              <a:cs typeface="ＭＳ Ｐゴシック" charset="-128"/>
              <a:hlinkClick r:id="rId4"/>
            </a:endParaRPr>
          </a:p>
          <a:p>
            <a:r>
              <a:rPr lang="en-US" sz="1200" kern="1200" dirty="0">
                <a:solidFill>
                  <a:schemeClr val="tx1"/>
                </a:solidFill>
                <a:latin typeface="+mn-lt"/>
                <a:ea typeface="ＭＳ Ｐゴシック" charset="-128"/>
                <a:cs typeface="ＭＳ Ｐゴシック" charset="-128"/>
              </a:rPr>
              <a:t>When placed between two polarizing filters set at right angles to each other, the optical properties of the minerals in the thin section alter the </a:t>
            </a:r>
            <a:r>
              <a:rPr lang="en-US" sz="1200" kern="1200" dirty="0" err="1">
                <a:solidFill>
                  <a:schemeClr val="tx1"/>
                </a:solidFill>
                <a:latin typeface="+mn-lt"/>
                <a:ea typeface="ＭＳ Ｐゴシック" charset="-128"/>
                <a:cs typeface="ＭＳ Ｐゴシック" charset="-128"/>
              </a:rPr>
              <a:t>colour</a:t>
            </a:r>
            <a:r>
              <a:rPr lang="en-US" sz="1200" kern="1200" dirty="0">
                <a:solidFill>
                  <a:schemeClr val="tx1"/>
                </a:solidFill>
                <a:latin typeface="+mn-lt"/>
                <a:ea typeface="ＭＳ Ｐゴシック" charset="-128"/>
                <a:cs typeface="ＭＳ Ｐゴシック" charset="-128"/>
              </a:rPr>
              <a:t> and intensity of the light as seen by the viewer. As different minerals have different optical properties, most rock forming minerals can be easily identified. </a:t>
            </a:r>
            <a:r>
              <a:rPr lang="en-US" sz="1200" kern="1200" dirty="0">
                <a:solidFill>
                  <a:schemeClr val="tx1"/>
                </a:solidFill>
                <a:latin typeface="+mn-lt"/>
                <a:ea typeface="ＭＳ Ｐゴシック" charset="-128"/>
                <a:cs typeface="ＭＳ Ｐゴシック" charset="-128"/>
                <a:hlinkClick r:id="rId19"/>
              </a:rPr>
              <a:t>Plagioclase for example can be seen in the photo on the right as a clear mineral with multiple parallel </a:t>
            </a:r>
            <a:r>
              <a:rPr lang="en-US" sz="1200" kern="1200" dirty="0">
                <a:solidFill>
                  <a:schemeClr val="tx1"/>
                </a:solidFill>
                <a:latin typeface="+mn-lt"/>
                <a:ea typeface="ＭＳ Ｐゴシック" charset="-128"/>
                <a:cs typeface="ＭＳ Ｐゴシック" charset="-128"/>
                <a:hlinkClick r:id="rId20"/>
              </a:rPr>
              <a:t>twinning planes. The large blue-green minerals are </a:t>
            </a:r>
            <a:r>
              <a:rPr lang="en-US" sz="1200" kern="1200" dirty="0">
                <a:solidFill>
                  <a:schemeClr val="tx1"/>
                </a:solidFill>
                <a:latin typeface="+mn-lt"/>
                <a:ea typeface="ＭＳ Ｐゴシック" charset="-128"/>
                <a:cs typeface="ＭＳ Ｐゴシック" charset="-128"/>
                <a:hlinkClick r:id="rId21"/>
              </a:rPr>
              <a:t>clinopyroxene with some exsolution of </a:t>
            </a:r>
            <a:r>
              <a:rPr lang="en-US" sz="1200" kern="1200" dirty="0">
                <a:solidFill>
                  <a:schemeClr val="tx1"/>
                </a:solidFill>
                <a:latin typeface="+mn-lt"/>
                <a:ea typeface="ＭＳ Ｐゴシック" charset="-128"/>
                <a:cs typeface="ＭＳ Ｐゴシック" charset="-128"/>
                <a:hlinkClick r:id="rId22"/>
              </a:rPr>
              <a:t>orthopyroxene.Thin sections are prepared in order to investigate the optical properties of the minerals in the rock. This work is a part of </a:t>
            </a:r>
            <a:r>
              <a:rPr lang="en-US" sz="1200" kern="1200" dirty="0">
                <a:solidFill>
                  <a:schemeClr val="tx1"/>
                </a:solidFill>
                <a:latin typeface="+mn-lt"/>
                <a:ea typeface="ＭＳ Ｐゴシック" charset="-128"/>
                <a:cs typeface="ＭＳ Ｐゴシック" charset="-128"/>
                <a:hlinkClick r:id="rId23"/>
              </a:rPr>
              <a:t>petrology and helps to reveal the origin and evolution of the parent rock.</a:t>
            </a:r>
            <a:endParaRPr lang="en-US" sz="1200" b="1" kern="1200" dirty="0">
              <a:solidFill>
                <a:schemeClr val="tx1"/>
              </a:solidFill>
              <a:latin typeface="+mn-lt"/>
              <a:ea typeface="ＭＳ Ｐゴシック" charset="-128"/>
              <a:cs typeface="ＭＳ Ｐゴシック" charset="-128"/>
              <a:hlinkClick r:id="rId4"/>
            </a:endParaRP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19</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ＭＳ Ｐゴシック" charset="-128"/>
                <a:cs typeface="ＭＳ Ｐゴシック" charset="-128"/>
              </a:rPr>
              <a:t>Radar </a:t>
            </a:r>
            <a:r>
              <a:rPr lang="en-US" sz="1200" kern="1200" dirty="0" err="1">
                <a:solidFill>
                  <a:schemeClr val="tx1"/>
                </a:solidFill>
                <a:latin typeface="+mn-lt"/>
                <a:ea typeface="ＭＳ Ｐゴシック" charset="-128"/>
                <a:cs typeface="ＭＳ Ｐゴシック" charset="-128"/>
              </a:rPr>
              <a:t>interferometry</a:t>
            </a:r>
            <a:r>
              <a:rPr lang="en-US" sz="1200" kern="1200" dirty="0">
                <a:solidFill>
                  <a:schemeClr val="tx1"/>
                </a:solidFill>
                <a:latin typeface="+mn-lt"/>
                <a:ea typeface="ＭＳ Ｐゴシック" charset="-128"/>
                <a:cs typeface="ＭＳ Ｐゴシック" charset="-128"/>
              </a:rPr>
              <a:t> is a technique where radar data, recorded by a satellite, is used to map the topography or deformation of the ground. Earth scientists use radar </a:t>
            </a:r>
            <a:r>
              <a:rPr lang="en-US" sz="1200" kern="1200" dirty="0" err="1">
                <a:solidFill>
                  <a:schemeClr val="tx1"/>
                </a:solidFill>
                <a:latin typeface="+mn-lt"/>
                <a:ea typeface="ＭＳ Ｐゴシック" charset="-128"/>
                <a:cs typeface="ＭＳ Ｐゴシック" charset="-128"/>
              </a:rPr>
              <a:t>interferometry</a:t>
            </a:r>
            <a:r>
              <a:rPr lang="en-US" sz="1200" kern="1200" dirty="0">
                <a:solidFill>
                  <a:schemeClr val="tx1"/>
                </a:solidFill>
                <a:latin typeface="+mn-lt"/>
                <a:ea typeface="ＭＳ Ｐゴシック" charset="-128"/>
                <a:cs typeface="ＭＳ Ｐゴシック" charset="-128"/>
              </a:rPr>
              <a:t> for a wide range of applications including measuring surface change caused by earthquakes, volcanoes, glacier flow, landslides, and ground subsidence.</a:t>
            </a:r>
          </a:p>
          <a:p>
            <a:r>
              <a:rPr lang="en-US" sz="1200" kern="1200" dirty="0">
                <a:solidFill>
                  <a:schemeClr val="tx1"/>
                </a:solidFill>
                <a:latin typeface="+mn-lt"/>
                <a:ea typeface="ＭＳ Ｐゴシック" charset="-128"/>
                <a:cs typeface="ＭＳ Ｐゴシック" charset="-128"/>
              </a:rPr>
              <a:t>At COMET, scientists use radar </a:t>
            </a:r>
            <a:r>
              <a:rPr lang="en-US" sz="1200" kern="1200" dirty="0" err="1">
                <a:solidFill>
                  <a:schemeClr val="tx1"/>
                </a:solidFill>
                <a:latin typeface="+mn-lt"/>
                <a:ea typeface="ＭＳ Ｐゴシック" charset="-128"/>
                <a:cs typeface="ＭＳ Ｐゴシック" charset="-128"/>
              </a:rPr>
              <a:t>interferometry</a:t>
            </a:r>
            <a:r>
              <a:rPr lang="en-US" sz="1200" kern="1200" dirty="0">
                <a:solidFill>
                  <a:schemeClr val="tx1"/>
                </a:solidFill>
                <a:latin typeface="+mn-lt"/>
                <a:ea typeface="ＭＳ Ｐゴシック" charset="-128"/>
                <a:cs typeface="ＭＳ Ｐゴシック" charset="-128"/>
              </a:rPr>
              <a:t> to make surface deformation maps, or </a:t>
            </a:r>
            <a:r>
              <a:rPr lang="en-US" sz="1200" kern="1200" dirty="0" err="1">
                <a:solidFill>
                  <a:schemeClr val="tx1"/>
                </a:solidFill>
                <a:latin typeface="+mn-lt"/>
                <a:ea typeface="ＭＳ Ｐゴシック" charset="-128"/>
                <a:cs typeface="ＭＳ Ｐゴシック" charset="-128"/>
              </a:rPr>
              <a:t>interferograms</a:t>
            </a:r>
            <a:r>
              <a:rPr lang="en-US" sz="1200" kern="1200" dirty="0">
                <a:solidFill>
                  <a:schemeClr val="tx1"/>
                </a:solidFill>
                <a:latin typeface="+mn-lt"/>
                <a:ea typeface="ＭＳ Ｐゴシック" charset="-128"/>
                <a:cs typeface="ＭＳ Ｐゴシック" charset="-128"/>
              </a:rPr>
              <a:t>, to study the warping of the Earth's surface during the earthquake cycle. The </a:t>
            </a:r>
            <a:r>
              <a:rPr lang="en-US" sz="1200" kern="1200" dirty="0" err="1">
                <a:solidFill>
                  <a:schemeClr val="tx1"/>
                </a:solidFill>
                <a:latin typeface="+mn-lt"/>
                <a:ea typeface="ＭＳ Ｐゴシック" charset="-128"/>
                <a:cs typeface="ＭＳ Ｐゴシック" charset="-128"/>
              </a:rPr>
              <a:t>interferograms</a:t>
            </a:r>
            <a:r>
              <a:rPr lang="en-US" sz="1200" kern="1200" dirty="0">
                <a:solidFill>
                  <a:schemeClr val="tx1"/>
                </a:solidFill>
                <a:latin typeface="+mn-lt"/>
                <a:ea typeface="ＭＳ Ｐゴシック" charset="-128"/>
                <a:cs typeface="ＭＳ Ｐゴシック" charset="-128"/>
              </a:rPr>
              <a:t> allow scientists to determine the location, magnitude and type of an earthquake, and investigate the future seismic hazard for an </a:t>
            </a:r>
            <a:r>
              <a:rPr lang="en-US" sz="1200" kern="1200" dirty="0" err="1">
                <a:solidFill>
                  <a:schemeClr val="tx1"/>
                </a:solidFill>
                <a:latin typeface="+mn-lt"/>
                <a:ea typeface="ＭＳ Ｐゴシック" charset="-128"/>
                <a:cs typeface="ＭＳ Ｐゴシック" charset="-128"/>
              </a:rPr>
              <a:t>area.In</a:t>
            </a:r>
            <a:r>
              <a:rPr lang="en-US" sz="1200" kern="1200" dirty="0">
                <a:solidFill>
                  <a:schemeClr val="tx1"/>
                </a:solidFill>
                <a:latin typeface="+mn-lt"/>
                <a:ea typeface="ＭＳ Ｐゴシック" charset="-128"/>
                <a:cs typeface="ＭＳ Ｐゴシック" charset="-128"/>
              </a:rPr>
              <a:t> this area of the site you will learn how COMET scientists used </a:t>
            </a:r>
            <a:r>
              <a:rPr lang="en-US" sz="1200" kern="1200" dirty="0" err="1">
                <a:solidFill>
                  <a:schemeClr val="tx1"/>
                </a:solidFill>
                <a:latin typeface="+mn-lt"/>
                <a:ea typeface="ＭＳ Ｐゴシック" charset="-128"/>
                <a:cs typeface="ＭＳ Ｐゴシック" charset="-128"/>
              </a:rPr>
              <a:t>interferometry</a:t>
            </a:r>
            <a:r>
              <a:rPr lang="en-US" sz="1200" kern="1200" dirty="0">
                <a:solidFill>
                  <a:schemeClr val="tx1"/>
                </a:solidFill>
                <a:latin typeface="+mn-lt"/>
                <a:ea typeface="ＭＳ Ｐゴシック" charset="-128"/>
                <a:cs typeface="ＭＳ Ｐゴシック" charset="-128"/>
              </a:rPr>
              <a:t> to study an earthquake that struck the town of </a:t>
            </a:r>
            <a:r>
              <a:rPr lang="en-US" sz="1200" kern="1200" dirty="0" err="1">
                <a:solidFill>
                  <a:schemeClr val="tx1"/>
                </a:solidFill>
                <a:latin typeface="+mn-lt"/>
                <a:ea typeface="ＭＳ Ｐゴシック" charset="-128"/>
                <a:cs typeface="ＭＳ Ｐゴシック" charset="-128"/>
              </a:rPr>
              <a:t>Izmit</a:t>
            </a:r>
            <a:r>
              <a:rPr lang="en-US" sz="1200" kern="1200" dirty="0">
                <a:solidFill>
                  <a:schemeClr val="tx1"/>
                </a:solidFill>
                <a:latin typeface="+mn-lt"/>
                <a:ea typeface="ＭＳ Ｐゴシック" charset="-128"/>
                <a:cs typeface="ＭＳ Ｐゴシック" charset="-128"/>
              </a:rPr>
              <a:t> in northern Turkey in 1999. You will learn about:</a:t>
            </a:r>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20</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ＭＳ Ｐゴシック" charset="-128"/>
                <a:cs typeface="ＭＳ Ｐゴシック" charset="-128"/>
              </a:rPr>
              <a:t>The adjacent contours (interference fringes) of the same </a:t>
            </a:r>
            <a:r>
              <a:rPr lang="en-US" sz="1200" kern="1200" dirty="0" err="1">
                <a:solidFill>
                  <a:schemeClr val="tx1"/>
                </a:solidFill>
                <a:latin typeface="+mn-lt"/>
                <a:ea typeface="ＭＳ Ｐゴシック" charset="-128"/>
                <a:cs typeface="ＭＳ Ｐゴシック" charset="-128"/>
              </a:rPr>
              <a:t>colour</a:t>
            </a:r>
            <a:r>
              <a:rPr lang="en-US" sz="1200" kern="1200" dirty="0">
                <a:solidFill>
                  <a:schemeClr val="tx1"/>
                </a:solidFill>
                <a:latin typeface="+mn-lt"/>
                <a:ea typeface="ＭＳ Ｐゴシック" charset="-128"/>
                <a:cs typeface="ＭＳ Ｐゴシック" charset="-128"/>
              </a:rPr>
              <a:t> represent one wavelength's difference between the phase recorded before the earthquake and the phase recorded after the </a:t>
            </a:r>
            <a:r>
              <a:rPr lang="en-US" sz="1200" kern="1200" dirty="0" err="1">
                <a:solidFill>
                  <a:schemeClr val="tx1"/>
                </a:solidFill>
                <a:latin typeface="+mn-lt"/>
                <a:ea typeface="ＭＳ Ｐゴシック" charset="-128"/>
                <a:cs typeface="ＭＳ Ｐゴシック" charset="-128"/>
              </a:rPr>
              <a:t>earthquake.The</a:t>
            </a:r>
            <a:r>
              <a:rPr lang="en-US" sz="1200" kern="1200" dirty="0">
                <a:solidFill>
                  <a:schemeClr val="tx1"/>
                </a:solidFill>
                <a:latin typeface="+mn-lt"/>
                <a:ea typeface="ＭＳ Ｐゴシック" charset="-128"/>
                <a:cs typeface="ＭＳ Ｐゴシック" charset="-128"/>
              </a:rPr>
              <a:t> wavelength of the radar waves used is 5.6 cm. This means that the distance between adjacent fringes represents a ground movement of 2.8 cm - half the radar wavelength. It is half the wavelength because each wave travels from the satellite to the ground and then back again. Thus, the phase change at the ground is doubled by the time the wave has bounced back to the </a:t>
            </a:r>
            <a:r>
              <a:rPr lang="en-US" sz="1200" kern="1200" dirty="0" err="1">
                <a:solidFill>
                  <a:schemeClr val="tx1"/>
                </a:solidFill>
                <a:latin typeface="+mn-lt"/>
                <a:ea typeface="ＭＳ Ｐゴシック" charset="-128"/>
                <a:cs typeface="ＭＳ Ｐゴシック" charset="-128"/>
              </a:rPr>
              <a:t>satellite.The</a:t>
            </a:r>
            <a:r>
              <a:rPr lang="en-US" sz="1200" kern="1200" dirty="0">
                <a:solidFill>
                  <a:schemeClr val="tx1"/>
                </a:solidFill>
                <a:latin typeface="+mn-lt"/>
                <a:ea typeface="ＭＳ Ｐゴシック" charset="-128"/>
                <a:cs typeface="ＭＳ Ｐゴシック" charset="-128"/>
              </a:rPr>
              <a:t> closer the fringes are together, the greater the strain on the ground. The red lines show where the fringes are closest together and therefore the source of the earthquake (the North Anatolian Fault in this </a:t>
            </a:r>
            <a:r>
              <a:rPr lang="en-US" sz="1200" kern="1200" dirty="0" err="1">
                <a:solidFill>
                  <a:schemeClr val="tx1"/>
                </a:solidFill>
                <a:latin typeface="+mn-lt"/>
                <a:ea typeface="ＭＳ Ｐゴシック" charset="-128"/>
                <a:cs typeface="ＭＳ Ｐゴシック" charset="-128"/>
              </a:rPr>
              <a:t>example).To</a:t>
            </a:r>
            <a:r>
              <a:rPr lang="en-US" sz="1200" kern="1200" dirty="0">
                <a:solidFill>
                  <a:schemeClr val="tx1"/>
                </a:solidFill>
                <a:latin typeface="+mn-lt"/>
                <a:ea typeface="ＭＳ Ｐゴシック" charset="-128"/>
                <a:cs typeface="ＭＳ Ｐゴシック" charset="-128"/>
              </a:rPr>
              <a:t> calculate the ground movement at the fault, count the fringes from the edge of the </a:t>
            </a:r>
            <a:r>
              <a:rPr lang="en-US" sz="1200" kern="1200" dirty="0" err="1">
                <a:solidFill>
                  <a:schemeClr val="tx1"/>
                </a:solidFill>
                <a:latin typeface="+mn-lt"/>
                <a:ea typeface="ＭＳ Ｐゴシック" charset="-128"/>
                <a:cs typeface="ＭＳ Ｐゴシック" charset="-128"/>
              </a:rPr>
              <a:t>interferogram</a:t>
            </a:r>
            <a:r>
              <a:rPr lang="en-US" sz="1200" kern="1200" dirty="0">
                <a:solidFill>
                  <a:schemeClr val="tx1"/>
                </a:solidFill>
                <a:latin typeface="+mn-lt"/>
                <a:ea typeface="ＭＳ Ｐゴシック" charset="-128"/>
                <a:cs typeface="ＭＳ Ｐゴシック" charset="-128"/>
              </a:rPr>
              <a:t> (approximately 25 on each side) and multiply by 28 mm. In this case, the area immediately south of the fault moved more than 70 cm closer to the satellite. The area to the north moved by a similar amount away from the </a:t>
            </a:r>
            <a:r>
              <a:rPr lang="en-US" sz="1200" kern="1200" dirty="0" err="1">
                <a:solidFill>
                  <a:schemeClr val="tx1"/>
                </a:solidFill>
                <a:latin typeface="+mn-lt"/>
                <a:ea typeface="ＭＳ Ｐゴシック" charset="-128"/>
                <a:cs typeface="ＭＳ Ｐゴシック" charset="-128"/>
              </a:rPr>
              <a:t>satellite.Another</a:t>
            </a:r>
            <a:r>
              <a:rPr lang="en-US" sz="1200" kern="1200" dirty="0">
                <a:solidFill>
                  <a:schemeClr val="tx1"/>
                </a:solidFill>
                <a:latin typeface="+mn-lt"/>
                <a:ea typeface="ＭＳ Ｐゴシック" charset="-128"/>
                <a:cs typeface="ＭＳ Ｐゴシック" charset="-128"/>
              </a:rPr>
              <a:t> interesting aspect is shown when a cross-section of the </a:t>
            </a:r>
            <a:r>
              <a:rPr lang="en-US" sz="1200" kern="1200" dirty="0" err="1">
                <a:solidFill>
                  <a:schemeClr val="tx1"/>
                </a:solidFill>
                <a:latin typeface="+mn-lt"/>
                <a:ea typeface="ＭＳ Ｐゴシック" charset="-128"/>
                <a:cs typeface="ＭＳ Ｐゴシック" charset="-128"/>
              </a:rPr>
              <a:t>interferogram</a:t>
            </a:r>
            <a:r>
              <a:rPr lang="en-US" sz="1200" kern="1200" dirty="0">
                <a:solidFill>
                  <a:schemeClr val="tx1"/>
                </a:solidFill>
                <a:latin typeface="+mn-lt"/>
                <a:ea typeface="ＭＳ Ｐゴシック" charset="-128"/>
                <a:cs typeface="ＭＳ Ｐゴシック" charset="-128"/>
              </a:rPr>
              <a:t> is taken along the line A-A'. The displacement along A-A' is shown to the right of the </a:t>
            </a:r>
            <a:r>
              <a:rPr lang="en-US" sz="1200" kern="1200" dirty="0" err="1">
                <a:solidFill>
                  <a:schemeClr val="tx1"/>
                </a:solidFill>
                <a:latin typeface="+mn-lt"/>
                <a:ea typeface="ＭＳ Ｐゴシック" charset="-128"/>
                <a:cs typeface="ＭＳ Ｐゴシック" charset="-128"/>
              </a:rPr>
              <a:t>interferogram</a:t>
            </a:r>
            <a:r>
              <a:rPr lang="en-US" sz="1200" kern="1200" dirty="0">
                <a:solidFill>
                  <a:schemeClr val="tx1"/>
                </a:solidFill>
                <a:latin typeface="+mn-lt"/>
                <a:ea typeface="ＭＳ Ｐゴシック" charset="-128"/>
                <a:cs typeface="ＭＳ Ｐゴシック" charset="-128"/>
              </a:rPr>
              <a:t>. It reveals the characteristic rebound form of a strike-slip earthquake.</a:t>
            </a:r>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21</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a:solidFill>
                  <a:schemeClr val="tx1"/>
                </a:solidFill>
                <a:latin typeface="+mn-lt"/>
                <a:ea typeface="ＭＳ Ｐゴシック" charset="-128"/>
                <a:cs typeface="ＭＳ Ｐゴシック" charset="-128"/>
              </a:rPr>
              <a:t>Arrows point to an optically continuous K-feldspar grain separated by quartz-filled fractures in </a:t>
            </a:r>
            <a:r>
              <a:rPr lang="en-US" sz="1200" b="1" kern="1200" dirty="0" err="1">
                <a:solidFill>
                  <a:schemeClr val="tx1"/>
                </a:solidFill>
                <a:latin typeface="+mn-lt"/>
                <a:ea typeface="ＭＳ Ｐゴシック" charset="-128"/>
                <a:cs typeface="ＭＳ Ｐゴシック" charset="-128"/>
              </a:rPr>
              <a:t>orthogneiss</a:t>
            </a:r>
            <a:r>
              <a:rPr lang="en-US" sz="1200" b="1" kern="1200" dirty="0">
                <a:solidFill>
                  <a:schemeClr val="tx1"/>
                </a:solidFill>
                <a:latin typeface="+mn-lt"/>
                <a:ea typeface="ＭＳ Ｐゴシック" charset="-128"/>
                <a:cs typeface="ＭＳ Ｐゴシック" charset="-128"/>
              </a:rPr>
              <a:t> (</a:t>
            </a:r>
            <a:r>
              <a:rPr lang="en-US" sz="1200" b="1" kern="1200" dirty="0">
                <a:solidFill>
                  <a:schemeClr val="tx1"/>
                </a:solidFill>
                <a:latin typeface="+mn-lt"/>
                <a:ea typeface="ＭＳ Ｐゴシック" charset="-128"/>
                <a:cs typeface="ＭＳ Ｐゴシック" charset="-128"/>
                <a:hlinkClick r:id="rId3"/>
              </a:rPr>
              <a:t>82MW0017). K-feldspar is stained green in this image, and sodic perthite appears orange.  Click </a:t>
            </a:r>
            <a:r>
              <a:rPr lang="en-US" sz="1200" b="1" kern="1200" dirty="0">
                <a:solidFill>
                  <a:schemeClr val="tx1"/>
                </a:solidFill>
                <a:latin typeface="+mn-lt"/>
                <a:ea typeface="ＭＳ Ｐゴシック" charset="-128"/>
                <a:cs typeface="ＭＳ Ｐゴシック" charset="-128"/>
                <a:hlinkClick r:id="rId4"/>
              </a:rPr>
              <a:t>here for a zip file with full resolution image.kfs: K-feldspar qtz: quartz	</a:t>
            </a:r>
          </a:p>
          <a:p>
            <a:endParaRPr lang="en-US" sz="1200" b="1" kern="1200" dirty="0">
              <a:solidFill>
                <a:schemeClr val="tx1"/>
              </a:solidFill>
              <a:latin typeface="+mn-lt"/>
              <a:ea typeface="ＭＳ Ｐゴシック" charset="-128"/>
              <a:cs typeface="ＭＳ Ｐゴシック" charset="-128"/>
              <a:hlinkClick r:id="rId4"/>
            </a:endParaRPr>
          </a:p>
          <a:p>
            <a:r>
              <a:rPr lang="en-US" sz="1200" b="1" kern="1200" dirty="0">
                <a:solidFill>
                  <a:schemeClr val="tx1"/>
                </a:solidFill>
                <a:latin typeface="+mn-lt"/>
                <a:ea typeface="ＭＳ Ｐゴシック" charset="-128"/>
                <a:cs typeface="ＭＳ Ｐゴシック" charset="-128"/>
              </a:rPr>
              <a:t>Feldspars (</a:t>
            </a:r>
            <a:r>
              <a:rPr lang="en-US" sz="1200" b="1" kern="1200" dirty="0">
                <a:solidFill>
                  <a:schemeClr val="tx1"/>
                </a:solidFill>
                <a:latin typeface="+mn-lt"/>
                <a:ea typeface="ＭＳ Ｐゴシック" charset="-128"/>
                <a:cs typeface="ＭＳ Ｐゴシック" charset="-128"/>
                <a:hlinkClick r:id="rId5"/>
              </a:rPr>
              <a:t>K</a:t>
            </a:r>
            <a:r>
              <a:rPr lang="en-US" sz="1200" b="1" kern="1200" dirty="0">
                <a:solidFill>
                  <a:schemeClr val="tx1"/>
                </a:solidFill>
                <a:latin typeface="+mn-lt"/>
                <a:ea typeface="ＭＳ Ｐゴシック" charset="-128"/>
                <a:cs typeface="ＭＳ Ｐゴシック" charset="-128"/>
                <a:hlinkClick r:id="rId6"/>
              </a:rPr>
              <a:t>Al</a:t>
            </a:r>
            <a:r>
              <a:rPr lang="en-US" sz="1200" b="1" kern="1200" dirty="0">
                <a:solidFill>
                  <a:schemeClr val="tx1"/>
                </a:solidFill>
                <a:latin typeface="+mn-lt"/>
                <a:ea typeface="ＭＳ Ｐゴシック" charset="-128"/>
                <a:cs typeface="ＭＳ Ｐゴシック" charset="-128"/>
                <a:hlinkClick r:id="rId7"/>
              </a:rPr>
              <a:t>Si</a:t>
            </a:r>
            <a:r>
              <a:rPr lang="en-US" sz="1200" b="1" kern="1200" baseline="-25000" dirty="0">
                <a:solidFill>
                  <a:schemeClr val="tx1"/>
                </a:solidFill>
                <a:latin typeface="+mn-lt"/>
                <a:ea typeface="ＭＳ Ｐゴシック" charset="-128"/>
                <a:cs typeface="ＭＳ Ｐゴシック" charset="-128"/>
                <a:hlinkClick r:id="rId7"/>
              </a:rPr>
              <a:t>3</a:t>
            </a:r>
            <a:r>
              <a:rPr lang="en-US" sz="1200" b="1" kern="1200" baseline="0" dirty="0">
                <a:solidFill>
                  <a:schemeClr val="tx1"/>
                </a:solidFill>
                <a:latin typeface="+mn-lt"/>
                <a:ea typeface="ＭＳ Ｐゴシック" charset="-128"/>
                <a:cs typeface="ＭＳ Ｐゴシック" charset="-128"/>
                <a:hlinkClick r:id="rId8"/>
              </a:rPr>
              <a:t>O</a:t>
            </a:r>
            <a:r>
              <a:rPr lang="en-US" sz="1200" b="1" kern="1200" baseline="-25000" dirty="0">
                <a:solidFill>
                  <a:schemeClr val="tx1"/>
                </a:solidFill>
                <a:latin typeface="+mn-lt"/>
                <a:ea typeface="ＭＳ Ｐゴシック" charset="-128"/>
                <a:cs typeface="ＭＳ Ｐゴシック" charset="-128"/>
                <a:hlinkClick r:id="rId8"/>
              </a:rPr>
              <a:t>8</a:t>
            </a:r>
            <a:r>
              <a:rPr lang="en-US" sz="1200" b="1" kern="1200" baseline="0" dirty="0">
                <a:solidFill>
                  <a:schemeClr val="tx1"/>
                </a:solidFill>
                <a:latin typeface="+mn-lt"/>
                <a:ea typeface="ＭＳ Ｐゴシック" charset="-128"/>
                <a:cs typeface="ＭＳ Ｐゴシック" charset="-128"/>
                <a:hlinkClick r:id="rId8"/>
              </a:rPr>
              <a:t> – </a:t>
            </a:r>
            <a:r>
              <a:rPr lang="en-US" sz="1200" b="1" kern="1200" baseline="0" dirty="0">
                <a:solidFill>
                  <a:schemeClr val="tx1"/>
                </a:solidFill>
                <a:latin typeface="+mn-lt"/>
                <a:ea typeface="ＭＳ Ｐゴシック" charset="-128"/>
                <a:cs typeface="ＭＳ Ｐゴシック" charset="-128"/>
                <a:hlinkClick r:id="rId9"/>
              </a:rPr>
              <a:t>Na</a:t>
            </a:r>
            <a:r>
              <a:rPr lang="en-US" sz="1200" b="1" kern="1200" baseline="0" dirty="0">
                <a:solidFill>
                  <a:schemeClr val="tx1"/>
                </a:solidFill>
                <a:latin typeface="+mn-lt"/>
                <a:ea typeface="ＭＳ Ｐゴシック" charset="-128"/>
                <a:cs typeface="ＭＳ Ｐゴシック" charset="-128"/>
                <a:hlinkClick r:id="rId6"/>
              </a:rPr>
              <a:t>Al</a:t>
            </a:r>
            <a:r>
              <a:rPr lang="en-US" sz="1200" b="1" kern="1200" baseline="0" dirty="0">
                <a:solidFill>
                  <a:schemeClr val="tx1"/>
                </a:solidFill>
                <a:latin typeface="+mn-lt"/>
                <a:ea typeface="ＭＳ Ｐゴシック" charset="-128"/>
                <a:cs typeface="ＭＳ Ｐゴシック" charset="-128"/>
                <a:hlinkClick r:id="rId7"/>
              </a:rPr>
              <a:t>Si</a:t>
            </a:r>
            <a:r>
              <a:rPr lang="en-US" sz="1200" b="1" kern="1200" baseline="-25000" dirty="0">
                <a:solidFill>
                  <a:schemeClr val="tx1"/>
                </a:solidFill>
                <a:latin typeface="+mn-lt"/>
                <a:ea typeface="ＭＳ Ｐゴシック" charset="-128"/>
                <a:cs typeface="ＭＳ Ｐゴシック" charset="-128"/>
                <a:hlinkClick r:id="rId7"/>
              </a:rPr>
              <a:t>3</a:t>
            </a:r>
            <a:r>
              <a:rPr lang="en-US" sz="1200" b="1" kern="1200" baseline="0" dirty="0">
                <a:solidFill>
                  <a:schemeClr val="tx1"/>
                </a:solidFill>
                <a:latin typeface="+mn-lt"/>
                <a:ea typeface="ＭＳ Ｐゴシック" charset="-128"/>
                <a:cs typeface="ＭＳ Ｐゴシック" charset="-128"/>
                <a:hlinkClick r:id="rId8"/>
              </a:rPr>
              <a:t>O</a:t>
            </a:r>
            <a:r>
              <a:rPr lang="en-US" sz="1200" b="1" kern="1200" baseline="-25000" dirty="0">
                <a:solidFill>
                  <a:schemeClr val="tx1"/>
                </a:solidFill>
                <a:latin typeface="+mn-lt"/>
                <a:ea typeface="ＭＳ Ｐゴシック" charset="-128"/>
                <a:cs typeface="ＭＳ Ｐゴシック" charset="-128"/>
                <a:hlinkClick r:id="rId8"/>
              </a:rPr>
              <a:t>8</a:t>
            </a:r>
            <a:r>
              <a:rPr lang="en-US" sz="1200" b="1" kern="1200" baseline="0" dirty="0">
                <a:solidFill>
                  <a:schemeClr val="tx1"/>
                </a:solidFill>
                <a:latin typeface="+mn-lt"/>
                <a:ea typeface="ＭＳ Ｐゴシック" charset="-128"/>
                <a:cs typeface="ＭＳ Ｐゴシック" charset="-128"/>
                <a:hlinkClick r:id="rId8"/>
              </a:rPr>
              <a:t> – </a:t>
            </a:r>
            <a:r>
              <a:rPr lang="en-US" sz="1200" b="1" kern="1200" baseline="0" dirty="0">
                <a:solidFill>
                  <a:schemeClr val="tx1"/>
                </a:solidFill>
                <a:latin typeface="+mn-lt"/>
                <a:ea typeface="ＭＳ Ｐゴシック" charset="-128"/>
                <a:cs typeface="ＭＳ Ｐゴシック" charset="-128"/>
                <a:hlinkClick r:id="rId10"/>
              </a:rPr>
              <a:t>Ca</a:t>
            </a:r>
            <a:r>
              <a:rPr lang="en-US" sz="1200" b="1" kern="1200" baseline="0" dirty="0">
                <a:solidFill>
                  <a:schemeClr val="tx1"/>
                </a:solidFill>
                <a:latin typeface="+mn-lt"/>
                <a:ea typeface="ＭＳ Ｐゴシック" charset="-128"/>
                <a:cs typeface="ＭＳ Ｐゴシック" charset="-128"/>
                <a:hlinkClick r:id="rId6"/>
              </a:rPr>
              <a:t>Al</a:t>
            </a:r>
            <a:r>
              <a:rPr lang="en-US" sz="1200" b="1" kern="1200" baseline="-25000" dirty="0">
                <a:solidFill>
                  <a:schemeClr val="tx1"/>
                </a:solidFill>
                <a:latin typeface="+mn-lt"/>
                <a:ea typeface="ＭＳ Ｐゴシック" charset="-128"/>
                <a:cs typeface="ＭＳ Ｐゴシック" charset="-128"/>
                <a:hlinkClick r:id="rId6"/>
              </a:rPr>
              <a:t>2</a:t>
            </a:r>
            <a:r>
              <a:rPr lang="en-US" sz="1200" b="1" kern="1200" baseline="0" dirty="0">
                <a:solidFill>
                  <a:schemeClr val="tx1"/>
                </a:solidFill>
                <a:latin typeface="+mn-lt"/>
                <a:ea typeface="ＭＳ Ｐゴシック" charset="-128"/>
                <a:cs typeface="ＭＳ Ｐゴシック" charset="-128"/>
                <a:hlinkClick r:id="rId7"/>
              </a:rPr>
              <a:t>Si</a:t>
            </a:r>
            <a:r>
              <a:rPr lang="en-US" sz="1200" b="1" kern="1200" baseline="-25000" dirty="0">
                <a:solidFill>
                  <a:schemeClr val="tx1"/>
                </a:solidFill>
                <a:latin typeface="+mn-lt"/>
                <a:ea typeface="ＭＳ Ｐゴシック" charset="-128"/>
                <a:cs typeface="ＭＳ Ｐゴシック" charset="-128"/>
                <a:hlinkClick r:id="rId7"/>
              </a:rPr>
              <a:t>2</a:t>
            </a:r>
            <a:r>
              <a:rPr lang="en-US" sz="1200" b="1" kern="1200" baseline="0" dirty="0">
                <a:solidFill>
                  <a:schemeClr val="tx1"/>
                </a:solidFill>
                <a:latin typeface="+mn-lt"/>
                <a:ea typeface="ＭＳ Ｐゴシック" charset="-128"/>
                <a:cs typeface="ＭＳ Ｐゴシック" charset="-128"/>
                <a:hlinkClick r:id="rId8"/>
              </a:rPr>
              <a:t>O</a:t>
            </a:r>
            <a:r>
              <a:rPr lang="en-US" sz="1200" b="1" kern="1200" baseline="-25000" dirty="0">
                <a:solidFill>
                  <a:schemeClr val="tx1"/>
                </a:solidFill>
                <a:latin typeface="+mn-lt"/>
                <a:ea typeface="ＭＳ Ｐゴシック" charset="-128"/>
                <a:cs typeface="ＭＳ Ｐゴシック" charset="-128"/>
                <a:hlinkClick r:id="rId8"/>
              </a:rPr>
              <a:t>8</a:t>
            </a:r>
            <a:r>
              <a:rPr lang="en-US" sz="1200" b="1" kern="1200" baseline="0" dirty="0">
                <a:solidFill>
                  <a:schemeClr val="tx1"/>
                </a:solidFill>
                <a:latin typeface="+mn-lt"/>
                <a:ea typeface="ＭＳ Ｐゴシック" charset="-128"/>
                <a:cs typeface="ＭＳ Ｐゴシック" charset="-128"/>
                <a:hlinkClick r:id="rId8"/>
              </a:rPr>
              <a:t>) are a group of rock-forming </a:t>
            </a:r>
            <a:r>
              <a:rPr lang="en-US" sz="1200" b="1" kern="1200" baseline="0" dirty="0">
                <a:solidFill>
                  <a:schemeClr val="tx1"/>
                </a:solidFill>
                <a:latin typeface="+mn-lt"/>
                <a:ea typeface="ＭＳ Ｐゴシック" charset="-128"/>
                <a:cs typeface="ＭＳ Ｐゴシック" charset="-128"/>
                <a:hlinkClick r:id="rId11"/>
              </a:rPr>
              <a:t>tectosilicate </a:t>
            </a:r>
            <a:r>
              <a:rPr lang="en-US" sz="1200" b="1" kern="1200" baseline="0" dirty="0">
                <a:solidFill>
                  <a:schemeClr val="tx1"/>
                </a:solidFill>
                <a:latin typeface="+mn-lt"/>
                <a:ea typeface="ＭＳ Ｐゴシック" charset="-128"/>
                <a:cs typeface="ＭＳ Ｐゴシック" charset="-128"/>
                <a:hlinkClick r:id="rId12"/>
              </a:rPr>
              <a:t>minerals that make up as much as 60% of the </a:t>
            </a:r>
            <a:r>
              <a:rPr lang="en-US" sz="1200" b="1" kern="1200" baseline="0" dirty="0">
                <a:solidFill>
                  <a:schemeClr val="tx1"/>
                </a:solidFill>
                <a:latin typeface="+mn-lt"/>
                <a:ea typeface="ＭＳ Ｐゴシック" charset="-128"/>
                <a:cs typeface="ＭＳ Ｐゴシック" charset="-128"/>
                <a:hlinkClick r:id="rId13"/>
              </a:rPr>
              <a:t>Earth's </a:t>
            </a:r>
            <a:r>
              <a:rPr lang="en-US" sz="1200" b="1" kern="1200" baseline="0" dirty="0">
                <a:solidFill>
                  <a:schemeClr val="tx1"/>
                </a:solidFill>
                <a:latin typeface="+mn-lt"/>
                <a:ea typeface="ＭＳ Ｐゴシック" charset="-128"/>
                <a:cs typeface="ＭＳ Ｐゴシック" charset="-128"/>
                <a:hlinkClick r:id="rId14"/>
              </a:rPr>
              <a:t>crust.</a:t>
            </a:r>
            <a:endParaRPr lang="en-US" sz="1200" b="1" kern="1200" baseline="0" dirty="0">
              <a:solidFill>
                <a:schemeClr val="tx1"/>
              </a:solidFill>
              <a:latin typeface="+mn-lt"/>
              <a:ea typeface="ＭＳ Ｐゴシック" charset="-128"/>
              <a:cs typeface="ＭＳ Ｐゴシック" charset="-128"/>
            </a:endParaRPr>
          </a:p>
          <a:p>
            <a:r>
              <a:rPr lang="en-US" sz="1200" b="1" kern="1200" dirty="0">
                <a:solidFill>
                  <a:schemeClr val="tx1"/>
                </a:solidFill>
                <a:latin typeface="+mn-lt"/>
                <a:ea typeface="ＭＳ Ｐゴシック" charset="-128"/>
                <a:cs typeface="ＭＳ Ｐゴシック" charset="-128"/>
              </a:rPr>
              <a:t>Quartz is the second most abundant </a:t>
            </a:r>
            <a:r>
              <a:rPr lang="en-US" sz="1200" b="1" kern="1200" dirty="0">
                <a:solidFill>
                  <a:schemeClr val="tx1"/>
                </a:solidFill>
                <a:latin typeface="+mn-lt"/>
                <a:ea typeface="ＭＳ Ｐゴシック" charset="-128"/>
                <a:cs typeface="ＭＳ Ｐゴシック" charset="-128"/>
                <a:hlinkClick r:id="rId12"/>
              </a:rPr>
              <a:t>mineral in the </a:t>
            </a:r>
            <a:r>
              <a:rPr lang="en-US" sz="1200" b="1" kern="1200" dirty="0">
                <a:solidFill>
                  <a:schemeClr val="tx1"/>
                </a:solidFill>
                <a:latin typeface="+mn-lt"/>
                <a:ea typeface="ＭＳ Ｐゴシック" charset="-128"/>
                <a:cs typeface="ＭＳ Ｐゴシック" charset="-128"/>
                <a:hlinkClick r:id="rId13"/>
              </a:rPr>
              <a:t>Earth's </a:t>
            </a:r>
            <a:r>
              <a:rPr lang="en-US" sz="1200" b="1" kern="1200" dirty="0">
                <a:solidFill>
                  <a:schemeClr val="tx1"/>
                </a:solidFill>
                <a:latin typeface="+mn-lt"/>
                <a:ea typeface="ＭＳ Ｐゴシック" charset="-128"/>
                <a:cs typeface="ＭＳ Ｐゴシック" charset="-128"/>
                <a:hlinkClick r:id="rId15"/>
              </a:rPr>
              <a:t>continental crust, after </a:t>
            </a:r>
            <a:r>
              <a:rPr lang="en-US" sz="1200" b="1" kern="1200" dirty="0">
                <a:solidFill>
                  <a:schemeClr val="tx1"/>
                </a:solidFill>
                <a:latin typeface="+mn-lt"/>
                <a:ea typeface="ＭＳ Ｐゴシック" charset="-128"/>
                <a:cs typeface="ＭＳ Ｐゴシック" charset="-128"/>
                <a:hlinkClick r:id="rId16"/>
              </a:rPr>
              <a:t>feldspar. It is made up of a continuous framework of SiO</a:t>
            </a:r>
            <a:r>
              <a:rPr lang="en-US" sz="1200" b="1" kern="1200" baseline="-25000" dirty="0">
                <a:solidFill>
                  <a:schemeClr val="tx1"/>
                </a:solidFill>
                <a:latin typeface="+mn-lt"/>
                <a:ea typeface="ＭＳ Ｐゴシック" charset="-128"/>
                <a:cs typeface="ＭＳ Ｐゴシック" charset="-128"/>
                <a:hlinkClick r:id="rId16"/>
              </a:rPr>
              <a:t>4</a:t>
            </a:r>
            <a:r>
              <a:rPr lang="en-US" sz="1200" b="1" kern="1200" baseline="0" dirty="0">
                <a:solidFill>
                  <a:schemeClr val="tx1"/>
                </a:solidFill>
                <a:latin typeface="+mn-lt"/>
                <a:ea typeface="ＭＳ Ｐゴシック" charset="-128"/>
                <a:cs typeface="ＭＳ Ｐゴシック" charset="-128"/>
                <a:hlinkClick r:id="rId16"/>
              </a:rPr>
              <a:t> </a:t>
            </a:r>
            <a:r>
              <a:rPr lang="en-US" sz="1200" b="1" kern="1200" baseline="0" dirty="0">
                <a:solidFill>
                  <a:schemeClr val="tx1"/>
                </a:solidFill>
                <a:latin typeface="+mn-lt"/>
                <a:ea typeface="ＭＳ Ｐゴシック" charset="-128"/>
                <a:cs typeface="ＭＳ Ｐゴシック" charset="-128"/>
                <a:hlinkClick r:id="rId7"/>
              </a:rPr>
              <a:t>silicon–</a:t>
            </a:r>
            <a:r>
              <a:rPr lang="en-US" sz="1200" b="1" kern="1200" baseline="0" dirty="0">
                <a:solidFill>
                  <a:schemeClr val="tx1"/>
                </a:solidFill>
                <a:latin typeface="+mn-lt"/>
                <a:ea typeface="ＭＳ Ｐゴシック" charset="-128"/>
                <a:cs typeface="ＭＳ Ｐゴシック" charset="-128"/>
                <a:hlinkClick r:id="rId8"/>
              </a:rPr>
              <a:t>oxygen </a:t>
            </a:r>
            <a:r>
              <a:rPr lang="en-US" sz="1200" b="1" kern="1200" baseline="0" dirty="0">
                <a:solidFill>
                  <a:schemeClr val="tx1"/>
                </a:solidFill>
                <a:latin typeface="+mn-lt"/>
                <a:ea typeface="ＭＳ Ｐゴシック" charset="-128"/>
                <a:cs typeface="ＭＳ Ｐゴシック" charset="-128"/>
                <a:hlinkClick r:id="rId17"/>
              </a:rPr>
              <a:t>tetrahedra, with each oxygen being shared between two tetrahedra, giving an overall formula </a:t>
            </a:r>
            <a:r>
              <a:rPr lang="en-US" sz="1200" b="1" kern="1200" baseline="0" dirty="0">
                <a:solidFill>
                  <a:schemeClr val="tx1"/>
                </a:solidFill>
                <a:latin typeface="+mn-lt"/>
                <a:ea typeface="ＭＳ Ｐゴシック" charset="-128"/>
                <a:cs typeface="ＭＳ Ｐゴシック" charset="-128"/>
                <a:hlinkClick r:id="rId18"/>
              </a:rPr>
              <a:t>SiO</a:t>
            </a:r>
            <a:r>
              <a:rPr lang="en-US" sz="1200" b="1" kern="1200" baseline="-25000" dirty="0">
                <a:solidFill>
                  <a:schemeClr val="tx1"/>
                </a:solidFill>
                <a:latin typeface="+mn-lt"/>
                <a:ea typeface="ＭＳ Ｐゴシック" charset="-128"/>
                <a:cs typeface="ＭＳ Ｐゴシック" charset="-128"/>
                <a:hlinkClick r:id="rId18"/>
              </a:rPr>
              <a:t>2</a:t>
            </a:r>
            <a:r>
              <a:rPr lang="en-US" sz="1200" b="1" kern="1200" baseline="0" dirty="0">
                <a:solidFill>
                  <a:schemeClr val="tx1"/>
                </a:solidFill>
                <a:latin typeface="+mn-lt"/>
                <a:ea typeface="ＭＳ Ｐゴシック" charset="-128"/>
                <a:cs typeface="ＭＳ Ｐゴシック" charset="-128"/>
                <a:hlinkClick r:id="rId18"/>
              </a:rPr>
              <a:t>.</a:t>
            </a:r>
            <a:endParaRPr lang="en-US" sz="1200" b="1" kern="1200" baseline="0" dirty="0">
              <a:solidFill>
                <a:schemeClr val="tx1"/>
              </a:solidFill>
              <a:latin typeface="+mn-lt"/>
              <a:ea typeface="ＭＳ Ｐゴシック" charset="-128"/>
              <a:cs typeface="ＭＳ Ｐゴシック" charset="-128"/>
            </a:endParaRPr>
          </a:p>
          <a:p>
            <a:endParaRPr lang="en-US" sz="1200" b="1" kern="1200" dirty="0">
              <a:solidFill>
                <a:schemeClr val="tx1"/>
              </a:solidFill>
              <a:latin typeface="+mn-lt"/>
              <a:ea typeface="ＭＳ Ｐゴシック" charset="-128"/>
              <a:cs typeface="ＭＳ Ｐゴシック" charset="-128"/>
              <a:hlinkClick r:id="rId4"/>
            </a:endParaRPr>
          </a:p>
          <a:p>
            <a:r>
              <a:rPr lang="en-US" sz="1200" kern="1200" dirty="0">
                <a:solidFill>
                  <a:schemeClr val="tx1"/>
                </a:solidFill>
                <a:latin typeface="+mn-lt"/>
                <a:ea typeface="ＭＳ Ｐゴシック" charset="-128"/>
                <a:cs typeface="ＭＳ Ｐゴシック" charset="-128"/>
              </a:rPr>
              <a:t>When placed between two polarizing filters set at right angles to each other, the optical properties of the minerals in the thin section alter the </a:t>
            </a:r>
            <a:r>
              <a:rPr lang="en-US" sz="1200" kern="1200" dirty="0" err="1">
                <a:solidFill>
                  <a:schemeClr val="tx1"/>
                </a:solidFill>
                <a:latin typeface="+mn-lt"/>
                <a:ea typeface="ＭＳ Ｐゴシック" charset="-128"/>
                <a:cs typeface="ＭＳ Ｐゴシック" charset="-128"/>
              </a:rPr>
              <a:t>colour</a:t>
            </a:r>
            <a:r>
              <a:rPr lang="en-US" sz="1200" kern="1200" dirty="0">
                <a:solidFill>
                  <a:schemeClr val="tx1"/>
                </a:solidFill>
                <a:latin typeface="+mn-lt"/>
                <a:ea typeface="ＭＳ Ｐゴシック" charset="-128"/>
                <a:cs typeface="ＭＳ Ｐゴシック" charset="-128"/>
              </a:rPr>
              <a:t> and intensity of the light as seen by the viewer. As different minerals have different optical properties, most rock forming minerals can be easily identified. </a:t>
            </a:r>
            <a:r>
              <a:rPr lang="en-US" sz="1200" kern="1200" dirty="0">
                <a:solidFill>
                  <a:schemeClr val="tx1"/>
                </a:solidFill>
                <a:latin typeface="+mn-lt"/>
                <a:ea typeface="ＭＳ Ｐゴシック" charset="-128"/>
                <a:cs typeface="ＭＳ Ｐゴシック" charset="-128"/>
                <a:hlinkClick r:id="rId19"/>
              </a:rPr>
              <a:t>Plagioclase for example can be seen in the photo on the right as a clear mineral with multiple parallel </a:t>
            </a:r>
            <a:r>
              <a:rPr lang="en-US" sz="1200" kern="1200" dirty="0">
                <a:solidFill>
                  <a:schemeClr val="tx1"/>
                </a:solidFill>
                <a:latin typeface="+mn-lt"/>
                <a:ea typeface="ＭＳ Ｐゴシック" charset="-128"/>
                <a:cs typeface="ＭＳ Ｐゴシック" charset="-128"/>
                <a:hlinkClick r:id="rId20"/>
              </a:rPr>
              <a:t>twinning planes. The large blue-green minerals are </a:t>
            </a:r>
            <a:r>
              <a:rPr lang="en-US" sz="1200" kern="1200" dirty="0">
                <a:solidFill>
                  <a:schemeClr val="tx1"/>
                </a:solidFill>
                <a:latin typeface="+mn-lt"/>
                <a:ea typeface="ＭＳ Ｐゴシック" charset="-128"/>
                <a:cs typeface="ＭＳ Ｐゴシック" charset="-128"/>
                <a:hlinkClick r:id="rId21"/>
              </a:rPr>
              <a:t>clinopyroxene with some exsolution of </a:t>
            </a:r>
            <a:r>
              <a:rPr lang="en-US" sz="1200" kern="1200" dirty="0">
                <a:solidFill>
                  <a:schemeClr val="tx1"/>
                </a:solidFill>
                <a:latin typeface="+mn-lt"/>
                <a:ea typeface="ＭＳ Ｐゴシック" charset="-128"/>
                <a:cs typeface="ＭＳ Ｐゴシック" charset="-128"/>
                <a:hlinkClick r:id="rId22"/>
              </a:rPr>
              <a:t>orthopyroxene.Thin sections are prepared in order to investigate the optical properties of the minerals in the rock. This work is a part of </a:t>
            </a:r>
            <a:r>
              <a:rPr lang="en-US" sz="1200" kern="1200" dirty="0">
                <a:solidFill>
                  <a:schemeClr val="tx1"/>
                </a:solidFill>
                <a:latin typeface="+mn-lt"/>
                <a:ea typeface="ＭＳ Ｐゴシック" charset="-128"/>
                <a:cs typeface="ＭＳ Ｐゴシック" charset="-128"/>
                <a:hlinkClick r:id="rId23"/>
              </a:rPr>
              <a:t>petrology and helps to reveal the origin and evolution of the parent rock.</a:t>
            </a:r>
            <a:endParaRPr lang="en-US" sz="1200" b="1" kern="1200" dirty="0">
              <a:solidFill>
                <a:schemeClr val="tx1"/>
              </a:solidFill>
              <a:latin typeface="+mn-lt"/>
              <a:ea typeface="ＭＳ Ｐゴシック" charset="-128"/>
              <a:cs typeface="ＭＳ Ｐゴシック" charset="-128"/>
              <a:hlinkClick r:id="rId4"/>
            </a:endParaRP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22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a:solidFill>
                  <a:schemeClr val="tx1"/>
                </a:solidFill>
                <a:latin typeface="+mn-lt"/>
                <a:ea typeface="ＭＳ Ｐゴシック" charset="-128"/>
                <a:cs typeface="ＭＳ Ｐゴシック" charset="-128"/>
              </a:rPr>
              <a:t>Arrows point to an optically continuous K-feldspar grain separated by quartz-filled fractures in </a:t>
            </a:r>
            <a:r>
              <a:rPr lang="en-US" sz="1200" b="1" kern="1200" dirty="0" err="1">
                <a:solidFill>
                  <a:schemeClr val="tx1"/>
                </a:solidFill>
                <a:latin typeface="+mn-lt"/>
                <a:ea typeface="ＭＳ Ｐゴシック" charset="-128"/>
                <a:cs typeface="ＭＳ Ｐゴシック" charset="-128"/>
              </a:rPr>
              <a:t>orthogneiss</a:t>
            </a:r>
            <a:r>
              <a:rPr lang="en-US" sz="1200" b="1" kern="1200" dirty="0">
                <a:solidFill>
                  <a:schemeClr val="tx1"/>
                </a:solidFill>
                <a:latin typeface="+mn-lt"/>
                <a:ea typeface="ＭＳ Ｐゴシック" charset="-128"/>
                <a:cs typeface="ＭＳ Ｐゴシック" charset="-128"/>
              </a:rPr>
              <a:t> (</a:t>
            </a:r>
            <a:r>
              <a:rPr lang="en-US" sz="1200" b="1" kern="1200" dirty="0">
                <a:solidFill>
                  <a:schemeClr val="tx1"/>
                </a:solidFill>
                <a:latin typeface="+mn-lt"/>
                <a:ea typeface="ＭＳ Ｐゴシック" charset="-128"/>
                <a:cs typeface="ＭＳ Ｐゴシック" charset="-128"/>
                <a:hlinkClick r:id="rId3"/>
              </a:rPr>
              <a:t>82MW0017). K-feldspar is stained green in this image, and sodic perthite appears orange.  Click </a:t>
            </a:r>
            <a:r>
              <a:rPr lang="en-US" sz="1200" b="1" kern="1200" dirty="0">
                <a:solidFill>
                  <a:schemeClr val="tx1"/>
                </a:solidFill>
                <a:latin typeface="+mn-lt"/>
                <a:ea typeface="ＭＳ Ｐゴシック" charset="-128"/>
                <a:cs typeface="ＭＳ Ｐゴシック" charset="-128"/>
                <a:hlinkClick r:id="rId4"/>
              </a:rPr>
              <a:t>here for a zip file with full resolution image.kfs: K-feldspar qtz: quartz	</a:t>
            </a:r>
          </a:p>
          <a:p>
            <a:endParaRPr lang="en-US" sz="1200" b="1" kern="1200" dirty="0">
              <a:solidFill>
                <a:schemeClr val="tx1"/>
              </a:solidFill>
              <a:latin typeface="+mn-lt"/>
              <a:ea typeface="ＭＳ Ｐゴシック" charset="-128"/>
              <a:cs typeface="ＭＳ Ｐゴシック" charset="-128"/>
              <a:hlinkClick r:id="rId4"/>
            </a:endParaRPr>
          </a:p>
          <a:p>
            <a:r>
              <a:rPr lang="en-US" sz="1200" b="1" kern="1200" dirty="0">
                <a:solidFill>
                  <a:schemeClr val="tx1"/>
                </a:solidFill>
                <a:latin typeface="+mn-lt"/>
                <a:ea typeface="ＭＳ Ｐゴシック" charset="-128"/>
                <a:cs typeface="ＭＳ Ｐゴシック" charset="-128"/>
              </a:rPr>
              <a:t>Feldspars (</a:t>
            </a:r>
            <a:r>
              <a:rPr lang="en-US" sz="1200" b="1" kern="1200" dirty="0">
                <a:solidFill>
                  <a:schemeClr val="tx1"/>
                </a:solidFill>
                <a:latin typeface="+mn-lt"/>
                <a:ea typeface="ＭＳ Ｐゴシック" charset="-128"/>
                <a:cs typeface="ＭＳ Ｐゴシック" charset="-128"/>
                <a:hlinkClick r:id="rId5"/>
              </a:rPr>
              <a:t>K</a:t>
            </a:r>
            <a:r>
              <a:rPr lang="en-US" sz="1200" b="1" kern="1200" dirty="0">
                <a:solidFill>
                  <a:schemeClr val="tx1"/>
                </a:solidFill>
                <a:latin typeface="+mn-lt"/>
                <a:ea typeface="ＭＳ Ｐゴシック" charset="-128"/>
                <a:cs typeface="ＭＳ Ｐゴシック" charset="-128"/>
                <a:hlinkClick r:id="rId6"/>
              </a:rPr>
              <a:t>Al</a:t>
            </a:r>
            <a:r>
              <a:rPr lang="en-US" sz="1200" b="1" kern="1200" dirty="0">
                <a:solidFill>
                  <a:schemeClr val="tx1"/>
                </a:solidFill>
                <a:latin typeface="+mn-lt"/>
                <a:ea typeface="ＭＳ Ｐゴシック" charset="-128"/>
                <a:cs typeface="ＭＳ Ｐゴシック" charset="-128"/>
                <a:hlinkClick r:id="rId7"/>
              </a:rPr>
              <a:t>Si</a:t>
            </a:r>
            <a:r>
              <a:rPr lang="en-US" sz="1200" b="1" kern="1200" baseline="-25000" dirty="0">
                <a:solidFill>
                  <a:schemeClr val="tx1"/>
                </a:solidFill>
                <a:latin typeface="+mn-lt"/>
                <a:ea typeface="ＭＳ Ｐゴシック" charset="-128"/>
                <a:cs typeface="ＭＳ Ｐゴシック" charset="-128"/>
                <a:hlinkClick r:id="rId7"/>
              </a:rPr>
              <a:t>3</a:t>
            </a:r>
            <a:r>
              <a:rPr lang="en-US" sz="1200" b="1" kern="1200" baseline="0" dirty="0">
                <a:solidFill>
                  <a:schemeClr val="tx1"/>
                </a:solidFill>
                <a:latin typeface="+mn-lt"/>
                <a:ea typeface="ＭＳ Ｐゴシック" charset="-128"/>
                <a:cs typeface="ＭＳ Ｐゴシック" charset="-128"/>
                <a:hlinkClick r:id="rId8"/>
              </a:rPr>
              <a:t>O</a:t>
            </a:r>
            <a:r>
              <a:rPr lang="en-US" sz="1200" b="1" kern="1200" baseline="-25000" dirty="0">
                <a:solidFill>
                  <a:schemeClr val="tx1"/>
                </a:solidFill>
                <a:latin typeface="+mn-lt"/>
                <a:ea typeface="ＭＳ Ｐゴシック" charset="-128"/>
                <a:cs typeface="ＭＳ Ｐゴシック" charset="-128"/>
                <a:hlinkClick r:id="rId8"/>
              </a:rPr>
              <a:t>8</a:t>
            </a:r>
            <a:r>
              <a:rPr lang="en-US" sz="1200" b="1" kern="1200" baseline="0" dirty="0">
                <a:solidFill>
                  <a:schemeClr val="tx1"/>
                </a:solidFill>
                <a:latin typeface="+mn-lt"/>
                <a:ea typeface="ＭＳ Ｐゴシック" charset="-128"/>
                <a:cs typeface="ＭＳ Ｐゴシック" charset="-128"/>
                <a:hlinkClick r:id="rId8"/>
              </a:rPr>
              <a:t> – </a:t>
            </a:r>
            <a:r>
              <a:rPr lang="en-US" sz="1200" b="1" kern="1200" baseline="0" dirty="0">
                <a:solidFill>
                  <a:schemeClr val="tx1"/>
                </a:solidFill>
                <a:latin typeface="+mn-lt"/>
                <a:ea typeface="ＭＳ Ｐゴシック" charset="-128"/>
                <a:cs typeface="ＭＳ Ｐゴシック" charset="-128"/>
                <a:hlinkClick r:id="rId9"/>
              </a:rPr>
              <a:t>Na</a:t>
            </a:r>
            <a:r>
              <a:rPr lang="en-US" sz="1200" b="1" kern="1200" baseline="0" dirty="0">
                <a:solidFill>
                  <a:schemeClr val="tx1"/>
                </a:solidFill>
                <a:latin typeface="+mn-lt"/>
                <a:ea typeface="ＭＳ Ｐゴシック" charset="-128"/>
                <a:cs typeface="ＭＳ Ｐゴシック" charset="-128"/>
                <a:hlinkClick r:id="rId6"/>
              </a:rPr>
              <a:t>Al</a:t>
            </a:r>
            <a:r>
              <a:rPr lang="en-US" sz="1200" b="1" kern="1200" baseline="0" dirty="0">
                <a:solidFill>
                  <a:schemeClr val="tx1"/>
                </a:solidFill>
                <a:latin typeface="+mn-lt"/>
                <a:ea typeface="ＭＳ Ｐゴシック" charset="-128"/>
                <a:cs typeface="ＭＳ Ｐゴシック" charset="-128"/>
                <a:hlinkClick r:id="rId7"/>
              </a:rPr>
              <a:t>Si</a:t>
            </a:r>
            <a:r>
              <a:rPr lang="en-US" sz="1200" b="1" kern="1200" baseline="-25000" dirty="0">
                <a:solidFill>
                  <a:schemeClr val="tx1"/>
                </a:solidFill>
                <a:latin typeface="+mn-lt"/>
                <a:ea typeface="ＭＳ Ｐゴシック" charset="-128"/>
                <a:cs typeface="ＭＳ Ｐゴシック" charset="-128"/>
                <a:hlinkClick r:id="rId7"/>
              </a:rPr>
              <a:t>3</a:t>
            </a:r>
            <a:r>
              <a:rPr lang="en-US" sz="1200" b="1" kern="1200" baseline="0" dirty="0">
                <a:solidFill>
                  <a:schemeClr val="tx1"/>
                </a:solidFill>
                <a:latin typeface="+mn-lt"/>
                <a:ea typeface="ＭＳ Ｐゴシック" charset="-128"/>
                <a:cs typeface="ＭＳ Ｐゴシック" charset="-128"/>
                <a:hlinkClick r:id="rId8"/>
              </a:rPr>
              <a:t>O</a:t>
            </a:r>
            <a:r>
              <a:rPr lang="en-US" sz="1200" b="1" kern="1200" baseline="-25000" dirty="0">
                <a:solidFill>
                  <a:schemeClr val="tx1"/>
                </a:solidFill>
                <a:latin typeface="+mn-lt"/>
                <a:ea typeface="ＭＳ Ｐゴシック" charset="-128"/>
                <a:cs typeface="ＭＳ Ｐゴシック" charset="-128"/>
                <a:hlinkClick r:id="rId8"/>
              </a:rPr>
              <a:t>8</a:t>
            </a:r>
            <a:r>
              <a:rPr lang="en-US" sz="1200" b="1" kern="1200" baseline="0" dirty="0">
                <a:solidFill>
                  <a:schemeClr val="tx1"/>
                </a:solidFill>
                <a:latin typeface="+mn-lt"/>
                <a:ea typeface="ＭＳ Ｐゴシック" charset="-128"/>
                <a:cs typeface="ＭＳ Ｐゴシック" charset="-128"/>
                <a:hlinkClick r:id="rId8"/>
              </a:rPr>
              <a:t> – </a:t>
            </a:r>
            <a:r>
              <a:rPr lang="en-US" sz="1200" b="1" kern="1200" baseline="0" dirty="0">
                <a:solidFill>
                  <a:schemeClr val="tx1"/>
                </a:solidFill>
                <a:latin typeface="+mn-lt"/>
                <a:ea typeface="ＭＳ Ｐゴシック" charset="-128"/>
                <a:cs typeface="ＭＳ Ｐゴシック" charset="-128"/>
                <a:hlinkClick r:id="rId10"/>
              </a:rPr>
              <a:t>Ca</a:t>
            </a:r>
            <a:r>
              <a:rPr lang="en-US" sz="1200" b="1" kern="1200" baseline="0" dirty="0">
                <a:solidFill>
                  <a:schemeClr val="tx1"/>
                </a:solidFill>
                <a:latin typeface="+mn-lt"/>
                <a:ea typeface="ＭＳ Ｐゴシック" charset="-128"/>
                <a:cs typeface="ＭＳ Ｐゴシック" charset="-128"/>
                <a:hlinkClick r:id="rId6"/>
              </a:rPr>
              <a:t>Al</a:t>
            </a:r>
            <a:r>
              <a:rPr lang="en-US" sz="1200" b="1" kern="1200" baseline="-25000" dirty="0">
                <a:solidFill>
                  <a:schemeClr val="tx1"/>
                </a:solidFill>
                <a:latin typeface="+mn-lt"/>
                <a:ea typeface="ＭＳ Ｐゴシック" charset="-128"/>
                <a:cs typeface="ＭＳ Ｐゴシック" charset="-128"/>
                <a:hlinkClick r:id="rId6"/>
              </a:rPr>
              <a:t>2</a:t>
            </a:r>
            <a:r>
              <a:rPr lang="en-US" sz="1200" b="1" kern="1200" baseline="0" dirty="0">
                <a:solidFill>
                  <a:schemeClr val="tx1"/>
                </a:solidFill>
                <a:latin typeface="+mn-lt"/>
                <a:ea typeface="ＭＳ Ｐゴシック" charset="-128"/>
                <a:cs typeface="ＭＳ Ｐゴシック" charset="-128"/>
                <a:hlinkClick r:id="rId7"/>
              </a:rPr>
              <a:t>Si</a:t>
            </a:r>
            <a:r>
              <a:rPr lang="en-US" sz="1200" b="1" kern="1200" baseline="-25000" dirty="0">
                <a:solidFill>
                  <a:schemeClr val="tx1"/>
                </a:solidFill>
                <a:latin typeface="+mn-lt"/>
                <a:ea typeface="ＭＳ Ｐゴシック" charset="-128"/>
                <a:cs typeface="ＭＳ Ｐゴシック" charset="-128"/>
                <a:hlinkClick r:id="rId7"/>
              </a:rPr>
              <a:t>2</a:t>
            </a:r>
            <a:r>
              <a:rPr lang="en-US" sz="1200" b="1" kern="1200" baseline="0" dirty="0">
                <a:solidFill>
                  <a:schemeClr val="tx1"/>
                </a:solidFill>
                <a:latin typeface="+mn-lt"/>
                <a:ea typeface="ＭＳ Ｐゴシック" charset="-128"/>
                <a:cs typeface="ＭＳ Ｐゴシック" charset="-128"/>
                <a:hlinkClick r:id="rId8"/>
              </a:rPr>
              <a:t>O</a:t>
            </a:r>
            <a:r>
              <a:rPr lang="en-US" sz="1200" b="1" kern="1200" baseline="-25000" dirty="0">
                <a:solidFill>
                  <a:schemeClr val="tx1"/>
                </a:solidFill>
                <a:latin typeface="+mn-lt"/>
                <a:ea typeface="ＭＳ Ｐゴシック" charset="-128"/>
                <a:cs typeface="ＭＳ Ｐゴシック" charset="-128"/>
                <a:hlinkClick r:id="rId8"/>
              </a:rPr>
              <a:t>8</a:t>
            </a:r>
            <a:r>
              <a:rPr lang="en-US" sz="1200" b="1" kern="1200" baseline="0" dirty="0">
                <a:solidFill>
                  <a:schemeClr val="tx1"/>
                </a:solidFill>
                <a:latin typeface="+mn-lt"/>
                <a:ea typeface="ＭＳ Ｐゴシック" charset="-128"/>
                <a:cs typeface="ＭＳ Ｐゴシック" charset="-128"/>
                <a:hlinkClick r:id="rId8"/>
              </a:rPr>
              <a:t>) are a group of rock-forming </a:t>
            </a:r>
            <a:r>
              <a:rPr lang="en-US" sz="1200" b="1" kern="1200" baseline="0" dirty="0">
                <a:solidFill>
                  <a:schemeClr val="tx1"/>
                </a:solidFill>
                <a:latin typeface="+mn-lt"/>
                <a:ea typeface="ＭＳ Ｐゴシック" charset="-128"/>
                <a:cs typeface="ＭＳ Ｐゴシック" charset="-128"/>
                <a:hlinkClick r:id="rId11"/>
              </a:rPr>
              <a:t>tectosilicate </a:t>
            </a:r>
            <a:r>
              <a:rPr lang="en-US" sz="1200" b="1" kern="1200" baseline="0" dirty="0">
                <a:solidFill>
                  <a:schemeClr val="tx1"/>
                </a:solidFill>
                <a:latin typeface="+mn-lt"/>
                <a:ea typeface="ＭＳ Ｐゴシック" charset="-128"/>
                <a:cs typeface="ＭＳ Ｐゴシック" charset="-128"/>
                <a:hlinkClick r:id="rId12"/>
              </a:rPr>
              <a:t>minerals that make up as much as 60% of the </a:t>
            </a:r>
            <a:r>
              <a:rPr lang="en-US" sz="1200" b="1" kern="1200" baseline="0" dirty="0">
                <a:solidFill>
                  <a:schemeClr val="tx1"/>
                </a:solidFill>
                <a:latin typeface="+mn-lt"/>
                <a:ea typeface="ＭＳ Ｐゴシック" charset="-128"/>
                <a:cs typeface="ＭＳ Ｐゴシック" charset="-128"/>
                <a:hlinkClick r:id="rId13"/>
              </a:rPr>
              <a:t>Earth's </a:t>
            </a:r>
            <a:r>
              <a:rPr lang="en-US" sz="1200" b="1" kern="1200" baseline="0" dirty="0">
                <a:solidFill>
                  <a:schemeClr val="tx1"/>
                </a:solidFill>
                <a:latin typeface="+mn-lt"/>
                <a:ea typeface="ＭＳ Ｐゴシック" charset="-128"/>
                <a:cs typeface="ＭＳ Ｐゴシック" charset="-128"/>
                <a:hlinkClick r:id="rId14"/>
              </a:rPr>
              <a:t>crust.</a:t>
            </a:r>
            <a:endParaRPr lang="en-US" sz="1200" b="1" kern="1200" baseline="0" dirty="0">
              <a:solidFill>
                <a:schemeClr val="tx1"/>
              </a:solidFill>
              <a:latin typeface="+mn-lt"/>
              <a:ea typeface="ＭＳ Ｐゴシック" charset="-128"/>
              <a:cs typeface="ＭＳ Ｐゴシック" charset="-128"/>
            </a:endParaRPr>
          </a:p>
          <a:p>
            <a:r>
              <a:rPr lang="en-US" sz="1200" b="1" kern="1200" dirty="0">
                <a:solidFill>
                  <a:schemeClr val="tx1"/>
                </a:solidFill>
                <a:latin typeface="+mn-lt"/>
                <a:ea typeface="ＭＳ Ｐゴシック" charset="-128"/>
                <a:cs typeface="ＭＳ Ｐゴシック" charset="-128"/>
              </a:rPr>
              <a:t>Quartz is the second most abundant </a:t>
            </a:r>
            <a:r>
              <a:rPr lang="en-US" sz="1200" b="1" kern="1200" dirty="0">
                <a:solidFill>
                  <a:schemeClr val="tx1"/>
                </a:solidFill>
                <a:latin typeface="+mn-lt"/>
                <a:ea typeface="ＭＳ Ｐゴシック" charset="-128"/>
                <a:cs typeface="ＭＳ Ｐゴシック" charset="-128"/>
                <a:hlinkClick r:id="rId12"/>
              </a:rPr>
              <a:t>mineral in the </a:t>
            </a:r>
            <a:r>
              <a:rPr lang="en-US" sz="1200" b="1" kern="1200" dirty="0">
                <a:solidFill>
                  <a:schemeClr val="tx1"/>
                </a:solidFill>
                <a:latin typeface="+mn-lt"/>
                <a:ea typeface="ＭＳ Ｐゴシック" charset="-128"/>
                <a:cs typeface="ＭＳ Ｐゴシック" charset="-128"/>
                <a:hlinkClick r:id="rId13"/>
              </a:rPr>
              <a:t>Earth's </a:t>
            </a:r>
            <a:r>
              <a:rPr lang="en-US" sz="1200" b="1" kern="1200" dirty="0">
                <a:solidFill>
                  <a:schemeClr val="tx1"/>
                </a:solidFill>
                <a:latin typeface="+mn-lt"/>
                <a:ea typeface="ＭＳ Ｐゴシック" charset="-128"/>
                <a:cs typeface="ＭＳ Ｐゴシック" charset="-128"/>
                <a:hlinkClick r:id="rId15"/>
              </a:rPr>
              <a:t>continental crust, after </a:t>
            </a:r>
            <a:r>
              <a:rPr lang="en-US" sz="1200" b="1" kern="1200" dirty="0">
                <a:solidFill>
                  <a:schemeClr val="tx1"/>
                </a:solidFill>
                <a:latin typeface="+mn-lt"/>
                <a:ea typeface="ＭＳ Ｐゴシック" charset="-128"/>
                <a:cs typeface="ＭＳ Ｐゴシック" charset="-128"/>
                <a:hlinkClick r:id="rId16"/>
              </a:rPr>
              <a:t>feldspar. It is made up of a continuous framework of SiO</a:t>
            </a:r>
            <a:r>
              <a:rPr lang="en-US" sz="1200" b="1" kern="1200" baseline="-25000" dirty="0">
                <a:solidFill>
                  <a:schemeClr val="tx1"/>
                </a:solidFill>
                <a:latin typeface="+mn-lt"/>
                <a:ea typeface="ＭＳ Ｐゴシック" charset="-128"/>
                <a:cs typeface="ＭＳ Ｐゴシック" charset="-128"/>
                <a:hlinkClick r:id="rId16"/>
              </a:rPr>
              <a:t>4</a:t>
            </a:r>
            <a:r>
              <a:rPr lang="en-US" sz="1200" b="1" kern="1200" baseline="0" dirty="0">
                <a:solidFill>
                  <a:schemeClr val="tx1"/>
                </a:solidFill>
                <a:latin typeface="+mn-lt"/>
                <a:ea typeface="ＭＳ Ｐゴシック" charset="-128"/>
                <a:cs typeface="ＭＳ Ｐゴシック" charset="-128"/>
                <a:hlinkClick r:id="rId16"/>
              </a:rPr>
              <a:t> </a:t>
            </a:r>
            <a:r>
              <a:rPr lang="en-US" sz="1200" b="1" kern="1200" baseline="0" dirty="0">
                <a:solidFill>
                  <a:schemeClr val="tx1"/>
                </a:solidFill>
                <a:latin typeface="+mn-lt"/>
                <a:ea typeface="ＭＳ Ｐゴシック" charset="-128"/>
                <a:cs typeface="ＭＳ Ｐゴシック" charset="-128"/>
                <a:hlinkClick r:id="rId7"/>
              </a:rPr>
              <a:t>silicon–</a:t>
            </a:r>
            <a:r>
              <a:rPr lang="en-US" sz="1200" b="1" kern="1200" baseline="0" dirty="0">
                <a:solidFill>
                  <a:schemeClr val="tx1"/>
                </a:solidFill>
                <a:latin typeface="+mn-lt"/>
                <a:ea typeface="ＭＳ Ｐゴシック" charset="-128"/>
                <a:cs typeface="ＭＳ Ｐゴシック" charset="-128"/>
                <a:hlinkClick r:id="rId8"/>
              </a:rPr>
              <a:t>oxygen </a:t>
            </a:r>
            <a:r>
              <a:rPr lang="en-US" sz="1200" b="1" kern="1200" baseline="0" dirty="0">
                <a:solidFill>
                  <a:schemeClr val="tx1"/>
                </a:solidFill>
                <a:latin typeface="+mn-lt"/>
                <a:ea typeface="ＭＳ Ｐゴシック" charset="-128"/>
                <a:cs typeface="ＭＳ Ｐゴシック" charset="-128"/>
                <a:hlinkClick r:id="rId17"/>
              </a:rPr>
              <a:t>tetrahedra, with each oxygen being shared between two tetrahedra, giving an overall formula </a:t>
            </a:r>
            <a:r>
              <a:rPr lang="en-US" sz="1200" b="1" kern="1200" baseline="0" dirty="0">
                <a:solidFill>
                  <a:schemeClr val="tx1"/>
                </a:solidFill>
                <a:latin typeface="+mn-lt"/>
                <a:ea typeface="ＭＳ Ｐゴシック" charset="-128"/>
                <a:cs typeface="ＭＳ Ｐゴシック" charset="-128"/>
                <a:hlinkClick r:id="rId18"/>
              </a:rPr>
              <a:t>SiO</a:t>
            </a:r>
            <a:r>
              <a:rPr lang="en-US" sz="1200" b="1" kern="1200" baseline="-25000" dirty="0">
                <a:solidFill>
                  <a:schemeClr val="tx1"/>
                </a:solidFill>
                <a:latin typeface="+mn-lt"/>
                <a:ea typeface="ＭＳ Ｐゴシック" charset="-128"/>
                <a:cs typeface="ＭＳ Ｐゴシック" charset="-128"/>
                <a:hlinkClick r:id="rId18"/>
              </a:rPr>
              <a:t>2</a:t>
            </a:r>
            <a:r>
              <a:rPr lang="en-US" sz="1200" b="1" kern="1200" baseline="0" dirty="0">
                <a:solidFill>
                  <a:schemeClr val="tx1"/>
                </a:solidFill>
                <a:latin typeface="+mn-lt"/>
                <a:ea typeface="ＭＳ Ｐゴシック" charset="-128"/>
                <a:cs typeface="ＭＳ Ｐゴシック" charset="-128"/>
                <a:hlinkClick r:id="rId18"/>
              </a:rPr>
              <a:t>.</a:t>
            </a:r>
            <a:endParaRPr lang="en-US" sz="1200" b="1" kern="1200" baseline="0" dirty="0">
              <a:solidFill>
                <a:schemeClr val="tx1"/>
              </a:solidFill>
              <a:latin typeface="+mn-lt"/>
              <a:ea typeface="ＭＳ Ｐゴシック" charset="-128"/>
              <a:cs typeface="ＭＳ Ｐゴシック" charset="-128"/>
            </a:endParaRPr>
          </a:p>
          <a:p>
            <a:endParaRPr lang="en-US" sz="1200" b="1" kern="1200" dirty="0">
              <a:solidFill>
                <a:schemeClr val="tx1"/>
              </a:solidFill>
              <a:latin typeface="+mn-lt"/>
              <a:ea typeface="ＭＳ Ｐゴシック" charset="-128"/>
              <a:cs typeface="ＭＳ Ｐゴシック" charset="-128"/>
              <a:hlinkClick r:id="rId4"/>
            </a:endParaRPr>
          </a:p>
          <a:p>
            <a:r>
              <a:rPr lang="en-US" sz="1200" kern="1200" dirty="0">
                <a:solidFill>
                  <a:schemeClr val="tx1"/>
                </a:solidFill>
                <a:latin typeface="+mn-lt"/>
                <a:ea typeface="ＭＳ Ｐゴシック" charset="-128"/>
                <a:cs typeface="ＭＳ Ｐゴシック" charset="-128"/>
              </a:rPr>
              <a:t>When placed between two polarizing filters set at right angles to each other, the optical properties of the minerals in the thin section alter the </a:t>
            </a:r>
            <a:r>
              <a:rPr lang="en-US" sz="1200" kern="1200" dirty="0" err="1">
                <a:solidFill>
                  <a:schemeClr val="tx1"/>
                </a:solidFill>
                <a:latin typeface="+mn-lt"/>
                <a:ea typeface="ＭＳ Ｐゴシック" charset="-128"/>
                <a:cs typeface="ＭＳ Ｐゴシック" charset="-128"/>
              </a:rPr>
              <a:t>colour</a:t>
            </a:r>
            <a:r>
              <a:rPr lang="en-US" sz="1200" kern="1200" dirty="0">
                <a:solidFill>
                  <a:schemeClr val="tx1"/>
                </a:solidFill>
                <a:latin typeface="+mn-lt"/>
                <a:ea typeface="ＭＳ Ｐゴシック" charset="-128"/>
                <a:cs typeface="ＭＳ Ｐゴシック" charset="-128"/>
              </a:rPr>
              <a:t> and intensity of the light as seen by the viewer. As different minerals have different optical properties, most rock forming minerals can be easily identified. </a:t>
            </a:r>
            <a:r>
              <a:rPr lang="en-US" sz="1200" kern="1200" dirty="0">
                <a:solidFill>
                  <a:schemeClr val="tx1"/>
                </a:solidFill>
                <a:latin typeface="+mn-lt"/>
                <a:ea typeface="ＭＳ Ｐゴシック" charset="-128"/>
                <a:cs typeface="ＭＳ Ｐゴシック" charset="-128"/>
                <a:hlinkClick r:id="rId19"/>
              </a:rPr>
              <a:t>Plagioclase for example can be seen in the photo on the right as a clear mineral with multiple parallel </a:t>
            </a:r>
            <a:r>
              <a:rPr lang="en-US" sz="1200" kern="1200" dirty="0">
                <a:solidFill>
                  <a:schemeClr val="tx1"/>
                </a:solidFill>
                <a:latin typeface="+mn-lt"/>
                <a:ea typeface="ＭＳ Ｐゴシック" charset="-128"/>
                <a:cs typeface="ＭＳ Ｐゴシック" charset="-128"/>
                <a:hlinkClick r:id="rId20"/>
              </a:rPr>
              <a:t>twinning planes. The large blue-green minerals are </a:t>
            </a:r>
            <a:r>
              <a:rPr lang="en-US" sz="1200" kern="1200" dirty="0">
                <a:solidFill>
                  <a:schemeClr val="tx1"/>
                </a:solidFill>
                <a:latin typeface="+mn-lt"/>
                <a:ea typeface="ＭＳ Ｐゴシック" charset="-128"/>
                <a:cs typeface="ＭＳ Ｐゴシック" charset="-128"/>
                <a:hlinkClick r:id="rId21"/>
              </a:rPr>
              <a:t>clinopyroxene with some exsolution of </a:t>
            </a:r>
            <a:r>
              <a:rPr lang="en-US" sz="1200" kern="1200" dirty="0">
                <a:solidFill>
                  <a:schemeClr val="tx1"/>
                </a:solidFill>
                <a:latin typeface="+mn-lt"/>
                <a:ea typeface="ＭＳ Ｐゴシック" charset="-128"/>
                <a:cs typeface="ＭＳ Ｐゴシック" charset="-128"/>
                <a:hlinkClick r:id="rId22"/>
              </a:rPr>
              <a:t>orthopyroxene.Thin sections are prepared in order to investigate the optical properties of the minerals in the rock. This work is a part of </a:t>
            </a:r>
            <a:r>
              <a:rPr lang="en-US" sz="1200" kern="1200" dirty="0">
                <a:solidFill>
                  <a:schemeClr val="tx1"/>
                </a:solidFill>
                <a:latin typeface="+mn-lt"/>
                <a:ea typeface="ＭＳ Ｐゴシック" charset="-128"/>
                <a:cs typeface="ＭＳ Ｐゴシック" charset="-128"/>
                <a:hlinkClick r:id="rId23"/>
              </a:rPr>
              <a:t>petrology and helps to reveal the origin and evolution of the parent rock.</a:t>
            </a:r>
            <a:endParaRPr lang="en-US" sz="1200" b="1" kern="1200" dirty="0">
              <a:solidFill>
                <a:schemeClr val="tx1"/>
              </a:solidFill>
              <a:latin typeface="+mn-lt"/>
              <a:ea typeface="ＭＳ Ｐゴシック" charset="-128"/>
              <a:cs typeface="ＭＳ Ｐゴシック" charset="-128"/>
              <a:hlinkClick r:id="rId4"/>
            </a:endParaRP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err="1">
                <a:solidFill>
                  <a:schemeClr val="tx1"/>
                </a:solidFill>
                <a:latin typeface="+mn-lt"/>
                <a:ea typeface="ＭＳ Ｐゴシック" charset="-128"/>
                <a:cs typeface="ＭＳ Ｐゴシック" charset="-128"/>
              </a:rPr>
              <a:t>Photosynthetically</a:t>
            </a:r>
            <a:r>
              <a:rPr lang="en-US" sz="1200" b="1" kern="1200" dirty="0">
                <a:solidFill>
                  <a:schemeClr val="tx1"/>
                </a:solidFill>
                <a:latin typeface="+mn-lt"/>
                <a:ea typeface="ＭＳ Ｐゴシック" charset="-128"/>
                <a:cs typeface="ＭＳ Ｐゴシック" charset="-128"/>
              </a:rPr>
              <a:t> Active Radiation (PAR)A daily PAR estimate is obtained for each instantaneous pixel, assuming the cloud/surface system is stable during the day and corresponds to the satellite observation. Daily PAR estimates obtained separately from different orbits and individual sensors are binned using a simple, linear averaging scheme (arithmetical </a:t>
            </a:r>
            <a:r>
              <a:rPr lang="en-US" sz="1200" b="1" kern="1200" dirty="0" err="1">
                <a:solidFill>
                  <a:schemeClr val="tx1"/>
                </a:solidFill>
                <a:latin typeface="+mn-lt"/>
                <a:ea typeface="ＭＳ Ｐゴシック" charset="-128"/>
                <a:cs typeface="ＭＳ Ｐゴシック" charset="-128"/>
              </a:rPr>
              <a:t>mean).The</a:t>
            </a:r>
            <a:r>
              <a:rPr lang="en-US" sz="1200" b="1" kern="1200" dirty="0">
                <a:solidFill>
                  <a:schemeClr val="tx1"/>
                </a:solidFill>
                <a:latin typeface="+mn-lt"/>
                <a:ea typeface="ＭＳ Ｐゴシック" charset="-128"/>
                <a:cs typeface="ＭＳ Ｐゴシック" charset="-128"/>
              </a:rPr>
              <a:t> </a:t>
            </a:r>
            <a:r>
              <a:rPr lang="en-US" sz="1200" b="1" kern="1200" dirty="0" err="1">
                <a:solidFill>
                  <a:schemeClr val="tx1"/>
                </a:solidFill>
                <a:latin typeface="+mn-lt"/>
                <a:ea typeface="ＭＳ Ｐゴシック" charset="-128"/>
                <a:cs typeface="ＭＳ Ｐゴシック" charset="-128"/>
              </a:rPr>
              <a:t>GlobColour</a:t>
            </a:r>
            <a:r>
              <a:rPr lang="en-US" sz="1200" b="1" kern="1200" dirty="0">
                <a:solidFill>
                  <a:schemeClr val="tx1"/>
                </a:solidFill>
                <a:latin typeface="+mn-lt"/>
                <a:ea typeface="ＭＳ Ｐゴシック" charset="-128"/>
                <a:cs typeface="ＭＳ Ｐゴシック" charset="-128"/>
              </a:rPr>
              <a:t> PAR demonstration product is based on a merged MERIS/</a:t>
            </a:r>
            <a:r>
              <a:rPr lang="en-US" sz="1200" b="1" kern="1200" dirty="0" err="1">
                <a:solidFill>
                  <a:schemeClr val="tx1"/>
                </a:solidFill>
                <a:latin typeface="+mn-lt"/>
                <a:ea typeface="ＭＳ Ｐゴシック" charset="-128"/>
                <a:cs typeface="ＭＳ Ｐゴシック" charset="-128"/>
              </a:rPr>
              <a:t>SeaWiFS</a:t>
            </a:r>
            <a:r>
              <a:rPr lang="en-US" sz="1200" b="1" kern="1200" dirty="0">
                <a:solidFill>
                  <a:schemeClr val="tx1"/>
                </a:solidFill>
                <a:latin typeface="+mn-lt"/>
                <a:ea typeface="ＭＳ Ｐゴシック" charset="-128"/>
                <a:cs typeface="ＭＳ Ｐゴシック" charset="-128"/>
              </a:rPr>
              <a:t> PAR product.</a:t>
            </a:r>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23</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ＭＳ Ｐゴシック" charset="-128"/>
                <a:cs typeface="ＭＳ Ｐゴシック" charset="-128"/>
              </a:rPr>
              <a:t>This visualization shows ocean surface currents around the world during the period from June 2005 through December 2007. The visualization does not include a narration or annotations; the goal was to use ocean flow data to create a simple, visceral experience.</a:t>
            </a:r>
          </a:p>
          <a:p>
            <a:pPr marL="0" marR="0" indent="0" algn="l" defTabSz="4572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ＭＳ Ｐゴシック" charset="-128"/>
                <a:cs typeface="ＭＳ Ｐゴシック" charset="-128"/>
              </a:rPr>
              <a:t>his visualization was produced using model output from the joint MIT/JPL project: Estimating the Circulation and Climate of the Ocean, Phase II or ECCO2</a:t>
            </a:r>
            <a:r>
              <a:rPr lang="en-US" sz="1200" kern="1200" baseline="0" dirty="0">
                <a:solidFill>
                  <a:schemeClr val="tx1"/>
                </a:solidFill>
                <a:latin typeface="+mn-lt"/>
                <a:ea typeface="ＭＳ Ｐゴシック" charset="-128"/>
                <a:cs typeface="ＭＳ Ｐゴシック" charset="-128"/>
              </a:rPr>
              <a:t>. </a:t>
            </a:r>
            <a:r>
              <a:rPr lang="en-US" sz="1200" kern="1200" dirty="0">
                <a:solidFill>
                  <a:schemeClr val="tx1"/>
                </a:solidFill>
                <a:latin typeface="+mn-lt"/>
                <a:ea typeface="ＭＳ Ｐゴシック" charset="-128"/>
                <a:cs typeface="ＭＳ Ｐゴシック" charset="-128"/>
              </a:rPr>
              <a:t>ECCO2 uses the MIT general circulation model (</a:t>
            </a:r>
            <a:r>
              <a:rPr lang="en-US" sz="1200" kern="1200" dirty="0" err="1">
                <a:solidFill>
                  <a:schemeClr val="tx1"/>
                </a:solidFill>
                <a:latin typeface="+mn-lt"/>
                <a:ea typeface="ＭＳ Ｐゴシック" charset="-128"/>
                <a:cs typeface="ＭＳ Ｐゴシック" charset="-128"/>
              </a:rPr>
              <a:t>MITgcm</a:t>
            </a:r>
            <a:r>
              <a:rPr lang="en-US" sz="1200" kern="1200" dirty="0">
                <a:solidFill>
                  <a:schemeClr val="tx1"/>
                </a:solidFill>
                <a:latin typeface="+mn-lt"/>
                <a:ea typeface="ＭＳ Ｐゴシック" charset="-128"/>
                <a:cs typeface="ＭＳ Ｐゴシック" charset="-128"/>
              </a:rPr>
              <a:t>) to synthesize satellite and in-situ data of the global ocean and sea-ice at resolutions that begin to resolve ocean eddies and other narrow current systems, which transport heat and carbon in the oceans. ECCO2 provides ocean flows at all depths, but only surface flows are used in this visualization. The dark patterns under the ocean represent the undersea bathymetry. Topographic land exaggeration is 20x and bathymetric exaggeration is 40x.</a:t>
            </a:r>
          </a:p>
          <a:p>
            <a:pPr marL="0" marR="0" indent="0" algn="l" defTabSz="4572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ＭＳ Ｐゴシック" charset="-128"/>
                <a:cs typeface="ＭＳ Ｐゴシック" charset="-128"/>
              </a:rPr>
              <a:t>This visualization was shown at the SIGGRAPH Asia 2012 Computer Animation Festival.			</a:t>
            </a:r>
          </a:p>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24</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a:solidFill>
                  <a:schemeClr val="tx1"/>
                </a:solidFill>
                <a:latin typeface="+mn-lt"/>
                <a:ea typeface="ＭＳ Ｐゴシック" charset="-128"/>
                <a:cs typeface="ＭＳ Ｐゴシック" charset="-128"/>
              </a:rPr>
              <a:t>Arrows point to an optically continuous K-feldspar grain separated by quartz-filled fractures in </a:t>
            </a:r>
            <a:r>
              <a:rPr lang="en-US" sz="1200" b="1" kern="1200" dirty="0" err="1">
                <a:solidFill>
                  <a:schemeClr val="tx1"/>
                </a:solidFill>
                <a:latin typeface="+mn-lt"/>
                <a:ea typeface="ＭＳ Ｐゴシック" charset="-128"/>
                <a:cs typeface="ＭＳ Ｐゴシック" charset="-128"/>
              </a:rPr>
              <a:t>orthogneiss</a:t>
            </a:r>
            <a:r>
              <a:rPr lang="en-US" sz="1200" b="1" kern="1200" dirty="0">
                <a:solidFill>
                  <a:schemeClr val="tx1"/>
                </a:solidFill>
                <a:latin typeface="+mn-lt"/>
                <a:ea typeface="ＭＳ Ｐゴシック" charset="-128"/>
                <a:cs typeface="ＭＳ Ｐゴシック" charset="-128"/>
              </a:rPr>
              <a:t> (</a:t>
            </a:r>
            <a:r>
              <a:rPr lang="en-US" sz="1200" b="1" kern="1200" dirty="0">
                <a:solidFill>
                  <a:schemeClr val="tx1"/>
                </a:solidFill>
                <a:latin typeface="+mn-lt"/>
                <a:ea typeface="ＭＳ Ｐゴシック" charset="-128"/>
                <a:cs typeface="ＭＳ Ｐゴシック" charset="-128"/>
                <a:hlinkClick r:id="rId3"/>
              </a:rPr>
              <a:t>82MW0017). K-feldspar is stained green in this image, and sodic perthite appears orange.  Click </a:t>
            </a:r>
            <a:r>
              <a:rPr lang="en-US" sz="1200" b="1" kern="1200" dirty="0">
                <a:solidFill>
                  <a:schemeClr val="tx1"/>
                </a:solidFill>
                <a:latin typeface="+mn-lt"/>
                <a:ea typeface="ＭＳ Ｐゴシック" charset="-128"/>
                <a:cs typeface="ＭＳ Ｐゴシック" charset="-128"/>
                <a:hlinkClick r:id="rId4"/>
              </a:rPr>
              <a:t>here for a zip file with full resolution image.kfs: K-feldspar qtz: quartz	</a:t>
            </a:r>
          </a:p>
          <a:p>
            <a:endParaRPr lang="en-US" sz="1200" b="1" kern="1200" dirty="0">
              <a:solidFill>
                <a:schemeClr val="tx1"/>
              </a:solidFill>
              <a:latin typeface="+mn-lt"/>
              <a:ea typeface="ＭＳ Ｐゴシック" charset="-128"/>
              <a:cs typeface="ＭＳ Ｐゴシック" charset="-128"/>
              <a:hlinkClick r:id="rId4"/>
            </a:endParaRPr>
          </a:p>
          <a:p>
            <a:r>
              <a:rPr lang="en-US" sz="1200" b="1" kern="1200" dirty="0">
                <a:solidFill>
                  <a:schemeClr val="tx1"/>
                </a:solidFill>
                <a:latin typeface="+mn-lt"/>
                <a:ea typeface="ＭＳ Ｐゴシック" charset="-128"/>
                <a:cs typeface="ＭＳ Ｐゴシック" charset="-128"/>
              </a:rPr>
              <a:t>Feldspars (</a:t>
            </a:r>
            <a:r>
              <a:rPr lang="en-US" sz="1200" b="1" kern="1200" dirty="0">
                <a:solidFill>
                  <a:schemeClr val="tx1"/>
                </a:solidFill>
                <a:latin typeface="+mn-lt"/>
                <a:ea typeface="ＭＳ Ｐゴシック" charset="-128"/>
                <a:cs typeface="ＭＳ Ｐゴシック" charset="-128"/>
                <a:hlinkClick r:id="rId5"/>
              </a:rPr>
              <a:t>K</a:t>
            </a:r>
            <a:r>
              <a:rPr lang="en-US" sz="1200" b="1" kern="1200" dirty="0">
                <a:solidFill>
                  <a:schemeClr val="tx1"/>
                </a:solidFill>
                <a:latin typeface="+mn-lt"/>
                <a:ea typeface="ＭＳ Ｐゴシック" charset="-128"/>
                <a:cs typeface="ＭＳ Ｐゴシック" charset="-128"/>
                <a:hlinkClick r:id="rId6"/>
              </a:rPr>
              <a:t>Al</a:t>
            </a:r>
            <a:r>
              <a:rPr lang="en-US" sz="1200" b="1" kern="1200" dirty="0">
                <a:solidFill>
                  <a:schemeClr val="tx1"/>
                </a:solidFill>
                <a:latin typeface="+mn-lt"/>
                <a:ea typeface="ＭＳ Ｐゴシック" charset="-128"/>
                <a:cs typeface="ＭＳ Ｐゴシック" charset="-128"/>
                <a:hlinkClick r:id="rId7"/>
              </a:rPr>
              <a:t>Si</a:t>
            </a:r>
            <a:r>
              <a:rPr lang="en-US" sz="1200" b="1" kern="1200" baseline="-25000" dirty="0">
                <a:solidFill>
                  <a:schemeClr val="tx1"/>
                </a:solidFill>
                <a:latin typeface="+mn-lt"/>
                <a:ea typeface="ＭＳ Ｐゴシック" charset="-128"/>
                <a:cs typeface="ＭＳ Ｐゴシック" charset="-128"/>
                <a:hlinkClick r:id="rId7"/>
              </a:rPr>
              <a:t>3</a:t>
            </a:r>
            <a:r>
              <a:rPr lang="en-US" sz="1200" b="1" kern="1200" baseline="0" dirty="0">
                <a:solidFill>
                  <a:schemeClr val="tx1"/>
                </a:solidFill>
                <a:latin typeface="+mn-lt"/>
                <a:ea typeface="ＭＳ Ｐゴシック" charset="-128"/>
                <a:cs typeface="ＭＳ Ｐゴシック" charset="-128"/>
                <a:hlinkClick r:id="rId8"/>
              </a:rPr>
              <a:t>O</a:t>
            </a:r>
            <a:r>
              <a:rPr lang="en-US" sz="1200" b="1" kern="1200" baseline="-25000" dirty="0">
                <a:solidFill>
                  <a:schemeClr val="tx1"/>
                </a:solidFill>
                <a:latin typeface="+mn-lt"/>
                <a:ea typeface="ＭＳ Ｐゴシック" charset="-128"/>
                <a:cs typeface="ＭＳ Ｐゴシック" charset="-128"/>
                <a:hlinkClick r:id="rId8"/>
              </a:rPr>
              <a:t>8</a:t>
            </a:r>
            <a:r>
              <a:rPr lang="en-US" sz="1200" b="1" kern="1200" baseline="0" dirty="0">
                <a:solidFill>
                  <a:schemeClr val="tx1"/>
                </a:solidFill>
                <a:latin typeface="+mn-lt"/>
                <a:ea typeface="ＭＳ Ｐゴシック" charset="-128"/>
                <a:cs typeface="ＭＳ Ｐゴシック" charset="-128"/>
                <a:hlinkClick r:id="rId8"/>
              </a:rPr>
              <a:t> – </a:t>
            </a:r>
            <a:r>
              <a:rPr lang="en-US" sz="1200" b="1" kern="1200" baseline="0" dirty="0">
                <a:solidFill>
                  <a:schemeClr val="tx1"/>
                </a:solidFill>
                <a:latin typeface="+mn-lt"/>
                <a:ea typeface="ＭＳ Ｐゴシック" charset="-128"/>
                <a:cs typeface="ＭＳ Ｐゴシック" charset="-128"/>
                <a:hlinkClick r:id="rId9"/>
              </a:rPr>
              <a:t>Na</a:t>
            </a:r>
            <a:r>
              <a:rPr lang="en-US" sz="1200" b="1" kern="1200" baseline="0" dirty="0">
                <a:solidFill>
                  <a:schemeClr val="tx1"/>
                </a:solidFill>
                <a:latin typeface="+mn-lt"/>
                <a:ea typeface="ＭＳ Ｐゴシック" charset="-128"/>
                <a:cs typeface="ＭＳ Ｐゴシック" charset="-128"/>
                <a:hlinkClick r:id="rId6"/>
              </a:rPr>
              <a:t>Al</a:t>
            </a:r>
            <a:r>
              <a:rPr lang="en-US" sz="1200" b="1" kern="1200" baseline="0" dirty="0">
                <a:solidFill>
                  <a:schemeClr val="tx1"/>
                </a:solidFill>
                <a:latin typeface="+mn-lt"/>
                <a:ea typeface="ＭＳ Ｐゴシック" charset="-128"/>
                <a:cs typeface="ＭＳ Ｐゴシック" charset="-128"/>
                <a:hlinkClick r:id="rId7"/>
              </a:rPr>
              <a:t>Si</a:t>
            </a:r>
            <a:r>
              <a:rPr lang="en-US" sz="1200" b="1" kern="1200" baseline="-25000" dirty="0">
                <a:solidFill>
                  <a:schemeClr val="tx1"/>
                </a:solidFill>
                <a:latin typeface="+mn-lt"/>
                <a:ea typeface="ＭＳ Ｐゴシック" charset="-128"/>
                <a:cs typeface="ＭＳ Ｐゴシック" charset="-128"/>
                <a:hlinkClick r:id="rId7"/>
              </a:rPr>
              <a:t>3</a:t>
            </a:r>
            <a:r>
              <a:rPr lang="en-US" sz="1200" b="1" kern="1200" baseline="0" dirty="0">
                <a:solidFill>
                  <a:schemeClr val="tx1"/>
                </a:solidFill>
                <a:latin typeface="+mn-lt"/>
                <a:ea typeface="ＭＳ Ｐゴシック" charset="-128"/>
                <a:cs typeface="ＭＳ Ｐゴシック" charset="-128"/>
                <a:hlinkClick r:id="rId8"/>
              </a:rPr>
              <a:t>O</a:t>
            </a:r>
            <a:r>
              <a:rPr lang="en-US" sz="1200" b="1" kern="1200" baseline="-25000" dirty="0">
                <a:solidFill>
                  <a:schemeClr val="tx1"/>
                </a:solidFill>
                <a:latin typeface="+mn-lt"/>
                <a:ea typeface="ＭＳ Ｐゴシック" charset="-128"/>
                <a:cs typeface="ＭＳ Ｐゴシック" charset="-128"/>
                <a:hlinkClick r:id="rId8"/>
              </a:rPr>
              <a:t>8</a:t>
            </a:r>
            <a:r>
              <a:rPr lang="en-US" sz="1200" b="1" kern="1200" baseline="0" dirty="0">
                <a:solidFill>
                  <a:schemeClr val="tx1"/>
                </a:solidFill>
                <a:latin typeface="+mn-lt"/>
                <a:ea typeface="ＭＳ Ｐゴシック" charset="-128"/>
                <a:cs typeface="ＭＳ Ｐゴシック" charset="-128"/>
                <a:hlinkClick r:id="rId8"/>
              </a:rPr>
              <a:t> – </a:t>
            </a:r>
            <a:r>
              <a:rPr lang="en-US" sz="1200" b="1" kern="1200" baseline="0" dirty="0">
                <a:solidFill>
                  <a:schemeClr val="tx1"/>
                </a:solidFill>
                <a:latin typeface="+mn-lt"/>
                <a:ea typeface="ＭＳ Ｐゴシック" charset="-128"/>
                <a:cs typeface="ＭＳ Ｐゴシック" charset="-128"/>
                <a:hlinkClick r:id="rId10"/>
              </a:rPr>
              <a:t>Ca</a:t>
            </a:r>
            <a:r>
              <a:rPr lang="en-US" sz="1200" b="1" kern="1200" baseline="0" dirty="0">
                <a:solidFill>
                  <a:schemeClr val="tx1"/>
                </a:solidFill>
                <a:latin typeface="+mn-lt"/>
                <a:ea typeface="ＭＳ Ｐゴシック" charset="-128"/>
                <a:cs typeface="ＭＳ Ｐゴシック" charset="-128"/>
                <a:hlinkClick r:id="rId6"/>
              </a:rPr>
              <a:t>Al</a:t>
            </a:r>
            <a:r>
              <a:rPr lang="en-US" sz="1200" b="1" kern="1200" baseline="-25000" dirty="0">
                <a:solidFill>
                  <a:schemeClr val="tx1"/>
                </a:solidFill>
                <a:latin typeface="+mn-lt"/>
                <a:ea typeface="ＭＳ Ｐゴシック" charset="-128"/>
                <a:cs typeface="ＭＳ Ｐゴシック" charset="-128"/>
                <a:hlinkClick r:id="rId6"/>
              </a:rPr>
              <a:t>2</a:t>
            </a:r>
            <a:r>
              <a:rPr lang="en-US" sz="1200" b="1" kern="1200" baseline="0" dirty="0">
                <a:solidFill>
                  <a:schemeClr val="tx1"/>
                </a:solidFill>
                <a:latin typeface="+mn-lt"/>
                <a:ea typeface="ＭＳ Ｐゴシック" charset="-128"/>
                <a:cs typeface="ＭＳ Ｐゴシック" charset="-128"/>
                <a:hlinkClick r:id="rId7"/>
              </a:rPr>
              <a:t>Si</a:t>
            </a:r>
            <a:r>
              <a:rPr lang="en-US" sz="1200" b="1" kern="1200" baseline="-25000" dirty="0">
                <a:solidFill>
                  <a:schemeClr val="tx1"/>
                </a:solidFill>
                <a:latin typeface="+mn-lt"/>
                <a:ea typeface="ＭＳ Ｐゴシック" charset="-128"/>
                <a:cs typeface="ＭＳ Ｐゴシック" charset="-128"/>
                <a:hlinkClick r:id="rId7"/>
              </a:rPr>
              <a:t>2</a:t>
            </a:r>
            <a:r>
              <a:rPr lang="en-US" sz="1200" b="1" kern="1200" baseline="0" dirty="0">
                <a:solidFill>
                  <a:schemeClr val="tx1"/>
                </a:solidFill>
                <a:latin typeface="+mn-lt"/>
                <a:ea typeface="ＭＳ Ｐゴシック" charset="-128"/>
                <a:cs typeface="ＭＳ Ｐゴシック" charset="-128"/>
                <a:hlinkClick r:id="rId8"/>
              </a:rPr>
              <a:t>O</a:t>
            </a:r>
            <a:r>
              <a:rPr lang="en-US" sz="1200" b="1" kern="1200" baseline="-25000" dirty="0">
                <a:solidFill>
                  <a:schemeClr val="tx1"/>
                </a:solidFill>
                <a:latin typeface="+mn-lt"/>
                <a:ea typeface="ＭＳ Ｐゴシック" charset="-128"/>
                <a:cs typeface="ＭＳ Ｐゴシック" charset="-128"/>
                <a:hlinkClick r:id="rId8"/>
              </a:rPr>
              <a:t>8</a:t>
            </a:r>
            <a:r>
              <a:rPr lang="en-US" sz="1200" b="1" kern="1200" baseline="0" dirty="0">
                <a:solidFill>
                  <a:schemeClr val="tx1"/>
                </a:solidFill>
                <a:latin typeface="+mn-lt"/>
                <a:ea typeface="ＭＳ Ｐゴシック" charset="-128"/>
                <a:cs typeface="ＭＳ Ｐゴシック" charset="-128"/>
                <a:hlinkClick r:id="rId8"/>
              </a:rPr>
              <a:t>) are a group of rock-forming </a:t>
            </a:r>
            <a:r>
              <a:rPr lang="en-US" sz="1200" b="1" kern="1200" baseline="0" dirty="0">
                <a:solidFill>
                  <a:schemeClr val="tx1"/>
                </a:solidFill>
                <a:latin typeface="+mn-lt"/>
                <a:ea typeface="ＭＳ Ｐゴシック" charset="-128"/>
                <a:cs typeface="ＭＳ Ｐゴシック" charset="-128"/>
                <a:hlinkClick r:id="rId11"/>
              </a:rPr>
              <a:t>tectosilicate </a:t>
            </a:r>
            <a:r>
              <a:rPr lang="en-US" sz="1200" b="1" kern="1200" baseline="0" dirty="0">
                <a:solidFill>
                  <a:schemeClr val="tx1"/>
                </a:solidFill>
                <a:latin typeface="+mn-lt"/>
                <a:ea typeface="ＭＳ Ｐゴシック" charset="-128"/>
                <a:cs typeface="ＭＳ Ｐゴシック" charset="-128"/>
                <a:hlinkClick r:id="rId12"/>
              </a:rPr>
              <a:t>minerals that make up as much as 60% of the </a:t>
            </a:r>
            <a:r>
              <a:rPr lang="en-US" sz="1200" b="1" kern="1200" baseline="0" dirty="0">
                <a:solidFill>
                  <a:schemeClr val="tx1"/>
                </a:solidFill>
                <a:latin typeface="+mn-lt"/>
                <a:ea typeface="ＭＳ Ｐゴシック" charset="-128"/>
                <a:cs typeface="ＭＳ Ｐゴシック" charset="-128"/>
                <a:hlinkClick r:id="rId13"/>
              </a:rPr>
              <a:t>Earth's </a:t>
            </a:r>
            <a:r>
              <a:rPr lang="en-US" sz="1200" b="1" kern="1200" baseline="0" dirty="0">
                <a:solidFill>
                  <a:schemeClr val="tx1"/>
                </a:solidFill>
                <a:latin typeface="+mn-lt"/>
                <a:ea typeface="ＭＳ Ｐゴシック" charset="-128"/>
                <a:cs typeface="ＭＳ Ｐゴシック" charset="-128"/>
                <a:hlinkClick r:id="rId14"/>
              </a:rPr>
              <a:t>crust.</a:t>
            </a:r>
            <a:endParaRPr lang="en-US" sz="1200" b="1" kern="1200" baseline="0" dirty="0">
              <a:solidFill>
                <a:schemeClr val="tx1"/>
              </a:solidFill>
              <a:latin typeface="+mn-lt"/>
              <a:ea typeface="ＭＳ Ｐゴシック" charset="-128"/>
              <a:cs typeface="ＭＳ Ｐゴシック" charset="-128"/>
            </a:endParaRPr>
          </a:p>
          <a:p>
            <a:r>
              <a:rPr lang="en-US" sz="1200" b="1" kern="1200" dirty="0">
                <a:solidFill>
                  <a:schemeClr val="tx1"/>
                </a:solidFill>
                <a:latin typeface="+mn-lt"/>
                <a:ea typeface="ＭＳ Ｐゴシック" charset="-128"/>
                <a:cs typeface="ＭＳ Ｐゴシック" charset="-128"/>
              </a:rPr>
              <a:t>Quartz is the second most abundant </a:t>
            </a:r>
            <a:r>
              <a:rPr lang="en-US" sz="1200" b="1" kern="1200" dirty="0">
                <a:solidFill>
                  <a:schemeClr val="tx1"/>
                </a:solidFill>
                <a:latin typeface="+mn-lt"/>
                <a:ea typeface="ＭＳ Ｐゴシック" charset="-128"/>
                <a:cs typeface="ＭＳ Ｐゴシック" charset="-128"/>
                <a:hlinkClick r:id="rId12"/>
              </a:rPr>
              <a:t>mineral in the </a:t>
            </a:r>
            <a:r>
              <a:rPr lang="en-US" sz="1200" b="1" kern="1200" dirty="0">
                <a:solidFill>
                  <a:schemeClr val="tx1"/>
                </a:solidFill>
                <a:latin typeface="+mn-lt"/>
                <a:ea typeface="ＭＳ Ｐゴシック" charset="-128"/>
                <a:cs typeface="ＭＳ Ｐゴシック" charset="-128"/>
                <a:hlinkClick r:id="rId13"/>
              </a:rPr>
              <a:t>Earth's </a:t>
            </a:r>
            <a:r>
              <a:rPr lang="en-US" sz="1200" b="1" kern="1200" dirty="0">
                <a:solidFill>
                  <a:schemeClr val="tx1"/>
                </a:solidFill>
                <a:latin typeface="+mn-lt"/>
                <a:ea typeface="ＭＳ Ｐゴシック" charset="-128"/>
                <a:cs typeface="ＭＳ Ｐゴシック" charset="-128"/>
                <a:hlinkClick r:id="rId15"/>
              </a:rPr>
              <a:t>continental crust, after </a:t>
            </a:r>
            <a:r>
              <a:rPr lang="en-US" sz="1200" b="1" kern="1200" dirty="0">
                <a:solidFill>
                  <a:schemeClr val="tx1"/>
                </a:solidFill>
                <a:latin typeface="+mn-lt"/>
                <a:ea typeface="ＭＳ Ｐゴシック" charset="-128"/>
                <a:cs typeface="ＭＳ Ｐゴシック" charset="-128"/>
                <a:hlinkClick r:id="rId16"/>
              </a:rPr>
              <a:t>feldspar. It is made up of a continuous framework of SiO</a:t>
            </a:r>
            <a:r>
              <a:rPr lang="en-US" sz="1200" b="1" kern="1200" baseline="-25000" dirty="0">
                <a:solidFill>
                  <a:schemeClr val="tx1"/>
                </a:solidFill>
                <a:latin typeface="+mn-lt"/>
                <a:ea typeface="ＭＳ Ｐゴシック" charset="-128"/>
                <a:cs typeface="ＭＳ Ｐゴシック" charset="-128"/>
                <a:hlinkClick r:id="rId16"/>
              </a:rPr>
              <a:t>4</a:t>
            </a:r>
            <a:r>
              <a:rPr lang="en-US" sz="1200" b="1" kern="1200" baseline="0" dirty="0">
                <a:solidFill>
                  <a:schemeClr val="tx1"/>
                </a:solidFill>
                <a:latin typeface="+mn-lt"/>
                <a:ea typeface="ＭＳ Ｐゴシック" charset="-128"/>
                <a:cs typeface="ＭＳ Ｐゴシック" charset="-128"/>
                <a:hlinkClick r:id="rId16"/>
              </a:rPr>
              <a:t> </a:t>
            </a:r>
            <a:r>
              <a:rPr lang="en-US" sz="1200" b="1" kern="1200" baseline="0" dirty="0">
                <a:solidFill>
                  <a:schemeClr val="tx1"/>
                </a:solidFill>
                <a:latin typeface="+mn-lt"/>
                <a:ea typeface="ＭＳ Ｐゴシック" charset="-128"/>
                <a:cs typeface="ＭＳ Ｐゴシック" charset="-128"/>
                <a:hlinkClick r:id="rId7"/>
              </a:rPr>
              <a:t>silicon–</a:t>
            </a:r>
            <a:r>
              <a:rPr lang="en-US" sz="1200" b="1" kern="1200" baseline="0" dirty="0">
                <a:solidFill>
                  <a:schemeClr val="tx1"/>
                </a:solidFill>
                <a:latin typeface="+mn-lt"/>
                <a:ea typeface="ＭＳ Ｐゴシック" charset="-128"/>
                <a:cs typeface="ＭＳ Ｐゴシック" charset="-128"/>
                <a:hlinkClick r:id="rId8"/>
              </a:rPr>
              <a:t>oxygen </a:t>
            </a:r>
            <a:r>
              <a:rPr lang="en-US" sz="1200" b="1" kern="1200" baseline="0" dirty="0">
                <a:solidFill>
                  <a:schemeClr val="tx1"/>
                </a:solidFill>
                <a:latin typeface="+mn-lt"/>
                <a:ea typeface="ＭＳ Ｐゴシック" charset="-128"/>
                <a:cs typeface="ＭＳ Ｐゴシック" charset="-128"/>
                <a:hlinkClick r:id="rId17"/>
              </a:rPr>
              <a:t>tetrahedra, with each oxygen being shared between two tetrahedra, giving an overall formula </a:t>
            </a:r>
            <a:r>
              <a:rPr lang="en-US" sz="1200" b="1" kern="1200" baseline="0" dirty="0">
                <a:solidFill>
                  <a:schemeClr val="tx1"/>
                </a:solidFill>
                <a:latin typeface="+mn-lt"/>
                <a:ea typeface="ＭＳ Ｐゴシック" charset="-128"/>
                <a:cs typeface="ＭＳ Ｐゴシック" charset="-128"/>
                <a:hlinkClick r:id="rId18"/>
              </a:rPr>
              <a:t>SiO</a:t>
            </a:r>
            <a:r>
              <a:rPr lang="en-US" sz="1200" b="1" kern="1200" baseline="-25000" dirty="0">
                <a:solidFill>
                  <a:schemeClr val="tx1"/>
                </a:solidFill>
                <a:latin typeface="+mn-lt"/>
                <a:ea typeface="ＭＳ Ｐゴシック" charset="-128"/>
                <a:cs typeface="ＭＳ Ｐゴシック" charset="-128"/>
                <a:hlinkClick r:id="rId18"/>
              </a:rPr>
              <a:t>2</a:t>
            </a:r>
            <a:r>
              <a:rPr lang="en-US" sz="1200" b="1" kern="1200" baseline="0" dirty="0">
                <a:solidFill>
                  <a:schemeClr val="tx1"/>
                </a:solidFill>
                <a:latin typeface="+mn-lt"/>
                <a:ea typeface="ＭＳ Ｐゴシック" charset="-128"/>
                <a:cs typeface="ＭＳ Ｐゴシック" charset="-128"/>
                <a:hlinkClick r:id="rId18"/>
              </a:rPr>
              <a:t>.</a:t>
            </a:r>
            <a:endParaRPr lang="en-US" sz="1200" b="1" kern="1200" baseline="0" dirty="0">
              <a:solidFill>
                <a:schemeClr val="tx1"/>
              </a:solidFill>
              <a:latin typeface="+mn-lt"/>
              <a:ea typeface="ＭＳ Ｐゴシック" charset="-128"/>
              <a:cs typeface="ＭＳ Ｐゴシック" charset="-128"/>
            </a:endParaRPr>
          </a:p>
          <a:p>
            <a:endParaRPr lang="en-US" sz="1200" b="1" kern="1200" dirty="0">
              <a:solidFill>
                <a:schemeClr val="tx1"/>
              </a:solidFill>
              <a:latin typeface="+mn-lt"/>
              <a:ea typeface="ＭＳ Ｐゴシック" charset="-128"/>
              <a:cs typeface="ＭＳ Ｐゴシック" charset="-128"/>
              <a:hlinkClick r:id="rId4"/>
            </a:endParaRPr>
          </a:p>
          <a:p>
            <a:r>
              <a:rPr lang="en-US" sz="1200" kern="1200" dirty="0">
                <a:solidFill>
                  <a:schemeClr val="tx1"/>
                </a:solidFill>
                <a:latin typeface="+mn-lt"/>
                <a:ea typeface="ＭＳ Ｐゴシック" charset="-128"/>
                <a:cs typeface="ＭＳ Ｐゴシック" charset="-128"/>
              </a:rPr>
              <a:t>When placed between two polarizing filters set at right angles to each other, the optical properties of the minerals in the thin section alter the </a:t>
            </a:r>
            <a:r>
              <a:rPr lang="en-US" sz="1200" kern="1200" dirty="0" err="1">
                <a:solidFill>
                  <a:schemeClr val="tx1"/>
                </a:solidFill>
                <a:latin typeface="+mn-lt"/>
                <a:ea typeface="ＭＳ Ｐゴシック" charset="-128"/>
                <a:cs typeface="ＭＳ Ｐゴシック" charset="-128"/>
              </a:rPr>
              <a:t>colour</a:t>
            </a:r>
            <a:r>
              <a:rPr lang="en-US" sz="1200" kern="1200" dirty="0">
                <a:solidFill>
                  <a:schemeClr val="tx1"/>
                </a:solidFill>
                <a:latin typeface="+mn-lt"/>
                <a:ea typeface="ＭＳ Ｐゴシック" charset="-128"/>
                <a:cs typeface="ＭＳ Ｐゴシック" charset="-128"/>
              </a:rPr>
              <a:t> and intensity of the light as seen by the viewer. As different minerals have different optical properties, most rock forming minerals can be easily identified. </a:t>
            </a:r>
            <a:r>
              <a:rPr lang="en-US" sz="1200" kern="1200" dirty="0">
                <a:solidFill>
                  <a:schemeClr val="tx1"/>
                </a:solidFill>
                <a:latin typeface="+mn-lt"/>
                <a:ea typeface="ＭＳ Ｐゴシック" charset="-128"/>
                <a:cs typeface="ＭＳ Ｐゴシック" charset="-128"/>
                <a:hlinkClick r:id="rId19"/>
              </a:rPr>
              <a:t>Plagioclase for example can be seen in the photo on the right as a clear mineral with multiple parallel </a:t>
            </a:r>
            <a:r>
              <a:rPr lang="en-US" sz="1200" kern="1200" dirty="0">
                <a:solidFill>
                  <a:schemeClr val="tx1"/>
                </a:solidFill>
                <a:latin typeface="+mn-lt"/>
                <a:ea typeface="ＭＳ Ｐゴシック" charset="-128"/>
                <a:cs typeface="ＭＳ Ｐゴシック" charset="-128"/>
                <a:hlinkClick r:id="rId20"/>
              </a:rPr>
              <a:t>twinning planes. The large blue-green minerals are </a:t>
            </a:r>
            <a:r>
              <a:rPr lang="en-US" sz="1200" kern="1200" dirty="0">
                <a:solidFill>
                  <a:schemeClr val="tx1"/>
                </a:solidFill>
                <a:latin typeface="+mn-lt"/>
                <a:ea typeface="ＭＳ Ｐゴシック" charset="-128"/>
                <a:cs typeface="ＭＳ Ｐゴシック" charset="-128"/>
                <a:hlinkClick r:id="rId21"/>
              </a:rPr>
              <a:t>clinopyroxene with some exsolution of </a:t>
            </a:r>
            <a:r>
              <a:rPr lang="en-US" sz="1200" kern="1200" dirty="0">
                <a:solidFill>
                  <a:schemeClr val="tx1"/>
                </a:solidFill>
                <a:latin typeface="+mn-lt"/>
                <a:ea typeface="ＭＳ Ｐゴシック" charset="-128"/>
                <a:cs typeface="ＭＳ Ｐゴシック" charset="-128"/>
                <a:hlinkClick r:id="rId22"/>
              </a:rPr>
              <a:t>orthopyroxene.Thin sections are prepared in order to investigate the optical properties of the minerals in the rock. This work is a part of </a:t>
            </a:r>
            <a:r>
              <a:rPr lang="en-US" sz="1200" kern="1200" dirty="0">
                <a:solidFill>
                  <a:schemeClr val="tx1"/>
                </a:solidFill>
                <a:latin typeface="+mn-lt"/>
                <a:ea typeface="ＭＳ Ｐゴシック" charset="-128"/>
                <a:cs typeface="ＭＳ Ｐゴシック" charset="-128"/>
                <a:hlinkClick r:id="rId23"/>
              </a:rPr>
              <a:t>petrology and helps to reveal the origin and evolution of the parent rock.</a:t>
            </a:r>
            <a:endParaRPr lang="en-US" sz="1200" b="1" kern="1200" dirty="0">
              <a:solidFill>
                <a:schemeClr val="tx1"/>
              </a:solidFill>
              <a:latin typeface="+mn-lt"/>
              <a:ea typeface="ＭＳ Ｐゴシック" charset="-128"/>
              <a:cs typeface="ＭＳ Ｐゴシック" charset="-128"/>
              <a:hlinkClick r:id="rId4"/>
            </a:endParaRP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25</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err="1">
                <a:solidFill>
                  <a:schemeClr val="tx1"/>
                </a:solidFill>
                <a:latin typeface="+mn-lt"/>
                <a:ea typeface="ＭＳ Ｐゴシック" charset="-128"/>
                <a:cs typeface="ＭＳ Ｐゴシック" charset="-128"/>
              </a:rPr>
              <a:t>Photosynthetically</a:t>
            </a:r>
            <a:r>
              <a:rPr lang="en-US" sz="1200" b="1" kern="1200" dirty="0">
                <a:solidFill>
                  <a:schemeClr val="tx1"/>
                </a:solidFill>
                <a:latin typeface="+mn-lt"/>
                <a:ea typeface="ＭＳ Ｐゴシック" charset="-128"/>
                <a:cs typeface="ＭＳ Ｐゴシック" charset="-128"/>
              </a:rPr>
              <a:t> Active Radiation (PAR)A daily PAR estimate is obtained for each instantaneous pixel, assuming the cloud/surface system is stable during the day and corresponds to the satellite observation. Daily PAR estimates obtained separately from different orbits and individual sensors are binned using a simple, linear averaging scheme (arithmetical </a:t>
            </a:r>
            <a:r>
              <a:rPr lang="en-US" sz="1200" b="1" kern="1200" dirty="0" err="1">
                <a:solidFill>
                  <a:schemeClr val="tx1"/>
                </a:solidFill>
                <a:latin typeface="+mn-lt"/>
                <a:ea typeface="ＭＳ Ｐゴシック" charset="-128"/>
                <a:cs typeface="ＭＳ Ｐゴシック" charset="-128"/>
              </a:rPr>
              <a:t>mean).The</a:t>
            </a:r>
            <a:r>
              <a:rPr lang="en-US" sz="1200" b="1" kern="1200" dirty="0">
                <a:solidFill>
                  <a:schemeClr val="tx1"/>
                </a:solidFill>
                <a:latin typeface="+mn-lt"/>
                <a:ea typeface="ＭＳ Ｐゴシック" charset="-128"/>
                <a:cs typeface="ＭＳ Ｐゴシック" charset="-128"/>
              </a:rPr>
              <a:t> </a:t>
            </a:r>
            <a:r>
              <a:rPr lang="en-US" sz="1200" b="1" kern="1200" dirty="0" err="1">
                <a:solidFill>
                  <a:schemeClr val="tx1"/>
                </a:solidFill>
                <a:latin typeface="+mn-lt"/>
                <a:ea typeface="ＭＳ Ｐゴシック" charset="-128"/>
                <a:cs typeface="ＭＳ Ｐゴシック" charset="-128"/>
              </a:rPr>
              <a:t>GlobColour</a:t>
            </a:r>
            <a:r>
              <a:rPr lang="en-US" sz="1200" b="1" kern="1200" dirty="0">
                <a:solidFill>
                  <a:schemeClr val="tx1"/>
                </a:solidFill>
                <a:latin typeface="+mn-lt"/>
                <a:ea typeface="ＭＳ Ｐゴシック" charset="-128"/>
                <a:cs typeface="ＭＳ Ｐゴシック" charset="-128"/>
              </a:rPr>
              <a:t> PAR demonstration product is based on a merged MERIS/</a:t>
            </a:r>
            <a:r>
              <a:rPr lang="en-US" sz="1200" b="1" kern="1200" dirty="0" err="1">
                <a:solidFill>
                  <a:schemeClr val="tx1"/>
                </a:solidFill>
                <a:latin typeface="+mn-lt"/>
                <a:ea typeface="ＭＳ Ｐゴシック" charset="-128"/>
                <a:cs typeface="ＭＳ Ｐゴシック" charset="-128"/>
              </a:rPr>
              <a:t>SeaWiFS</a:t>
            </a:r>
            <a:r>
              <a:rPr lang="en-US" sz="1200" b="1" kern="1200" dirty="0">
                <a:solidFill>
                  <a:schemeClr val="tx1"/>
                </a:solidFill>
                <a:latin typeface="+mn-lt"/>
                <a:ea typeface="ＭＳ Ｐゴシック" charset="-128"/>
                <a:cs typeface="ＭＳ Ｐゴシック" charset="-128"/>
              </a:rPr>
              <a:t> PAR product.</a:t>
            </a:r>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28</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a:solidFill>
                  <a:schemeClr val="tx1"/>
                </a:solidFill>
                <a:latin typeface="+mn-lt"/>
                <a:ea typeface="ＭＳ Ｐゴシック" charset="-128"/>
                <a:cs typeface="ＭＳ Ｐゴシック" charset="-128"/>
              </a:rPr>
              <a:t>AIRS was not designed to measure CO2. OCO-2 is designed</a:t>
            </a:r>
            <a:r>
              <a:rPr lang="en-US" sz="1200" b="1" kern="1200" baseline="0" dirty="0">
                <a:solidFill>
                  <a:schemeClr val="tx1"/>
                </a:solidFill>
                <a:latin typeface="+mn-lt"/>
                <a:ea typeface="ＭＳ Ｐゴシック" charset="-128"/>
                <a:cs typeface="ＭＳ Ｐゴシック" charset="-128"/>
              </a:rPr>
              <a:t> for CO2</a:t>
            </a:r>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29</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Do you know what altitudes these A-train</a:t>
            </a:r>
            <a:r>
              <a:rPr lang="en-US" baseline="0" dirty="0"/>
              <a:t> satellites fly?  (about 700-800km)</a:t>
            </a:r>
          </a:p>
          <a:p>
            <a:r>
              <a:rPr lang="en-US" baseline="0" dirty="0"/>
              <a:t>Do you know what the radius of the Earth is? (6370km)</a:t>
            </a:r>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30</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a:solidFill>
                  <a:schemeClr val="tx1"/>
                </a:solidFill>
                <a:latin typeface="+mn-lt"/>
                <a:ea typeface="ＭＳ Ｐゴシック" charset="-128"/>
                <a:cs typeface="ＭＳ Ｐゴシック" charset="-128"/>
              </a:rPr>
              <a:t>Arrows point to an optically continuous K-feldspar grain separated by quartz-filled fractures in </a:t>
            </a:r>
            <a:r>
              <a:rPr lang="en-US" sz="1200" b="1" kern="1200" dirty="0" err="1">
                <a:solidFill>
                  <a:schemeClr val="tx1"/>
                </a:solidFill>
                <a:latin typeface="+mn-lt"/>
                <a:ea typeface="ＭＳ Ｐゴシック" charset="-128"/>
                <a:cs typeface="ＭＳ Ｐゴシック" charset="-128"/>
              </a:rPr>
              <a:t>orthogneiss</a:t>
            </a:r>
            <a:r>
              <a:rPr lang="en-US" sz="1200" b="1" kern="1200" dirty="0">
                <a:solidFill>
                  <a:schemeClr val="tx1"/>
                </a:solidFill>
                <a:latin typeface="+mn-lt"/>
                <a:ea typeface="ＭＳ Ｐゴシック" charset="-128"/>
                <a:cs typeface="ＭＳ Ｐゴシック" charset="-128"/>
              </a:rPr>
              <a:t> (</a:t>
            </a:r>
            <a:r>
              <a:rPr lang="en-US" sz="1200" b="1" kern="1200" dirty="0">
                <a:solidFill>
                  <a:schemeClr val="tx1"/>
                </a:solidFill>
                <a:latin typeface="+mn-lt"/>
                <a:ea typeface="ＭＳ Ｐゴシック" charset="-128"/>
                <a:cs typeface="ＭＳ Ｐゴシック" charset="-128"/>
                <a:hlinkClick r:id="rId3"/>
              </a:rPr>
              <a:t>82MW0017). K-feldspar is stained green in this image, and sodic perthite appears orange.  Click </a:t>
            </a:r>
            <a:r>
              <a:rPr lang="en-US" sz="1200" b="1" kern="1200" dirty="0">
                <a:solidFill>
                  <a:schemeClr val="tx1"/>
                </a:solidFill>
                <a:latin typeface="+mn-lt"/>
                <a:ea typeface="ＭＳ Ｐゴシック" charset="-128"/>
                <a:cs typeface="ＭＳ Ｐゴシック" charset="-128"/>
                <a:hlinkClick r:id="rId4"/>
              </a:rPr>
              <a:t>here for a zip file with full resolution image.kfs: K-feldspar qtz: quartz	</a:t>
            </a:r>
          </a:p>
          <a:p>
            <a:endParaRPr lang="en-US" sz="1200" b="1" kern="1200" dirty="0">
              <a:solidFill>
                <a:schemeClr val="tx1"/>
              </a:solidFill>
              <a:latin typeface="+mn-lt"/>
              <a:ea typeface="ＭＳ Ｐゴシック" charset="-128"/>
              <a:cs typeface="ＭＳ Ｐゴシック" charset="-128"/>
              <a:hlinkClick r:id="rId4"/>
            </a:endParaRPr>
          </a:p>
          <a:p>
            <a:r>
              <a:rPr lang="en-US" sz="1200" b="1" kern="1200" dirty="0">
                <a:solidFill>
                  <a:schemeClr val="tx1"/>
                </a:solidFill>
                <a:latin typeface="+mn-lt"/>
                <a:ea typeface="ＭＳ Ｐゴシック" charset="-128"/>
                <a:cs typeface="ＭＳ Ｐゴシック" charset="-128"/>
              </a:rPr>
              <a:t>Feldspars (</a:t>
            </a:r>
            <a:r>
              <a:rPr lang="en-US" sz="1200" b="1" kern="1200" dirty="0">
                <a:solidFill>
                  <a:schemeClr val="tx1"/>
                </a:solidFill>
                <a:latin typeface="+mn-lt"/>
                <a:ea typeface="ＭＳ Ｐゴシック" charset="-128"/>
                <a:cs typeface="ＭＳ Ｐゴシック" charset="-128"/>
                <a:hlinkClick r:id="rId5"/>
              </a:rPr>
              <a:t>K</a:t>
            </a:r>
            <a:r>
              <a:rPr lang="en-US" sz="1200" b="1" kern="1200" dirty="0">
                <a:solidFill>
                  <a:schemeClr val="tx1"/>
                </a:solidFill>
                <a:latin typeface="+mn-lt"/>
                <a:ea typeface="ＭＳ Ｐゴシック" charset="-128"/>
                <a:cs typeface="ＭＳ Ｐゴシック" charset="-128"/>
                <a:hlinkClick r:id="rId6"/>
              </a:rPr>
              <a:t>Al</a:t>
            </a:r>
            <a:r>
              <a:rPr lang="en-US" sz="1200" b="1" kern="1200" dirty="0">
                <a:solidFill>
                  <a:schemeClr val="tx1"/>
                </a:solidFill>
                <a:latin typeface="+mn-lt"/>
                <a:ea typeface="ＭＳ Ｐゴシック" charset="-128"/>
                <a:cs typeface="ＭＳ Ｐゴシック" charset="-128"/>
                <a:hlinkClick r:id="rId7"/>
              </a:rPr>
              <a:t>Si</a:t>
            </a:r>
            <a:r>
              <a:rPr lang="en-US" sz="1200" b="1" kern="1200" baseline="-25000" dirty="0">
                <a:solidFill>
                  <a:schemeClr val="tx1"/>
                </a:solidFill>
                <a:latin typeface="+mn-lt"/>
                <a:ea typeface="ＭＳ Ｐゴシック" charset="-128"/>
                <a:cs typeface="ＭＳ Ｐゴシック" charset="-128"/>
                <a:hlinkClick r:id="rId7"/>
              </a:rPr>
              <a:t>3</a:t>
            </a:r>
            <a:r>
              <a:rPr lang="en-US" sz="1200" b="1" kern="1200" baseline="0" dirty="0">
                <a:solidFill>
                  <a:schemeClr val="tx1"/>
                </a:solidFill>
                <a:latin typeface="+mn-lt"/>
                <a:ea typeface="ＭＳ Ｐゴシック" charset="-128"/>
                <a:cs typeface="ＭＳ Ｐゴシック" charset="-128"/>
                <a:hlinkClick r:id="rId8"/>
              </a:rPr>
              <a:t>O</a:t>
            </a:r>
            <a:r>
              <a:rPr lang="en-US" sz="1200" b="1" kern="1200" baseline="-25000" dirty="0">
                <a:solidFill>
                  <a:schemeClr val="tx1"/>
                </a:solidFill>
                <a:latin typeface="+mn-lt"/>
                <a:ea typeface="ＭＳ Ｐゴシック" charset="-128"/>
                <a:cs typeface="ＭＳ Ｐゴシック" charset="-128"/>
                <a:hlinkClick r:id="rId8"/>
              </a:rPr>
              <a:t>8</a:t>
            </a:r>
            <a:r>
              <a:rPr lang="en-US" sz="1200" b="1" kern="1200" baseline="0" dirty="0">
                <a:solidFill>
                  <a:schemeClr val="tx1"/>
                </a:solidFill>
                <a:latin typeface="+mn-lt"/>
                <a:ea typeface="ＭＳ Ｐゴシック" charset="-128"/>
                <a:cs typeface="ＭＳ Ｐゴシック" charset="-128"/>
                <a:hlinkClick r:id="rId8"/>
              </a:rPr>
              <a:t> – </a:t>
            </a:r>
            <a:r>
              <a:rPr lang="en-US" sz="1200" b="1" kern="1200" baseline="0" dirty="0">
                <a:solidFill>
                  <a:schemeClr val="tx1"/>
                </a:solidFill>
                <a:latin typeface="+mn-lt"/>
                <a:ea typeface="ＭＳ Ｐゴシック" charset="-128"/>
                <a:cs typeface="ＭＳ Ｐゴシック" charset="-128"/>
                <a:hlinkClick r:id="rId9"/>
              </a:rPr>
              <a:t>Na</a:t>
            </a:r>
            <a:r>
              <a:rPr lang="en-US" sz="1200" b="1" kern="1200" baseline="0" dirty="0">
                <a:solidFill>
                  <a:schemeClr val="tx1"/>
                </a:solidFill>
                <a:latin typeface="+mn-lt"/>
                <a:ea typeface="ＭＳ Ｐゴシック" charset="-128"/>
                <a:cs typeface="ＭＳ Ｐゴシック" charset="-128"/>
                <a:hlinkClick r:id="rId6"/>
              </a:rPr>
              <a:t>Al</a:t>
            </a:r>
            <a:r>
              <a:rPr lang="en-US" sz="1200" b="1" kern="1200" baseline="0" dirty="0">
                <a:solidFill>
                  <a:schemeClr val="tx1"/>
                </a:solidFill>
                <a:latin typeface="+mn-lt"/>
                <a:ea typeface="ＭＳ Ｐゴシック" charset="-128"/>
                <a:cs typeface="ＭＳ Ｐゴシック" charset="-128"/>
                <a:hlinkClick r:id="rId7"/>
              </a:rPr>
              <a:t>Si</a:t>
            </a:r>
            <a:r>
              <a:rPr lang="en-US" sz="1200" b="1" kern="1200" baseline="-25000" dirty="0">
                <a:solidFill>
                  <a:schemeClr val="tx1"/>
                </a:solidFill>
                <a:latin typeface="+mn-lt"/>
                <a:ea typeface="ＭＳ Ｐゴシック" charset="-128"/>
                <a:cs typeface="ＭＳ Ｐゴシック" charset="-128"/>
                <a:hlinkClick r:id="rId7"/>
              </a:rPr>
              <a:t>3</a:t>
            </a:r>
            <a:r>
              <a:rPr lang="en-US" sz="1200" b="1" kern="1200" baseline="0" dirty="0">
                <a:solidFill>
                  <a:schemeClr val="tx1"/>
                </a:solidFill>
                <a:latin typeface="+mn-lt"/>
                <a:ea typeface="ＭＳ Ｐゴシック" charset="-128"/>
                <a:cs typeface="ＭＳ Ｐゴシック" charset="-128"/>
                <a:hlinkClick r:id="rId8"/>
              </a:rPr>
              <a:t>O</a:t>
            </a:r>
            <a:r>
              <a:rPr lang="en-US" sz="1200" b="1" kern="1200" baseline="-25000" dirty="0">
                <a:solidFill>
                  <a:schemeClr val="tx1"/>
                </a:solidFill>
                <a:latin typeface="+mn-lt"/>
                <a:ea typeface="ＭＳ Ｐゴシック" charset="-128"/>
                <a:cs typeface="ＭＳ Ｐゴシック" charset="-128"/>
                <a:hlinkClick r:id="rId8"/>
              </a:rPr>
              <a:t>8</a:t>
            </a:r>
            <a:r>
              <a:rPr lang="en-US" sz="1200" b="1" kern="1200" baseline="0" dirty="0">
                <a:solidFill>
                  <a:schemeClr val="tx1"/>
                </a:solidFill>
                <a:latin typeface="+mn-lt"/>
                <a:ea typeface="ＭＳ Ｐゴシック" charset="-128"/>
                <a:cs typeface="ＭＳ Ｐゴシック" charset="-128"/>
                <a:hlinkClick r:id="rId8"/>
              </a:rPr>
              <a:t> – </a:t>
            </a:r>
            <a:r>
              <a:rPr lang="en-US" sz="1200" b="1" kern="1200" baseline="0" dirty="0">
                <a:solidFill>
                  <a:schemeClr val="tx1"/>
                </a:solidFill>
                <a:latin typeface="+mn-lt"/>
                <a:ea typeface="ＭＳ Ｐゴシック" charset="-128"/>
                <a:cs typeface="ＭＳ Ｐゴシック" charset="-128"/>
                <a:hlinkClick r:id="rId10"/>
              </a:rPr>
              <a:t>Ca</a:t>
            </a:r>
            <a:r>
              <a:rPr lang="en-US" sz="1200" b="1" kern="1200" baseline="0" dirty="0">
                <a:solidFill>
                  <a:schemeClr val="tx1"/>
                </a:solidFill>
                <a:latin typeface="+mn-lt"/>
                <a:ea typeface="ＭＳ Ｐゴシック" charset="-128"/>
                <a:cs typeface="ＭＳ Ｐゴシック" charset="-128"/>
                <a:hlinkClick r:id="rId6"/>
              </a:rPr>
              <a:t>Al</a:t>
            </a:r>
            <a:r>
              <a:rPr lang="en-US" sz="1200" b="1" kern="1200" baseline="-25000" dirty="0">
                <a:solidFill>
                  <a:schemeClr val="tx1"/>
                </a:solidFill>
                <a:latin typeface="+mn-lt"/>
                <a:ea typeface="ＭＳ Ｐゴシック" charset="-128"/>
                <a:cs typeface="ＭＳ Ｐゴシック" charset="-128"/>
                <a:hlinkClick r:id="rId6"/>
              </a:rPr>
              <a:t>2</a:t>
            </a:r>
            <a:r>
              <a:rPr lang="en-US" sz="1200" b="1" kern="1200" baseline="0" dirty="0">
                <a:solidFill>
                  <a:schemeClr val="tx1"/>
                </a:solidFill>
                <a:latin typeface="+mn-lt"/>
                <a:ea typeface="ＭＳ Ｐゴシック" charset="-128"/>
                <a:cs typeface="ＭＳ Ｐゴシック" charset="-128"/>
                <a:hlinkClick r:id="rId7"/>
              </a:rPr>
              <a:t>Si</a:t>
            </a:r>
            <a:r>
              <a:rPr lang="en-US" sz="1200" b="1" kern="1200" baseline="-25000" dirty="0">
                <a:solidFill>
                  <a:schemeClr val="tx1"/>
                </a:solidFill>
                <a:latin typeface="+mn-lt"/>
                <a:ea typeface="ＭＳ Ｐゴシック" charset="-128"/>
                <a:cs typeface="ＭＳ Ｐゴシック" charset="-128"/>
                <a:hlinkClick r:id="rId7"/>
              </a:rPr>
              <a:t>2</a:t>
            </a:r>
            <a:r>
              <a:rPr lang="en-US" sz="1200" b="1" kern="1200" baseline="0" dirty="0">
                <a:solidFill>
                  <a:schemeClr val="tx1"/>
                </a:solidFill>
                <a:latin typeface="+mn-lt"/>
                <a:ea typeface="ＭＳ Ｐゴシック" charset="-128"/>
                <a:cs typeface="ＭＳ Ｐゴシック" charset="-128"/>
                <a:hlinkClick r:id="rId8"/>
              </a:rPr>
              <a:t>O</a:t>
            </a:r>
            <a:r>
              <a:rPr lang="en-US" sz="1200" b="1" kern="1200" baseline="-25000" dirty="0">
                <a:solidFill>
                  <a:schemeClr val="tx1"/>
                </a:solidFill>
                <a:latin typeface="+mn-lt"/>
                <a:ea typeface="ＭＳ Ｐゴシック" charset="-128"/>
                <a:cs typeface="ＭＳ Ｐゴシック" charset="-128"/>
                <a:hlinkClick r:id="rId8"/>
              </a:rPr>
              <a:t>8</a:t>
            </a:r>
            <a:r>
              <a:rPr lang="en-US" sz="1200" b="1" kern="1200" baseline="0" dirty="0">
                <a:solidFill>
                  <a:schemeClr val="tx1"/>
                </a:solidFill>
                <a:latin typeface="+mn-lt"/>
                <a:ea typeface="ＭＳ Ｐゴシック" charset="-128"/>
                <a:cs typeface="ＭＳ Ｐゴシック" charset="-128"/>
                <a:hlinkClick r:id="rId8"/>
              </a:rPr>
              <a:t>) are a group of rock-forming </a:t>
            </a:r>
            <a:r>
              <a:rPr lang="en-US" sz="1200" b="1" kern="1200" baseline="0" dirty="0">
                <a:solidFill>
                  <a:schemeClr val="tx1"/>
                </a:solidFill>
                <a:latin typeface="+mn-lt"/>
                <a:ea typeface="ＭＳ Ｐゴシック" charset="-128"/>
                <a:cs typeface="ＭＳ Ｐゴシック" charset="-128"/>
                <a:hlinkClick r:id="rId11"/>
              </a:rPr>
              <a:t>tectosilicate </a:t>
            </a:r>
            <a:r>
              <a:rPr lang="en-US" sz="1200" b="1" kern="1200" baseline="0" dirty="0">
                <a:solidFill>
                  <a:schemeClr val="tx1"/>
                </a:solidFill>
                <a:latin typeface="+mn-lt"/>
                <a:ea typeface="ＭＳ Ｐゴシック" charset="-128"/>
                <a:cs typeface="ＭＳ Ｐゴシック" charset="-128"/>
                <a:hlinkClick r:id="rId12"/>
              </a:rPr>
              <a:t>minerals that make up as much as 60% of the </a:t>
            </a:r>
            <a:r>
              <a:rPr lang="en-US" sz="1200" b="1" kern="1200" baseline="0" dirty="0">
                <a:solidFill>
                  <a:schemeClr val="tx1"/>
                </a:solidFill>
                <a:latin typeface="+mn-lt"/>
                <a:ea typeface="ＭＳ Ｐゴシック" charset="-128"/>
                <a:cs typeface="ＭＳ Ｐゴシック" charset="-128"/>
                <a:hlinkClick r:id="rId13"/>
              </a:rPr>
              <a:t>Earth's </a:t>
            </a:r>
            <a:r>
              <a:rPr lang="en-US" sz="1200" b="1" kern="1200" baseline="0" dirty="0">
                <a:solidFill>
                  <a:schemeClr val="tx1"/>
                </a:solidFill>
                <a:latin typeface="+mn-lt"/>
                <a:ea typeface="ＭＳ Ｐゴシック" charset="-128"/>
                <a:cs typeface="ＭＳ Ｐゴシック" charset="-128"/>
                <a:hlinkClick r:id="rId14"/>
              </a:rPr>
              <a:t>crust.</a:t>
            </a:r>
            <a:endParaRPr lang="en-US" sz="1200" b="1" kern="1200" baseline="0" dirty="0">
              <a:solidFill>
                <a:schemeClr val="tx1"/>
              </a:solidFill>
              <a:latin typeface="+mn-lt"/>
              <a:ea typeface="ＭＳ Ｐゴシック" charset="-128"/>
              <a:cs typeface="ＭＳ Ｐゴシック" charset="-128"/>
            </a:endParaRPr>
          </a:p>
          <a:p>
            <a:r>
              <a:rPr lang="en-US" sz="1200" b="1" kern="1200" dirty="0">
                <a:solidFill>
                  <a:schemeClr val="tx1"/>
                </a:solidFill>
                <a:latin typeface="+mn-lt"/>
                <a:ea typeface="ＭＳ Ｐゴシック" charset="-128"/>
                <a:cs typeface="ＭＳ Ｐゴシック" charset="-128"/>
              </a:rPr>
              <a:t>Quartz is the second most abundant </a:t>
            </a:r>
            <a:r>
              <a:rPr lang="en-US" sz="1200" b="1" kern="1200" dirty="0">
                <a:solidFill>
                  <a:schemeClr val="tx1"/>
                </a:solidFill>
                <a:latin typeface="+mn-lt"/>
                <a:ea typeface="ＭＳ Ｐゴシック" charset="-128"/>
                <a:cs typeface="ＭＳ Ｐゴシック" charset="-128"/>
                <a:hlinkClick r:id="rId12"/>
              </a:rPr>
              <a:t>mineral in the </a:t>
            </a:r>
            <a:r>
              <a:rPr lang="en-US" sz="1200" b="1" kern="1200" dirty="0">
                <a:solidFill>
                  <a:schemeClr val="tx1"/>
                </a:solidFill>
                <a:latin typeface="+mn-lt"/>
                <a:ea typeface="ＭＳ Ｐゴシック" charset="-128"/>
                <a:cs typeface="ＭＳ Ｐゴシック" charset="-128"/>
                <a:hlinkClick r:id="rId13"/>
              </a:rPr>
              <a:t>Earth's </a:t>
            </a:r>
            <a:r>
              <a:rPr lang="en-US" sz="1200" b="1" kern="1200" dirty="0">
                <a:solidFill>
                  <a:schemeClr val="tx1"/>
                </a:solidFill>
                <a:latin typeface="+mn-lt"/>
                <a:ea typeface="ＭＳ Ｐゴシック" charset="-128"/>
                <a:cs typeface="ＭＳ Ｐゴシック" charset="-128"/>
                <a:hlinkClick r:id="rId15"/>
              </a:rPr>
              <a:t>continental crust, after </a:t>
            </a:r>
            <a:r>
              <a:rPr lang="en-US" sz="1200" b="1" kern="1200" dirty="0">
                <a:solidFill>
                  <a:schemeClr val="tx1"/>
                </a:solidFill>
                <a:latin typeface="+mn-lt"/>
                <a:ea typeface="ＭＳ Ｐゴシック" charset="-128"/>
                <a:cs typeface="ＭＳ Ｐゴシック" charset="-128"/>
                <a:hlinkClick r:id="rId16"/>
              </a:rPr>
              <a:t>feldspar. It is made up of a continuous framework of SiO</a:t>
            </a:r>
            <a:r>
              <a:rPr lang="en-US" sz="1200" b="1" kern="1200" baseline="-25000" dirty="0">
                <a:solidFill>
                  <a:schemeClr val="tx1"/>
                </a:solidFill>
                <a:latin typeface="+mn-lt"/>
                <a:ea typeface="ＭＳ Ｐゴシック" charset="-128"/>
                <a:cs typeface="ＭＳ Ｐゴシック" charset="-128"/>
                <a:hlinkClick r:id="rId16"/>
              </a:rPr>
              <a:t>4</a:t>
            </a:r>
            <a:r>
              <a:rPr lang="en-US" sz="1200" b="1" kern="1200" baseline="0" dirty="0">
                <a:solidFill>
                  <a:schemeClr val="tx1"/>
                </a:solidFill>
                <a:latin typeface="+mn-lt"/>
                <a:ea typeface="ＭＳ Ｐゴシック" charset="-128"/>
                <a:cs typeface="ＭＳ Ｐゴシック" charset="-128"/>
                <a:hlinkClick r:id="rId16"/>
              </a:rPr>
              <a:t> </a:t>
            </a:r>
            <a:r>
              <a:rPr lang="en-US" sz="1200" b="1" kern="1200" baseline="0" dirty="0">
                <a:solidFill>
                  <a:schemeClr val="tx1"/>
                </a:solidFill>
                <a:latin typeface="+mn-lt"/>
                <a:ea typeface="ＭＳ Ｐゴシック" charset="-128"/>
                <a:cs typeface="ＭＳ Ｐゴシック" charset="-128"/>
                <a:hlinkClick r:id="rId7"/>
              </a:rPr>
              <a:t>silicon–</a:t>
            </a:r>
            <a:r>
              <a:rPr lang="en-US" sz="1200" b="1" kern="1200" baseline="0" dirty="0">
                <a:solidFill>
                  <a:schemeClr val="tx1"/>
                </a:solidFill>
                <a:latin typeface="+mn-lt"/>
                <a:ea typeface="ＭＳ Ｐゴシック" charset="-128"/>
                <a:cs typeface="ＭＳ Ｐゴシック" charset="-128"/>
                <a:hlinkClick r:id="rId8"/>
              </a:rPr>
              <a:t>oxygen </a:t>
            </a:r>
            <a:r>
              <a:rPr lang="en-US" sz="1200" b="1" kern="1200" baseline="0" dirty="0">
                <a:solidFill>
                  <a:schemeClr val="tx1"/>
                </a:solidFill>
                <a:latin typeface="+mn-lt"/>
                <a:ea typeface="ＭＳ Ｐゴシック" charset="-128"/>
                <a:cs typeface="ＭＳ Ｐゴシック" charset="-128"/>
                <a:hlinkClick r:id="rId17"/>
              </a:rPr>
              <a:t>tetrahedra, with each oxygen being shared between two tetrahedra, giving an overall formula </a:t>
            </a:r>
            <a:r>
              <a:rPr lang="en-US" sz="1200" b="1" kern="1200" baseline="0" dirty="0">
                <a:solidFill>
                  <a:schemeClr val="tx1"/>
                </a:solidFill>
                <a:latin typeface="+mn-lt"/>
                <a:ea typeface="ＭＳ Ｐゴシック" charset="-128"/>
                <a:cs typeface="ＭＳ Ｐゴシック" charset="-128"/>
                <a:hlinkClick r:id="rId18"/>
              </a:rPr>
              <a:t>SiO</a:t>
            </a:r>
            <a:r>
              <a:rPr lang="en-US" sz="1200" b="1" kern="1200" baseline="-25000" dirty="0">
                <a:solidFill>
                  <a:schemeClr val="tx1"/>
                </a:solidFill>
                <a:latin typeface="+mn-lt"/>
                <a:ea typeface="ＭＳ Ｐゴシック" charset="-128"/>
                <a:cs typeface="ＭＳ Ｐゴシック" charset="-128"/>
                <a:hlinkClick r:id="rId18"/>
              </a:rPr>
              <a:t>2</a:t>
            </a:r>
            <a:r>
              <a:rPr lang="en-US" sz="1200" b="1" kern="1200" baseline="0" dirty="0">
                <a:solidFill>
                  <a:schemeClr val="tx1"/>
                </a:solidFill>
                <a:latin typeface="+mn-lt"/>
                <a:ea typeface="ＭＳ Ｐゴシック" charset="-128"/>
                <a:cs typeface="ＭＳ Ｐゴシック" charset="-128"/>
                <a:hlinkClick r:id="rId18"/>
              </a:rPr>
              <a:t>.</a:t>
            </a:r>
            <a:endParaRPr lang="en-US" sz="1200" b="1" kern="1200" baseline="0" dirty="0">
              <a:solidFill>
                <a:schemeClr val="tx1"/>
              </a:solidFill>
              <a:latin typeface="+mn-lt"/>
              <a:ea typeface="ＭＳ Ｐゴシック" charset="-128"/>
              <a:cs typeface="ＭＳ Ｐゴシック" charset="-128"/>
            </a:endParaRPr>
          </a:p>
          <a:p>
            <a:endParaRPr lang="en-US" sz="1200" b="1" kern="1200" dirty="0">
              <a:solidFill>
                <a:schemeClr val="tx1"/>
              </a:solidFill>
              <a:latin typeface="+mn-lt"/>
              <a:ea typeface="ＭＳ Ｐゴシック" charset="-128"/>
              <a:cs typeface="ＭＳ Ｐゴシック" charset="-128"/>
              <a:hlinkClick r:id="rId4"/>
            </a:endParaRPr>
          </a:p>
          <a:p>
            <a:r>
              <a:rPr lang="en-US" sz="1200" kern="1200" dirty="0">
                <a:solidFill>
                  <a:schemeClr val="tx1"/>
                </a:solidFill>
                <a:latin typeface="+mn-lt"/>
                <a:ea typeface="ＭＳ Ｐゴシック" charset="-128"/>
                <a:cs typeface="ＭＳ Ｐゴシック" charset="-128"/>
              </a:rPr>
              <a:t>When placed between two polarizing filters set at right angles to each other, the optical properties of the minerals in the thin section alter the </a:t>
            </a:r>
            <a:r>
              <a:rPr lang="en-US" sz="1200" kern="1200" dirty="0" err="1">
                <a:solidFill>
                  <a:schemeClr val="tx1"/>
                </a:solidFill>
                <a:latin typeface="+mn-lt"/>
                <a:ea typeface="ＭＳ Ｐゴシック" charset="-128"/>
                <a:cs typeface="ＭＳ Ｐゴシック" charset="-128"/>
              </a:rPr>
              <a:t>colour</a:t>
            </a:r>
            <a:r>
              <a:rPr lang="en-US" sz="1200" kern="1200" dirty="0">
                <a:solidFill>
                  <a:schemeClr val="tx1"/>
                </a:solidFill>
                <a:latin typeface="+mn-lt"/>
                <a:ea typeface="ＭＳ Ｐゴシック" charset="-128"/>
                <a:cs typeface="ＭＳ Ｐゴシック" charset="-128"/>
              </a:rPr>
              <a:t> and intensity of the light as seen by the viewer. As different minerals have different optical properties, most rock forming minerals can be easily identified. </a:t>
            </a:r>
            <a:r>
              <a:rPr lang="en-US" sz="1200" kern="1200" dirty="0">
                <a:solidFill>
                  <a:schemeClr val="tx1"/>
                </a:solidFill>
                <a:latin typeface="+mn-lt"/>
                <a:ea typeface="ＭＳ Ｐゴシック" charset="-128"/>
                <a:cs typeface="ＭＳ Ｐゴシック" charset="-128"/>
                <a:hlinkClick r:id="rId19"/>
              </a:rPr>
              <a:t>Plagioclase for example can be seen in the photo on the right as a clear mineral with multiple parallel </a:t>
            </a:r>
            <a:r>
              <a:rPr lang="en-US" sz="1200" kern="1200" dirty="0">
                <a:solidFill>
                  <a:schemeClr val="tx1"/>
                </a:solidFill>
                <a:latin typeface="+mn-lt"/>
                <a:ea typeface="ＭＳ Ｐゴシック" charset="-128"/>
                <a:cs typeface="ＭＳ Ｐゴシック" charset="-128"/>
                <a:hlinkClick r:id="rId20"/>
              </a:rPr>
              <a:t>twinning planes. The large blue-green minerals are </a:t>
            </a:r>
            <a:r>
              <a:rPr lang="en-US" sz="1200" kern="1200" dirty="0">
                <a:solidFill>
                  <a:schemeClr val="tx1"/>
                </a:solidFill>
                <a:latin typeface="+mn-lt"/>
                <a:ea typeface="ＭＳ Ｐゴシック" charset="-128"/>
                <a:cs typeface="ＭＳ Ｐゴシック" charset="-128"/>
                <a:hlinkClick r:id="rId21"/>
              </a:rPr>
              <a:t>clinopyroxene with some exsolution of </a:t>
            </a:r>
            <a:r>
              <a:rPr lang="en-US" sz="1200" kern="1200" dirty="0">
                <a:solidFill>
                  <a:schemeClr val="tx1"/>
                </a:solidFill>
                <a:latin typeface="+mn-lt"/>
                <a:ea typeface="ＭＳ Ｐゴシック" charset="-128"/>
                <a:cs typeface="ＭＳ Ｐゴシック" charset="-128"/>
                <a:hlinkClick r:id="rId22"/>
              </a:rPr>
              <a:t>orthopyroxene.Thin sections are prepared in order to investigate the optical properties of the minerals in the rock. This work is a part of </a:t>
            </a:r>
            <a:r>
              <a:rPr lang="en-US" sz="1200" kern="1200" dirty="0">
                <a:solidFill>
                  <a:schemeClr val="tx1"/>
                </a:solidFill>
                <a:latin typeface="+mn-lt"/>
                <a:ea typeface="ＭＳ Ｐゴシック" charset="-128"/>
                <a:cs typeface="ＭＳ Ｐゴシック" charset="-128"/>
                <a:hlinkClick r:id="rId23"/>
              </a:rPr>
              <a:t>petrology and helps to reveal the origin and evolution of the parent rock.</a:t>
            </a:r>
            <a:endParaRPr lang="en-US" sz="1200" b="1" kern="1200" dirty="0">
              <a:solidFill>
                <a:schemeClr val="tx1"/>
              </a:solidFill>
              <a:latin typeface="+mn-lt"/>
              <a:ea typeface="ＭＳ Ｐゴシック" charset="-128"/>
              <a:cs typeface="ＭＳ Ｐゴシック" charset="-128"/>
              <a:hlinkClick r:id="rId4"/>
            </a:endParaRP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31</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What is </a:t>
            </a:r>
            <a:r>
              <a:rPr lang="en-US" dirty="0" err="1"/>
              <a:t>veclocity</a:t>
            </a:r>
            <a:r>
              <a:rPr lang="en-US" dirty="0"/>
              <a:t> V=D/T, so slopes on </a:t>
            </a:r>
            <a:r>
              <a:rPr lang="en-US" dirty="0" err="1"/>
              <a:t>seismogramcomposite</a:t>
            </a:r>
            <a:r>
              <a:rPr lang="en-US" baseline="0" dirty="0"/>
              <a:t> shows velocity</a:t>
            </a:r>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34</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What is </a:t>
            </a:r>
            <a:r>
              <a:rPr lang="en-US" dirty="0" err="1"/>
              <a:t>veclocity</a:t>
            </a:r>
            <a:r>
              <a:rPr lang="en-US" dirty="0"/>
              <a:t> V=D/T, so slopes on </a:t>
            </a:r>
            <a:r>
              <a:rPr lang="en-US" dirty="0" err="1"/>
              <a:t>seismogramcomposite</a:t>
            </a:r>
            <a:r>
              <a:rPr lang="en-US" baseline="0" dirty="0"/>
              <a:t> shows velocity</a:t>
            </a:r>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35</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a:solidFill>
                  <a:schemeClr val="tx1"/>
                </a:solidFill>
                <a:latin typeface="+mn-lt"/>
                <a:ea typeface="ＭＳ Ｐゴシック" charset="-128"/>
                <a:cs typeface="ＭＳ Ｐゴシック" charset="-128"/>
              </a:rPr>
              <a:t>Arrows point to an optically continuous K-feldspar grain separated by quartz-filled fractures in </a:t>
            </a:r>
            <a:r>
              <a:rPr lang="en-US" sz="1200" b="1" kern="1200" dirty="0" err="1">
                <a:solidFill>
                  <a:schemeClr val="tx1"/>
                </a:solidFill>
                <a:latin typeface="+mn-lt"/>
                <a:ea typeface="ＭＳ Ｐゴシック" charset="-128"/>
                <a:cs typeface="ＭＳ Ｐゴシック" charset="-128"/>
              </a:rPr>
              <a:t>orthogneiss</a:t>
            </a:r>
            <a:r>
              <a:rPr lang="en-US" sz="1200" b="1" kern="1200" dirty="0">
                <a:solidFill>
                  <a:schemeClr val="tx1"/>
                </a:solidFill>
                <a:latin typeface="+mn-lt"/>
                <a:ea typeface="ＭＳ Ｐゴシック" charset="-128"/>
                <a:cs typeface="ＭＳ Ｐゴシック" charset="-128"/>
              </a:rPr>
              <a:t> (</a:t>
            </a:r>
            <a:r>
              <a:rPr lang="en-US" sz="1200" b="1" kern="1200" dirty="0">
                <a:solidFill>
                  <a:schemeClr val="tx1"/>
                </a:solidFill>
                <a:latin typeface="+mn-lt"/>
                <a:ea typeface="ＭＳ Ｐゴシック" charset="-128"/>
                <a:cs typeface="ＭＳ Ｐゴシック" charset="-128"/>
                <a:hlinkClick r:id="rId3"/>
              </a:rPr>
              <a:t>82MW0017). K-feldspar is stained green in this image, and sodic perthite appears orange.  Click </a:t>
            </a:r>
            <a:r>
              <a:rPr lang="en-US" sz="1200" b="1" kern="1200" dirty="0">
                <a:solidFill>
                  <a:schemeClr val="tx1"/>
                </a:solidFill>
                <a:latin typeface="+mn-lt"/>
                <a:ea typeface="ＭＳ Ｐゴシック" charset="-128"/>
                <a:cs typeface="ＭＳ Ｐゴシック" charset="-128"/>
                <a:hlinkClick r:id="rId4"/>
              </a:rPr>
              <a:t>here for a zip file with full resolution image.kfs: K-feldspar qtz: quartz	</a:t>
            </a:r>
          </a:p>
          <a:p>
            <a:endParaRPr lang="en-US" sz="1200" b="1" kern="1200" dirty="0">
              <a:solidFill>
                <a:schemeClr val="tx1"/>
              </a:solidFill>
              <a:latin typeface="+mn-lt"/>
              <a:ea typeface="ＭＳ Ｐゴシック" charset="-128"/>
              <a:cs typeface="ＭＳ Ｐゴシック" charset="-128"/>
              <a:hlinkClick r:id="rId4"/>
            </a:endParaRPr>
          </a:p>
          <a:p>
            <a:r>
              <a:rPr lang="en-US" sz="1200" b="1" kern="1200" dirty="0">
                <a:solidFill>
                  <a:schemeClr val="tx1"/>
                </a:solidFill>
                <a:latin typeface="+mn-lt"/>
                <a:ea typeface="ＭＳ Ｐゴシック" charset="-128"/>
                <a:cs typeface="ＭＳ Ｐゴシック" charset="-128"/>
              </a:rPr>
              <a:t>Feldspars (</a:t>
            </a:r>
            <a:r>
              <a:rPr lang="en-US" sz="1200" b="1" kern="1200" dirty="0">
                <a:solidFill>
                  <a:schemeClr val="tx1"/>
                </a:solidFill>
                <a:latin typeface="+mn-lt"/>
                <a:ea typeface="ＭＳ Ｐゴシック" charset="-128"/>
                <a:cs typeface="ＭＳ Ｐゴシック" charset="-128"/>
                <a:hlinkClick r:id="rId5"/>
              </a:rPr>
              <a:t>K</a:t>
            </a:r>
            <a:r>
              <a:rPr lang="en-US" sz="1200" b="1" kern="1200" dirty="0">
                <a:solidFill>
                  <a:schemeClr val="tx1"/>
                </a:solidFill>
                <a:latin typeface="+mn-lt"/>
                <a:ea typeface="ＭＳ Ｐゴシック" charset="-128"/>
                <a:cs typeface="ＭＳ Ｐゴシック" charset="-128"/>
                <a:hlinkClick r:id="rId6"/>
              </a:rPr>
              <a:t>Al</a:t>
            </a:r>
            <a:r>
              <a:rPr lang="en-US" sz="1200" b="1" kern="1200" dirty="0">
                <a:solidFill>
                  <a:schemeClr val="tx1"/>
                </a:solidFill>
                <a:latin typeface="+mn-lt"/>
                <a:ea typeface="ＭＳ Ｐゴシック" charset="-128"/>
                <a:cs typeface="ＭＳ Ｐゴシック" charset="-128"/>
                <a:hlinkClick r:id="rId7"/>
              </a:rPr>
              <a:t>Si</a:t>
            </a:r>
            <a:r>
              <a:rPr lang="en-US" sz="1200" b="1" kern="1200" baseline="-25000" dirty="0">
                <a:solidFill>
                  <a:schemeClr val="tx1"/>
                </a:solidFill>
                <a:latin typeface="+mn-lt"/>
                <a:ea typeface="ＭＳ Ｐゴシック" charset="-128"/>
                <a:cs typeface="ＭＳ Ｐゴシック" charset="-128"/>
                <a:hlinkClick r:id="rId7"/>
              </a:rPr>
              <a:t>3</a:t>
            </a:r>
            <a:r>
              <a:rPr lang="en-US" sz="1200" b="1" kern="1200" baseline="0" dirty="0">
                <a:solidFill>
                  <a:schemeClr val="tx1"/>
                </a:solidFill>
                <a:latin typeface="+mn-lt"/>
                <a:ea typeface="ＭＳ Ｐゴシック" charset="-128"/>
                <a:cs typeface="ＭＳ Ｐゴシック" charset="-128"/>
                <a:hlinkClick r:id="rId8"/>
              </a:rPr>
              <a:t>O</a:t>
            </a:r>
            <a:r>
              <a:rPr lang="en-US" sz="1200" b="1" kern="1200" baseline="-25000" dirty="0">
                <a:solidFill>
                  <a:schemeClr val="tx1"/>
                </a:solidFill>
                <a:latin typeface="+mn-lt"/>
                <a:ea typeface="ＭＳ Ｐゴシック" charset="-128"/>
                <a:cs typeface="ＭＳ Ｐゴシック" charset="-128"/>
                <a:hlinkClick r:id="rId8"/>
              </a:rPr>
              <a:t>8</a:t>
            </a:r>
            <a:r>
              <a:rPr lang="en-US" sz="1200" b="1" kern="1200" baseline="0" dirty="0">
                <a:solidFill>
                  <a:schemeClr val="tx1"/>
                </a:solidFill>
                <a:latin typeface="+mn-lt"/>
                <a:ea typeface="ＭＳ Ｐゴシック" charset="-128"/>
                <a:cs typeface="ＭＳ Ｐゴシック" charset="-128"/>
                <a:hlinkClick r:id="rId8"/>
              </a:rPr>
              <a:t> – </a:t>
            </a:r>
            <a:r>
              <a:rPr lang="en-US" sz="1200" b="1" kern="1200" baseline="0" dirty="0">
                <a:solidFill>
                  <a:schemeClr val="tx1"/>
                </a:solidFill>
                <a:latin typeface="+mn-lt"/>
                <a:ea typeface="ＭＳ Ｐゴシック" charset="-128"/>
                <a:cs typeface="ＭＳ Ｐゴシック" charset="-128"/>
                <a:hlinkClick r:id="rId9"/>
              </a:rPr>
              <a:t>Na</a:t>
            </a:r>
            <a:r>
              <a:rPr lang="en-US" sz="1200" b="1" kern="1200" baseline="0" dirty="0">
                <a:solidFill>
                  <a:schemeClr val="tx1"/>
                </a:solidFill>
                <a:latin typeface="+mn-lt"/>
                <a:ea typeface="ＭＳ Ｐゴシック" charset="-128"/>
                <a:cs typeface="ＭＳ Ｐゴシック" charset="-128"/>
                <a:hlinkClick r:id="rId6"/>
              </a:rPr>
              <a:t>Al</a:t>
            </a:r>
            <a:r>
              <a:rPr lang="en-US" sz="1200" b="1" kern="1200" baseline="0" dirty="0">
                <a:solidFill>
                  <a:schemeClr val="tx1"/>
                </a:solidFill>
                <a:latin typeface="+mn-lt"/>
                <a:ea typeface="ＭＳ Ｐゴシック" charset="-128"/>
                <a:cs typeface="ＭＳ Ｐゴシック" charset="-128"/>
                <a:hlinkClick r:id="rId7"/>
              </a:rPr>
              <a:t>Si</a:t>
            </a:r>
            <a:r>
              <a:rPr lang="en-US" sz="1200" b="1" kern="1200" baseline="-25000" dirty="0">
                <a:solidFill>
                  <a:schemeClr val="tx1"/>
                </a:solidFill>
                <a:latin typeface="+mn-lt"/>
                <a:ea typeface="ＭＳ Ｐゴシック" charset="-128"/>
                <a:cs typeface="ＭＳ Ｐゴシック" charset="-128"/>
                <a:hlinkClick r:id="rId7"/>
              </a:rPr>
              <a:t>3</a:t>
            </a:r>
            <a:r>
              <a:rPr lang="en-US" sz="1200" b="1" kern="1200" baseline="0" dirty="0">
                <a:solidFill>
                  <a:schemeClr val="tx1"/>
                </a:solidFill>
                <a:latin typeface="+mn-lt"/>
                <a:ea typeface="ＭＳ Ｐゴシック" charset="-128"/>
                <a:cs typeface="ＭＳ Ｐゴシック" charset="-128"/>
                <a:hlinkClick r:id="rId8"/>
              </a:rPr>
              <a:t>O</a:t>
            </a:r>
            <a:r>
              <a:rPr lang="en-US" sz="1200" b="1" kern="1200" baseline="-25000" dirty="0">
                <a:solidFill>
                  <a:schemeClr val="tx1"/>
                </a:solidFill>
                <a:latin typeface="+mn-lt"/>
                <a:ea typeface="ＭＳ Ｐゴシック" charset="-128"/>
                <a:cs typeface="ＭＳ Ｐゴシック" charset="-128"/>
                <a:hlinkClick r:id="rId8"/>
              </a:rPr>
              <a:t>8</a:t>
            </a:r>
            <a:r>
              <a:rPr lang="en-US" sz="1200" b="1" kern="1200" baseline="0" dirty="0">
                <a:solidFill>
                  <a:schemeClr val="tx1"/>
                </a:solidFill>
                <a:latin typeface="+mn-lt"/>
                <a:ea typeface="ＭＳ Ｐゴシック" charset="-128"/>
                <a:cs typeface="ＭＳ Ｐゴシック" charset="-128"/>
                <a:hlinkClick r:id="rId8"/>
              </a:rPr>
              <a:t> – </a:t>
            </a:r>
            <a:r>
              <a:rPr lang="en-US" sz="1200" b="1" kern="1200" baseline="0" dirty="0">
                <a:solidFill>
                  <a:schemeClr val="tx1"/>
                </a:solidFill>
                <a:latin typeface="+mn-lt"/>
                <a:ea typeface="ＭＳ Ｐゴシック" charset="-128"/>
                <a:cs typeface="ＭＳ Ｐゴシック" charset="-128"/>
                <a:hlinkClick r:id="rId10"/>
              </a:rPr>
              <a:t>Ca</a:t>
            </a:r>
            <a:r>
              <a:rPr lang="en-US" sz="1200" b="1" kern="1200" baseline="0" dirty="0">
                <a:solidFill>
                  <a:schemeClr val="tx1"/>
                </a:solidFill>
                <a:latin typeface="+mn-lt"/>
                <a:ea typeface="ＭＳ Ｐゴシック" charset="-128"/>
                <a:cs typeface="ＭＳ Ｐゴシック" charset="-128"/>
                <a:hlinkClick r:id="rId6"/>
              </a:rPr>
              <a:t>Al</a:t>
            </a:r>
            <a:r>
              <a:rPr lang="en-US" sz="1200" b="1" kern="1200" baseline="-25000" dirty="0">
                <a:solidFill>
                  <a:schemeClr val="tx1"/>
                </a:solidFill>
                <a:latin typeface="+mn-lt"/>
                <a:ea typeface="ＭＳ Ｐゴシック" charset="-128"/>
                <a:cs typeface="ＭＳ Ｐゴシック" charset="-128"/>
                <a:hlinkClick r:id="rId6"/>
              </a:rPr>
              <a:t>2</a:t>
            </a:r>
            <a:r>
              <a:rPr lang="en-US" sz="1200" b="1" kern="1200" baseline="0" dirty="0">
                <a:solidFill>
                  <a:schemeClr val="tx1"/>
                </a:solidFill>
                <a:latin typeface="+mn-lt"/>
                <a:ea typeface="ＭＳ Ｐゴシック" charset="-128"/>
                <a:cs typeface="ＭＳ Ｐゴシック" charset="-128"/>
                <a:hlinkClick r:id="rId7"/>
              </a:rPr>
              <a:t>Si</a:t>
            </a:r>
            <a:r>
              <a:rPr lang="en-US" sz="1200" b="1" kern="1200" baseline="-25000" dirty="0">
                <a:solidFill>
                  <a:schemeClr val="tx1"/>
                </a:solidFill>
                <a:latin typeface="+mn-lt"/>
                <a:ea typeface="ＭＳ Ｐゴシック" charset="-128"/>
                <a:cs typeface="ＭＳ Ｐゴシック" charset="-128"/>
                <a:hlinkClick r:id="rId7"/>
              </a:rPr>
              <a:t>2</a:t>
            </a:r>
            <a:r>
              <a:rPr lang="en-US" sz="1200" b="1" kern="1200" baseline="0" dirty="0">
                <a:solidFill>
                  <a:schemeClr val="tx1"/>
                </a:solidFill>
                <a:latin typeface="+mn-lt"/>
                <a:ea typeface="ＭＳ Ｐゴシック" charset="-128"/>
                <a:cs typeface="ＭＳ Ｐゴシック" charset="-128"/>
                <a:hlinkClick r:id="rId8"/>
              </a:rPr>
              <a:t>O</a:t>
            </a:r>
            <a:r>
              <a:rPr lang="en-US" sz="1200" b="1" kern="1200" baseline="-25000" dirty="0">
                <a:solidFill>
                  <a:schemeClr val="tx1"/>
                </a:solidFill>
                <a:latin typeface="+mn-lt"/>
                <a:ea typeface="ＭＳ Ｐゴシック" charset="-128"/>
                <a:cs typeface="ＭＳ Ｐゴシック" charset="-128"/>
                <a:hlinkClick r:id="rId8"/>
              </a:rPr>
              <a:t>8</a:t>
            </a:r>
            <a:r>
              <a:rPr lang="en-US" sz="1200" b="1" kern="1200" baseline="0" dirty="0">
                <a:solidFill>
                  <a:schemeClr val="tx1"/>
                </a:solidFill>
                <a:latin typeface="+mn-lt"/>
                <a:ea typeface="ＭＳ Ｐゴシック" charset="-128"/>
                <a:cs typeface="ＭＳ Ｐゴシック" charset="-128"/>
                <a:hlinkClick r:id="rId8"/>
              </a:rPr>
              <a:t>) are a group of rock-forming </a:t>
            </a:r>
            <a:r>
              <a:rPr lang="en-US" sz="1200" b="1" kern="1200" baseline="0" dirty="0">
                <a:solidFill>
                  <a:schemeClr val="tx1"/>
                </a:solidFill>
                <a:latin typeface="+mn-lt"/>
                <a:ea typeface="ＭＳ Ｐゴシック" charset="-128"/>
                <a:cs typeface="ＭＳ Ｐゴシック" charset="-128"/>
                <a:hlinkClick r:id="rId11"/>
              </a:rPr>
              <a:t>tectosilicate </a:t>
            </a:r>
            <a:r>
              <a:rPr lang="en-US" sz="1200" b="1" kern="1200" baseline="0" dirty="0">
                <a:solidFill>
                  <a:schemeClr val="tx1"/>
                </a:solidFill>
                <a:latin typeface="+mn-lt"/>
                <a:ea typeface="ＭＳ Ｐゴシック" charset="-128"/>
                <a:cs typeface="ＭＳ Ｐゴシック" charset="-128"/>
                <a:hlinkClick r:id="rId12"/>
              </a:rPr>
              <a:t>minerals that make up as much as 60% of the </a:t>
            </a:r>
            <a:r>
              <a:rPr lang="en-US" sz="1200" b="1" kern="1200" baseline="0" dirty="0">
                <a:solidFill>
                  <a:schemeClr val="tx1"/>
                </a:solidFill>
                <a:latin typeface="+mn-lt"/>
                <a:ea typeface="ＭＳ Ｐゴシック" charset="-128"/>
                <a:cs typeface="ＭＳ Ｐゴシック" charset="-128"/>
                <a:hlinkClick r:id="rId13"/>
              </a:rPr>
              <a:t>Earth's </a:t>
            </a:r>
            <a:r>
              <a:rPr lang="en-US" sz="1200" b="1" kern="1200" baseline="0" dirty="0">
                <a:solidFill>
                  <a:schemeClr val="tx1"/>
                </a:solidFill>
                <a:latin typeface="+mn-lt"/>
                <a:ea typeface="ＭＳ Ｐゴシック" charset="-128"/>
                <a:cs typeface="ＭＳ Ｐゴシック" charset="-128"/>
                <a:hlinkClick r:id="rId14"/>
              </a:rPr>
              <a:t>crust.</a:t>
            </a:r>
            <a:endParaRPr lang="en-US" sz="1200" b="1" kern="1200" baseline="0" dirty="0">
              <a:solidFill>
                <a:schemeClr val="tx1"/>
              </a:solidFill>
              <a:latin typeface="+mn-lt"/>
              <a:ea typeface="ＭＳ Ｐゴシック" charset="-128"/>
              <a:cs typeface="ＭＳ Ｐゴシック" charset="-128"/>
            </a:endParaRPr>
          </a:p>
          <a:p>
            <a:r>
              <a:rPr lang="en-US" sz="1200" b="1" kern="1200" dirty="0">
                <a:solidFill>
                  <a:schemeClr val="tx1"/>
                </a:solidFill>
                <a:latin typeface="+mn-lt"/>
                <a:ea typeface="ＭＳ Ｐゴシック" charset="-128"/>
                <a:cs typeface="ＭＳ Ｐゴシック" charset="-128"/>
              </a:rPr>
              <a:t>Quartz is the second most abundant </a:t>
            </a:r>
            <a:r>
              <a:rPr lang="en-US" sz="1200" b="1" kern="1200" dirty="0">
                <a:solidFill>
                  <a:schemeClr val="tx1"/>
                </a:solidFill>
                <a:latin typeface="+mn-lt"/>
                <a:ea typeface="ＭＳ Ｐゴシック" charset="-128"/>
                <a:cs typeface="ＭＳ Ｐゴシック" charset="-128"/>
                <a:hlinkClick r:id="rId12"/>
              </a:rPr>
              <a:t>mineral in the </a:t>
            </a:r>
            <a:r>
              <a:rPr lang="en-US" sz="1200" b="1" kern="1200" dirty="0">
                <a:solidFill>
                  <a:schemeClr val="tx1"/>
                </a:solidFill>
                <a:latin typeface="+mn-lt"/>
                <a:ea typeface="ＭＳ Ｐゴシック" charset="-128"/>
                <a:cs typeface="ＭＳ Ｐゴシック" charset="-128"/>
                <a:hlinkClick r:id="rId13"/>
              </a:rPr>
              <a:t>Earth's </a:t>
            </a:r>
            <a:r>
              <a:rPr lang="en-US" sz="1200" b="1" kern="1200" dirty="0">
                <a:solidFill>
                  <a:schemeClr val="tx1"/>
                </a:solidFill>
                <a:latin typeface="+mn-lt"/>
                <a:ea typeface="ＭＳ Ｐゴシック" charset="-128"/>
                <a:cs typeface="ＭＳ Ｐゴシック" charset="-128"/>
                <a:hlinkClick r:id="rId15"/>
              </a:rPr>
              <a:t>continental crust, after </a:t>
            </a:r>
            <a:r>
              <a:rPr lang="en-US" sz="1200" b="1" kern="1200" dirty="0">
                <a:solidFill>
                  <a:schemeClr val="tx1"/>
                </a:solidFill>
                <a:latin typeface="+mn-lt"/>
                <a:ea typeface="ＭＳ Ｐゴシック" charset="-128"/>
                <a:cs typeface="ＭＳ Ｐゴシック" charset="-128"/>
                <a:hlinkClick r:id="rId16"/>
              </a:rPr>
              <a:t>feldspar. It is made up of a continuous framework of SiO</a:t>
            </a:r>
            <a:r>
              <a:rPr lang="en-US" sz="1200" b="1" kern="1200" baseline="-25000" dirty="0">
                <a:solidFill>
                  <a:schemeClr val="tx1"/>
                </a:solidFill>
                <a:latin typeface="+mn-lt"/>
                <a:ea typeface="ＭＳ Ｐゴシック" charset="-128"/>
                <a:cs typeface="ＭＳ Ｐゴシック" charset="-128"/>
                <a:hlinkClick r:id="rId16"/>
              </a:rPr>
              <a:t>4</a:t>
            </a:r>
            <a:r>
              <a:rPr lang="en-US" sz="1200" b="1" kern="1200" baseline="0" dirty="0">
                <a:solidFill>
                  <a:schemeClr val="tx1"/>
                </a:solidFill>
                <a:latin typeface="+mn-lt"/>
                <a:ea typeface="ＭＳ Ｐゴシック" charset="-128"/>
                <a:cs typeface="ＭＳ Ｐゴシック" charset="-128"/>
                <a:hlinkClick r:id="rId16"/>
              </a:rPr>
              <a:t> </a:t>
            </a:r>
            <a:r>
              <a:rPr lang="en-US" sz="1200" b="1" kern="1200" baseline="0" dirty="0">
                <a:solidFill>
                  <a:schemeClr val="tx1"/>
                </a:solidFill>
                <a:latin typeface="+mn-lt"/>
                <a:ea typeface="ＭＳ Ｐゴシック" charset="-128"/>
                <a:cs typeface="ＭＳ Ｐゴシック" charset="-128"/>
                <a:hlinkClick r:id="rId7"/>
              </a:rPr>
              <a:t>silicon–</a:t>
            </a:r>
            <a:r>
              <a:rPr lang="en-US" sz="1200" b="1" kern="1200" baseline="0" dirty="0">
                <a:solidFill>
                  <a:schemeClr val="tx1"/>
                </a:solidFill>
                <a:latin typeface="+mn-lt"/>
                <a:ea typeface="ＭＳ Ｐゴシック" charset="-128"/>
                <a:cs typeface="ＭＳ Ｐゴシック" charset="-128"/>
                <a:hlinkClick r:id="rId8"/>
              </a:rPr>
              <a:t>oxygen </a:t>
            </a:r>
            <a:r>
              <a:rPr lang="en-US" sz="1200" b="1" kern="1200" baseline="0" dirty="0">
                <a:solidFill>
                  <a:schemeClr val="tx1"/>
                </a:solidFill>
                <a:latin typeface="+mn-lt"/>
                <a:ea typeface="ＭＳ Ｐゴシック" charset="-128"/>
                <a:cs typeface="ＭＳ Ｐゴシック" charset="-128"/>
                <a:hlinkClick r:id="rId17"/>
              </a:rPr>
              <a:t>tetrahedra, with each oxygen being shared between two tetrahedra, giving an overall formula </a:t>
            </a:r>
            <a:r>
              <a:rPr lang="en-US" sz="1200" b="1" kern="1200" baseline="0" dirty="0">
                <a:solidFill>
                  <a:schemeClr val="tx1"/>
                </a:solidFill>
                <a:latin typeface="+mn-lt"/>
                <a:ea typeface="ＭＳ Ｐゴシック" charset="-128"/>
                <a:cs typeface="ＭＳ Ｐゴシック" charset="-128"/>
                <a:hlinkClick r:id="rId18"/>
              </a:rPr>
              <a:t>SiO</a:t>
            </a:r>
            <a:r>
              <a:rPr lang="en-US" sz="1200" b="1" kern="1200" baseline="-25000" dirty="0">
                <a:solidFill>
                  <a:schemeClr val="tx1"/>
                </a:solidFill>
                <a:latin typeface="+mn-lt"/>
                <a:ea typeface="ＭＳ Ｐゴシック" charset="-128"/>
                <a:cs typeface="ＭＳ Ｐゴシック" charset="-128"/>
                <a:hlinkClick r:id="rId18"/>
              </a:rPr>
              <a:t>2</a:t>
            </a:r>
            <a:r>
              <a:rPr lang="en-US" sz="1200" b="1" kern="1200" baseline="0" dirty="0">
                <a:solidFill>
                  <a:schemeClr val="tx1"/>
                </a:solidFill>
                <a:latin typeface="+mn-lt"/>
                <a:ea typeface="ＭＳ Ｐゴシック" charset="-128"/>
                <a:cs typeface="ＭＳ Ｐゴシック" charset="-128"/>
                <a:hlinkClick r:id="rId18"/>
              </a:rPr>
              <a:t>.</a:t>
            </a:r>
            <a:endParaRPr lang="en-US" sz="1200" b="1" kern="1200" baseline="0" dirty="0">
              <a:solidFill>
                <a:schemeClr val="tx1"/>
              </a:solidFill>
              <a:latin typeface="+mn-lt"/>
              <a:ea typeface="ＭＳ Ｐゴシック" charset="-128"/>
              <a:cs typeface="ＭＳ Ｐゴシック" charset="-128"/>
            </a:endParaRPr>
          </a:p>
          <a:p>
            <a:endParaRPr lang="en-US" sz="1200" b="1" kern="1200" dirty="0">
              <a:solidFill>
                <a:schemeClr val="tx1"/>
              </a:solidFill>
              <a:latin typeface="+mn-lt"/>
              <a:ea typeface="ＭＳ Ｐゴシック" charset="-128"/>
              <a:cs typeface="ＭＳ Ｐゴシック" charset="-128"/>
              <a:hlinkClick r:id="rId4"/>
            </a:endParaRPr>
          </a:p>
          <a:p>
            <a:r>
              <a:rPr lang="en-US" sz="1200" kern="1200" dirty="0">
                <a:solidFill>
                  <a:schemeClr val="tx1"/>
                </a:solidFill>
                <a:latin typeface="+mn-lt"/>
                <a:ea typeface="ＭＳ Ｐゴシック" charset="-128"/>
                <a:cs typeface="ＭＳ Ｐゴシック" charset="-128"/>
              </a:rPr>
              <a:t>When placed between two polarizing filters set at right angles to each other, the optical properties of the minerals in the thin section alter the </a:t>
            </a:r>
            <a:r>
              <a:rPr lang="en-US" sz="1200" kern="1200" dirty="0" err="1">
                <a:solidFill>
                  <a:schemeClr val="tx1"/>
                </a:solidFill>
                <a:latin typeface="+mn-lt"/>
                <a:ea typeface="ＭＳ Ｐゴシック" charset="-128"/>
                <a:cs typeface="ＭＳ Ｐゴシック" charset="-128"/>
              </a:rPr>
              <a:t>colour</a:t>
            </a:r>
            <a:r>
              <a:rPr lang="en-US" sz="1200" kern="1200" dirty="0">
                <a:solidFill>
                  <a:schemeClr val="tx1"/>
                </a:solidFill>
                <a:latin typeface="+mn-lt"/>
                <a:ea typeface="ＭＳ Ｐゴシック" charset="-128"/>
                <a:cs typeface="ＭＳ Ｐゴシック" charset="-128"/>
              </a:rPr>
              <a:t> and intensity of the light as seen by the viewer. As different minerals have different optical properties, most rock forming minerals can be easily identified. </a:t>
            </a:r>
            <a:r>
              <a:rPr lang="en-US" sz="1200" kern="1200" dirty="0">
                <a:solidFill>
                  <a:schemeClr val="tx1"/>
                </a:solidFill>
                <a:latin typeface="+mn-lt"/>
                <a:ea typeface="ＭＳ Ｐゴシック" charset="-128"/>
                <a:cs typeface="ＭＳ Ｐゴシック" charset="-128"/>
                <a:hlinkClick r:id="rId19"/>
              </a:rPr>
              <a:t>Plagioclase for example can be seen in the photo on the right as a clear mineral with multiple parallel </a:t>
            </a:r>
            <a:r>
              <a:rPr lang="en-US" sz="1200" kern="1200" dirty="0">
                <a:solidFill>
                  <a:schemeClr val="tx1"/>
                </a:solidFill>
                <a:latin typeface="+mn-lt"/>
                <a:ea typeface="ＭＳ Ｐゴシック" charset="-128"/>
                <a:cs typeface="ＭＳ Ｐゴシック" charset="-128"/>
                <a:hlinkClick r:id="rId20"/>
              </a:rPr>
              <a:t>twinning planes. The large blue-green minerals are </a:t>
            </a:r>
            <a:r>
              <a:rPr lang="en-US" sz="1200" kern="1200" dirty="0">
                <a:solidFill>
                  <a:schemeClr val="tx1"/>
                </a:solidFill>
                <a:latin typeface="+mn-lt"/>
                <a:ea typeface="ＭＳ Ｐゴシック" charset="-128"/>
                <a:cs typeface="ＭＳ Ｐゴシック" charset="-128"/>
                <a:hlinkClick r:id="rId21"/>
              </a:rPr>
              <a:t>clinopyroxene with some exsolution of </a:t>
            </a:r>
            <a:r>
              <a:rPr lang="en-US" sz="1200" kern="1200" dirty="0">
                <a:solidFill>
                  <a:schemeClr val="tx1"/>
                </a:solidFill>
                <a:latin typeface="+mn-lt"/>
                <a:ea typeface="ＭＳ Ｐゴシック" charset="-128"/>
                <a:cs typeface="ＭＳ Ｐゴシック" charset="-128"/>
                <a:hlinkClick r:id="rId22"/>
              </a:rPr>
              <a:t>orthopyroxene.Thin sections are prepared in order to investigate the optical properties of the minerals in the rock. This work is a part of </a:t>
            </a:r>
            <a:r>
              <a:rPr lang="en-US" sz="1200" kern="1200" dirty="0">
                <a:solidFill>
                  <a:schemeClr val="tx1"/>
                </a:solidFill>
                <a:latin typeface="+mn-lt"/>
                <a:ea typeface="ＭＳ Ｐゴシック" charset="-128"/>
                <a:cs typeface="ＭＳ Ｐゴシック" charset="-128"/>
                <a:hlinkClick r:id="rId23"/>
              </a:rPr>
              <a:t>petrology and helps to reveal the origin and evolution of the parent rock.</a:t>
            </a:r>
            <a:endParaRPr lang="en-US" sz="1200" b="1" kern="1200" dirty="0">
              <a:solidFill>
                <a:schemeClr val="tx1"/>
              </a:solidFill>
              <a:latin typeface="+mn-lt"/>
              <a:ea typeface="ＭＳ Ｐゴシック" charset="-128"/>
              <a:cs typeface="ＭＳ Ｐゴシック" charset="-128"/>
              <a:hlinkClick r:id="rId4"/>
            </a:endParaRP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37</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ＭＳ Ｐゴシック" charset="-128"/>
                <a:cs typeface="ＭＳ Ｐゴシック" charset="-128"/>
              </a:rPr>
              <a:t>A fault in the </a:t>
            </a:r>
            <a:r>
              <a:rPr lang="en-US" sz="1200" kern="1200" dirty="0" err="1">
                <a:solidFill>
                  <a:schemeClr val="tx1"/>
                </a:solidFill>
                <a:latin typeface="+mn-lt"/>
                <a:ea typeface="ＭＳ Ｐゴシック" charset="-128"/>
                <a:cs typeface="ＭＳ Ｐゴシック" charset="-128"/>
              </a:rPr>
              <a:t>Grands</a:t>
            </a:r>
            <a:r>
              <a:rPr lang="en-US" sz="1200" kern="1200" dirty="0">
                <a:solidFill>
                  <a:schemeClr val="tx1"/>
                </a:solidFill>
                <a:latin typeface="+mn-lt"/>
                <a:ea typeface="ＭＳ Ｐゴシック" charset="-128"/>
                <a:cs typeface="ＭＳ Ｐゴシック" charset="-128"/>
              </a:rPr>
              <a:t> </a:t>
            </a:r>
            <a:r>
              <a:rPr lang="en-US" sz="1200" kern="1200" dirty="0" err="1">
                <a:solidFill>
                  <a:schemeClr val="tx1"/>
                </a:solidFill>
                <a:latin typeface="+mn-lt"/>
                <a:ea typeface="ＭＳ Ｐゴシック" charset="-128"/>
                <a:cs typeface="ＭＳ Ｐゴシック" charset="-128"/>
              </a:rPr>
              <a:t>Causses</a:t>
            </a:r>
            <a:r>
              <a:rPr lang="en-US" sz="1200" kern="1200" dirty="0">
                <a:solidFill>
                  <a:schemeClr val="tx1"/>
                </a:solidFill>
                <a:latin typeface="+mn-lt"/>
                <a:ea typeface="ＭＳ Ｐゴシック" charset="-128"/>
                <a:cs typeface="ＭＳ Ｐゴシック" charset="-128"/>
              </a:rPr>
              <a:t> as seen from </a:t>
            </a:r>
            <a:r>
              <a:rPr lang="en-US" sz="1200" kern="1200" dirty="0">
                <a:solidFill>
                  <a:schemeClr val="tx1"/>
                </a:solidFill>
                <a:latin typeface="+mn-lt"/>
                <a:ea typeface="ＭＳ Ｐゴシック" charset="-128"/>
                <a:cs typeface="ＭＳ Ｐゴシック" charset="-128"/>
                <a:hlinkClick r:id="rId3"/>
              </a:rPr>
              <a:t>Bédarieux, </a:t>
            </a:r>
            <a:r>
              <a:rPr lang="en-US" sz="1200" kern="1200" dirty="0">
                <a:solidFill>
                  <a:schemeClr val="tx1"/>
                </a:solidFill>
                <a:latin typeface="+mn-lt"/>
                <a:ea typeface="ＭＳ Ｐゴシック" charset="-128"/>
                <a:cs typeface="ＭＳ Ｐゴシック" charset="-128"/>
                <a:hlinkClick r:id="rId4"/>
              </a:rPr>
              <a:t>France. The left side moves down while the right side moves up. The warping of the rock layers on the right is likely due to </a:t>
            </a:r>
            <a:r>
              <a:rPr lang="en-US" sz="1200" kern="1200" dirty="0">
                <a:solidFill>
                  <a:schemeClr val="tx1"/>
                </a:solidFill>
                <a:latin typeface="+mn-lt"/>
                <a:ea typeface="ＭＳ Ｐゴシック" charset="-128"/>
                <a:cs typeface="ＭＳ Ｐゴシック" charset="-128"/>
                <a:hlinkClick r:id="rId5"/>
              </a:rPr>
              <a:t>drag folding.</a:t>
            </a:r>
            <a:endParaRPr lang="en-US" sz="1200" kern="1200" dirty="0">
              <a:solidFill>
                <a:schemeClr val="tx1"/>
              </a:solidFill>
              <a:latin typeface="+mn-lt"/>
              <a:ea typeface="ＭＳ Ｐゴシック" charset="-128"/>
              <a:cs typeface="ＭＳ Ｐゴシック" charset="-128"/>
            </a:endParaRPr>
          </a:p>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38</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43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a:solidFill>
                  <a:schemeClr val="tx1"/>
                </a:solidFill>
                <a:latin typeface="+mn-lt"/>
                <a:ea typeface="ＭＳ Ｐゴシック" charset="-128"/>
                <a:cs typeface="ＭＳ Ｐゴシック" charset="-128"/>
              </a:rPr>
              <a:t>Arrows point to an optically continuous K-feldspar grain separated by quartz-filled fractures in </a:t>
            </a:r>
            <a:r>
              <a:rPr lang="en-US" sz="1200" b="1" kern="1200" dirty="0" err="1">
                <a:solidFill>
                  <a:schemeClr val="tx1"/>
                </a:solidFill>
                <a:latin typeface="+mn-lt"/>
                <a:ea typeface="ＭＳ Ｐゴシック" charset="-128"/>
                <a:cs typeface="ＭＳ Ｐゴシック" charset="-128"/>
              </a:rPr>
              <a:t>orthogneiss</a:t>
            </a:r>
            <a:r>
              <a:rPr lang="en-US" sz="1200" b="1" kern="1200" dirty="0">
                <a:solidFill>
                  <a:schemeClr val="tx1"/>
                </a:solidFill>
                <a:latin typeface="+mn-lt"/>
                <a:ea typeface="ＭＳ Ｐゴシック" charset="-128"/>
                <a:cs typeface="ＭＳ Ｐゴシック" charset="-128"/>
              </a:rPr>
              <a:t> (</a:t>
            </a:r>
            <a:r>
              <a:rPr lang="en-US" sz="1200" b="1" kern="1200" dirty="0">
                <a:solidFill>
                  <a:schemeClr val="tx1"/>
                </a:solidFill>
                <a:latin typeface="+mn-lt"/>
                <a:ea typeface="ＭＳ Ｐゴシック" charset="-128"/>
                <a:cs typeface="ＭＳ Ｐゴシック" charset="-128"/>
                <a:hlinkClick r:id="rId3"/>
              </a:rPr>
              <a:t>82MW0017). K-feldspar is stained green in this image, and sodic perthite appears orange.  Click </a:t>
            </a:r>
            <a:r>
              <a:rPr lang="en-US" sz="1200" b="1" kern="1200" dirty="0">
                <a:solidFill>
                  <a:schemeClr val="tx1"/>
                </a:solidFill>
                <a:latin typeface="+mn-lt"/>
                <a:ea typeface="ＭＳ Ｐゴシック" charset="-128"/>
                <a:cs typeface="ＭＳ Ｐゴシック" charset="-128"/>
                <a:hlinkClick r:id="rId4"/>
              </a:rPr>
              <a:t>here for a zip file with full resolution image.kfs: K-feldspar qtz: quartz	</a:t>
            </a:r>
          </a:p>
          <a:p>
            <a:endParaRPr lang="en-US" sz="1200" b="1" kern="1200" dirty="0">
              <a:solidFill>
                <a:schemeClr val="tx1"/>
              </a:solidFill>
              <a:latin typeface="+mn-lt"/>
              <a:ea typeface="ＭＳ Ｐゴシック" charset="-128"/>
              <a:cs typeface="ＭＳ Ｐゴシック" charset="-128"/>
              <a:hlinkClick r:id="rId4"/>
            </a:endParaRPr>
          </a:p>
          <a:p>
            <a:r>
              <a:rPr lang="en-US" sz="1200" b="1" kern="1200" dirty="0">
                <a:solidFill>
                  <a:schemeClr val="tx1"/>
                </a:solidFill>
                <a:latin typeface="+mn-lt"/>
                <a:ea typeface="ＭＳ Ｐゴシック" charset="-128"/>
                <a:cs typeface="ＭＳ Ｐゴシック" charset="-128"/>
              </a:rPr>
              <a:t>Feldspars (</a:t>
            </a:r>
            <a:r>
              <a:rPr lang="en-US" sz="1200" b="1" kern="1200" dirty="0">
                <a:solidFill>
                  <a:schemeClr val="tx1"/>
                </a:solidFill>
                <a:latin typeface="+mn-lt"/>
                <a:ea typeface="ＭＳ Ｐゴシック" charset="-128"/>
                <a:cs typeface="ＭＳ Ｐゴシック" charset="-128"/>
                <a:hlinkClick r:id="rId5"/>
              </a:rPr>
              <a:t>K</a:t>
            </a:r>
            <a:r>
              <a:rPr lang="en-US" sz="1200" b="1" kern="1200" dirty="0">
                <a:solidFill>
                  <a:schemeClr val="tx1"/>
                </a:solidFill>
                <a:latin typeface="+mn-lt"/>
                <a:ea typeface="ＭＳ Ｐゴシック" charset="-128"/>
                <a:cs typeface="ＭＳ Ｐゴシック" charset="-128"/>
                <a:hlinkClick r:id="rId6"/>
              </a:rPr>
              <a:t>Al</a:t>
            </a:r>
            <a:r>
              <a:rPr lang="en-US" sz="1200" b="1" kern="1200" dirty="0">
                <a:solidFill>
                  <a:schemeClr val="tx1"/>
                </a:solidFill>
                <a:latin typeface="+mn-lt"/>
                <a:ea typeface="ＭＳ Ｐゴシック" charset="-128"/>
                <a:cs typeface="ＭＳ Ｐゴシック" charset="-128"/>
                <a:hlinkClick r:id="rId7"/>
              </a:rPr>
              <a:t>Si</a:t>
            </a:r>
            <a:r>
              <a:rPr lang="en-US" sz="1200" b="1" kern="1200" baseline="-25000" dirty="0">
                <a:solidFill>
                  <a:schemeClr val="tx1"/>
                </a:solidFill>
                <a:latin typeface="+mn-lt"/>
                <a:ea typeface="ＭＳ Ｐゴシック" charset="-128"/>
                <a:cs typeface="ＭＳ Ｐゴシック" charset="-128"/>
                <a:hlinkClick r:id="rId7"/>
              </a:rPr>
              <a:t>3</a:t>
            </a:r>
            <a:r>
              <a:rPr lang="en-US" sz="1200" b="1" kern="1200" baseline="0" dirty="0">
                <a:solidFill>
                  <a:schemeClr val="tx1"/>
                </a:solidFill>
                <a:latin typeface="+mn-lt"/>
                <a:ea typeface="ＭＳ Ｐゴシック" charset="-128"/>
                <a:cs typeface="ＭＳ Ｐゴシック" charset="-128"/>
                <a:hlinkClick r:id="rId8"/>
              </a:rPr>
              <a:t>O</a:t>
            </a:r>
            <a:r>
              <a:rPr lang="en-US" sz="1200" b="1" kern="1200" baseline="-25000" dirty="0">
                <a:solidFill>
                  <a:schemeClr val="tx1"/>
                </a:solidFill>
                <a:latin typeface="+mn-lt"/>
                <a:ea typeface="ＭＳ Ｐゴシック" charset="-128"/>
                <a:cs typeface="ＭＳ Ｐゴシック" charset="-128"/>
                <a:hlinkClick r:id="rId8"/>
              </a:rPr>
              <a:t>8</a:t>
            </a:r>
            <a:r>
              <a:rPr lang="en-US" sz="1200" b="1" kern="1200" baseline="0" dirty="0">
                <a:solidFill>
                  <a:schemeClr val="tx1"/>
                </a:solidFill>
                <a:latin typeface="+mn-lt"/>
                <a:ea typeface="ＭＳ Ｐゴシック" charset="-128"/>
                <a:cs typeface="ＭＳ Ｐゴシック" charset="-128"/>
                <a:hlinkClick r:id="rId8"/>
              </a:rPr>
              <a:t> – </a:t>
            </a:r>
            <a:r>
              <a:rPr lang="en-US" sz="1200" b="1" kern="1200" baseline="0" dirty="0">
                <a:solidFill>
                  <a:schemeClr val="tx1"/>
                </a:solidFill>
                <a:latin typeface="+mn-lt"/>
                <a:ea typeface="ＭＳ Ｐゴシック" charset="-128"/>
                <a:cs typeface="ＭＳ Ｐゴシック" charset="-128"/>
                <a:hlinkClick r:id="rId9"/>
              </a:rPr>
              <a:t>Na</a:t>
            </a:r>
            <a:r>
              <a:rPr lang="en-US" sz="1200" b="1" kern="1200" baseline="0" dirty="0">
                <a:solidFill>
                  <a:schemeClr val="tx1"/>
                </a:solidFill>
                <a:latin typeface="+mn-lt"/>
                <a:ea typeface="ＭＳ Ｐゴシック" charset="-128"/>
                <a:cs typeface="ＭＳ Ｐゴシック" charset="-128"/>
                <a:hlinkClick r:id="rId6"/>
              </a:rPr>
              <a:t>Al</a:t>
            </a:r>
            <a:r>
              <a:rPr lang="en-US" sz="1200" b="1" kern="1200" baseline="0" dirty="0">
                <a:solidFill>
                  <a:schemeClr val="tx1"/>
                </a:solidFill>
                <a:latin typeface="+mn-lt"/>
                <a:ea typeface="ＭＳ Ｐゴシック" charset="-128"/>
                <a:cs typeface="ＭＳ Ｐゴシック" charset="-128"/>
                <a:hlinkClick r:id="rId7"/>
              </a:rPr>
              <a:t>Si</a:t>
            </a:r>
            <a:r>
              <a:rPr lang="en-US" sz="1200" b="1" kern="1200" baseline="-25000" dirty="0">
                <a:solidFill>
                  <a:schemeClr val="tx1"/>
                </a:solidFill>
                <a:latin typeface="+mn-lt"/>
                <a:ea typeface="ＭＳ Ｐゴシック" charset="-128"/>
                <a:cs typeface="ＭＳ Ｐゴシック" charset="-128"/>
                <a:hlinkClick r:id="rId7"/>
              </a:rPr>
              <a:t>3</a:t>
            </a:r>
            <a:r>
              <a:rPr lang="en-US" sz="1200" b="1" kern="1200" baseline="0" dirty="0">
                <a:solidFill>
                  <a:schemeClr val="tx1"/>
                </a:solidFill>
                <a:latin typeface="+mn-lt"/>
                <a:ea typeface="ＭＳ Ｐゴシック" charset="-128"/>
                <a:cs typeface="ＭＳ Ｐゴシック" charset="-128"/>
                <a:hlinkClick r:id="rId8"/>
              </a:rPr>
              <a:t>O</a:t>
            </a:r>
            <a:r>
              <a:rPr lang="en-US" sz="1200" b="1" kern="1200" baseline="-25000" dirty="0">
                <a:solidFill>
                  <a:schemeClr val="tx1"/>
                </a:solidFill>
                <a:latin typeface="+mn-lt"/>
                <a:ea typeface="ＭＳ Ｐゴシック" charset="-128"/>
                <a:cs typeface="ＭＳ Ｐゴシック" charset="-128"/>
                <a:hlinkClick r:id="rId8"/>
              </a:rPr>
              <a:t>8</a:t>
            </a:r>
            <a:r>
              <a:rPr lang="en-US" sz="1200" b="1" kern="1200" baseline="0" dirty="0">
                <a:solidFill>
                  <a:schemeClr val="tx1"/>
                </a:solidFill>
                <a:latin typeface="+mn-lt"/>
                <a:ea typeface="ＭＳ Ｐゴシック" charset="-128"/>
                <a:cs typeface="ＭＳ Ｐゴシック" charset="-128"/>
                <a:hlinkClick r:id="rId8"/>
              </a:rPr>
              <a:t> – </a:t>
            </a:r>
            <a:r>
              <a:rPr lang="en-US" sz="1200" b="1" kern="1200" baseline="0" dirty="0">
                <a:solidFill>
                  <a:schemeClr val="tx1"/>
                </a:solidFill>
                <a:latin typeface="+mn-lt"/>
                <a:ea typeface="ＭＳ Ｐゴシック" charset="-128"/>
                <a:cs typeface="ＭＳ Ｐゴシック" charset="-128"/>
                <a:hlinkClick r:id="rId10"/>
              </a:rPr>
              <a:t>Ca</a:t>
            </a:r>
            <a:r>
              <a:rPr lang="en-US" sz="1200" b="1" kern="1200" baseline="0" dirty="0">
                <a:solidFill>
                  <a:schemeClr val="tx1"/>
                </a:solidFill>
                <a:latin typeface="+mn-lt"/>
                <a:ea typeface="ＭＳ Ｐゴシック" charset="-128"/>
                <a:cs typeface="ＭＳ Ｐゴシック" charset="-128"/>
                <a:hlinkClick r:id="rId6"/>
              </a:rPr>
              <a:t>Al</a:t>
            </a:r>
            <a:r>
              <a:rPr lang="en-US" sz="1200" b="1" kern="1200" baseline="-25000" dirty="0">
                <a:solidFill>
                  <a:schemeClr val="tx1"/>
                </a:solidFill>
                <a:latin typeface="+mn-lt"/>
                <a:ea typeface="ＭＳ Ｐゴシック" charset="-128"/>
                <a:cs typeface="ＭＳ Ｐゴシック" charset="-128"/>
                <a:hlinkClick r:id="rId6"/>
              </a:rPr>
              <a:t>2</a:t>
            </a:r>
            <a:r>
              <a:rPr lang="en-US" sz="1200" b="1" kern="1200" baseline="0" dirty="0">
                <a:solidFill>
                  <a:schemeClr val="tx1"/>
                </a:solidFill>
                <a:latin typeface="+mn-lt"/>
                <a:ea typeface="ＭＳ Ｐゴシック" charset="-128"/>
                <a:cs typeface="ＭＳ Ｐゴシック" charset="-128"/>
                <a:hlinkClick r:id="rId7"/>
              </a:rPr>
              <a:t>Si</a:t>
            </a:r>
            <a:r>
              <a:rPr lang="en-US" sz="1200" b="1" kern="1200" baseline="-25000" dirty="0">
                <a:solidFill>
                  <a:schemeClr val="tx1"/>
                </a:solidFill>
                <a:latin typeface="+mn-lt"/>
                <a:ea typeface="ＭＳ Ｐゴシック" charset="-128"/>
                <a:cs typeface="ＭＳ Ｐゴシック" charset="-128"/>
                <a:hlinkClick r:id="rId7"/>
              </a:rPr>
              <a:t>2</a:t>
            </a:r>
            <a:r>
              <a:rPr lang="en-US" sz="1200" b="1" kern="1200" baseline="0" dirty="0">
                <a:solidFill>
                  <a:schemeClr val="tx1"/>
                </a:solidFill>
                <a:latin typeface="+mn-lt"/>
                <a:ea typeface="ＭＳ Ｐゴシック" charset="-128"/>
                <a:cs typeface="ＭＳ Ｐゴシック" charset="-128"/>
                <a:hlinkClick r:id="rId8"/>
              </a:rPr>
              <a:t>O</a:t>
            </a:r>
            <a:r>
              <a:rPr lang="en-US" sz="1200" b="1" kern="1200" baseline="-25000" dirty="0">
                <a:solidFill>
                  <a:schemeClr val="tx1"/>
                </a:solidFill>
                <a:latin typeface="+mn-lt"/>
                <a:ea typeface="ＭＳ Ｐゴシック" charset="-128"/>
                <a:cs typeface="ＭＳ Ｐゴシック" charset="-128"/>
                <a:hlinkClick r:id="rId8"/>
              </a:rPr>
              <a:t>8</a:t>
            </a:r>
            <a:r>
              <a:rPr lang="en-US" sz="1200" b="1" kern="1200" baseline="0" dirty="0">
                <a:solidFill>
                  <a:schemeClr val="tx1"/>
                </a:solidFill>
                <a:latin typeface="+mn-lt"/>
                <a:ea typeface="ＭＳ Ｐゴシック" charset="-128"/>
                <a:cs typeface="ＭＳ Ｐゴシック" charset="-128"/>
                <a:hlinkClick r:id="rId8"/>
              </a:rPr>
              <a:t>) are a group of rock-forming </a:t>
            </a:r>
            <a:r>
              <a:rPr lang="en-US" sz="1200" b="1" kern="1200" baseline="0" dirty="0">
                <a:solidFill>
                  <a:schemeClr val="tx1"/>
                </a:solidFill>
                <a:latin typeface="+mn-lt"/>
                <a:ea typeface="ＭＳ Ｐゴシック" charset="-128"/>
                <a:cs typeface="ＭＳ Ｐゴシック" charset="-128"/>
                <a:hlinkClick r:id="rId11"/>
              </a:rPr>
              <a:t>tectosilicate </a:t>
            </a:r>
            <a:r>
              <a:rPr lang="en-US" sz="1200" b="1" kern="1200" baseline="0" dirty="0">
                <a:solidFill>
                  <a:schemeClr val="tx1"/>
                </a:solidFill>
                <a:latin typeface="+mn-lt"/>
                <a:ea typeface="ＭＳ Ｐゴシック" charset="-128"/>
                <a:cs typeface="ＭＳ Ｐゴシック" charset="-128"/>
                <a:hlinkClick r:id="rId12"/>
              </a:rPr>
              <a:t>minerals that make up as much as 60% of the </a:t>
            </a:r>
            <a:r>
              <a:rPr lang="en-US" sz="1200" b="1" kern="1200" baseline="0" dirty="0">
                <a:solidFill>
                  <a:schemeClr val="tx1"/>
                </a:solidFill>
                <a:latin typeface="+mn-lt"/>
                <a:ea typeface="ＭＳ Ｐゴシック" charset="-128"/>
                <a:cs typeface="ＭＳ Ｐゴシック" charset="-128"/>
                <a:hlinkClick r:id="rId13"/>
              </a:rPr>
              <a:t>Earth's </a:t>
            </a:r>
            <a:r>
              <a:rPr lang="en-US" sz="1200" b="1" kern="1200" baseline="0" dirty="0">
                <a:solidFill>
                  <a:schemeClr val="tx1"/>
                </a:solidFill>
                <a:latin typeface="+mn-lt"/>
                <a:ea typeface="ＭＳ Ｐゴシック" charset="-128"/>
                <a:cs typeface="ＭＳ Ｐゴシック" charset="-128"/>
                <a:hlinkClick r:id="rId14"/>
              </a:rPr>
              <a:t>crust.</a:t>
            </a:r>
            <a:endParaRPr lang="en-US" sz="1200" b="1" kern="1200" baseline="0" dirty="0">
              <a:solidFill>
                <a:schemeClr val="tx1"/>
              </a:solidFill>
              <a:latin typeface="+mn-lt"/>
              <a:ea typeface="ＭＳ Ｐゴシック" charset="-128"/>
              <a:cs typeface="ＭＳ Ｐゴシック" charset="-128"/>
            </a:endParaRPr>
          </a:p>
          <a:p>
            <a:r>
              <a:rPr lang="en-US" sz="1200" b="1" kern="1200" dirty="0">
                <a:solidFill>
                  <a:schemeClr val="tx1"/>
                </a:solidFill>
                <a:latin typeface="+mn-lt"/>
                <a:ea typeface="ＭＳ Ｐゴシック" charset="-128"/>
                <a:cs typeface="ＭＳ Ｐゴシック" charset="-128"/>
              </a:rPr>
              <a:t>Quartz is the second most abundant </a:t>
            </a:r>
            <a:r>
              <a:rPr lang="en-US" sz="1200" b="1" kern="1200" dirty="0">
                <a:solidFill>
                  <a:schemeClr val="tx1"/>
                </a:solidFill>
                <a:latin typeface="+mn-lt"/>
                <a:ea typeface="ＭＳ Ｐゴシック" charset="-128"/>
                <a:cs typeface="ＭＳ Ｐゴシック" charset="-128"/>
                <a:hlinkClick r:id="rId12"/>
              </a:rPr>
              <a:t>mineral in the </a:t>
            </a:r>
            <a:r>
              <a:rPr lang="en-US" sz="1200" b="1" kern="1200" dirty="0">
                <a:solidFill>
                  <a:schemeClr val="tx1"/>
                </a:solidFill>
                <a:latin typeface="+mn-lt"/>
                <a:ea typeface="ＭＳ Ｐゴシック" charset="-128"/>
                <a:cs typeface="ＭＳ Ｐゴシック" charset="-128"/>
                <a:hlinkClick r:id="rId13"/>
              </a:rPr>
              <a:t>Earth's </a:t>
            </a:r>
            <a:r>
              <a:rPr lang="en-US" sz="1200" b="1" kern="1200" dirty="0">
                <a:solidFill>
                  <a:schemeClr val="tx1"/>
                </a:solidFill>
                <a:latin typeface="+mn-lt"/>
                <a:ea typeface="ＭＳ Ｐゴシック" charset="-128"/>
                <a:cs typeface="ＭＳ Ｐゴシック" charset="-128"/>
                <a:hlinkClick r:id="rId15"/>
              </a:rPr>
              <a:t>continental crust, after </a:t>
            </a:r>
            <a:r>
              <a:rPr lang="en-US" sz="1200" b="1" kern="1200" dirty="0">
                <a:solidFill>
                  <a:schemeClr val="tx1"/>
                </a:solidFill>
                <a:latin typeface="+mn-lt"/>
                <a:ea typeface="ＭＳ Ｐゴシック" charset="-128"/>
                <a:cs typeface="ＭＳ Ｐゴシック" charset="-128"/>
                <a:hlinkClick r:id="rId16"/>
              </a:rPr>
              <a:t>feldspar. It is made up of a continuous framework of SiO</a:t>
            </a:r>
            <a:r>
              <a:rPr lang="en-US" sz="1200" b="1" kern="1200" baseline="-25000" dirty="0">
                <a:solidFill>
                  <a:schemeClr val="tx1"/>
                </a:solidFill>
                <a:latin typeface="+mn-lt"/>
                <a:ea typeface="ＭＳ Ｐゴシック" charset="-128"/>
                <a:cs typeface="ＭＳ Ｐゴシック" charset="-128"/>
                <a:hlinkClick r:id="rId16"/>
              </a:rPr>
              <a:t>4</a:t>
            </a:r>
            <a:r>
              <a:rPr lang="en-US" sz="1200" b="1" kern="1200" baseline="0" dirty="0">
                <a:solidFill>
                  <a:schemeClr val="tx1"/>
                </a:solidFill>
                <a:latin typeface="+mn-lt"/>
                <a:ea typeface="ＭＳ Ｐゴシック" charset="-128"/>
                <a:cs typeface="ＭＳ Ｐゴシック" charset="-128"/>
                <a:hlinkClick r:id="rId16"/>
              </a:rPr>
              <a:t> </a:t>
            </a:r>
            <a:r>
              <a:rPr lang="en-US" sz="1200" b="1" kern="1200" baseline="0" dirty="0">
                <a:solidFill>
                  <a:schemeClr val="tx1"/>
                </a:solidFill>
                <a:latin typeface="+mn-lt"/>
                <a:ea typeface="ＭＳ Ｐゴシック" charset="-128"/>
                <a:cs typeface="ＭＳ Ｐゴシック" charset="-128"/>
                <a:hlinkClick r:id="rId7"/>
              </a:rPr>
              <a:t>silicon–</a:t>
            </a:r>
            <a:r>
              <a:rPr lang="en-US" sz="1200" b="1" kern="1200" baseline="0" dirty="0">
                <a:solidFill>
                  <a:schemeClr val="tx1"/>
                </a:solidFill>
                <a:latin typeface="+mn-lt"/>
                <a:ea typeface="ＭＳ Ｐゴシック" charset="-128"/>
                <a:cs typeface="ＭＳ Ｐゴシック" charset="-128"/>
                <a:hlinkClick r:id="rId8"/>
              </a:rPr>
              <a:t>oxygen </a:t>
            </a:r>
            <a:r>
              <a:rPr lang="en-US" sz="1200" b="1" kern="1200" baseline="0" dirty="0">
                <a:solidFill>
                  <a:schemeClr val="tx1"/>
                </a:solidFill>
                <a:latin typeface="+mn-lt"/>
                <a:ea typeface="ＭＳ Ｐゴシック" charset="-128"/>
                <a:cs typeface="ＭＳ Ｐゴシック" charset="-128"/>
                <a:hlinkClick r:id="rId17"/>
              </a:rPr>
              <a:t>tetrahedra, with each oxygen being shared between two tetrahedra, giving an overall formula </a:t>
            </a:r>
            <a:r>
              <a:rPr lang="en-US" sz="1200" b="1" kern="1200" baseline="0" dirty="0">
                <a:solidFill>
                  <a:schemeClr val="tx1"/>
                </a:solidFill>
                <a:latin typeface="+mn-lt"/>
                <a:ea typeface="ＭＳ Ｐゴシック" charset="-128"/>
                <a:cs typeface="ＭＳ Ｐゴシック" charset="-128"/>
                <a:hlinkClick r:id="rId18"/>
              </a:rPr>
              <a:t>SiO</a:t>
            </a:r>
            <a:r>
              <a:rPr lang="en-US" sz="1200" b="1" kern="1200" baseline="-25000" dirty="0">
                <a:solidFill>
                  <a:schemeClr val="tx1"/>
                </a:solidFill>
                <a:latin typeface="+mn-lt"/>
                <a:ea typeface="ＭＳ Ｐゴシック" charset="-128"/>
                <a:cs typeface="ＭＳ Ｐゴシック" charset="-128"/>
                <a:hlinkClick r:id="rId18"/>
              </a:rPr>
              <a:t>2</a:t>
            </a:r>
            <a:r>
              <a:rPr lang="en-US" sz="1200" b="1" kern="1200" baseline="0" dirty="0">
                <a:solidFill>
                  <a:schemeClr val="tx1"/>
                </a:solidFill>
                <a:latin typeface="+mn-lt"/>
                <a:ea typeface="ＭＳ Ｐゴシック" charset="-128"/>
                <a:cs typeface="ＭＳ Ｐゴシック" charset="-128"/>
                <a:hlinkClick r:id="rId18"/>
              </a:rPr>
              <a:t>.</a:t>
            </a:r>
            <a:endParaRPr lang="en-US" sz="1200" b="1" kern="1200" baseline="0" dirty="0">
              <a:solidFill>
                <a:schemeClr val="tx1"/>
              </a:solidFill>
              <a:latin typeface="+mn-lt"/>
              <a:ea typeface="ＭＳ Ｐゴシック" charset="-128"/>
              <a:cs typeface="ＭＳ Ｐゴシック" charset="-128"/>
            </a:endParaRPr>
          </a:p>
          <a:p>
            <a:endParaRPr lang="en-US" sz="1200" b="1" kern="1200" dirty="0">
              <a:solidFill>
                <a:schemeClr val="tx1"/>
              </a:solidFill>
              <a:latin typeface="+mn-lt"/>
              <a:ea typeface="ＭＳ Ｐゴシック" charset="-128"/>
              <a:cs typeface="ＭＳ Ｐゴシック" charset="-128"/>
              <a:hlinkClick r:id="rId4"/>
            </a:endParaRPr>
          </a:p>
          <a:p>
            <a:r>
              <a:rPr lang="en-US" sz="1200" kern="1200" dirty="0">
                <a:solidFill>
                  <a:schemeClr val="tx1"/>
                </a:solidFill>
                <a:latin typeface="+mn-lt"/>
                <a:ea typeface="ＭＳ Ｐゴシック" charset="-128"/>
                <a:cs typeface="ＭＳ Ｐゴシック" charset="-128"/>
              </a:rPr>
              <a:t>When placed between two polarizing filters set at right angles to each other, the optical properties of the minerals in the thin section alter the </a:t>
            </a:r>
            <a:r>
              <a:rPr lang="en-US" sz="1200" kern="1200" dirty="0" err="1">
                <a:solidFill>
                  <a:schemeClr val="tx1"/>
                </a:solidFill>
                <a:latin typeface="+mn-lt"/>
                <a:ea typeface="ＭＳ Ｐゴシック" charset="-128"/>
                <a:cs typeface="ＭＳ Ｐゴシック" charset="-128"/>
              </a:rPr>
              <a:t>colour</a:t>
            </a:r>
            <a:r>
              <a:rPr lang="en-US" sz="1200" kern="1200" dirty="0">
                <a:solidFill>
                  <a:schemeClr val="tx1"/>
                </a:solidFill>
                <a:latin typeface="+mn-lt"/>
                <a:ea typeface="ＭＳ Ｐゴシック" charset="-128"/>
                <a:cs typeface="ＭＳ Ｐゴシック" charset="-128"/>
              </a:rPr>
              <a:t> and intensity of the light as seen by the viewer. As different minerals have different optical properties, most rock forming minerals can be easily identified. </a:t>
            </a:r>
            <a:r>
              <a:rPr lang="en-US" sz="1200" kern="1200" dirty="0">
                <a:solidFill>
                  <a:schemeClr val="tx1"/>
                </a:solidFill>
                <a:latin typeface="+mn-lt"/>
                <a:ea typeface="ＭＳ Ｐゴシック" charset="-128"/>
                <a:cs typeface="ＭＳ Ｐゴシック" charset="-128"/>
                <a:hlinkClick r:id="rId19"/>
              </a:rPr>
              <a:t>Plagioclase for example can be seen in the photo on the right as a clear mineral with multiple parallel </a:t>
            </a:r>
            <a:r>
              <a:rPr lang="en-US" sz="1200" kern="1200" dirty="0">
                <a:solidFill>
                  <a:schemeClr val="tx1"/>
                </a:solidFill>
                <a:latin typeface="+mn-lt"/>
                <a:ea typeface="ＭＳ Ｐゴシック" charset="-128"/>
                <a:cs typeface="ＭＳ Ｐゴシック" charset="-128"/>
                <a:hlinkClick r:id="rId20"/>
              </a:rPr>
              <a:t>twinning planes. The large blue-green minerals are </a:t>
            </a:r>
            <a:r>
              <a:rPr lang="en-US" sz="1200" kern="1200" dirty="0">
                <a:solidFill>
                  <a:schemeClr val="tx1"/>
                </a:solidFill>
                <a:latin typeface="+mn-lt"/>
                <a:ea typeface="ＭＳ Ｐゴシック" charset="-128"/>
                <a:cs typeface="ＭＳ Ｐゴシック" charset="-128"/>
                <a:hlinkClick r:id="rId21"/>
              </a:rPr>
              <a:t>clinopyroxene with some exsolution of </a:t>
            </a:r>
            <a:r>
              <a:rPr lang="en-US" sz="1200" kern="1200" dirty="0">
                <a:solidFill>
                  <a:schemeClr val="tx1"/>
                </a:solidFill>
                <a:latin typeface="+mn-lt"/>
                <a:ea typeface="ＭＳ Ｐゴシック" charset="-128"/>
                <a:cs typeface="ＭＳ Ｐゴシック" charset="-128"/>
                <a:hlinkClick r:id="rId22"/>
              </a:rPr>
              <a:t>orthopyroxene.Thin sections are prepared in order to investigate the optical properties of the minerals in the rock. This work is a part of </a:t>
            </a:r>
            <a:r>
              <a:rPr lang="en-US" sz="1200" kern="1200" dirty="0">
                <a:solidFill>
                  <a:schemeClr val="tx1"/>
                </a:solidFill>
                <a:latin typeface="+mn-lt"/>
                <a:ea typeface="ＭＳ Ｐゴシック" charset="-128"/>
                <a:cs typeface="ＭＳ Ｐゴシック" charset="-128"/>
                <a:hlinkClick r:id="rId23"/>
              </a:rPr>
              <a:t>petrology and helps to reveal the origin and evolution of the parent rock.</a:t>
            </a:r>
            <a:endParaRPr lang="en-US" sz="1200" b="1" kern="1200" dirty="0">
              <a:solidFill>
                <a:schemeClr val="tx1"/>
              </a:solidFill>
              <a:latin typeface="+mn-lt"/>
              <a:ea typeface="ＭＳ Ｐゴシック" charset="-128"/>
              <a:cs typeface="ＭＳ Ｐゴシック" charset="-128"/>
              <a:hlinkClick r:id="rId4"/>
            </a:endParaRP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ＭＳ Ｐゴシック" charset="-128"/>
                <a:cs typeface="ＭＳ Ｐゴシック" charset="-128"/>
              </a:rPr>
              <a:t>was the first </a:t>
            </a:r>
            <a:r>
              <a:rPr lang="en-US" sz="1200" kern="1200" dirty="0">
                <a:solidFill>
                  <a:schemeClr val="tx1"/>
                </a:solidFill>
                <a:latin typeface="+mn-lt"/>
                <a:ea typeface="ＭＳ Ｐゴシック" charset="-128"/>
                <a:cs typeface="ＭＳ Ｐゴシック" charset="-128"/>
                <a:hlinkClick r:id="rId3"/>
              </a:rPr>
              <a:t>artificial Earth satellite. It was a 58 cm (23 in) diameter polished metal sphere, with four external radio antennas to broadcast radio pulses. </a:t>
            </a:r>
            <a:endParaRPr lang="en-US" sz="1200" kern="1200" dirty="0">
              <a:solidFill>
                <a:schemeClr val="tx1"/>
              </a:solidFill>
              <a:latin typeface="+mn-lt"/>
              <a:ea typeface="ＭＳ Ｐゴシック" charset="-128"/>
              <a:cs typeface="ＭＳ Ｐゴシック" charset="-128"/>
            </a:endParaRPr>
          </a:p>
          <a:p>
            <a:r>
              <a:rPr lang="en-US" sz="1200" i="1" kern="1200" dirty="0">
                <a:solidFill>
                  <a:schemeClr val="tx1"/>
                </a:solidFill>
                <a:latin typeface="+mn-lt"/>
                <a:ea typeface="ＭＳ Ｐゴシック" charset="-128"/>
                <a:cs typeface="ＭＳ Ｐゴシック" charset="-128"/>
              </a:rPr>
              <a:t>Sputnik itself provided scientists with valuable information. The density of the upper </a:t>
            </a:r>
            <a:r>
              <a:rPr lang="en-US" sz="1200" i="1" kern="1200" dirty="0">
                <a:solidFill>
                  <a:schemeClr val="tx1"/>
                </a:solidFill>
                <a:latin typeface="+mn-lt"/>
                <a:ea typeface="ＭＳ Ｐゴシック" charset="-128"/>
                <a:cs typeface="ＭＳ Ｐゴシック" charset="-128"/>
                <a:hlinkClick r:id="rId4"/>
              </a:rPr>
              <a:t>atmosphere could be deduced from its </a:t>
            </a:r>
            <a:r>
              <a:rPr lang="en-US" sz="1200" i="1" kern="1200" dirty="0">
                <a:solidFill>
                  <a:schemeClr val="tx1"/>
                </a:solidFill>
                <a:latin typeface="+mn-lt"/>
                <a:ea typeface="ＭＳ Ｐゴシック" charset="-128"/>
                <a:cs typeface="ＭＳ Ｐゴシック" charset="-128"/>
                <a:hlinkClick r:id="rId5"/>
              </a:rPr>
              <a:t>drag on the orbit, and the propagation of its radio signals gave information about the </a:t>
            </a:r>
            <a:r>
              <a:rPr lang="en-US" sz="1200" i="1" kern="1200" dirty="0">
                <a:solidFill>
                  <a:schemeClr val="tx1"/>
                </a:solidFill>
                <a:latin typeface="+mn-lt"/>
                <a:ea typeface="ＭＳ Ｐゴシック" charset="-128"/>
                <a:cs typeface="ＭＳ Ｐゴシック" charset="-128"/>
                <a:hlinkClick r:id="rId6"/>
              </a:rPr>
              <a:t>ionosphere.</a:t>
            </a:r>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a:solidFill>
                  <a:schemeClr val="tx1"/>
                </a:solidFill>
                <a:latin typeface="+mn-lt"/>
                <a:ea typeface="ＭＳ Ｐゴシック" charset="-128"/>
                <a:cs typeface="ＭＳ Ｐゴシック" charset="-128"/>
              </a:rPr>
              <a:t>Arrows point to an optically continuous K-feldspar grain separated by quartz-filled fractures in </a:t>
            </a:r>
            <a:r>
              <a:rPr lang="en-US" sz="1200" b="1" kern="1200" dirty="0" err="1">
                <a:solidFill>
                  <a:schemeClr val="tx1"/>
                </a:solidFill>
                <a:latin typeface="+mn-lt"/>
                <a:ea typeface="ＭＳ Ｐゴシック" charset="-128"/>
                <a:cs typeface="ＭＳ Ｐゴシック" charset="-128"/>
              </a:rPr>
              <a:t>orthogneiss</a:t>
            </a:r>
            <a:r>
              <a:rPr lang="en-US" sz="1200" b="1" kern="1200" dirty="0">
                <a:solidFill>
                  <a:schemeClr val="tx1"/>
                </a:solidFill>
                <a:latin typeface="+mn-lt"/>
                <a:ea typeface="ＭＳ Ｐゴシック" charset="-128"/>
                <a:cs typeface="ＭＳ Ｐゴシック" charset="-128"/>
              </a:rPr>
              <a:t> (</a:t>
            </a:r>
            <a:r>
              <a:rPr lang="en-US" sz="1200" b="1" kern="1200" dirty="0">
                <a:solidFill>
                  <a:schemeClr val="tx1"/>
                </a:solidFill>
                <a:latin typeface="+mn-lt"/>
                <a:ea typeface="ＭＳ Ｐゴシック" charset="-128"/>
                <a:cs typeface="ＭＳ Ｐゴシック" charset="-128"/>
                <a:hlinkClick r:id="rId3"/>
              </a:rPr>
              <a:t>82MW0017). K-feldspar is stained green in this image, and sodic perthite appears orange.  Click </a:t>
            </a:r>
            <a:r>
              <a:rPr lang="en-US" sz="1200" b="1" kern="1200" dirty="0">
                <a:solidFill>
                  <a:schemeClr val="tx1"/>
                </a:solidFill>
                <a:latin typeface="+mn-lt"/>
                <a:ea typeface="ＭＳ Ｐゴシック" charset="-128"/>
                <a:cs typeface="ＭＳ Ｐゴシック" charset="-128"/>
                <a:hlinkClick r:id="rId4"/>
              </a:rPr>
              <a:t>here for a zip file with full resolution image.kfs: K-feldspar qtz: quartz	</a:t>
            </a:r>
          </a:p>
          <a:p>
            <a:endParaRPr lang="en-US" sz="1200" b="1" kern="1200" dirty="0">
              <a:solidFill>
                <a:schemeClr val="tx1"/>
              </a:solidFill>
              <a:latin typeface="+mn-lt"/>
              <a:ea typeface="ＭＳ Ｐゴシック" charset="-128"/>
              <a:cs typeface="ＭＳ Ｐゴシック" charset="-128"/>
              <a:hlinkClick r:id="rId4"/>
            </a:endParaRPr>
          </a:p>
          <a:p>
            <a:r>
              <a:rPr lang="en-US" sz="1200" b="1" kern="1200" dirty="0">
                <a:solidFill>
                  <a:schemeClr val="tx1"/>
                </a:solidFill>
                <a:latin typeface="+mn-lt"/>
                <a:ea typeface="ＭＳ Ｐゴシック" charset="-128"/>
                <a:cs typeface="ＭＳ Ｐゴシック" charset="-128"/>
              </a:rPr>
              <a:t>Feldspars (</a:t>
            </a:r>
            <a:r>
              <a:rPr lang="en-US" sz="1200" b="1" kern="1200" dirty="0">
                <a:solidFill>
                  <a:schemeClr val="tx1"/>
                </a:solidFill>
                <a:latin typeface="+mn-lt"/>
                <a:ea typeface="ＭＳ Ｐゴシック" charset="-128"/>
                <a:cs typeface="ＭＳ Ｐゴシック" charset="-128"/>
                <a:hlinkClick r:id="rId5"/>
              </a:rPr>
              <a:t>K</a:t>
            </a:r>
            <a:r>
              <a:rPr lang="en-US" sz="1200" b="1" kern="1200" dirty="0">
                <a:solidFill>
                  <a:schemeClr val="tx1"/>
                </a:solidFill>
                <a:latin typeface="+mn-lt"/>
                <a:ea typeface="ＭＳ Ｐゴシック" charset="-128"/>
                <a:cs typeface="ＭＳ Ｐゴシック" charset="-128"/>
                <a:hlinkClick r:id="rId6"/>
              </a:rPr>
              <a:t>Al</a:t>
            </a:r>
            <a:r>
              <a:rPr lang="en-US" sz="1200" b="1" kern="1200" dirty="0">
                <a:solidFill>
                  <a:schemeClr val="tx1"/>
                </a:solidFill>
                <a:latin typeface="+mn-lt"/>
                <a:ea typeface="ＭＳ Ｐゴシック" charset="-128"/>
                <a:cs typeface="ＭＳ Ｐゴシック" charset="-128"/>
                <a:hlinkClick r:id="rId7"/>
              </a:rPr>
              <a:t>Si</a:t>
            </a:r>
            <a:r>
              <a:rPr lang="en-US" sz="1200" b="1" kern="1200" baseline="-25000" dirty="0">
                <a:solidFill>
                  <a:schemeClr val="tx1"/>
                </a:solidFill>
                <a:latin typeface="+mn-lt"/>
                <a:ea typeface="ＭＳ Ｐゴシック" charset="-128"/>
                <a:cs typeface="ＭＳ Ｐゴシック" charset="-128"/>
                <a:hlinkClick r:id="rId7"/>
              </a:rPr>
              <a:t>3</a:t>
            </a:r>
            <a:r>
              <a:rPr lang="en-US" sz="1200" b="1" kern="1200" baseline="0" dirty="0">
                <a:solidFill>
                  <a:schemeClr val="tx1"/>
                </a:solidFill>
                <a:latin typeface="+mn-lt"/>
                <a:ea typeface="ＭＳ Ｐゴシック" charset="-128"/>
                <a:cs typeface="ＭＳ Ｐゴシック" charset="-128"/>
                <a:hlinkClick r:id="rId8"/>
              </a:rPr>
              <a:t>O</a:t>
            </a:r>
            <a:r>
              <a:rPr lang="en-US" sz="1200" b="1" kern="1200" baseline="-25000" dirty="0">
                <a:solidFill>
                  <a:schemeClr val="tx1"/>
                </a:solidFill>
                <a:latin typeface="+mn-lt"/>
                <a:ea typeface="ＭＳ Ｐゴシック" charset="-128"/>
                <a:cs typeface="ＭＳ Ｐゴシック" charset="-128"/>
                <a:hlinkClick r:id="rId8"/>
              </a:rPr>
              <a:t>8</a:t>
            </a:r>
            <a:r>
              <a:rPr lang="en-US" sz="1200" b="1" kern="1200" baseline="0" dirty="0">
                <a:solidFill>
                  <a:schemeClr val="tx1"/>
                </a:solidFill>
                <a:latin typeface="+mn-lt"/>
                <a:ea typeface="ＭＳ Ｐゴシック" charset="-128"/>
                <a:cs typeface="ＭＳ Ｐゴシック" charset="-128"/>
                <a:hlinkClick r:id="rId8"/>
              </a:rPr>
              <a:t> – </a:t>
            </a:r>
            <a:r>
              <a:rPr lang="en-US" sz="1200" b="1" kern="1200" baseline="0" dirty="0">
                <a:solidFill>
                  <a:schemeClr val="tx1"/>
                </a:solidFill>
                <a:latin typeface="+mn-lt"/>
                <a:ea typeface="ＭＳ Ｐゴシック" charset="-128"/>
                <a:cs typeface="ＭＳ Ｐゴシック" charset="-128"/>
                <a:hlinkClick r:id="rId9"/>
              </a:rPr>
              <a:t>Na</a:t>
            </a:r>
            <a:r>
              <a:rPr lang="en-US" sz="1200" b="1" kern="1200" baseline="0" dirty="0">
                <a:solidFill>
                  <a:schemeClr val="tx1"/>
                </a:solidFill>
                <a:latin typeface="+mn-lt"/>
                <a:ea typeface="ＭＳ Ｐゴシック" charset="-128"/>
                <a:cs typeface="ＭＳ Ｐゴシック" charset="-128"/>
                <a:hlinkClick r:id="rId6"/>
              </a:rPr>
              <a:t>Al</a:t>
            </a:r>
            <a:r>
              <a:rPr lang="en-US" sz="1200" b="1" kern="1200" baseline="0" dirty="0">
                <a:solidFill>
                  <a:schemeClr val="tx1"/>
                </a:solidFill>
                <a:latin typeface="+mn-lt"/>
                <a:ea typeface="ＭＳ Ｐゴシック" charset="-128"/>
                <a:cs typeface="ＭＳ Ｐゴシック" charset="-128"/>
                <a:hlinkClick r:id="rId7"/>
              </a:rPr>
              <a:t>Si</a:t>
            </a:r>
            <a:r>
              <a:rPr lang="en-US" sz="1200" b="1" kern="1200" baseline="-25000" dirty="0">
                <a:solidFill>
                  <a:schemeClr val="tx1"/>
                </a:solidFill>
                <a:latin typeface="+mn-lt"/>
                <a:ea typeface="ＭＳ Ｐゴシック" charset="-128"/>
                <a:cs typeface="ＭＳ Ｐゴシック" charset="-128"/>
                <a:hlinkClick r:id="rId7"/>
              </a:rPr>
              <a:t>3</a:t>
            </a:r>
            <a:r>
              <a:rPr lang="en-US" sz="1200" b="1" kern="1200" baseline="0" dirty="0">
                <a:solidFill>
                  <a:schemeClr val="tx1"/>
                </a:solidFill>
                <a:latin typeface="+mn-lt"/>
                <a:ea typeface="ＭＳ Ｐゴシック" charset="-128"/>
                <a:cs typeface="ＭＳ Ｐゴシック" charset="-128"/>
                <a:hlinkClick r:id="rId8"/>
              </a:rPr>
              <a:t>O</a:t>
            </a:r>
            <a:r>
              <a:rPr lang="en-US" sz="1200" b="1" kern="1200" baseline="-25000" dirty="0">
                <a:solidFill>
                  <a:schemeClr val="tx1"/>
                </a:solidFill>
                <a:latin typeface="+mn-lt"/>
                <a:ea typeface="ＭＳ Ｐゴシック" charset="-128"/>
                <a:cs typeface="ＭＳ Ｐゴシック" charset="-128"/>
                <a:hlinkClick r:id="rId8"/>
              </a:rPr>
              <a:t>8</a:t>
            </a:r>
            <a:r>
              <a:rPr lang="en-US" sz="1200" b="1" kern="1200" baseline="0" dirty="0">
                <a:solidFill>
                  <a:schemeClr val="tx1"/>
                </a:solidFill>
                <a:latin typeface="+mn-lt"/>
                <a:ea typeface="ＭＳ Ｐゴシック" charset="-128"/>
                <a:cs typeface="ＭＳ Ｐゴシック" charset="-128"/>
                <a:hlinkClick r:id="rId8"/>
              </a:rPr>
              <a:t> – </a:t>
            </a:r>
            <a:r>
              <a:rPr lang="en-US" sz="1200" b="1" kern="1200" baseline="0" dirty="0">
                <a:solidFill>
                  <a:schemeClr val="tx1"/>
                </a:solidFill>
                <a:latin typeface="+mn-lt"/>
                <a:ea typeface="ＭＳ Ｐゴシック" charset="-128"/>
                <a:cs typeface="ＭＳ Ｐゴシック" charset="-128"/>
                <a:hlinkClick r:id="rId10"/>
              </a:rPr>
              <a:t>Ca</a:t>
            </a:r>
            <a:r>
              <a:rPr lang="en-US" sz="1200" b="1" kern="1200" baseline="0" dirty="0">
                <a:solidFill>
                  <a:schemeClr val="tx1"/>
                </a:solidFill>
                <a:latin typeface="+mn-lt"/>
                <a:ea typeface="ＭＳ Ｐゴシック" charset="-128"/>
                <a:cs typeface="ＭＳ Ｐゴシック" charset="-128"/>
                <a:hlinkClick r:id="rId6"/>
              </a:rPr>
              <a:t>Al</a:t>
            </a:r>
            <a:r>
              <a:rPr lang="en-US" sz="1200" b="1" kern="1200" baseline="-25000" dirty="0">
                <a:solidFill>
                  <a:schemeClr val="tx1"/>
                </a:solidFill>
                <a:latin typeface="+mn-lt"/>
                <a:ea typeface="ＭＳ Ｐゴシック" charset="-128"/>
                <a:cs typeface="ＭＳ Ｐゴシック" charset="-128"/>
                <a:hlinkClick r:id="rId6"/>
              </a:rPr>
              <a:t>2</a:t>
            </a:r>
            <a:r>
              <a:rPr lang="en-US" sz="1200" b="1" kern="1200" baseline="0" dirty="0">
                <a:solidFill>
                  <a:schemeClr val="tx1"/>
                </a:solidFill>
                <a:latin typeface="+mn-lt"/>
                <a:ea typeface="ＭＳ Ｐゴシック" charset="-128"/>
                <a:cs typeface="ＭＳ Ｐゴシック" charset="-128"/>
                <a:hlinkClick r:id="rId7"/>
              </a:rPr>
              <a:t>Si</a:t>
            </a:r>
            <a:r>
              <a:rPr lang="en-US" sz="1200" b="1" kern="1200" baseline="-25000" dirty="0">
                <a:solidFill>
                  <a:schemeClr val="tx1"/>
                </a:solidFill>
                <a:latin typeface="+mn-lt"/>
                <a:ea typeface="ＭＳ Ｐゴシック" charset="-128"/>
                <a:cs typeface="ＭＳ Ｐゴシック" charset="-128"/>
                <a:hlinkClick r:id="rId7"/>
              </a:rPr>
              <a:t>2</a:t>
            </a:r>
            <a:r>
              <a:rPr lang="en-US" sz="1200" b="1" kern="1200" baseline="0" dirty="0">
                <a:solidFill>
                  <a:schemeClr val="tx1"/>
                </a:solidFill>
                <a:latin typeface="+mn-lt"/>
                <a:ea typeface="ＭＳ Ｐゴシック" charset="-128"/>
                <a:cs typeface="ＭＳ Ｐゴシック" charset="-128"/>
                <a:hlinkClick r:id="rId8"/>
              </a:rPr>
              <a:t>O</a:t>
            </a:r>
            <a:r>
              <a:rPr lang="en-US" sz="1200" b="1" kern="1200" baseline="-25000" dirty="0">
                <a:solidFill>
                  <a:schemeClr val="tx1"/>
                </a:solidFill>
                <a:latin typeface="+mn-lt"/>
                <a:ea typeface="ＭＳ Ｐゴシック" charset="-128"/>
                <a:cs typeface="ＭＳ Ｐゴシック" charset="-128"/>
                <a:hlinkClick r:id="rId8"/>
              </a:rPr>
              <a:t>8</a:t>
            </a:r>
            <a:r>
              <a:rPr lang="en-US" sz="1200" b="1" kern="1200" baseline="0" dirty="0">
                <a:solidFill>
                  <a:schemeClr val="tx1"/>
                </a:solidFill>
                <a:latin typeface="+mn-lt"/>
                <a:ea typeface="ＭＳ Ｐゴシック" charset="-128"/>
                <a:cs typeface="ＭＳ Ｐゴシック" charset="-128"/>
                <a:hlinkClick r:id="rId8"/>
              </a:rPr>
              <a:t>) are a group of rock-forming </a:t>
            </a:r>
            <a:r>
              <a:rPr lang="en-US" sz="1200" b="1" kern="1200" baseline="0" dirty="0">
                <a:solidFill>
                  <a:schemeClr val="tx1"/>
                </a:solidFill>
                <a:latin typeface="+mn-lt"/>
                <a:ea typeface="ＭＳ Ｐゴシック" charset="-128"/>
                <a:cs typeface="ＭＳ Ｐゴシック" charset="-128"/>
                <a:hlinkClick r:id="rId11"/>
              </a:rPr>
              <a:t>tectosilicate </a:t>
            </a:r>
            <a:r>
              <a:rPr lang="en-US" sz="1200" b="1" kern="1200" baseline="0" dirty="0">
                <a:solidFill>
                  <a:schemeClr val="tx1"/>
                </a:solidFill>
                <a:latin typeface="+mn-lt"/>
                <a:ea typeface="ＭＳ Ｐゴシック" charset="-128"/>
                <a:cs typeface="ＭＳ Ｐゴシック" charset="-128"/>
                <a:hlinkClick r:id="rId12"/>
              </a:rPr>
              <a:t>minerals that make up as much as 60% of the </a:t>
            </a:r>
            <a:r>
              <a:rPr lang="en-US" sz="1200" b="1" kern="1200" baseline="0" dirty="0">
                <a:solidFill>
                  <a:schemeClr val="tx1"/>
                </a:solidFill>
                <a:latin typeface="+mn-lt"/>
                <a:ea typeface="ＭＳ Ｐゴシック" charset="-128"/>
                <a:cs typeface="ＭＳ Ｐゴシック" charset="-128"/>
                <a:hlinkClick r:id="rId13"/>
              </a:rPr>
              <a:t>Earth's </a:t>
            </a:r>
            <a:r>
              <a:rPr lang="en-US" sz="1200" b="1" kern="1200" baseline="0" dirty="0">
                <a:solidFill>
                  <a:schemeClr val="tx1"/>
                </a:solidFill>
                <a:latin typeface="+mn-lt"/>
                <a:ea typeface="ＭＳ Ｐゴシック" charset="-128"/>
                <a:cs typeface="ＭＳ Ｐゴシック" charset="-128"/>
                <a:hlinkClick r:id="rId14"/>
              </a:rPr>
              <a:t>crust.</a:t>
            </a:r>
            <a:endParaRPr lang="en-US" sz="1200" b="1" kern="1200" baseline="0" dirty="0">
              <a:solidFill>
                <a:schemeClr val="tx1"/>
              </a:solidFill>
              <a:latin typeface="+mn-lt"/>
              <a:ea typeface="ＭＳ Ｐゴシック" charset="-128"/>
              <a:cs typeface="ＭＳ Ｐゴシック" charset="-128"/>
            </a:endParaRPr>
          </a:p>
          <a:p>
            <a:r>
              <a:rPr lang="en-US" sz="1200" b="1" kern="1200" dirty="0">
                <a:solidFill>
                  <a:schemeClr val="tx1"/>
                </a:solidFill>
                <a:latin typeface="+mn-lt"/>
                <a:ea typeface="ＭＳ Ｐゴシック" charset="-128"/>
                <a:cs typeface="ＭＳ Ｐゴシック" charset="-128"/>
              </a:rPr>
              <a:t>Quartz is the second most abundant </a:t>
            </a:r>
            <a:r>
              <a:rPr lang="en-US" sz="1200" b="1" kern="1200" dirty="0">
                <a:solidFill>
                  <a:schemeClr val="tx1"/>
                </a:solidFill>
                <a:latin typeface="+mn-lt"/>
                <a:ea typeface="ＭＳ Ｐゴシック" charset="-128"/>
                <a:cs typeface="ＭＳ Ｐゴシック" charset="-128"/>
                <a:hlinkClick r:id="rId12"/>
              </a:rPr>
              <a:t>mineral in the </a:t>
            </a:r>
            <a:r>
              <a:rPr lang="en-US" sz="1200" b="1" kern="1200" dirty="0">
                <a:solidFill>
                  <a:schemeClr val="tx1"/>
                </a:solidFill>
                <a:latin typeface="+mn-lt"/>
                <a:ea typeface="ＭＳ Ｐゴシック" charset="-128"/>
                <a:cs typeface="ＭＳ Ｐゴシック" charset="-128"/>
                <a:hlinkClick r:id="rId13"/>
              </a:rPr>
              <a:t>Earth's </a:t>
            </a:r>
            <a:r>
              <a:rPr lang="en-US" sz="1200" b="1" kern="1200" dirty="0">
                <a:solidFill>
                  <a:schemeClr val="tx1"/>
                </a:solidFill>
                <a:latin typeface="+mn-lt"/>
                <a:ea typeface="ＭＳ Ｐゴシック" charset="-128"/>
                <a:cs typeface="ＭＳ Ｐゴシック" charset="-128"/>
                <a:hlinkClick r:id="rId15"/>
              </a:rPr>
              <a:t>continental crust, after </a:t>
            </a:r>
            <a:r>
              <a:rPr lang="en-US" sz="1200" b="1" kern="1200" dirty="0">
                <a:solidFill>
                  <a:schemeClr val="tx1"/>
                </a:solidFill>
                <a:latin typeface="+mn-lt"/>
                <a:ea typeface="ＭＳ Ｐゴシック" charset="-128"/>
                <a:cs typeface="ＭＳ Ｐゴシック" charset="-128"/>
                <a:hlinkClick r:id="rId16"/>
              </a:rPr>
              <a:t>feldspar. It is made up of a continuous framework of SiO</a:t>
            </a:r>
            <a:r>
              <a:rPr lang="en-US" sz="1200" b="1" kern="1200" baseline="-25000" dirty="0">
                <a:solidFill>
                  <a:schemeClr val="tx1"/>
                </a:solidFill>
                <a:latin typeface="+mn-lt"/>
                <a:ea typeface="ＭＳ Ｐゴシック" charset="-128"/>
                <a:cs typeface="ＭＳ Ｐゴシック" charset="-128"/>
                <a:hlinkClick r:id="rId16"/>
              </a:rPr>
              <a:t>4</a:t>
            </a:r>
            <a:r>
              <a:rPr lang="en-US" sz="1200" b="1" kern="1200" baseline="0" dirty="0">
                <a:solidFill>
                  <a:schemeClr val="tx1"/>
                </a:solidFill>
                <a:latin typeface="+mn-lt"/>
                <a:ea typeface="ＭＳ Ｐゴシック" charset="-128"/>
                <a:cs typeface="ＭＳ Ｐゴシック" charset="-128"/>
                <a:hlinkClick r:id="rId16"/>
              </a:rPr>
              <a:t> </a:t>
            </a:r>
            <a:r>
              <a:rPr lang="en-US" sz="1200" b="1" kern="1200" baseline="0" dirty="0">
                <a:solidFill>
                  <a:schemeClr val="tx1"/>
                </a:solidFill>
                <a:latin typeface="+mn-lt"/>
                <a:ea typeface="ＭＳ Ｐゴシック" charset="-128"/>
                <a:cs typeface="ＭＳ Ｐゴシック" charset="-128"/>
                <a:hlinkClick r:id="rId7"/>
              </a:rPr>
              <a:t>silicon–</a:t>
            </a:r>
            <a:r>
              <a:rPr lang="en-US" sz="1200" b="1" kern="1200" baseline="0" dirty="0">
                <a:solidFill>
                  <a:schemeClr val="tx1"/>
                </a:solidFill>
                <a:latin typeface="+mn-lt"/>
                <a:ea typeface="ＭＳ Ｐゴシック" charset="-128"/>
                <a:cs typeface="ＭＳ Ｐゴシック" charset="-128"/>
                <a:hlinkClick r:id="rId8"/>
              </a:rPr>
              <a:t>oxygen </a:t>
            </a:r>
            <a:r>
              <a:rPr lang="en-US" sz="1200" b="1" kern="1200" baseline="0" dirty="0">
                <a:solidFill>
                  <a:schemeClr val="tx1"/>
                </a:solidFill>
                <a:latin typeface="+mn-lt"/>
                <a:ea typeface="ＭＳ Ｐゴシック" charset="-128"/>
                <a:cs typeface="ＭＳ Ｐゴシック" charset="-128"/>
                <a:hlinkClick r:id="rId17"/>
              </a:rPr>
              <a:t>tetrahedra, with each oxygen being shared between two tetrahedra, giving an overall formula </a:t>
            </a:r>
            <a:r>
              <a:rPr lang="en-US" sz="1200" b="1" kern="1200" baseline="0" dirty="0">
                <a:solidFill>
                  <a:schemeClr val="tx1"/>
                </a:solidFill>
                <a:latin typeface="+mn-lt"/>
                <a:ea typeface="ＭＳ Ｐゴシック" charset="-128"/>
                <a:cs typeface="ＭＳ Ｐゴシック" charset="-128"/>
                <a:hlinkClick r:id="rId18"/>
              </a:rPr>
              <a:t>SiO</a:t>
            </a:r>
            <a:r>
              <a:rPr lang="en-US" sz="1200" b="1" kern="1200" baseline="-25000" dirty="0">
                <a:solidFill>
                  <a:schemeClr val="tx1"/>
                </a:solidFill>
                <a:latin typeface="+mn-lt"/>
                <a:ea typeface="ＭＳ Ｐゴシック" charset="-128"/>
                <a:cs typeface="ＭＳ Ｐゴシック" charset="-128"/>
                <a:hlinkClick r:id="rId18"/>
              </a:rPr>
              <a:t>2</a:t>
            </a:r>
            <a:r>
              <a:rPr lang="en-US" sz="1200" b="1" kern="1200" baseline="0" dirty="0">
                <a:solidFill>
                  <a:schemeClr val="tx1"/>
                </a:solidFill>
                <a:latin typeface="+mn-lt"/>
                <a:ea typeface="ＭＳ Ｐゴシック" charset="-128"/>
                <a:cs typeface="ＭＳ Ｐゴシック" charset="-128"/>
                <a:hlinkClick r:id="rId18"/>
              </a:rPr>
              <a:t>.</a:t>
            </a:r>
            <a:endParaRPr lang="en-US" sz="1200" b="1" kern="1200" baseline="0" dirty="0">
              <a:solidFill>
                <a:schemeClr val="tx1"/>
              </a:solidFill>
              <a:latin typeface="+mn-lt"/>
              <a:ea typeface="ＭＳ Ｐゴシック" charset="-128"/>
              <a:cs typeface="ＭＳ Ｐゴシック" charset="-128"/>
            </a:endParaRPr>
          </a:p>
          <a:p>
            <a:endParaRPr lang="en-US" sz="1200" b="1" kern="1200" dirty="0">
              <a:solidFill>
                <a:schemeClr val="tx1"/>
              </a:solidFill>
              <a:latin typeface="+mn-lt"/>
              <a:ea typeface="ＭＳ Ｐゴシック" charset="-128"/>
              <a:cs typeface="ＭＳ Ｐゴシック" charset="-128"/>
              <a:hlinkClick r:id="rId4"/>
            </a:endParaRPr>
          </a:p>
          <a:p>
            <a:r>
              <a:rPr lang="en-US" sz="1200" kern="1200" dirty="0">
                <a:solidFill>
                  <a:schemeClr val="tx1"/>
                </a:solidFill>
                <a:latin typeface="+mn-lt"/>
                <a:ea typeface="ＭＳ Ｐゴシック" charset="-128"/>
                <a:cs typeface="ＭＳ Ｐゴシック" charset="-128"/>
              </a:rPr>
              <a:t>When placed between two polarizing filters set at right angles to each other, the optical properties of the minerals in the thin section alter the </a:t>
            </a:r>
            <a:r>
              <a:rPr lang="en-US" sz="1200" kern="1200" dirty="0" err="1">
                <a:solidFill>
                  <a:schemeClr val="tx1"/>
                </a:solidFill>
                <a:latin typeface="+mn-lt"/>
                <a:ea typeface="ＭＳ Ｐゴシック" charset="-128"/>
                <a:cs typeface="ＭＳ Ｐゴシック" charset="-128"/>
              </a:rPr>
              <a:t>colour</a:t>
            </a:r>
            <a:r>
              <a:rPr lang="en-US" sz="1200" kern="1200" dirty="0">
                <a:solidFill>
                  <a:schemeClr val="tx1"/>
                </a:solidFill>
                <a:latin typeface="+mn-lt"/>
                <a:ea typeface="ＭＳ Ｐゴシック" charset="-128"/>
                <a:cs typeface="ＭＳ Ｐゴシック" charset="-128"/>
              </a:rPr>
              <a:t> and intensity of the light as seen by the viewer. As different minerals have different optical properties, most rock forming minerals can be easily identified. </a:t>
            </a:r>
            <a:r>
              <a:rPr lang="en-US" sz="1200" kern="1200" dirty="0">
                <a:solidFill>
                  <a:schemeClr val="tx1"/>
                </a:solidFill>
                <a:latin typeface="+mn-lt"/>
                <a:ea typeface="ＭＳ Ｐゴシック" charset="-128"/>
                <a:cs typeface="ＭＳ Ｐゴシック" charset="-128"/>
                <a:hlinkClick r:id="rId19"/>
              </a:rPr>
              <a:t>Plagioclase for example can be seen in the photo on the right as a clear mineral with multiple parallel </a:t>
            </a:r>
            <a:r>
              <a:rPr lang="en-US" sz="1200" kern="1200" dirty="0">
                <a:solidFill>
                  <a:schemeClr val="tx1"/>
                </a:solidFill>
                <a:latin typeface="+mn-lt"/>
                <a:ea typeface="ＭＳ Ｐゴシック" charset="-128"/>
                <a:cs typeface="ＭＳ Ｐゴシック" charset="-128"/>
                <a:hlinkClick r:id="rId20"/>
              </a:rPr>
              <a:t>twinning planes. The large blue-green minerals are </a:t>
            </a:r>
            <a:r>
              <a:rPr lang="en-US" sz="1200" kern="1200" dirty="0">
                <a:solidFill>
                  <a:schemeClr val="tx1"/>
                </a:solidFill>
                <a:latin typeface="+mn-lt"/>
                <a:ea typeface="ＭＳ Ｐゴシック" charset="-128"/>
                <a:cs typeface="ＭＳ Ｐゴシック" charset="-128"/>
                <a:hlinkClick r:id="rId21"/>
              </a:rPr>
              <a:t>clinopyroxene with some exsolution of </a:t>
            </a:r>
            <a:r>
              <a:rPr lang="en-US" sz="1200" kern="1200" dirty="0">
                <a:solidFill>
                  <a:schemeClr val="tx1"/>
                </a:solidFill>
                <a:latin typeface="+mn-lt"/>
                <a:ea typeface="ＭＳ Ｐゴシック" charset="-128"/>
                <a:cs typeface="ＭＳ Ｐゴシック" charset="-128"/>
                <a:hlinkClick r:id="rId22"/>
              </a:rPr>
              <a:t>orthopyroxene.Thin sections are prepared in order to investigate the optical properties of the minerals in the rock. This work is a part of </a:t>
            </a:r>
            <a:r>
              <a:rPr lang="en-US" sz="1200" kern="1200" dirty="0">
                <a:solidFill>
                  <a:schemeClr val="tx1"/>
                </a:solidFill>
                <a:latin typeface="+mn-lt"/>
                <a:ea typeface="ＭＳ Ｐゴシック" charset="-128"/>
                <a:cs typeface="ＭＳ Ｐゴシック" charset="-128"/>
                <a:hlinkClick r:id="rId23"/>
              </a:rPr>
              <a:t>petrology and helps to reveal the origin and evolution of the parent rock.</a:t>
            </a:r>
            <a:endParaRPr lang="en-US" sz="1200" b="1" kern="1200" dirty="0">
              <a:solidFill>
                <a:schemeClr val="tx1"/>
              </a:solidFill>
              <a:latin typeface="+mn-lt"/>
              <a:ea typeface="ＭＳ Ｐゴシック" charset="-128"/>
              <a:cs typeface="ＭＳ Ｐゴシック" charset="-128"/>
              <a:hlinkClick r:id="rId4"/>
            </a:endParaRP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ＭＳ Ｐゴシック" charset="-128"/>
                <a:cs typeface="ＭＳ Ｐゴシック" charset="-128"/>
              </a:rPr>
              <a:t>was the first </a:t>
            </a:r>
            <a:r>
              <a:rPr lang="en-US" sz="1200" kern="1200" dirty="0">
                <a:solidFill>
                  <a:schemeClr val="tx1"/>
                </a:solidFill>
                <a:latin typeface="+mn-lt"/>
                <a:ea typeface="ＭＳ Ｐゴシック" charset="-128"/>
                <a:cs typeface="ＭＳ Ｐゴシック" charset="-128"/>
                <a:hlinkClick r:id="rId3"/>
              </a:rPr>
              <a:t>artificial Earth satellite. It was a 58 cm (23 in) diameter polished metal sphere, with four external radio antennas to broadcast radio pulses. </a:t>
            </a:r>
            <a:endParaRPr lang="en-US" sz="1200" kern="1200" dirty="0">
              <a:solidFill>
                <a:schemeClr val="tx1"/>
              </a:solidFill>
              <a:latin typeface="+mn-lt"/>
              <a:ea typeface="ＭＳ Ｐゴシック" charset="-128"/>
              <a:cs typeface="ＭＳ Ｐゴシック" charset="-128"/>
            </a:endParaRPr>
          </a:p>
          <a:p>
            <a:r>
              <a:rPr lang="en-US" sz="1200" i="1" kern="1200" dirty="0">
                <a:solidFill>
                  <a:schemeClr val="tx1"/>
                </a:solidFill>
                <a:latin typeface="+mn-lt"/>
                <a:ea typeface="ＭＳ Ｐゴシック" charset="-128"/>
                <a:cs typeface="ＭＳ Ｐゴシック" charset="-128"/>
              </a:rPr>
              <a:t>Sputnik itself provided scientists with valuable information. The density of the upper </a:t>
            </a:r>
            <a:r>
              <a:rPr lang="en-US" sz="1200" i="1" kern="1200" dirty="0">
                <a:solidFill>
                  <a:schemeClr val="tx1"/>
                </a:solidFill>
                <a:latin typeface="+mn-lt"/>
                <a:ea typeface="ＭＳ Ｐゴシック" charset="-128"/>
                <a:cs typeface="ＭＳ Ｐゴシック" charset="-128"/>
                <a:hlinkClick r:id="rId4"/>
              </a:rPr>
              <a:t>atmosphere could be deduced from its </a:t>
            </a:r>
            <a:r>
              <a:rPr lang="en-US" sz="1200" i="1" kern="1200" dirty="0">
                <a:solidFill>
                  <a:schemeClr val="tx1"/>
                </a:solidFill>
                <a:latin typeface="+mn-lt"/>
                <a:ea typeface="ＭＳ Ｐゴシック" charset="-128"/>
                <a:cs typeface="ＭＳ Ｐゴシック" charset="-128"/>
                <a:hlinkClick r:id="rId5"/>
              </a:rPr>
              <a:t>drag on the orbit, and the propagation of its radio signals gave information about the </a:t>
            </a:r>
            <a:r>
              <a:rPr lang="en-US" sz="1200" i="1" kern="1200" dirty="0">
                <a:solidFill>
                  <a:schemeClr val="tx1"/>
                </a:solidFill>
                <a:latin typeface="+mn-lt"/>
                <a:ea typeface="ＭＳ Ｐゴシック" charset="-128"/>
                <a:cs typeface="ＭＳ Ｐゴシック" charset="-128"/>
                <a:hlinkClick r:id="rId6"/>
              </a:rPr>
              <a:t>ionosphere.</a:t>
            </a:r>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ＭＳ Ｐゴシック" charset="-128"/>
                <a:cs typeface="ＭＳ Ｐゴシック" charset="-128"/>
              </a:rPr>
              <a:t>was the first </a:t>
            </a:r>
            <a:r>
              <a:rPr lang="en-US" sz="1200" kern="1200" dirty="0">
                <a:solidFill>
                  <a:schemeClr val="tx1"/>
                </a:solidFill>
                <a:latin typeface="+mn-lt"/>
                <a:ea typeface="ＭＳ Ｐゴシック" charset="-128"/>
                <a:cs typeface="ＭＳ Ｐゴシック" charset="-128"/>
                <a:hlinkClick r:id="rId3"/>
              </a:rPr>
              <a:t>artificial Earth satellite. It was a 58 cm (23 in) diameter polished metal sphere, with four external radio antennas to broadcast radio pulses. </a:t>
            </a:r>
            <a:endParaRPr lang="en-US" sz="1200" kern="1200" dirty="0">
              <a:solidFill>
                <a:schemeClr val="tx1"/>
              </a:solidFill>
              <a:latin typeface="+mn-lt"/>
              <a:ea typeface="ＭＳ Ｐゴシック" charset="-128"/>
              <a:cs typeface="ＭＳ Ｐゴシック" charset="-128"/>
            </a:endParaRPr>
          </a:p>
          <a:p>
            <a:r>
              <a:rPr lang="en-US" sz="1200" i="1" kern="1200" dirty="0">
                <a:solidFill>
                  <a:schemeClr val="tx1"/>
                </a:solidFill>
                <a:latin typeface="+mn-lt"/>
                <a:ea typeface="ＭＳ Ｐゴシック" charset="-128"/>
                <a:cs typeface="ＭＳ Ｐゴシック" charset="-128"/>
              </a:rPr>
              <a:t>Sputnik itself provided scientists with valuable information. The density of the upper </a:t>
            </a:r>
            <a:r>
              <a:rPr lang="en-US" sz="1200" i="1" kern="1200" dirty="0">
                <a:solidFill>
                  <a:schemeClr val="tx1"/>
                </a:solidFill>
                <a:latin typeface="+mn-lt"/>
                <a:ea typeface="ＭＳ Ｐゴシック" charset="-128"/>
                <a:cs typeface="ＭＳ Ｐゴシック" charset="-128"/>
                <a:hlinkClick r:id="rId4"/>
              </a:rPr>
              <a:t>atmosphere could be deduced from its </a:t>
            </a:r>
            <a:r>
              <a:rPr lang="en-US" sz="1200" i="1" kern="1200" dirty="0">
                <a:solidFill>
                  <a:schemeClr val="tx1"/>
                </a:solidFill>
                <a:latin typeface="+mn-lt"/>
                <a:ea typeface="ＭＳ Ｐゴシック" charset="-128"/>
                <a:cs typeface="ＭＳ Ｐゴシック" charset="-128"/>
                <a:hlinkClick r:id="rId5"/>
              </a:rPr>
              <a:t>drag on the orbit, and the propagation of its radio signals gave information about the </a:t>
            </a:r>
            <a:r>
              <a:rPr lang="en-US" sz="1200" i="1" kern="1200" dirty="0">
                <a:solidFill>
                  <a:schemeClr val="tx1"/>
                </a:solidFill>
                <a:latin typeface="+mn-lt"/>
                <a:ea typeface="ＭＳ Ｐゴシック" charset="-128"/>
                <a:cs typeface="ＭＳ Ｐゴシック" charset="-128"/>
                <a:hlinkClick r:id="rId6"/>
              </a:rPr>
              <a:t>ionosphere.</a:t>
            </a:r>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10</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a:solidFill>
                  <a:schemeClr val="tx1"/>
                </a:solidFill>
                <a:latin typeface="+mn-lt"/>
                <a:ea typeface="ＭＳ Ｐゴシック" charset="-128"/>
                <a:cs typeface="ＭＳ Ｐゴシック" charset="-128"/>
              </a:rPr>
              <a:t>Arrows point to an optically continuous K-feldspar grain separated by quartz-filled fractures in </a:t>
            </a:r>
            <a:r>
              <a:rPr lang="en-US" sz="1200" b="1" kern="1200" dirty="0" err="1">
                <a:solidFill>
                  <a:schemeClr val="tx1"/>
                </a:solidFill>
                <a:latin typeface="+mn-lt"/>
                <a:ea typeface="ＭＳ Ｐゴシック" charset="-128"/>
                <a:cs typeface="ＭＳ Ｐゴシック" charset="-128"/>
              </a:rPr>
              <a:t>orthogneiss</a:t>
            </a:r>
            <a:r>
              <a:rPr lang="en-US" sz="1200" b="1" kern="1200" dirty="0">
                <a:solidFill>
                  <a:schemeClr val="tx1"/>
                </a:solidFill>
                <a:latin typeface="+mn-lt"/>
                <a:ea typeface="ＭＳ Ｐゴシック" charset="-128"/>
                <a:cs typeface="ＭＳ Ｐゴシック" charset="-128"/>
              </a:rPr>
              <a:t> (</a:t>
            </a:r>
            <a:r>
              <a:rPr lang="en-US" sz="1200" b="1" kern="1200" dirty="0">
                <a:solidFill>
                  <a:schemeClr val="tx1"/>
                </a:solidFill>
                <a:latin typeface="+mn-lt"/>
                <a:ea typeface="ＭＳ Ｐゴシック" charset="-128"/>
                <a:cs typeface="ＭＳ Ｐゴシック" charset="-128"/>
                <a:hlinkClick r:id="rId3"/>
              </a:rPr>
              <a:t>82MW0017). K-feldspar is stained green in this image, and sodic perthite appears orange.  Click </a:t>
            </a:r>
            <a:r>
              <a:rPr lang="en-US" sz="1200" b="1" kern="1200" dirty="0">
                <a:solidFill>
                  <a:schemeClr val="tx1"/>
                </a:solidFill>
                <a:latin typeface="+mn-lt"/>
                <a:ea typeface="ＭＳ Ｐゴシック" charset="-128"/>
                <a:cs typeface="ＭＳ Ｐゴシック" charset="-128"/>
                <a:hlinkClick r:id="rId4"/>
              </a:rPr>
              <a:t>here for a zip file with full resolution image.kfs: K-feldspar qtz: quartz	</a:t>
            </a:r>
          </a:p>
          <a:p>
            <a:endParaRPr lang="en-US" sz="1200" b="1" kern="1200" dirty="0">
              <a:solidFill>
                <a:schemeClr val="tx1"/>
              </a:solidFill>
              <a:latin typeface="+mn-lt"/>
              <a:ea typeface="ＭＳ Ｐゴシック" charset="-128"/>
              <a:cs typeface="ＭＳ Ｐゴシック" charset="-128"/>
              <a:hlinkClick r:id="rId4"/>
            </a:endParaRPr>
          </a:p>
          <a:p>
            <a:r>
              <a:rPr lang="en-US" sz="1200" b="1" kern="1200" dirty="0">
                <a:solidFill>
                  <a:schemeClr val="tx1"/>
                </a:solidFill>
                <a:latin typeface="+mn-lt"/>
                <a:ea typeface="ＭＳ Ｐゴシック" charset="-128"/>
                <a:cs typeface="ＭＳ Ｐゴシック" charset="-128"/>
              </a:rPr>
              <a:t>Feldspars (</a:t>
            </a:r>
            <a:r>
              <a:rPr lang="en-US" sz="1200" b="1" kern="1200" dirty="0">
                <a:solidFill>
                  <a:schemeClr val="tx1"/>
                </a:solidFill>
                <a:latin typeface="+mn-lt"/>
                <a:ea typeface="ＭＳ Ｐゴシック" charset="-128"/>
                <a:cs typeface="ＭＳ Ｐゴシック" charset="-128"/>
                <a:hlinkClick r:id="rId5"/>
              </a:rPr>
              <a:t>K</a:t>
            </a:r>
            <a:r>
              <a:rPr lang="en-US" sz="1200" b="1" kern="1200" dirty="0">
                <a:solidFill>
                  <a:schemeClr val="tx1"/>
                </a:solidFill>
                <a:latin typeface="+mn-lt"/>
                <a:ea typeface="ＭＳ Ｐゴシック" charset="-128"/>
                <a:cs typeface="ＭＳ Ｐゴシック" charset="-128"/>
                <a:hlinkClick r:id="rId6"/>
              </a:rPr>
              <a:t>Al</a:t>
            </a:r>
            <a:r>
              <a:rPr lang="en-US" sz="1200" b="1" kern="1200" dirty="0">
                <a:solidFill>
                  <a:schemeClr val="tx1"/>
                </a:solidFill>
                <a:latin typeface="+mn-lt"/>
                <a:ea typeface="ＭＳ Ｐゴシック" charset="-128"/>
                <a:cs typeface="ＭＳ Ｐゴシック" charset="-128"/>
                <a:hlinkClick r:id="rId7"/>
              </a:rPr>
              <a:t>Si</a:t>
            </a:r>
            <a:r>
              <a:rPr lang="en-US" sz="1200" b="1" kern="1200" baseline="-25000" dirty="0">
                <a:solidFill>
                  <a:schemeClr val="tx1"/>
                </a:solidFill>
                <a:latin typeface="+mn-lt"/>
                <a:ea typeface="ＭＳ Ｐゴシック" charset="-128"/>
                <a:cs typeface="ＭＳ Ｐゴシック" charset="-128"/>
                <a:hlinkClick r:id="rId7"/>
              </a:rPr>
              <a:t>3</a:t>
            </a:r>
            <a:r>
              <a:rPr lang="en-US" sz="1200" b="1" kern="1200" baseline="0" dirty="0">
                <a:solidFill>
                  <a:schemeClr val="tx1"/>
                </a:solidFill>
                <a:latin typeface="+mn-lt"/>
                <a:ea typeface="ＭＳ Ｐゴシック" charset="-128"/>
                <a:cs typeface="ＭＳ Ｐゴシック" charset="-128"/>
                <a:hlinkClick r:id="rId8"/>
              </a:rPr>
              <a:t>O</a:t>
            </a:r>
            <a:r>
              <a:rPr lang="en-US" sz="1200" b="1" kern="1200" baseline="-25000" dirty="0">
                <a:solidFill>
                  <a:schemeClr val="tx1"/>
                </a:solidFill>
                <a:latin typeface="+mn-lt"/>
                <a:ea typeface="ＭＳ Ｐゴシック" charset="-128"/>
                <a:cs typeface="ＭＳ Ｐゴシック" charset="-128"/>
                <a:hlinkClick r:id="rId8"/>
              </a:rPr>
              <a:t>8</a:t>
            </a:r>
            <a:r>
              <a:rPr lang="en-US" sz="1200" b="1" kern="1200" baseline="0" dirty="0">
                <a:solidFill>
                  <a:schemeClr val="tx1"/>
                </a:solidFill>
                <a:latin typeface="+mn-lt"/>
                <a:ea typeface="ＭＳ Ｐゴシック" charset="-128"/>
                <a:cs typeface="ＭＳ Ｐゴシック" charset="-128"/>
                <a:hlinkClick r:id="rId8"/>
              </a:rPr>
              <a:t> – </a:t>
            </a:r>
            <a:r>
              <a:rPr lang="en-US" sz="1200" b="1" kern="1200" baseline="0" dirty="0">
                <a:solidFill>
                  <a:schemeClr val="tx1"/>
                </a:solidFill>
                <a:latin typeface="+mn-lt"/>
                <a:ea typeface="ＭＳ Ｐゴシック" charset="-128"/>
                <a:cs typeface="ＭＳ Ｐゴシック" charset="-128"/>
                <a:hlinkClick r:id="rId9"/>
              </a:rPr>
              <a:t>Na</a:t>
            </a:r>
            <a:r>
              <a:rPr lang="en-US" sz="1200" b="1" kern="1200" baseline="0" dirty="0">
                <a:solidFill>
                  <a:schemeClr val="tx1"/>
                </a:solidFill>
                <a:latin typeface="+mn-lt"/>
                <a:ea typeface="ＭＳ Ｐゴシック" charset="-128"/>
                <a:cs typeface="ＭＳ Ｐゴシック" charset="-128"/>
                <a:hlinkClick r:id="rId6"/>
              </a:rPr>
              <a:t>Al</a:t>
            </a:r>
            <a:r>
              <a:rPr lang="en-US" sz="1200" b="1" kern="1200" baseline="0" dirty="0">
                <a:solidFill>
                  <a:schemeClr val="tx1"/>
                </a:solidFill>
                <a:latin typeface="+mn-lt"/>
                <a:ea typeface="ＭＳ Ｐゴシック" charset="-128"/>
                <a:cs typeface="ＭＳ Ｐゴシック" charset="-128"/>
                <a:hlinkClick r:id="rId7"/>
              </a:rPr>
              <a:t>Si</a:t>
            </a:r>
            <a:r>
              <a:rPr lang="en-US" sz="1200" b="1" kern="1200" baseline="-25000" dirty="0">
                <a:solidFill>
                  <a:schemeClr val="tx1"/>
                </a:solidFill>
                <a:latin typeface="+mn-lt"/>
                <a:ea typeface="ＭＳ Ｐゴシック" charset="-128"/>
                <a:cs typeface="ＭＳ Ｐゴシック" charset="-128"/>
                <a:hlinkClick r:id="rId7"/>
              </a:rPr>
              <a:t>3</a:t>
            </a:r>
            <a:r>
              <a:rPr lang="en-US" sz="1200" b="1" kern="1200" baseline="0" dirty="0">
                <a:solidFill>
                  <a:schemeClr val="tx1"/>
                </a:solidFill>
                <a:latin typeface="+mn-lt"/>
                <a:ea typeface="ＭＳ Ｐゴシック" charset="-128"/>
                <a:cs typeface="ＭＳ Ｐゴシック" charset="-128"/>
                <a:hlinkClick r:id="rId8"/>
              </a:rPr>
              <a:t>O</a:t>
            </a:r>
            <a:r>
              <a:rPr lang="en-US" sz="1200" b="1" kern="1200" baseline="-25000" dirty="0">
                <a:solidFill>
                  <a:schemeClr val="tx1"/>
                </a:solidFill>
                <a:latin typeface="+mn-lt"/>
                <a:ea typeface="ＭＳ Ｐゴシック" charset="-128"/>
                <a:cs typeface="ＭＳ Ｐゴシック" charset="-128"/>
                <a:hlinkClick r:id="rId8"/>
              </a:rPr>
              <a:t>8</a:t>
            </a:r>
            <a:r>
              <a:rPr lang="en-US" sz="1200" b="1" kern="1200" baseline="0" dirty="0">
                <a:solidFill>
                  <a:schemeClr val="tx1"/>
                </a:solidFill>
                <a:latin typeface="+mn-lt"/>
                <a:ea typeface="ＭＳ Ｐゴシック" charset="-128"/>
                <a:cs typeface="ＭＳ Ｐゴシック" charset="-128"/>
                <a:hlinkClick r:id="rId8"/>
              </a:rPr>
              <a:t> – </a:t>
            </a:r>
            <a:r>
              <a:rPr lang="en-US" sz="1200" b="1" kern="1200" baseline="0" dirty="0">
                <a:solidFill>
                  <a:schemeClr val="tx1"/>
                </a:solidFill>
                <a:latin typeface="+mn-lt"/>
                <a:ea typeface="ＭＳ Ｐゴシック" charset="-128"/>
                <a:cs typeface="ＭＳ Ｐゴシック" charset="-128"/>
                <a:hlinkClick r:id="rId10"/>
              </a:rPr>
              <a:t>Ca</a:t>
            </a:r>
            <a:r>
              <a:rPr lang="en-US" sz="1200" b="1" kern="1200" baseline="0" dirty="0">
                <a:solidFill>
                  <a:schemeClr val="tx1"/>
                </a:solidFill>
                <a:latin typeface="+mn-lt"/>
                <a:ea typeface="ＭＳ Ｐゴシック" charset="-128"/>
                <a:cs typeface="ＭＳ Ｐゴシック" charset="-128"/>
                <a:hlinkClick r:id="rId6"/>
              </a:rPr>
              <a:t>Al</a:t>
            </a:r>
            <a:r>
              <a:rPr lang="en-US" sz="1200" b="1" kern="1200" baseline="-25000" dirty="0">
                <a:solidFill>
                  <a:schemeClr val="tx1"/>
                </a:solidFill>
                <a:latin typeface="+mn-lt"/>
                <a:ea typeface="ＭＳ Ｐゴシック" charset="-128"/>
                <a:cs typeface="ＭＳ Ｐゴシック" charset="-128"/>
                <a:hlinkClick r:id="rId6"/>
              </a:rPr>
              <a:t>2</a:t>
            </a:r>
            <a:r>
              <a:rPr lang="en-US" sz="1200" b="1" kern="1200" baseline="0" dirty="0">
                <a:solidFill>
                  <a:schemeClr val="tx1"/>
                </a:solidFill>
                <a:latin typeface="+mn-lt"/>
                <a:ea typeface="ＭＳ Ｐゴシック" charset="-128"/>
                <a:cs typeface="ＭＳ Ｐゴシック" charset="-128"/>
                <a:hlinkClick r:id="rId7"/>
              </a:rPr>
              <a:t>Si</a:t>
            </a:r>
            <a:r>
              <a:rPr lang="en-US" sz="1200" b="1" kern="1200" baseline="-25000" dirty="0">
                <a:solidFill>
                  <a:schemeClr val="tx1"/>
                </a:solidFill>
                <a:latin typeface="+mn-lt"/>
                <a:ea typeface="ＭＳ Ｐゴシック" charset="-128"/>
                <a:cs typeface="ＭＳ Ｐゴシック" charset="-128"/>
                <a:hlinkClick r:id="rId7"/>
              </a:rPr>
              <a:t>2</a:t>
            </a:r>
            <a:r>
              <a:rPr lang="en-US" sz="1200" b="1" kern="1200" baseline="0" dirty="0">
                <a:solidFill>
                  <a:schemeClr val="tx1"/>
                </a:solidFill>
                <a:latin typeface="+mn-lt"/>
                <a:ea typeface="ＭＳ Ｐゴシック" charset="-128"/>
                <a:cs typeface="ＭＳ Ｐゴシック" charset="-128"/>
                <a:hlinkClick r:id="rId8"/>
              </a:rPr>
              <a:t>O</a:t>
            </a:r>
            <a:r>
              <a:rPr lang="en-US" sz="1200" b="1" kern="1200" baseline="-25000" dirty="0">
                <a:solidFill>
                  <a:schemeClr val="tx1"/>
                </a:solidFill>
                <a:latin typeface="+mn-lt"/>
                <a:ea typeface="ＭＳ Ｐゴシック" charset="-128"/>
                <a:cs typeface="ＭＳ Ｐゴシック" charset="-128"/>
                <a:hlinkClick r:id="rId8"/>
              </a:rPr>
              <a:t>8</a:t>
            </a:r>
            <a:r>
              <a:rPr lang="en-US" sz="1200" b="1" kern="1200" baseline="0" dirty="0">
                <a:solidFill>
                  <a:schemeClr val="tx1"/>
                </a:solidFill>
                <a:latin typeface="+mn-lt"/>
                <a:ea typeface="ＭＳ Ｐゴシック" charset="-128"/>
                <a:cs typeface="ＭＳ Ｐゴシック" charset="-128"/>
                <a:hlinkClick r:id="rId8"/>
              </a:rPr>
              <a:t>) are a group of rock-forming </a:t>
            </a:r>
            <a:r>
              <a:rPr lang="en-US" sz="1200" b="1" kern="1200" baseline="0" dirty="0">
                <a:solidFill>
                  <a:schemeClr val="tx1"/>
                </a:solidFill>
                <a:latin typeface="+mn-lt"/>
                <a:ea typeface="ＭＳ Ｐゴシック" charset="-128"/>
                <a:cs typeface="ＭＳ Ｐゴシック" charset="-128"/>
                <a:hlinkClick r:id="rId11"/>
              </a:rPr>
              <a:t>tectosilicate </a:t>
            </a:r>
            <a:r>
              <a:rPr lang="en-US" sz="1200" b="1" kern="1200" baseline="0" dirty="0">
                <a:solidFill>
                  <a:schemeClr val="tx1"/>
                </a:solidFill>
                <a:latin typeface="+mn-lt"/>
                <a:ea typeface="ＭＳ Ｐゴシック" charset="-128"/>
                <a:cs typeface="ＭＳ Ｐゴシック" charset="-128"/>
                <a:hlinkClick r:id="rId12"/>
              </a:rPr>
              <a:t>minerals that make up as much as 60% of the </a:t>
            </a:r>
            <a:r>
              <a:rPr lang="en-US" sz="1200" b="1" kern="1200" baseline="0" dirty="0">
                <a:solidFill>
                  <a:schemeClr val="tx1"/>
                </a:solidFill>
                <a:latin typeface="+mn-lt"/>
                <a:ea typeface="ＭＳ Ｐゴシック" charset="-128"/>
                <a:cs typeface="ＭＳ Ｐゴシック" charset="-128"/>
                <a:hlinkClick r:id="rId13"/>
              </a:rPr>
              <a:t>Earth's </a:t>
            </a:r>
            <a:r>
              <a:rPr lang="en-US" sz="1200" b="1" kern="1200" baseline="0" dirty="0">
                <a:solidFill>
                  <a:schemeClr val="tx1"/>
                </a:solidFill>
                <a:latin typeface="+mn-lt"/>
                <a:ea typeface="ＭＳ Ｐゴシック" charset="-128"/>
                <a:cs typeface="ＭＳ Ｐゴシック" charset="-128"/>
                <a:hlinkClick r:id="rId14"/>
              </a:rPr>
              <a:t>crust.</a:t>
            </a:r>
            <a:endParaRPr lang="en-US" sz="1200" b="1" kern="1200" baseline="0" dirty="0">
              <a:solidFill>
                <a:schemeClr val="tx1"/>
              </a:solidFill>
              <a:latin typeface="+mn-lt"/>
              <a:ea typeface="ＭＳ Ｐゴシック" charset="-128"/>
              <a:cs typeface="ＭＳ Ｐゴシック" charset="-128"/>
            </a:endParaRPr>
          </a:p>
          <a:p>
            <a:r>
              <a:rPr lang="en-US" sz="1200" b="1" kern="1200" dirty="0">
                <a:solidFill>
                  <a:schemeClr val="tx1"/>
                </a:solidFill>
                <a:latin typeface="+mn-lt"/>
                <a:ea typeface="ＭＳ Ｐゴシック" charset="-128"/>
                <a:cs typeface="ＭＳ Ｐゴシック" charset="-128"/>
              </a:rPr>
              <a:t>Quartz is the second most abundant </a:t>
            </a:r>
            <a:r>
              <a:rPr lang="en-US" sz="1200" b="1" kern="1200" dirty="0">
                <a:solidFill>
                  <a:schemeClr val="tx1"/>
                </a:solidFill>
                <a:latin typeface="+mn-lt"/>
                <a:ea typeface="ＭＳ Ｐゴシック" charset="-128"/>
                <a:cs typeface="ＭＳ Ｐゴシック" charset="-128"/>
                <a:hlinkClick r:id="rId12"/>
              </a:rPr>
              <a:t>mineral in the </a:t>
            </a:r>
            <a:r>
              <a:rPr lang="en-US" sz="1200" b="1" kern="1200" dirty="0">
                <a:solidFill>
                  <a:schemeClr val="tx1"/>
                </a:solidFill>
                <a:latin typeface="+mn-lt"/>
                <a:ea typeface="ＭＳ Ｐゴシック" charset="-128"/>
                <a:cs typeface="ＭＳ Ｐゴシック" charset="-128"/>
                <a:hlinkClick r:id="rId13"/>
              </a:rPr>
              <a:t>Earth's </a:t>
            </a:r>
            <a:r>
              <a:rPr lang="en-US" sz="1200" b="1" kern="1200" dirty="0">
                <a:solidFill>
                  <a:schemeClr val="tx1"/>
                </a:solidFill>
                <a:latin typeface="+mn-lt"/>
                <a:ea typeface="ＭＳ Ｐゴシック" charset="-128"/>
                <a:cs typeface="ＭＳ Ｐゴシック" charset="-128"/>
                <a:hlinkClick r:id="rId15"/>
              </a:rPr>
              <a:t>continental crust, after </a:t>
            </a:r>
            <a:r>
              <a:rPr lang="en-US" sz="1200" b="1" kern="1200" dirty="0">
                <a:solidFill>
                  <a:schemeClr val="tx1"/>
                </a:solidFill>
                <a:latin typeface="+mn-lt"/>
                <a:ea typeface="ＭＳ Ｐゴシック" charset="-128"/>
                <a:cs typeface="ＭＳ Ｐゴシック" charset="-128"/>
                <a:hlinkClick r:id="rId16"/>
              </a:rPr>
              <a:t>feldspar. It is made up of a continuous framework of SiO</a:t>
            </a:r>
            <a:r>
              <a:rPr lang="en-US" sz="1200" b="1" kern="1200" baseline="-25000" dirty="0">
                <a:solidFill>
                  <a:schemeClr val="tx1"/>
                </a:solidFill>
                <a:latin typeface="+mn-lt"/>
                <a:ea typeface="ＭＳ Ｐゴシック" charset="-128"/>
                <a:cs typeface="ＭＳ Ｐゴシック" charset="-128"/>
                <a:hlinkClick r:id="rId16"/>
              </a:rPr>
              <a:t>4</a:t>
            </a:r>
            <a:r>
              <a:rPr lang="en-US" sz="1200" b="1" kern="1200" baseline="0" dirty="0">
                <a:solidFill>
                  <a:schemeClr val="tx1"/>
                </a:solidFill>
                <a:latin typeface="+mn-lt"/>
                <a:ea typeface="ＭＳ Ｐゴシック" charset="-128"/>
                <a:cs typeface="ＭＳ Ｐゴシック" charset="-128"/>
                <a:hlinkClick r:id="rId16"/>
              </a:rPr>
              <a:t> </a:t>
            </a:r>
            <a:r>
              <a:rPr lang="en-US" sz="1200" b="1" kern="1200" baseline="0" dirty="0">
                <a:solidFill>
                  <a:schemeClr val="tx1"/>
                </a:solidFill>
                <a:latin typeface="+mn-lt"/>
                <a:ea typeface="ＭＳ Ｐゴシック" charset="-128"/>
                <a:cs typeface="ＭＳ Ｐゴシック" charset="-128"/>
                <a:hlinkClick r:id="rId7"/>
              </a:rPr>
              <a:t>silicon–</a:t>
            </a:r>
            <a:r>
              <a:rPr lang="en-US" sz="1200" b="1" kern="1200" baseline="0" dirty="0">
                <a:solidFill>
                  <a:schemeClr val="tx1"/>
                </a:solidFill>
                <a:latin typeface="+mn-lt"/>
                <a:ea typeface="ＭＳ Ｐゴシック" charset="-128"/>
                <a:cs typeface="ＭＳ Ｐゴシック" charset="-128"/>
                <a:hlinkClick r:id="rId8"/>
              </a:rPr>
              <a:t>oxygen </a:t>
            </a:r>
            <a:r>
              <a:rPr lang="en-US" sz="1200" b="1" kern="1200" baseline="0" dirty="0">
                <a:solidFill>
                  <a:schemeClr val="tx1"/>
                </a:solidFill>
                <a:latin typeface="+mn-lt"/>
                <a:ea typeface="ＭＳ Ｐゴシック" charset="-128"/>
                <a:cs typeface="ＭＳ Ｐゴシック" charset="-128"/>
                <a:hlinkClick r:id="rId17"/>
              </a:rPr>
              <a:t>tetrahedra, with each oxygen being shared between two tetrahedra, giving an overall formula </a:t>
            </a:r>
            <a:r>
              <a:rPr lang="en-US" sz="1200" b="1" kern="1200" baseline="0" dirty="0">
                <a:solidFill>
                  <a:schemeClr val="tx1"/>
                </a:solidFill>
                <a:latin typeface="+mn-lt"/>
                <a:ea typeface="ＭＳ Ｐゴシック" charset="-128"/>
                <a:cs typeface="ＭＳ Ｐゴシック" charset="-128"/>
                <a:hlinkClick r:id="rId18"/>
              </a:rPr>
              <a:t>SiO</a:t>
            </a:r>
            <a:r>
              <a:rPr lang="en-US" sz="1200" b="1" kern="1200" baseline="-25000" dirty="0">
                <a:solidFill>
                  <a:schemeClr val="tx1"/>
                </a:solidFill>
                <a:latin typeface="+mn-lt"/>
                <a:ea typeface="ＭＳ Ｐゴシック" charset="-128"/>
                <a:cs typeface="ＭＳ Ｐゴシック" charset="-128"/>
                <a:hlinkClick r:id="rId18"/>
              </a:rPr>
              <a:t>2</a:t>
            </a:r>
            <a:r>
              <a:rPr lang="en-US" sz="1200" b="1" kern="1200" baseline="0" dirty="0">
                <a:solidFill>
                  <a:schemeClr val="tx1"/>
                </a:solidFill>
                <a:latin typeface="+mn-lt"/>
                <a:ea typeface="ＭＳ Ｐゴシック" charset="-128"/>
                <a:cs typeface="ＭＳ Ｐゴシック" charset="-128"/>
                <a:hlinkClick r:id="rId18"/>
              </a:rPr>
              <a:t>.</a:t>
            </a:r>
            <a:endParaRPr lang="en-US" sz="1200" b="1" kern="1200" baseline="0" dirty="0">
              <a:solidFill>
                <a:schemeClr val="tx1"/>
              </a:solidFill>
              <a:latin typeface="+mn-lt"/>
              <a:ea typeface="ＭＳ Ｐゴシック" charset="-128"/>
              <a:cs typeface="ＭＳ Ｐゴシック" charset="-128"/>
            </a:endParaRPr>
          </a:p>
          <a:p>
            <a:endParaRPr lang="en-US" sz="1200" b="1" kern="1200" dirty="0">
              <a:solidFill>
                <a:schemeClr val="tx1"/>
              </a:solidFill>
              <a:latin typeface="+mn-lt"/>
              <a:ea typeface="ＭＳ Ｐゴシック" charset="-128"/>
              <a:cs typeface="ＭＳ Ｐゴシック" charset="-128"/>
              <a:hlinkClick r:id="rId4"/>
            </a:endParaRPr>
          </a:p>
          <a:p>
            <a:r>
              <a:rPr lang="en-US" sz="1200" kern="1200" dirty="0">
                <a:solidFill>
                  <a:schemeClr val="tx1"/>
                </a:solidFill>
                <a:latin typeface="+mn-lt"/>
                <a:ea typeface="ＭＳ Ｐゴシック" charset="-128"/>
                <a:cs typeface="ＭＳ Ｐゴシック" charset="-128"/>
              </a:rPr>
              <a:t>When placed between two polarizing filters set at right angles to each other, the optical properties of the minerals in the thin section alter the </a:t>
            </a:r>
            <a:r>
              <a:rPr lang="en-US" sz="1200" kern="1200" dirty="0" err="1">
                <a:solidFill>
                  <a:schemeClr val="tx1"/>
                </a:solidFill>
                <a:latin typeface="+mn-lt"/>
                <a:ea typeface="ＭＳ Ｐゴシック" charset="-128"/>
                <a:cs typeface="ＭＳ Ｐゴシック" charset="-128"/>
              </a:rPr>
              <a:t>colour</a:t>
            </a:r>
            <a:r>
              <a:rPr lang="en-US" sz="1200" kern="1200" dirty="0">
                <a:solidFill>
                  <a:schemeClr val="tx1"/>
                </a:solidFill>
                <a:latin typeface="+mn-lt"/>
                <a:ea typeface="ＭＳ Ｐゴシック" charset="-128"/>
                <a:cs typeface="ＭＳ Ｐゴシック" charset="-128"/>
              </a:rPr>
              <a:t> and intensity of the light as seen by the viewer. As different minerals have different optical properties, most rock forming minerals can be easily identified. </a:t>
            </a:r>
            <a:r>
              <a:rPr lang="en-US" sz="1200" kern="1200" dirty="0">
                <a:solidFill>
                  <a:schemeClr val="tx1"/>
                </a:solidFill>
                <a:latin typeface="+mn-lt"/>
                <a:ea typeface="ＭＳ Ｐゴシック" charset="-128"/>
                <a:cs typeface="ＭＳ Ｐゴシック" charset="-128"/>
                <a:hlinkClick r:id="rId19"/>
              </a:rPr>
              <a:t>Plagioclase for example can be seen in the photo on the right as a clear mineral with multiple parallel </a:t>
            </a:r>
            <a:r>
              <a:rPr lang="en-US" sz="1200" kern="1200" dirty="0">
                <a:solidFill>
                  <a:schemeClr val="tx1"/>
                </a:solidFill>
                <a:latin typeface="+mn-lt"/>
                <a:ea typeface="ＭＳ Ｐゴシック" charset="-128"/>
                <a:cs typeface="ＭＳ Ｐゴシック" charset="-128"/>
                <a:hlinkClick r:id="rId20"/>
              </a:rPr>
              <a:t>twinning planes. The large blue-green minerals are </a:t>
            </a:r>
            <a:r>
              <a:rPr lang="en-US" sz="1200" kern="1200" dirty="0">
                <a:solidFill>
                  <a:schemeClr val="tx1"/>
                </a:solidFill>
                <a:latin typeface="+mn-lt"/>
                <a:ea typeface="ＭＳ Ｐゴシック" charset="-128"/>
                <a:cs typeface="ＭＳ Ｐゴシック" charset="-128"/>
                <a:hlinkClick r:id="rId21"/>
              </a:rPr>
              <a:t>clinopyroxene with some exsolution of </a:t>
            </a:r>
            <a:r>
              <a:rPr lang="en-US" sz="1200" kern="1200" dirty="0">
                <a:solidFill>
                  <a:schemeClr val="tx1"/>
                </a:solidFill>
                <a:latin typeface="+mn-lt"/>
                <a:ea typeface="ＭＳ Ｐゴシック" charset="-128"/>
                <a:cs typeface="ＭＳ Ｐゴシック" charset="-128"/>
                <a:hlinkClick r:id="rId22"/>
              </a:rPr>
              <a:t>orthopyroxene.Thin sections are prepared in order to investigate the optical properties of the minerals in the rock. This work is a part of </a:t>
            </a:r>
            <a:r>
              <a:rPr lang="en-US" sz="1200" kern="1200" dirty="0">
                <a:solidFill>
                  <a:schemeClr val="tx1"/>
                </a:solidFill>
                <a:latin typeface="+mn-lt"/>
                <a:ea typeface="ＭＳ Ｐゴシック" charset="-128"/>
                <a:cs typeface="ＭＳ Ｐゴシック" charset="-128"/>
                <a:hlinkClick r:id="rId23"/>
              </a:rPr>
              <a:t>petrology and helps to reveal the origin and evolution of the parent rock.</a:t>
            </a:r>
            <a:endParaRPr lang="en-US" sz="1200" b="1" kern="1200" dirty="0">
              <a:solidFill>
                <a:schemeClr val="tx1"/>
              </a:solidFill>
              <a:latin typeface="+mn-lt"/>
              <a:ea typeface="ＭＳ Ｐゴシック" charset="-128"/>
              <a:cs typeface="ＭＳ Ｐゴシック" charset="-128"/>
              <a:hlinkClick r:id="rId4"/>
            </a:endParaRP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p:nvPr/>
        </p:nvSpPr>
        <p:spPr bwMode="ltGray">
          <a:xfrm>
            <a:off x="0" y="0"/>
            <a:ext cx="9144000" cy="513556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p:nvSpPr>
        <p:spPr bwMode="invGray">
          <a:xfrm>
            <a:off x="0" y="5127625"/>
            <a:ext cx="9144000" cy="46038"/>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ctrTitle"/>
          </p:nvPr>
        </p:nvSpPr>
        <p:spPr>
          <a:xfrm>
            <a:off x="685800" y="3355848"/>
            <a:ext cx="8077200" cy="1673352"/>
          </a:xfrm>
        </p:spPr>
        <p:txBody>
          <a:bodyPr tIns="0" bIns="0" anchor="t"/>
          <a:lstStyle>
            <a:lvl1pPr algn="l">
              <a:defRPr sz="4700" b="1"/>
            </a:lvl1pPr>
          </a:lstStyle>
          <a:p>
            <a:r>
              <a:rPr lang="en-US"/>
              <a:t>Click to edit Master title style</a:t>
            </a:r>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6" name="Date Placeholder 3"/>
          <p:cNvSpPr>
            <a:spLocks noGrp="1"/>
          </p:cNvSpPr>
          <p:nvPr>
            <p:ph type="dt" sz="half" idx="10"/>
          </p:nvPr>
        </p:nvSpPr>
        <p:spPr/>
        <p:txBody>
          <a:bodyPr/>
          <a:lstStyle>
            <a:lvl1pPr>
              <a:defRPr>
                <a:solidFill>
                  <a:srgbClr val="FFFFFF"/>
                </a:solidFill>
              </a:defRPr>
            </a:lvl1pPr>
          </a:lstStyle>
          <a:p>
            <a:pPr>
              <a:defRPr/>
            </a:pPr>
            <a:fld id="{468362CD-04AE-574D-AFE8-99F0FEB444E9}" type="datetime1">
              <a:rPr lang="en-US"/>
              <a:pPr>
                <a:defRPr/>
              </a:pPr>
              <a:t>8/2/18</a:t>
            </a:fld>
            <a:endParaRPr lang="en-US"/>
          </a:p>
        </p:txBody>
      </p:sp>
      <p:sp>
        <p:nvSpPr>
          <p:cNvPr id="7" name="Footer Placeholder 4"/>
          <p:cNvSpPr>
            <a:spLocks noGrp="1"/>
          </p:cNvSpPr>
          <p:nvPr>
            <p:ph type="ftr" sz="quarter" idx="11"/>
          </p:nvPr>
        </p:nvSpPr>
        <p:spPr/>
        <p:txBody>
          <a:bodyPr/>
          <a:lstStyle>
            <a:lvl1pPr>
              <a:defRPr/>
            </a:lvl1pPr>
          </a:lstStyle>
          <a:p>
            <a:pPr>
              <a:defRPr/>
            </a:pPr>
            <a:r>
              <a:rPr lang="en-US"/>
              <a:t>Carbon uptake by eMLR</a:t>
            </a:r>
          </a:p>
        </p:txBody>
      </p:sp>
      <p:sp>
        <p:nvSpPr>
          <p:cNvPr id="8" name="Slide Number Placeholder 5"/>
          <p:cNvSpPr>
            <a:spLocks noGrp="1"/>
          </p:cNvSpPr>
          <p:nvPr>
            <p:ph type="sldNum" sz="quarter" idx="12"/>
          </p:nvPr>
        </p:nvSpPr>
        <p:spPr/>
        <p:txBody>
          <a:bodyPr/>
          <a:lstStyle>
            <a:lvl1pPr>
              <a:defRPr>
                <a:solidFill>
                  <a:srgbClr val="FFFFFF"/>
                </a:solidFill>
              </a:defRPr>
            </a:lvl1pPr>
          </a:lstStyle>
          <a:p>
            <a:pPr>
              <a:defRPr/>
            </a:pPr>
            <a:fld id="{E6517369-79E8-D449-A305-18C1DBBC5516}"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1146FBE-13D5-D341-BF1A-50EB0DDA79E1}" type="datetime1">
              <a:rPr lang="en-US"/>
              <a:pPr>
                <a:defRPr/>
              </a:pPr>
              <a:t>8/2/18</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3EE13F52-C80F-4E46-A9F1-D9E9643D6327}"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Rectangle 3"/>
          <p:cNvSpPr/>
          <p:nvPr/>
        </p:nvSpPr>
        <p:spPr bwMode="invGray">
          <a:xfrm>
            <a:off x="6599238" y="0"/>
            <a:ext cx="46037"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p:nvSpPr>
        <p:spPr bwMode="ltGray">
          <a:xfrm>
            <a:off x="6648450" y="0"/>
            <a:ext cx="2514600"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Vertical Title 1"/>
          <p:cNvSpPr>
            <a:spLocks noGrp="1"/>
          </p:cNvSpPr>
          <p:nvPr>
            <p:ph type="title" orient="vert"/>
          </p:nvPr>
        </p:nvSpPr>
        <p:spPr>
          <a:xfrm>
            <a:off x="6781800" y="274640"/>
            <a:ext cx="19050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0480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3"/>
          <p:cNvSpPr>
            <a:spLocks noGrp="1"/>
          </p:cNvSpPr>
          <p:nvPr>
            <p:ph type="dt" sz="half" idx="10"/>
          </p:nvPr>
        </p:nvSpPr>
        <p:spPr/>
        <p:txBody>
          <a:bodyPr/>
          <a:lstStyle>
            <a:lvl1pPr>
              <a:defRPr/>
            </a:lvl1pPr>
          </a:lstStyle>
          <a:p>
            <a:pPr>
              <a:defRPr/>
            </a:pPr>
            <a:fld id="{1ADB6FE7-43D4-684C-8B9A-1A28CFC8F803}" type="datetime1">
              <a:rPr lang="en-US"/>
              <a:pPr>
                <a:defRPr/>
              </a:pPr>
              <a:t>8/2/18</a:t>
            </a:fld>
            <a:endParaRPr lang="en-US"/>
          </a:p>
        </p:txBody>
      </p:sp>
      <p:sp>
        <p:nvSpPr>
          <p:cNvPr id="7" name="Footer Placeholder 4"/>
          <p:cNvSpPr>
            <a:spLocks noGrp="1"/>
          </p:cNvSpPr>
          <p:nvPr>
            <p:ph type="ftr" sz="quarter" idx="11"/>
          </p:nvPr>
        </p:nvSpPr>
        <p:spPr>
          <a:xfrm>
            <a:off x="2640013" y="6376988"/>
            <a:ext cx="3836987" cy="365125"/>
          </a:xfrm>
        </p:spPr>
        <p:txBody>
          <a:bodyPr/>
          <a:lstStyle>
            <a:lvl1pPr>
              <a:defRPr/>
            </a:lvl1pPr>
          </a:lstStyle>
          <a:p>
            <a:pPr>
              <a:defRPr/>
            </a:pPr>
            <a:r>
              <a:rPr lang="en-US"/>
              <a:t>Carbon uptake by eMLR</a:t>
            </a:r>
          </a:p>
        </p:txBody>
      </p:sp>
      <p:sp>
        <p:nvSpPr>
          <p:cNvPr id="8" name="Slide Number Placeholder 5"/>
          <p:cNvSpPr>
            <a:spLocks noGrp="1"/>
          </p:cNvSpPr>
          <p:nvPr>
            <p:ph type="sldNum" sz="quarter" idx="12"/>
          </p:nvPr>
        </p:nvSpPr>
        <p:spPr/>
        <p:txBody>
          <a:bodyPr/>
          <a:lstStyle>
            <a:lvl1pPr>
              <a:defRPr/>
            </a:lvl1pPr>
          </a:lstStyle>
          <a:p>
            <a:pPr>
              <a:defRPr/>
            </a:pPr>
            <a:fld id="{683090E9-34D6-1E46-AD0E-E08CF70A14A4}"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87E4D41C-3FAF-5F4C-AE6B-47F343215FD1}" type="datetime1">
              <a:rPr lang="en-US"/>
              <a:pPr>
                <a:defRPr/>
              </a:pPr>
              <a:t>8/2/18</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B3E5878-9260-A64E-A3EB-DCB801D01B65}"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36A34DC-BE40-3C47-B9DC-2818C0E2A7C7}" type="datetime1">
              <a:rPr lang="en-US"/>
              <a:pPr>
                <a:defRPr/>
              </a:pPr>
              <a:t>8/2/18</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5CA49F36-A7C5-CA41-990B-C1A982A5B39D}" type="slidenum">
              <a:rPr lang="en-US"/>
              <a:pPr>
                <a:defRPr/>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9C26F578-5CAA-9546-9B7D-136311CC0FDC}" type="datetime1">
              <a:rPr lang="en-US"/>
              <a:pPr>
                <a:defRPr/>
              </a:pPr>
              <a:t>8/2/18</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A14DA74-9535-2D4C-8A27-8C7F52D8B0AE}" type="slidenum">
              <a:rPr lang="en-US"/>
              <a:pPr>
                <a:defRPr/>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967F4A32-C665-6E41-8965-08B4D7C8F319}" type="datetime1">
              <a:rPr lang="en-US"/>
              <a:pPr>
                <a:defRPr/>
              </a:pPr>
              <a:t>8/2/18</a:t>
            </a:fld>
            <a:endParaRPr lang="en-US" dirty="0"/>
          </a:p>
        </p:txBody>
      </p:sp>
      <p:sp>
        <p:nvSpPr>
          <p:cNvPr id="6"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B6CC2B3B-61D5-7948-8745-035F5C7F5D60}" type="slidenum">
              <a:rPr lang="en-US"/>
              <a:pPr>
                <a:defRPr/>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5AB580CC-6035-D847-B506-12812D1CCFF7}" type="datetime1">
              <a:rPr lang="en-US"/>
              <a:pPr>
                <a:defRPr/>
              </a:pPr>
              <a:t>8/2/18</a:t>
            </a:fld>
            <a:endParaRPr lang="en-US" dirty="0"/>
          </a:p>
        </p:txBody>
      </p:sp>
      <p:sp>
        <p:nvSpPr>
          <p:cNvPr id="8"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80AD09D9-247F-9247-AEAC-D937797DE152}" type="slidenum">
              <a:rPr lang="en-US"/>
              <a:pPr>
                <a:defRPr/>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9DDFC7EB-F926-E244-9236-2E3DFEEF0084}" type="datetime1">
              <a:rPr lang="en-US"/>
              <a:pPr>
                <a:defRPr/>
              </a:pPr>
              <a:t>8/2/18</a:t>
            </a:fld>
            <a:endParaRPr lang="en-US" dirty="0"/>
          </a:p>
        </p:txBody>
      </p:sp>
      <p:sp>
        <p:nvSpPr>
          <p:cNvPr id="4"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ADD09638-28FB-B840-AF1F-F44E4E5EA345}" type="slidenum">
              <a:rPr lang="en-US"/>
              <a:pPr>
                <a:defRPr/>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082CCFF-155A-9B4A-9292-E0DAF3E5C06B}" type="datetime1">
              <a:rPr lang="en-US"/>
              <a:pPr>
                <a:defRPr/>
              </a:pPr>
              <a:t>8/2/18</a:t>
            </a:fld>
            <a:endParaRPr lang="en-US" dirty="0"/>
          </a:p>
        </p:txBody>
      </p:sp>
      <p:sp>
        <p:nvSpPr>
          <p:cNvPr id="3"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71B6D0C3-947F-5F41-93CD-7F08F6ADBC34}" type="slidenum">
              <a:rPr lang="en-US"/>
              <a:pPr>
                <a:defRPr/>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0CD9AE8-7F8F-1B48-8B83-BA087961B6A9}" type="datetime1">
              <a:rPr lang="en-US"/>
              <a:pPr>
                <a:defRPr/>
              </a:pPr>
              <a:t>8/2/18</a:t>
            </a:fld>
            <a:endParaRPr lang="en-US" dirty="0"/>
          </a:p>
        </p:txBody>
      </p:sp>
      <p:sp>
        <p:nvSpPr>
          <p:cNvPr id="6"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68225D40-6707-8E42-A620-F5C39F879474}"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C01427A-6584-5249-96DA-33C1592829A4}" type="datetime1">
              <a:rPr lang="en-US"/>
              <a:pPr>
                <a:defRPr/>
              </a:pPr>
              <a:t>8/2/18</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D3A1BA58-4263-DC4D-A03E-170389AC35DC}"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EB0BD2B7-F0D2-EE4C-A86F-87700CCD7BE5}" type="datetime1">
              <a:rPr lang="en-US"/>
              <a:pPr>
                <a:defRPr/>
              </a:pPr>
              <a:t>8/2/18</a:t>
            </a:fld>
            <a:endParaRPr lang="en-US" dirty="0"/>
          </a:p>
        </p:txBody>
      </p:sp>
      <p:sp>
        <p:nvSpPr>
          <p:cNvPr id="6"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8CCC5D85-37C3-2A45-9D93-863BCCCFF4E2}" type="slidenum">
              <a:rPr lang="en-US"/>
              <a:pPr>
                <a:defRPr/>
              </a:pPr>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6AD56A17-6126-A241-8F97-8D2BFAB09C3C}" type="datetime1">
              <a:rPr lang="en-US"/>
              <a:pPr>
                <a:defRPr/>
              </a:pPr>
              <a:t>8/2/18</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D808F45E-277E-0F45-908B-82A7F0155C6F}" type="slidenum">
              <a:rPr lang="en-US"/>
              <a:pPr>
                <a:defRPr/>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BC8CF18-AF16-AB42-BC3A-A32AC9877360}" type="datetime1">
              <a:rPr lang="en-US"/>
              <a:pPr>
                <a:defRPr/>
              </a:pPr>
              <a:t>8/2/18</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344C9E9A-AB10-164D-AFC6-4FD609265FFA}"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3"/>
          <p:cNvSpPr/>
          <p:nvPr/>
        </p:nvSpPr>
        <p:spPr bwMode="ltGray">
          <a:xfrm>
            <a:off x="0" y="0"/>
            <a:ext cx="9144000" cy="260191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p:nvSpPr>
        <p:spPr bwMode="invGray">
          <a:xfrm>
            <a:off x="0" y="2601913"/>
            <a:ext cx="9144000" cy="46037"/>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749808" y="118872"/>
            <a:ext cx="8013192" cy="1636776"/>
          </a:xfrm>
        </p:spPr>
        <p:txBody>
          <a:bodyPr tIns="0" rIns="91440" bIns="0" anchor="b"/>
          <a:lstStyle>
            <a:lvl1pPr algn="l">
              <a:defRPr sz="4700" b="1" cap="none" baseline="0"/>
            </a:lvl1pPr>
          </a:lstStyle>
          <a:p>
            <a:r>
              <a:rPr lang="en-US"/>
              <a:t>Click to edit Master title style</a:t>
            </a:r>
          </a:p>
        </p:txBody>
      </p:sp>
      <p:sp>
        <p:nvSpPr>
          <p:cNvPr id="3" name="Text Placeholder 2"/>
          <p:cNvSpPr>
            <a:spLocks noGrp="1"/>
          </p:cNvSpPr>
          <p:nvPr>
            <p:ph type="body" idx="1"/>
          </p:nvPr>
        </p:nvSpPr>
        <p:spPr>
          <a:xfrm>
            <a:off x="740664" y="1828800"/>
            <a:ext cx="8022336" cy="685800"/>
          </a:xfrm>
        </p:spPr>
        <p:txBody>
          <a:bodyPr lIns="146304" tIns="0" rIns="45720" bIns="0"/>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Date Placeholder 3"/>
          <p:cNvSpPr>
            <a:spLocks noGrp="1"/>
          </p:cNvSpPr>
          <p:nvPr>
            <p:ph type="dt" sz="half" idx="10"/>
          </p:nvPr>
        </p:nvSpPr>
        <p:spPr/>
        <p:txBody>
          <a:bodyPr/>
          <a:lstStyle>
            <a:lvl1pPr>
              <a:defRPr>
                <a:solidFill>
                  <a:srgbClr val="FFFFFF"/>
                </a:solidFill>
              </a:defRPr>
            </a:lvl1pPr>
          </a:lstStyle>
          <a:p>
            <a:pPr>
              <a:defRPr/>
            </a:pPr>
            <a:fld id="{4E63176B-56AD-7640-AC3E-FAE96766E16E}" type="datetime1">
              <a:rPr lang="en-US"/>
              <a:pPr>
                <a:defRPr/>
              </a:pPr>
              <a:t>8/2/18</a:t>
            </a:fld>
            <a:endParaRPr lang="en-US"/>
          </a:p>
        </p:txBody>
      </p:sp>
      <p:sp>
        <p:nvSpPr>
          <p:cNvPr id="7" name="Footer Placeholder 4"/>
          <p:cNvSpPr>
            <a:spLocks noGrp="1"/>
          </p:cNvSpPr>
          <p:nvPr>
            <p:ph type="ftr" sz="quarter" idx="11"/>
          </p:nvPr>
        </p:nvSpPr>
        <p:spPr/>
        <p:txBody>
          <a:bodyPr/>
          <a:lstStyle>
            <a:lvl1pPr>
              <a:defRPr/>
            </a:lvl1pPr>
          </a:lstStyle>
          <a:p>
            <a:pPr>
              <a:defRPr/>
            </a:pPr>
            <a:r>
              <a:rPr lang="en-US"/>
              <a:t>Carbon uptake by eMLR</a:t>
            </a:r>
          </a:p>
        </p:txBody>
      </p:sp>
      <p:sp>
        <p:nvSpPr>
          <p:cNvPr id="8" name="Slide Number Placeholder 5"/>
          <p:cNvSpPr>
            <a:spLocks noGrp="1"/>
          </p:cNvSpPr>
          <p:nvPr>
            <p:ph type="sldNum" sz="quarter" idx="12"/>
          </p:nvPr>
        </p:nvSpPr>
        <p:spPr/>
        <p:txBody>
          <a:bodyPr/>
          <a:lstStyle>
            <a:lvl1pPr>
              <a:defRPr>
                <a:solidFill>
                  <a:srgbClr val="FFFFFF"/>
                </a:solidFill>
              </a:defRPr>
            </a:lvl1pPr>
          </a:lstStyle>
          <a:p>
            <a:pPr>
              <a:defRPr/>
            </a:pPr>
            <a:fld id="{E7E8A8B6-1D5D-7B4A-8BC9-8D9479BF3755}"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1BF17207-47B7-174B-8D2D-A9B23869A210}" type="datetime1">
              <a:rPr lang="en-US"/>
              <a:pPr>
                <a:defRPr/>
              </a:pPr>
              <a:t>8/2/18</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7DE53FFC-C78F-A545-B8F0-545BBCE6B8C9}"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701F8AD1-4347-6C42-A903-875E3F254482}" type="datetime1">
              <a:rPr lang="en-US"/>
              <a:pPr>
                <a:defRPr/>
              </a:pPr>
              <a:t>8/2/18</a:t>
            </a:fld>
            <a:endParaRPr lang="en-US"/>
          </a:p>
        </p:txBody>
      </p:sp>
      <p:sp>
        <p:nvSpPr>
          <p:cNvPr id="8"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9F5867F2-E84C-294F-B115-8E18338A294F}"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7F07CD05-FB87-384B-B9B6-4C1D80159E7A}" type="datetime1">
              <a:rPr lang="en-US"/>
              <a:pPr>
                <a:defRPr/>
              </a:pPr>
              <a:t>8/2/18</a:t>
            </a:fld>
            <a:endParaRPr lang="en-US"/>
          </a:p>
        </p:txBody>
      </p:sp>
      <p:sp>
        <p:nvSpPr>
          <p:cNvPr id="4"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2DBA0327-4F3D-F042-A009-E684AB634F39}"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A32E76A-794D-674C-9C3A-8E8812346C6E}" type="datetime1">
              <a:rPr lang="en-US"/>
              <a:pPr>
                <a:defRPr/>
              </a:pPr>
              <a:t>8/2/18</a:t>
            </a:fld>
            <a:endParaRPr lang="en-US"/>
          </a:p>
        </p:txBody>
      </p:sp>
      <p:sp>
        <p:nvSpPr>
          <p:cNvPr id="3"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87E21D11-6AFF-FC43-8C73-6746DA65865F}"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4"/>
          <p:cNvSpPr/>
          <p:nvPr/>
        </p:nvSpPr>
        <p:spPr bwMode="invGray">
          <a:xfrm>
            <a:off x="2855913" y="0"/>
            <a:ext cx="46037" cy="145415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bwMode="invGray">
          <a:xfrm>
            <a:off x="2855913" y="0"/>
            <a:ext cx="46037" cy="145415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167838" y="152400"/>
            <a:ext cx="2523744" cy="978408"/>
          </a:xfrm>
        </p:spPr>
        <p:txBody>
          <a:bodyPr lIns="73152" bIns="0" anchor="b">
            <a:sp3d prstMaterial="matte"/>
          </a:bodyPr>
          <a:lstStyle>
            <a:lvl1pPr algn="l">
              <a:defRPr sz="2000" b="0"/>
            </a:lvl1pPr>
          </a:lstStyle>
          <a:p>
            <a:r>
              <a:rPr lang="en-US"/>
              <a:t>Click to edit Master title style</a:t>
            </a:r>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lvl1pPr>
              <a:defRPr/>
            </a:lvl1pPr>
          </a:lstStyle>
          <a:p>
            <a:pPr>
              <a:defRPr/>
            </a:pPr>
            <a:fld id="{7D9A7379-3F63-0A44-BEDD-A0003CEEF8D5}" type="datetime1">
              <a:rPr lang="en-US"/>
              <a:pPr>
                <a:defRPr/>
              </a:pPr>
              <a:t>8/2/18</a:t>
            </a:fld>
            <a:endParaRPr lang="en-US"/>
          </a:p>
        </p:txBody>
      </p:sp>
      <p:sp>
        <p:nvSpPr>
          <p:cNvPr id="8" name="Footer Placeholder 5"/>
          <p:cNvSpPr>
            <a:spLocks noGrp="1"/>
          </p:cNvSpPr>
          <p:nvPr>
            <p:ph type="ftr" sz="quarter" idx="11"/>
          </p:nvPr>
        </p:nvSpPr>
        <p:spPr/>
        <p:txBody>
          <a:bodyPr/>
          <a:lstStyle>
            <a:lvl1pPr>
              <a:defRPr/>
            </a:lvl1pPr>
          </a:lstStyle>
          <a:p>
            <a:pPr>
              <a:defRPr/>
            </a:pPr>
            <a:r>
              <a:rPr lang="en-US"/>
              <a:t>Carbon uptake by eMLR</a:t>
            </a:r>
          </a:p>
        </p:txBody>
      </p:sp>
      <p:sp>
        <p:nvSpPr>
          <p:cNvPr id="9" name="Slide Number Placeholder 6"/>
          <p:cNvSpPr>
            <a:spLocks noGrp="1"/>
          </p:cNvSpPr>
          <p:nvPr>
            <p:ph type="sldNum" sz="quarter" idx="12"/>
          </p:nvPr>
        </p:nvSpPr>
        <p:spPr/>
        <p:txBody>
          <a:bodyPr/>
          <a:lstStyle>
            <a:lvl1pPr>
              <a:defRPr/>
            </a:lvl1pPr>
          </a:lstStyle>
          <a:p>
            <a:pPr>
              <a:defRPr/>
            </a:pPr>
            <a:fld id="{9D470205-6A68-A643-AFC4-A9C4932408BA}"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p:cNvSpPr/>
          <p:nvPr/>
        </p:nvSpPr>
        <p:spPr>
          <a:xfrm>
            <a:off x="2855913" y="0"/>
            <a:ext cx="46037"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bwMode="invGray">
          <a:xfrm>
            <a:off x="2855913" y="0"/>
            <a:ext cx="46037"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lstStyle>
          <a:p>
            <a:r>
              <a:rPr lang="en-US"/>
              <a:t>Click to edit Master title style</a:t>
            </a:r>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a:xfrm>
            <a:off x="165100" y="1169988"/>
            <a:ext cx="2522538" cy="201612"/>
          </a:xfrm>
        </p:spPr>
        <p:txBody>
          <a:bodyPr/>
          <a:lstStyle>
            <a:lvl1pPr>
              <a:defRPr/>
            </a:lvl1pPr>
          </a:lstStyle>
          <a:p>
            <a:pPr>
              <a:defRPr/>
            </a:pPr>
            <a:fld id="{748F57CD-9FBE-CF4E-91B4-AA11835C23D7}" type="datetime1">
              <a:rPr lang="en-US"/>
              <a:pPr>
                <a:defRPr/>
              </a:pPr>
              <a:t>8/2/18</a:t>
            </a:fld>
            <a:endParaRPr lang="en-US"/>
          </a:p>
        </p:txBody>
      </p:sp>
      <p:sp>
        <p:nvSpPr>
          <p:cNvPr id="8" name="Footer Placeholder 5"/>
          <p:cNvSpPr>
            <a:spLocks noGrp="1"/>
          </p:cNvSpPr>
          <p:nvPr>
            <p:ph type="ftr" sz="quarter" idx="11"/>
          </p:nvPr>
        </p:nvSpPr>
        <p:spPr>
          <a:xfrm>
            <a:off x="3035300" y="1169988"/>
            <a:ext cx="5194300" cy="201612"/>
          </a:xfrm>
        </p:spPr>
        <p:txBody>
          <a:bodyPr/>
          <a:lstStyle>
            <a:lvl1pPr>
              <a:defRPr>
                <a:solidFill>
                  <a:schemeClr val="bg1">
                    <a:shade val="50000"/>
                  </a:schemeClr>
                </a:solidFill>
              </a:defRPr>
            </a:lvl1pPr>
          </a:lstStyle>
          <a:p>
            <a:pPr>
              <a:defRPr/>
            </a:pPr>
            <a:r>
              <a:rPr lang="en-US"/>
              <a:t>Carbon uptake by eMLR</a:t>
            </a:r>
          </a:p>
        </p:txBody>
      </p:sp>
      <p:sp>
        <p:nvSpPr>
          <p:cNvPr id="9" name="Slide Number Placeholder 6"/>
          <p:cNvSpPr>
            <a:spLocks noGrp="1"/>
          </p:cNvSpPr>
          <p:nvPr>
            <p:ph type="sldNum" sz="quarter" idx="12"/>
          </p:nvPr>
        </p:nvSpPr>
        <p:spPr>
          <a:xfrm>
            <a:off x="8339138" y="1169988"/>
            <a:ext cx="733425" cy="201612"/>
          </a:xfrm>
        </p:spPr>
        <p:txBody>
          <a:bodyPr/>
          <a:lstStyle>
            <a:lvl1pPr>
              <a:defRPr/>
            </a:lvl1pPr>
          </a:lstStyle>
          <a:p>
            <a:pPr>
              <a:defRPr/>
            </a:pPr>
            <a:fld id="{3AA975A9-6197-E549-A53E-FE3CA9589544}"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10" name="Rectangle 9"/>
          <p:cNvSpPr/>
          <p:nvPr/>
        </p:nvSpPr>
        <p:spPr bwMode="invGray">
          <a:xfrm>
            <a:off x="0" y="1436688"/>
            <a:ext cx="9144000" cy="4445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p:nvSpPr>
        <p:spPr bwMode="ltGray">
          <a:xfrm>
            <a:off x="0" y="0"/>
            <a:ext cx="9144000" cy="143351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Placeholder 1"/>
          <p:cNvSpPr>
            <a:spLocks noGrp="1"/>
          </p:cNvSpPr>
          <p:nvPr>
            <p:ph type="title"/>
          </p:nvPr>
        </p:nvSpPr>
        <p:spPr>
          <a:xfrm>
            <a:off x="457200" y="152400"/>
            <a:ext cx="8229600" cy="1250950"/>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r>
              <a:rPr lang="en-US"/>
              <a:t>Click to edit Master title style</a:t>
            </a:r>
          </a:p>
        </p:txBody>
      </p:sp>
      <p:sp>
        <p:nvSpPr>
          <p:cNvPr id="1029" name="Text Placeholder 2"/>
          <p:cNvSpPr>
            <a:spLocks noGrp="1"/>
          </p:cNvSpPr>
          <p:nvPr>
            <p:ph type="body" idx="1"/>
          </p:nvPr>
        </p:nvSpPr>
        <p:spPr bwMode="auto">
          <a:xfrm>
            <a:off x="457200" y="1774825"/>
            <a:ext cx="8229600" cy="4625975"/>
          </a:xfrm>
          <a:prstGeom prst="rect">
            <a:avLst/>
          </a:prstGeom>
          <a:noFill/>
          <a:ln w="9525">
            <a:noFill/>
            <a:miter lim="800000"/>
            <a:headEnd/>
            <a:tailEnd/>
          </a:ln>
        </p:spPr>
        <p:txBody>
          <a:bodyPr vert="horz" wrap="square" lIns="54864" tIns="9144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3025" y="6524625"/>
            <a:ext cx="1584325" cy="274638"/>
          </a:xfrm>
          <a:prstGeom prst="rect">
            <a:avLst/>
          </a:prstGeom>
          <a:solidFill>
            <a:schemeClr val="bg2">
              <a:lumMod val="10000"/>
            </a:schemeClr>
          </a:solidFill>
        </p:spPr>
        <p:txBody>
          <a:bodyPr vert="horz" wrap="square" lIns="109728" tIns="45720" rIns="45720" bIns="0" numCol="1" anchor="b" anchorCtr="0" compatLnSpc="1">
            <a:prstTxWarp prst="textNoShape">
              <a:avLst/>
            </a:prstTxWarp>
          </a:bodyPr>
          <a:lstStyle>
            <a:lvl1pPr>
              <a:defRPr sz="1200">
                <a:solidFill>
                  <a:srgbClr val="FFF697"/>
                </a:solidFill>
                <a:latin typeface="Andale Mono" charset="0"/>
                <a:ea typeface="Andale Mono" charset="0"/>
                <a:cs typeface="Andale Mono" charset="0"/>
              </a:defRPr>
            </a:lvl1pPr>
          </a:lstStyle>
          <a:p>
            <a:pPr>
              <a:defRPr/>
            </a:pPr>
            <a:fld id="{A479DF29-AAED-034B-9DB7-F78271C54FAF}" type="datetime1">
              <a:rPr lang="en-US"/>
              <a:pPr>
                <a:defRPr/>
              </a:pPr>
              <a:t>8/2/18</a:t>
            </a:fld>
            <a:endParaRPr lang="en-US"/>
          </a:p>
        </p:txBody>
      </p:sp>
      <p:sp>
        <p:nvSpPr>
          <p:cNvPr id="5" name="Footer Placeholder 4"/>
          <p:cNvSpPr>
            <a:spLocks noGrp="1"/>
          </p:cNvSpPr>
          <p:nvPr>
            <p:ph type="ftr" sz="quarter" idx="3"/>
          </p:nvPr>
        </p:nvSpPr>
        <p:spPr>
          <a:xfrm>
            <a:off x="1657350" y="6524625"/>
            <a:ext cx="6704013" cy="274638"/>
          </a:xfrm>
          <a:prstGeom prst="rect">
            <a:avLst/>
          </a:prstGeom>
          <a:solidFill>
            <a:schemeClr val="bg2">
              <a:lumMod val="10000"/>
            </a:schemeClr>
          </a:solidFill>
        </p:spPr>
        <p:txBody>
          <a:bodyPr vert="horz" lIns="45720" rIns="45720" bIns="0" rtlCol="0" anchor="b"/>
          <a:lstStyle>
            <a:lvl1pPr algn="ctr" eaLnBrk="1" fontAlgn="auto" latinLnBrk="0" hangingPunct="1">
              <a:spcBef>
                <a:spcPts val="0"/>
              </a:spcBef>
              <a:spcAft>
                <a:spcPts val="0"/>
              </a:spcAft>
              <a:defRPr kumimoji="0" sz="1200">
                <a:solidFill>
                  <a:schemeClr val="tx1">
                    <a:tint val="95000"/>
                  </a:schemeClr>
                </a:solidFill>
                <a:latin typeface="Andale Mono"/>
                <a:ea typeface="+mn-ea"/>
                <a:cs typeface="Andale Mono"/>
              </a:defRPr>
            </a:lvl1pPr>
          </a:lstStyle>
          <a:p>
            <a:pPr>
              <a:defRPr/>
            </a:pPr>
            <a:r>
              <a:rPr lang="en-US"/>
              <a:t>Carbon uptake by eMLR</a:t>
            </a:r>
            <a:endParaRPr lang="en-US" dirty="0"/>
          </a:p>
        </p:txBody>
      </p:sp>
      <p:sp>
        <p:nvSpPr>
          <p:cNvPr id="6" name="Slide Number Placeholder 5"/>
          <p:cNvSpPr>
            <a:spLocks noGrp="1"/>
          </p:cNvSpPr>
          <p:nvPr>
            <p:ph type="sldNum" sz="quarter" idx="4"/>
          </p:nvPr>
        </p:nvSpPr>
        <p:spPr>
          <a:xfrm>
            <a:off x="8361363" y="6524625"/>
            <a:ext cx="735012" cy="274638"/>
          </a:xfrm>
          <a:prstGeom prst="rect">
            <a:avLst/>
          </a:prstGeom>
          <a:solidFill>
            <a:schemeClr val="bg2">
              <a:lumMod val="10000"/>
            </a:schemeClr>
          </a:solidFill>
        </p:spPr>
        <p:txBody>
          <a:bodyPr vert="horz" wrap="square" lIns="91440" tIns="45720" rIns="91440" bIns="0" numCol="1" anchor="b" anchorCtr="0" compatLnSpc="1">
            <a:prstTxWarp prst="textNoShape">
              <a:avLst/>
            </a:prstTxWarp>
          </a:bodyPr>
          <a:lstStyle>
            <a:lvl1pPr algn="r">
              <a:defRPr sz="1200">
                <a:solidFill>
                  <a:srgbClr val="FFF697"/>
                </a:solidFill>
                <a:latin typeface="Andale Mono" charset="0"/>
                <a:ea typeface="Andale Mono" charset="0"/>
                <a:cs typeface="Andale Mono" charset="0"/>
              </a:defRPr>
            </a:lvl1pPr>
          </a:lstStyle>
          <a:p>
            <a:pPr>
              <a:defRPr/>
            </a:pPr>
            <a:fld id="{DC015F42-58DE-6342-B1F5-C76E4AD4C33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42" r:id="rId1"/>
    <p:sldLayoutId id="2147484025" r:id="rId2"/>
    <p:sldLayoutId id="2147484043" r:id="rId3"/>
    <p:sldLayoutId id="2147484026" r:id="rId4"/>
    <p:sldLayoutId id="2147484027" r:id="rId5"/>
    <p:sldLayoutId id="2147484028" r:id="rId6"/>
    <p:sldLayoutId id="2147484029" r:id="rId7"/>
    <p:sldLayoutId id="2147484044" r:id="rId8"/>
    <p:sldLayoutId id="2147484045" r:id="rId9"/>
    <p:sldLayoutId id="2147484030" r:id="rId10"/>
    <p:sldLayoutId id="2147484046" r:id="rId11"/>
  </p:sldLayoutIdLst>
  <p:hf hdr="0"/>
  <p:txStyles>
    <p:titleStyle>
      <a:lvl1pPr algn="l" rtl="0" eaLnBrk="0" fontAlgn="base" hangingPunct="0">
        <a:spcBef>
          <a:spcPct val="0"/>
        </a:spcBef>
        <a:spcAft>
          <a:spcPct val="0"/>
        </a:spcAft>
        <a:defRPr sz="4500" b="1" kern="1200">
          <a:solidFill>
            <a:srgbClr val="FFC800"/>
          </a:solidFill>
          <a:latin typeface="+mj-lt"/>
          <a:ea typeface="ＭＳ Ｐゴシック" charset="-128"/>
          <a:cs typeface="ＭＳ Ｐゴシック" charset="-128"/>
        </a:defRPr>
      </a:lvl1pPr>
      <a:lvl2pPr algn="l" rtl="0" eaLnBrk="0" fontAlgn="base" hangingPunct="0">
        <a:spcBef>
          <a:spcPct val="0"/>
        </a:spcBef>
        <a:spcAft>
          <a:spcPct val="0"/>
        </a:spcAft>
        <a:defRPr sz="4500" b="1">
          <a:solidFill>
            <a:srgbClr val="FFC800"/>
          </a:solidFill>
          <a:latin typeface="Candara" charset="0"/>
          <a:ea typeface="ＭＳ Ｐゴシック" charset="-128"/>
          <a:cs typeface="ＭＳ Ｐゴシック" charset="-128"/>
        </a:defRPr>
      </a:lvl2pPr>
      <a:lvl3pPr algn="l" rtl="0" eaLnBrk="0" fontAlgn="base" hangingPunct="0">
        <a:spcBef>
          <a:spcPct val="0"/>
        </a:spcBef>
        <a:spcAft>
          <a:spcPct val="0"/>
        </a:spcAft>
        <a:defRPr sz="4500" b="1">
          <a:solidFill>
            <a:srgbClr val="FFC800"/>
          </a:solidFill>
          <a:latin typeface="Candara" charset="0"/>
          <a:ea typeface="ＭＳ Ｐゴシック" charset="-128"/>
          <a:cs typeface="ＭＳ Ｐゴシック" charset="-128"/>
        </a:defRPr>
      </a:lvl3pPr>
      <a:lvl4pPr algn="l" rtl="0" eaLnBrk="0" fontAlgn="base" hangingPunct="0">
        <a:spcBef>
          <a:spcPct val="0"/>
        </a:spcBef>
        <a:spcAft>
          <a:spcPct val="0"/>
        </a:spcAft>
        <a:defRPr sz="4500" b="1">
          <a:solidFill>
            <a:srgbClr val="FFC800"/>
          </a:solidFill>
          <a:latin typeface="Candara" charset="0"/>
          <a:ea typeface="ＭＳ Ｐゴシック" charset="-128"/>
          <a:cs typeface="ＭＳ Ｐゴシック" charset="-128"/>
        </a:defRPr>
      </a:lvl4pPr>
      <a:lvl5pPr algn="l" rtl="0" eaLnBrk="0" fontAlgn="base" hangingPunct="0">
        <a:spcBef>
          <a:spcPct val="0"/>
        </a:spcBef>
        <a:spcAft>
          <a:spcPct val="0"/>
        </a:spcAft>
        <a:defRPr sz="4500" b="1">
          <a:solidFill>
            <a:srgbClr val="FFC800"/>
          </a:solidFill>
          <a:latin typeface="Candara" charset="0"/>
          <a:ea typeface="ＭＳ Ｐゴシック" charset="-128"/>
          <a:cs typeface="ＭＳ Ｐゴシック" charset="-128"/>
        </a:defRPr>
      </a:lvl5pPr>
      <a:lvl6pPr marL="457200" algn="l" rtl="0" fontAlgn="base">
        <a:spcBef>
          <a:spcPct val="0"/>
        </a:spcBef>
        <a:spcAft>
          <a:spcPct val="0"/>
        </a:spcAft>
        <a:defRPr sz="4500" b="1">
          <a:solidFill>
            <a:srgbClr val="FFC800"/>
          </a:solidFill>
          <a:latin typeface="Candara" charset="0"/>
          <a:ea typeface="ＭＳ Ｐゴシック" charset="-128"/>
          <a:cs typeface="ＭＳ Ｐゴシック" charset="-128"/>
        </a:defRPr>
      </a:lvl6pPr>
      <a:lvl7pPr marL="914400" algn="l" rtl="0" fontAlgn="base">
        <a:spcBef>
          <a:spcPct val="0"/>
        </a:spcBef>
        <a:spcAft>
          <a:spcPct val="0"/>
        </a:spcAft>
        <a:defRPr sz="4500" b="1">
          <a:solidFill>
            <a:srgbClr val="FFC800"/>
          </a:solidFill>
          <a:latin typeface="Candara" charset="0"/>
          <a:ea typeface="ＭＳ Ｐゴシック" charset="-128"/>
          <a:cs typeface="ＭＳ Ｐゴシック" charset="-128"/>
        </a:defRPr>
      </a:lvl7pPr>
      <a:lvl8pPr marL="1371600" algn="l" rtl="0" fontAlgn="base">
        <a:spcBef>
          <a:spcPct val="0"/>
        </a:spcBef>
        <a:spcAft>
          <a:spcPct val="0"/>
        </a:spcAft>
        <a:defRPr sz="4500" b="1">
          <a:solidFill>
            <a:srgbClr val="FFC800"/>
          </a:solidFill>
          <a:latin typeface="Candara" charset="0"/>
          <a:ea typeface="ＭＳ Ｐゴシック" charset="-128"/>
          <a:cs typeface="ＭＳ Ｐゴシック" charset="-128"/>
        </a:defRPr>
      </a:lvl8pPr>
      <a:lvl9pPr marL="1828800" algn="l" rtl="0" fontAlgn="base">
        <a:spcBef>
          <a:spcPct val="0"/>
        </a:spcBef>
        <a:spcAft>
          <a:spcPct val="0"/>
        </a:spcAft>
        <a:defRPr sz="4500" b="1">
          <a:solidFill>
            <a:srgbClr val="FFC800"/>
          </a:solidFill>
          <a:latin typeface="Candara" charset="0"/>
          <a:ea typeface="ＭＳ Ｐゴシック" charset="-128"/>
          <a:cs typeface="ＭＳ Ｐゴシック" charset="-128"/>
        </a:defRPr>
      </a:lvl9pPr>
    </p:titleStyle>
    <p:bodyStyle>
      <a:lvl1pPr marL="438150" indent="-319088" algn="l" rtl="0" eaLnBrk="0" fontAlgn="base" hangingPunct="0">
        <a:spcBef>
          <a:spcPct val="0"/>
        </a:spcBef>
        <a:spcAft>
          <a:spcPct val="0"/>
        </a:spcAft>
        <a:buClr>
          <a:schemeClr val="accent1"/>
        </a:buClr>
        <a:buSzPct val="80000"/>
        <a:buFont typeface="Wingdings 2" charset="2"/>
        <a:buChar char=""/>
        <a:defRPr sz="3200" kern="1200">
          <a:solidFill>
            <a:schemeClr val="tx1"/>
          </a:solidFill>
          <a:latin typeface="+mn-lt"/>
          <a:ea typeface="ＭＳ Ｐゴシック" charset="-128"/>
          <a:cs typeface="ＭＳ Ｐゴシック" charset="-128"/>
        </a:defRPr>
      </a:lvl1pPr>
      <a:lvl2pPr marL="730250" indent="-273050" algn="l" rtl="0" eaLnBrk="0" fontAlgn="base" hangingPunct="0">
        <a:spcBef>
          <a:spcPct val="20000"/>
        </a:spcBef>
        <a:spcAft>
          <a:spcPct val="0"/>
        </a:spcAft>
        <a:buClr>
          <a:schemeClr val="accent2"/>
        </a:buClr>
        <a:buSzPct val="90000"/>
        <a:buFont typeface="Wingdings" charset="2"/>
        <a:buChar char=""/>
        <a:defRPr sz="2800" kern="1200">
          <a:solidFill>
            <a:schemeClr val="tx1"/>
          </a:solidFill>
          <a:latin typeface="+mn-lt"/>
          <a:ea typeface="ＭＳ Ｐゴシック" charset="-128"/>
          <a:cs typeface="+mn-cs"/>
        </a:defRPr>
      </a:lvl2pPr>
      <a:lvl3pPr marL="995363" indent="-228600" algn="l" rtl="0" eaLnBrk="0" fontAlgn="base" hangingPunct="0">
        <a:spcBef>
          <a:spcPct val="20000"/>
        </a:spcBef>
        <a:spcAft>
          <a:spcPct val="0"/>
        </a:spcAft>
        <a:buClr>
          <a:srgbClr val="E66C7D"/>
        </a:buClr>
        <a:buFont typeface="Arial" charset="0"/>
        <a:buChar char="▪"/>
        <a:defRPr sz="2400" kern="1200">
          <a:solidFill>
            <a:schemeClr val="tx1"/>
          </a:solidFill>
          <a:latin typeface="+mn-lt"/>
          <a:ea typeface="ＭＳ Ｐゴシック" charset="-128"/>
          <a:cs typeface="+mn-cs"/>
        </a:defRPr>
      </a:lvl3pPr>
      <a:lvl4pPr marL="1216025" indent="-182563" algn="l" rtl="0" eaLnBrk="0" fontAlgn="base" hangingPunct="0">
        <a:spcBef>
          <a:spcPct val="20000"/>
        </a:spcBef>
        <a:spcAft>
          <a:spcPct val="0"/>
        </a:spcAft>
        <a:buClr>
          <a:srgbClr val="6BB76D"/>
        </a:buClr>
        <a:buFont typeface="Arial" charset="0"/>
        <a:buChar char="▪"/>
        <a:defRPr sz="2000" kern="1200">
          <a:solidFill>
            <a:schemeClr val="tx1"/>
          </a:solidFill>
          <a:latin typeface="+mn-lt"/>
          <a:ea typeface="ＭＳ Ｐゴシック" charset="-128"/>
          <a:cs typeface="+mn-cs"/>
        </a:defRPr>
      </a:lvl4pPr>
      <a:lvl5pPr marL="1425575" indent="-182563" algn="l" rtl="0" eaLnBrk="0" fontAlgn="base" hangingPunct="0">
        <a:spcBef>
          <a:spcPct val="20000"/>
        </a:spcBef>
        <a:spcAft>
          <a:spcPct val="0"/>
        </a:spcAft>
        <a:buClr>
          <a:srgbClr val="E88651"/>
        </a:buClr>
        <a:buFont typeface="Wingdings 3" charset="2"/>
        <a:buChar char=""/>
        <a:defRPr lang="en-US" sz="2000" kern="1200">
          <a:solidFill>
            <a:schemeClr val="tx1"/>
          </a:solidFill>
          <a:latin typeface="+mn-lt"/>
          <a:ea typeface="ＭＳ Ｐゴシック" charset="-128"/>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314"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3315"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pPr>
              <a:defRPr/>
            </a:pPr>
            <a:fld id="{D4B0D1C0-AB7B-CC41-A321-B5C84A660E02}" type="datetime1">
              <a:rPr lang="en-US"/>
              <a:pPr>
                <a:defRPr/>
              </a:pPr>
              <a:t>8/2/18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r>
              <a:rPr lang="en-US"/>
              <a:t>Carbon uptake by eMLR</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cs typeface="+mn-cs"/>
              </a:defRPr>
            </a:lvl1pPr>
          </a:lstStyle>
          <a:p>
            <a:pPr>
              <a:defRPr/>
            </a:pPr>
            <a:fld id="{1D33E29C-ECF0-FA46-81C2-F43E71D09159}"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4031" r:id="rId1"/>
    <p:sldLayoutId id="2147484032" r:id="rId2"/>
    <p:sldLayoutId id="2147484033" r:id="rId3"/>
    <p:sldLayoutId id="2147484034" r:id="rId4"/>
    <p:sldLayoutId id="2147484035" r:id="rId5"/>
    <p:sldLayoutId id="2147484036" r:id="rId6"/>
    <p:sldLayoutId id="2147484037" r:id="rId7"/>
    <p:sldLayoutId id="2147484038" r:id="rId8"/>
    <p:sldLayoutId id="2147484039" r:id="rId9"/>
    <p:sldLayoutId id="2147484040" r:id="rId10"/>
    <p:sldLayoutId id="2147484041" r:id="rId11"/>
  </p:sldLayoutIdLst>
  <p:hf hdr="0"/>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yvesp@earth.ox.ac.uk"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13.jpeg"/></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16.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file://localhost/Users/yves/Teaching/SummerSchool_CorpusChristiCollegeOxford/GLOB_animation_2_CHL1_meris_modis_seawifs.avi" TargetMode="External"/><Relationship Id="rId1" Type="http://schemas.microsoft.com/office/2007/relationships/media" Target="file://localhost/Users/yves/Teaching/SummerSchool_CorpusChristiCollegeOxford/GLOB_animation_2_CHL1_meris_modis_seawifs.avi" TargetMode="External"/><Relationship Id="rId5" Type="http://schemas.openxmlformats.org/officeDocument/2006/relationships/image" Target="../media/image22.png"/><Relationship Id="rId4" Type="http://schemas.openxmlformats.org/officeDocument/2006/relationships/notesSlide" Target="../notesSlides/notesSlide2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image" Target="../media/image23.jpe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8.xml"/><Relationship Id="rId1" Type="http://schemas.openxmlformats.org/officeDocument/2006/relationships/slideLayout" Target="../slideLayouts/slideLayout13.xml"/><Relationship Id="rId4" Type="http://schemas.openxmlformats.org/officeDocument/2006/relationships/image" Target="../media/image35.png"/></Relationships>
</file>

<file path=ppt/slides/_rels/slide36.xml.rels><?xml version="1.0" encoding="UTF-8" standalone="yes"?>
<Relationships xmlns="http://schemas.openxmlformats.org/package/2006/relationships"><Relationship Id="rId2" Type="http://schemas.openxmlformats.org/officeDocument/2006/relationships/image" Target="../media/image36.gif"/><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13.xml"/><Relationship Id="rId4" Type="http://schemas.openxmlformats.org/officeDocument/2006/relationships/image" Target="../media/image39.jpeg"/></Relationships>
</file>

<file path=ppt/slides/_rels/slide4.xml.rels><?xml version="1.0" encoding="UTF-8" standalone="yes"?>
<Relationships xmlns="http://schemas.openxmlformats.org/package/2006/relationships"><Relationship Id="rId3" Type="http://schemas.openxmlformats.org/officeDocument/2006/relationships/hyperlink" Target="http://earthdata.nasa.gov/data/near-real-time-data/rapid-response" TargetMode="External"/><Relationship Id="rId2" Type="http://schemas.openxmlformats.org/officeDocument/2006/relationships/image" Target="../media/image5.tiff"/><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gif"/><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1.xml"/><Relationship Id="rId1" Type="http://schemas.openxmlformats.org/officeDocument/2006/relationships/slideLayout" Target="../slideLayouts/slideLayout13.xml"/><Relationship Id="rId4" Type="http://schemas.openxmlformats.org/officeDocument/2006/relationships/image" Target="../media/image45.jpeg"/></Relationships>
</file>

<file path=ppt/slides/_rels/slide4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3.xml"/><Relationship Id="rId4" Type="http://schemas.openxmlformats.org/officeDocument/2006/relationships/image" Target="../media/image48.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2237" y="5192713"/>
            <a:ext cx="8900117" cy="1500187"/>
          </a:xfrm>
        </p:spPr>
        <p:txBody>
          <a:bodyPr rtlCol="0">
            <a:normAutofit fontScale="92500" lnSpcReduction="20000"/>
          </a:bodyPr>
          <a:lstStyle/>
          <a:p>
            <a:pPr algn="ctr" eaLnBrk="1" fontAlgn="auto" hangingPunct="1">
              <a:spcBef>
                <a:spcPts val="0"/>
              </a:spcBef>
              <a:spcAft>
                <a:spcPts val="0"/>
              </a:spcAft>
              <a:defRPr/>
            </a:pPr>
            <a:r>
              <a:rPr lang="en-US" dirty="0">
                <a:solidFill>
                  <a:schemeClr val="bg2">
                    <a:lumMod val="50000"/>
                  </a:schemeClr>
                </a:solidFill>
              </a:rPr>
              <a:t>Corpus-Pembroke Northwest Centre for Science</a:t>
            </a:r>
            <a:endParaRPr lang="en-US" dirty="0">
              <a:solidFill>
                <a:schemeClr val="bg2">
                  <a:lumMod val="50000"/>
                </a:schemeClr>
              </a:solidFill>
              <a:ea typeface="+mn-ea"/>
              <a:cs typeface="+mn-cs"/>
            </a:endParaRPr>
          </a:p>
          <a:p>
            <a:pPr algn="ctr" eaLnBrk="1" fontAlgn="auto" hangingPunct="1">
              <a:spcBef>
                <a:spcPts val="0"/>
              </a:spcBef>
              <a:spcAft>
                <a:spcPts val="0"/>
              </a:spcAft>
              <a:buFont typeface="Wingdings 2"/>
              <a:buNone/>
              <a:defRPr/>
            </a:pPr>
            <a:endParaRPr lang="en-US" dirty="0">
              <a:solidFill>
                <a:schemeClr val="tx2">
                  <a:lumMod val="10000"/>
                </a:schemeClr>
              </a:solidFill>
              <a:ea typeface="+mn-ea"/>
              <a:cs typeface="+mn-cs"/>
            </a:endParaRPr>
          </a:p>
          <a:p>
            <a:pPr algn="ctr" eaLnBrk="1" fontAlgn="auto" hangingPunct="1">
              <a:spcBef>
                <a:spcPts val="0"/>
              </a:spcBef>
              <a:spcAft>
                <a:spcPts val="0"/>
              </a:spcAft>
              <a:buFont typeface="Wingdings 2"/>
              <a:buNone/>
              <a:defRPr/>
            </a:pPr>
            <a:r>
              <a:rPr lang="en-US" sz="2595" dirty="0">
                <a:solidFill>
                  <a:schemeClr val="tx2">
                    <a:lumMod val="10000"/>
                  </a:schemeClr>
                </a:solidFill>
                <a:ea typeface="+mn-ea"/>
                <a:cs typeface="+mn-cs"/>
              </a:rPr>
              <a:t>Dr. Yves Plancherel</a:t>
            </a:r>
            <a:endParaRPr lang="en-US" sz="1647" dirty="0">
              <a:solidFill>
                <a:schemeClr val="tx2">
                  <a:lumMod val="10000"/>
                </a:schemeClr>
              </a:solidFill>
              <a:ea typeface="+mn-ea"/>
              <a:cs typeface="+mn-cs"/>
            </a:endParaRPr>
          </a:p>
          <a:p>
            <a:pPr algn="ctr" eaLnBrk="1" fontAlgn="auto" hangingPunct="1">
              <a:spcBef>
                <a:spcPts val="0"/>
              </a:spcBef>
              <a:spcAft>
                <a:spcPts val="0"/>
              </a:spcAft>
              <a:buFont typeface="Wingdings 2"/>
              <a:buNone/>
              <a:defRPr/>
            </a:pPr>
            <a:r>
              <a:rPr lang="en-US" sz="1730" dirty="0">
                <a:solidFill>
                  <a:schemeClr val="bg2"/>
                </a:solidFill>
                <a:ea typeface="+mn-ea"/>
                <a:cs typeface="+mn-cs"/>
                <a:hlinkClick r:id="rId3"/>
              </a:rPr>
              <a:t>yvesp@earth.ox.ac.uk</a:t>
            </a:r>
            <a:endParaRPr lang="en-US" sz="1730" dirty="0">
              <a:solidFill>
                <a:schemeClr val="bg2"/>
              </a:solidFill>
              <a:ea typeface="+mn-ea"/>
              <a:cs typeface="+mn-cs"/>
            </a:endParaRPr>
          </a:p>
          <a:p>
            <a:pPr algn="ctr" eaLnBrk="1" fontAlgn="auto" hangingPunct="1">
              <a:spcBef>
                <a:spcPts val="0"/>
              </a:spcBef>
              <a:spcAft>
                <a:spcPts val="0"/>
              </a:spcAft>
              <a:buFont typeface="Wingdings 2"/>
              <a:buNone/>
              <a:defRPr/>
            </a:pPr>
            <a:endParaRPr lang="en-US" sz="1730" dirty="0">
              <a:solidFill>
                <a:schemeClr val="tx2">
                  <a:lumMod val="10000"/>
                </a:schemeClr>
              </a:solidFill>
              <a:ea typeface="+mn-ea"/>
              <a:cs typeface="+mn-cs"/>
            </a:endParaRPr>
          </a:p>
          <a:p>
            <a:pPr algn="ctr" eaLnBrk="1" fontAlgn="auto" hangingPunct="1">
              <a:spcBef>
                <a:spcPts val="0"/>
              </a:spcBef>
              <a:spcAft>
                <a:spcPts val="0"/>
              </a:spcAft>
              <a:buFont typeface="Wingdings 2"/>
              <a:buNone/>
              <a:defRPr/>
            </a:pPr>
            <a:r>
              <a:rPr lang="en-US" dirty="0">
                <a:solidFill>
                  <a:schemeClr val="tx2">
                    <a:lumMod val="10000"/>
                  </a:schemeClr>
                </a:solidFill>
                <a:ea typeface="+mn-ea"/>
                <a:cs typeface="+mn-cs"/>
              </a:rPr>
              <a:t>Corpus Christi College, Oxford, June 26</a:t>
            </a:r>
            <a:r>
              <a:rPr lang="en-US" baseline="30000" dirty="0">
                <a:solidFill>
                  <a:schemeClr val="tx2">
                    <a:lumMod val="10000"/>
                  </a:schemeClr>
                </a:solidFill>
                <a:ea typeface="+mn-ea"/>
                <a:cs typeface="+mn-cs"/>
              </a:rPr>
              <a:t>th</a:t>
            </a:r>
            <a:r>
              <a:rPr lang="en-US" dirty="0">
                <a:solidFill>
                  <a:schemeClr val="tx2">
                    <a:lumMod val="10000"/>
                  </a:schemeClr>
                </a:solidFill>
                <a:ea typeface="+mn-ea"/>
                <a:cs typeface="+mn-cs"/>
              </a:rPr>
              <a:t>, 2014</a:t>
            </a:r>
          </a:p>
        </p:txBody>
      </p:sp>
      <p:sp>
        <p:nvSpPr>
          <p:cNvPr id="27651" name="Content Placeholder 2"/>
          <p:cNvSpPr txBox="1">
            <a:spLocks/>
          </p:cNvSpPr>
          <p:nvPr/>
        </p:nvSpPr>
        <p:spPr bwMode="auto">
          <a:xfrm>
            <a:off x="122238" y="1615574"/>
            <a:ext cx="5161838" cy="3353742"/>
          </a:xfrm>
          <a:prstGeom prst="rect">
            <a:avLst/>
          </a:prstGeom>
          <a:noFill/>
          <a:ln w="9525">
            <a:noFill/>
            <a:miter lim="800000"/>
            <a:headEnd/>
            <a:tailEnd/>
          </a:ln>
        </p:spPr>
        <p:txBody>
          <a:bodyPr lIns="54864" tIns="91440">
            <a:prstTxWarp prst="textNoShape">
              <a:avLst/>
            </a:prstTxWarp>
          </a:bodyPr>
          <a:lstStyle/>
          <a:p>
            <a:pPr marL="438150" indent="-319088" defTabSz="914400">
              <a:buClr>
                <a:schemeClr val="accent1"/>
              </a:buClr>
              <a:buSzPct val="80000"/>
              <a:buFont typeface="Arial" charset="0"/>
              <a:buChar char="•"/>
            </a:pPr>
            <a:r>
              <a:rPr lang="en-US" sz="2000" dirty="0">
                <a:latin typeface="Candara" charset="0"/>
              </a:rPr>
              <a:t>Imaging the Earth: a problem of scale</a:t>
            </a:r>
          </a:p>
          <a:p>
            <a:pPr marL="438150" indent="-319088" defTabSz="914400">
              <a:buClr>
                <a:schemeClr val="accent1"/>
              </a:buClr>
              <a:buSzPct val="80000"/>
              <a:buFont typeface="Arial" charset="0"/>
              <a:buChar char="•"/>
            </a:pPr>
            <a:r>
              <a:rPr lang="en-US" sz="2000" dirty="0">
                <a:latin typeface="Candara" charset="0"/>
              </a:rPr>
              <a:t>The Earth surface</a:t>
            </a:r>
          </a:p>
          <a:p>
            <a:pPr marL="895350" lvl="1" indent="-319088" defTabSz="914400">
              <a:buClr>
                <a:schemeClr val="accent1"/>
              </a:buClr>
              <a:buSzPct val="80000"/>
              <a:buFont typeface="Arial" charset="0"/>
              <a:buChar char="•"/>
            </a:pPr>
            <a:r>
              <a:rPr lang="en-US" sz="2000" dirty="0">
                <a:latin typeface="Candara" charset="0"/>
              </a:rPr>
              <a:t>Geology, Biology, Physics</a:t>
            </a:r>
          </a:p>
          <a:p>
            <a:pPr marL="438150" indent="-319088" defTabSz="914400">
              <a:buClr>
                <a:schemeClr val="accent1"/>
              </a:buClr>
              <a:buSzPct val="80000"/>
              <a:buFont typeface="Arial" charset="0"/>
              <a:buChar char="•"/>
            </a:pPr>
            <a:r>
              <a:rPr lang="en-US" sz="2000" dirty="0">
                <a:latin typeface="Candara" charset="0"/>
              </a:rPr>
              <a:t>The Atmosphere</a:t>
            </a:r>
          </a:p>
          <a:p>
            <a:pPr marL="895350" lvl="1" indent="-319088" defTabSz="914400">
              <a:buClr>
                <a:schemeClr val="accent1"/>
              </a:buClr>
              <a:buSzPct val="80000"/>
              <a:buFont typeface="Arial" charset="0"/>
              <a:buChar char="•"/>
            </a:pPr>
            <a:r>
              <a:rPr lang="en-US" sz="2000" dirty="0">
                <a:latin typeface="Candara" charset="0"/>
              </a:rPr>
              <a:t>Climate dynamics</a:t>
            </a:r>
          </a:p>
          <a:p>
            <a:pPr marL="438150" indent="-319088" defTabSz="914400">
              <a:buClr>
                <a:schemeClr val="accent1"/>
              </a:buClr>
              <a:buSzPct val="80000"/>
              <a:buFont typeface="Arial" charset="0"/>
              <a:buChar char="•"/>
            </a:pPr>
            <a:r>
              <a:rPr lang="en-US" sz="2000" dirty="0">
                <a:latin typeface="Candara" charset="0"/>
              </a:rPr>
              <a:t>The Earth interior</a:t>
            </a:r>
          </a:p>
          <a:p>
            <a:pPr marL="895350" lvl="1" indent="-319088" defTabSz="914400">
              <a:buClr>
                <a:schemeClr val="accent1"/>
              </a:buClr>
              <a:buSzPct val="80000"/>
              <a:buFont typeface="Arial" charset="0"/>
              <a:buChar char="•"/>
            </a:pPr>
            <a:r>
              <a:rPr lang="en-US" sz="2000" dirty="0">
                <a:latin typeface="Candara" charset="0"/>
              </a:rPr>
              <a:t>Geochemistry</a:t>
            </a:r>
          </a:p>
          <a:p>
            <a:pPr marL="895350" lvl="1" indent="-319088" defTabSz="914400">
              <a:buClr>
                <a:schemeClr val="accent1"/>
              </a:buClr>
              <a:buSzPct val="80000"/>
              <a:buFont typeface="Arial" charset="0"/>
              <a:buChar char="•"/>
            </a:pPr>
            <a:r>
              <a:rPr lang="en-US" sz="2000" dirty="0">
                <a:latin typeface="Candara" charset="0"/>
              </a:rPr>
              <a:t>Geophysics</a:t>
            </a:r>
          </a:p>
          <a:p>
            <a:pPr marL="438150" indent="-319088" defTabSz="914400">
              <a:buClr>
                <a:schemeClr val="accent1"/>
              </a:buClr>
              <a:buSzPct val="80000"/>
              <a:buFont typeface="Arial" charset="0"/>
              <a:buChar char="•"/>
            </a:pPr>
            <a:r>
              <a:rPr lang="en-US" sz="2000" dirty="0">
                <a:latin typeface="Candara" charset="0"/>
              </a:rPr>
              <a:t>The Ocean interior</a:t>
            </a:r>
          </a:p>
          <a:p>
            <a:pPr marL="895350" lvl="1" indent="-319088" defTabSz="914400">
              <a:buClr>
                <a:schemeClr val="accent1"/>
              </a:buClr>
              <a:buSzPct val="80000"/>
              <a:buFont typeface="Arial" charset="0"/>
              <a:buChar char="•"/>
            </a:pPr>
            <a:r>
              <a:rPr lang="en-US" sz="2000" dirty="0">
                <a:latin typeface="Candara" charset="0"/>
              </a:rPr>
              <a:t>Chemistry</a:t>
            </a:r>
          </a:p>
        </p:txBody>
      </p:sp>
      <p:sp>
        <p:nvSpPr>
          <p:cNvPr id="5" name="Title 3"/>
          <p:cNvSpPr txBox="1">
            <a:spLocks/>
          </p:cNvSpPr>
          <p:nvPr/>
        </p:nvSpPr>
        <p:spPr>
          <a:xfrm>
            <a:off x="329885" y="149613"/>
            <a:ext cx="8356915" cy="1252728"/>
          </a:xfrm>
          <a:prstGeom prst="rect">
            <a:avLst/>
          </a:prstGeom>
        </p:spPr>
        <p:txBody>
          <a:bodyPr rIns="45720" anchor="ctr">
            <a:scene3d>
              <a:camera prst="orthographicFront"/>
              <a:lightRig rig="threePt" dir="t">
                <a:rot lat="0" lon="0" rev="4800000"/>
              </a:lightRig>
            </a:scene3d>
            <a:sp3d prstMaterial="matte">
              <a:bevelT w="50800" h="10160"/>
            </a:sp3d>
          </a:bodyPr>
          <a:lstStyle/>
          <a:p>
            <a:pPr algn="ctr" defTabSz="914400" fontAlgn="auto">
              <a:spcAft>
                <a:spcPts val="0"/>
              </a:spcAft>
              <a:defRPr/>
            </a:pPr>
            <a:r>
              <a:rPr lang="en-US" sz="3600" b="1" dirty="0">
                <a:solidFill>
                  <a:schemeClr val="accent1">
                    <a:satMod val="150000"/>
                  </a:schemeClr>
                </a:solidFill>
                <a:latin typeface="+mj-lt"/>
                <a:ea typeface="+mj-ea"/>
                <a:cs typeface="+mj-cs"/>
              </a:rPr>
              <a:t>Imaging in the Earth Sciences:</a:t>
            </a:r>
          </a:p>
          <a:p>
            <a:pPr algn="ctr" defTabSz="914400" fontAlgn="auto">
              <a:spcAft>
                <a:spcPts val="0"/>
              </a:spcAft>
              <a:defRPr/>
            </a:pPr>
            <a:r>
              <a:rPr lang="en-US" sz="3600" b="1" dirty="0">
                <a:solidFill>
                  <a:schemeClr val="accent1">
                    <a:satMod val="150000"/>
                  </a:schemeClr>
                </a:solidFill>
                <a:latin typeface="+mj-lt"/>
                <a:ea typeface="+mj-ea"/>
                <a:cs typeface="+mj-cs"/>
              </a:rPr>
              <a:t>Techniques and challenges</a:t>
            </a:r>
            <a:endParaRPr lang="en-US" sz="4000" b="1" dirty="0">
              <a:solidFill>
                <a:schemeClr val="accent1">
                  <a:satMod val="150000"/>
                </a:schemeClr>
              </a:solidFill>
              <a:latin typeface="+mj-lt"/>
              <a:ea typeface="+mj-ea"/>
              <a:cs typeface="+mj-cs"/>
            </a:endParaRPr>
          </a:p>
        </p:txBody>
      </p:sp>
      <p:pic>
        <p:nvPicPr>
          <p:cNvPr id="7" name="Picture 6" descr="Earthbig.jpg"/>
          <p:cNvPicPr>
            <a:picLocks noChangeAspect="1"/>
          </p:cNvPicPr>
          <p:nvPr/>
        </p:nvPicPr>
        <p:blipFill>
          <a:blip r:embed="rId4"/>
          <a:stretch>
            <a:fillRect/>
          </a:stretch>
        </p:blipFill>
        <p:spPr>
          <a:xfrm>
            <a:off x="5412842" y="1448695"/>
            <a:ext cx="3609511" cy="357713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p:cNvSpPr>
            <a:spLocks noGrp="1"/>
          </p:cNvSpPr>
          <p:nvPr>
            <p:ph type="ftr" sz="quarter" idx="11"/>
          </p:nvPr>
        </p:nvSpPr>
        <p:spPr>
          <a:xfrm>
            <a:off x="1787525" y="6594475"/>
            <a:ext cx="6573838" cy="230188"/>
          </a:xfrm>
        </p:spPr>
        <p:txBody>
          <a:bodyPr/>
          <a:lstStyle/>
          <a:p>
            <a:pPr>
              <a:defRPr/>
            </a:pPr>
            <a:r>
              <a:rPr lang="en-US" dirty="0"/>
              <a:t>Imaging in the Earth Sciences</a:t>
            </a:r>
          </a:p>
        </p:txBody>
      </p:sp>
      <p:sp>
        <p:nvSpPr>
          <p:cNvPr id="1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10</a:t>
            </a:fld>
            <a:endParaRPr lang="en-US"/>
          </a:p>
        </p:txBody>
      </p:sp>
      <p:pic>
        <p:nvPicPr>
          <p:cNvPr id="9" name="Picture 8" descr="earth_structure.jpg"/>
          <p:cNvPicPr>
            <a:picLocks noChangeAspect="1"/>
          </p:cNvPicPr>
          <p:nvPr/>
        </p:nvPicPr>
        <p:blipFill>
          <a:blip r:embed="rId3"/>
          <a:stretch>
            <a:fillRect/>
          </a:stretch>
        </p:blipFill>
        <p:spPr>
          <a:xfrm>
            <a:off x="-80722" y="1214420"/>
            <a:ext cx="9224722" cy="4360777"/>
          </a:xfrm>
          <a:prstGeom prst="rect">
            <a:avLst/>
          </a:prstGeom>
        </p:spPr>
      </p:pic>
      <p:sp>
        <p:nvSpPr>
          <p:cNvPr id="10" name="Title 9"/>
          <p:cNvSpPr>
            <a:spLocks noGrp="1"/>
          </p:cNvSpPr>
          <p:nvPr>
            <p:ph type="title"/>
          </p:nvPr>
        </p:nvSpPr>
        <p:spPr>
          <a:xfrm>
            <a:off x="46039" y="199175"/>
            <a:ext cx="9050336" cy="1143000"/>
          </a:xfrm>
        </p:spPr>
        <p:txBody>
          <a:bodyPr/>
          <a:lstStyle/>
          <a:p>
            <a:r>
              <a:rPr lang="en-US" sz="3200" dirty="0"/>
              <a:t>The electromagnetic spectrum and the atmosphere</a:t>
            </a:r>
            <a:br>
              <a:rPr lang="en-US" sz="3200" dirty="0"/>
            </a:br>
            <a:r>
              <a:rPr lang="en-US" sz="3200" dirty="0"/>
              <a:t>(A.K.A. Choosing the right frequency)</a:t>
            </a:r>
            <a:br>
              <a:rPr lang="en-US" sz="3200" dirty="0"/>
            </a:br>
            <a:endParaRPr lang="en-US" sz="3200" dirty="0"/>
          </a:p>
        </p:txBody>
      </p:sp>
      <p:sp>
        <p:nvSpPr>
          <p:cNvPr id="8" name="TextBox 7"/>
          <p:cNvSpPr txBox="1"/>
          <p:nvPr/>
        </p:nvSpPr>
        <p:spPr>
          <a:xfrm>
            <a:off x="824576" y="4613100"/>
            <a:ext cx="808998" cy="261610"/>
          </a:xfrm>
          <a:prstGeom prst="rect">
            <a:avLst/>
          </a:prstGeom>
          <a:noFill/>
        </p:spPr>
        <p:txBody>
          <a:bodyPr wrap="none" rtlCol="0">
            <a:spAutoFit/>
          </a:bodyPr>
          <a:lstStyle/>
          <a:p>
            <a:r>
              <a:rPr lang="en-US" sz="1050" dirty="0">
                <a:solidFill>
                  <a:srgbClr val="000000"/>
                </a:solidFill>
              </a:rPr>
              <a:t>Wikipedia</a:t>
            </a:r>
          </a:p>
        </p:txBody>
      </p:sp>
      <p:sp>
        <p:nvSpPr>
          <p:cNvPr id="11" name="Title 9"/>
          <p:cNvSpPr txBox="1">
            <a:spLocks/>
          </p:cNvSpPr>
          <p:nvPr/>
        </p:nvSpPr>
        <p:spPr bwMode="auto">
          <a:xfrm>
            <a:off x="5303577" y="5325448"/>
            <a:ext cx="3410512" cy="11247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mj-lt"/>
                <a:ea typeface="ＭＳ Ｐゴシック" charset="-128"/>
                <a:cs typeface="ＭＳ Ｐゴシック" charset="-128"/>
              </a:rPr>
              <a:t>Would</a:t>
            </a:r>
            <a:r>
              <a:rPr kumimoji="0" lang="en-US" sz="2000" b="1" i="0" u="none" strike="noStrike" kern="1200" cap="none" spc="0" normalizeH="0" noProof="0" dirty="0">
                <a:ln>
                  <a:noFill/>
                </a:ln>
                <a:solidFill>
                  <a:srgbClr val="FF0000"/>
                </a:solidFill>
                <a:effectLst/>
                <a:uLnTx/>
                <a:uFillTx/>
                <a:latin typeface="+mj-lt"/>
                <a:ea typeface="ＭＳ Ｐゴシック" charset="-128"/>
                <a:cs typeface="ＭＳ Ｐゴシック" charset="-128"/>
              </a:rPr>
              <a:t> it be useful for </a:t>
            </a:r>
            <a:r>
              <a:rPr lang="en-US" sz="2000" b="1" noProof="0" dirty="0">
                <a:solidFill>
                  <a:srgbClr val="FF0000"/>
                </a:solidFill>
                <a:latin typeface="+mj-lt"/>
              </a:rPr>
              <a:t>the human </a:t>
            </a:r>
            <a:r>
              <a:rPr lang="en-US" sz="2000" b="1" dirty="0">
                <a:solidFill>
                  <a:srgbClr val="FF0000"/>
                </a:solidFill>
                <a:latin typeface="+mj-lt"/>
              </a:rPr>
              <a:t>eye to see radio-waves? </a:t>
            </a:r>
            <a:endParaRPr kumimoji="0" lang="en-US" sz="2000" b="1" i="0" u="none" strike="noStrike" kern="1200" cap="none" spc="0" normalizeH="0" baseline="0" noProof="0" dirty="0">
              <a:ln>
                <a:noFill/>
              </a:ln>
              <a:solidFill>
                <a:srgbClr val="FF0000"/>
              </a:solidFill>
              <a:effectLst/>
              <a:uLnTx/>
              <a:uFillTx/>
              <a:latin typeface="+mj-lt"/>
              <a:ea typeface="ＭＳ Ｐゴシック" charset="-128"/>
              <a:cs typeface="ＭＳ Ｐゴシック" charset="-128"/>
            </a:endParaRPr>
          </a:p>
        </p:txBody>
      </p:sp>
      <p:sp>
        <p:nvSpPr>
          <p:cNvPr id="12" name="Left Brace 11"/>
          <p:cNvSpPr/>
          <p:nvPr/>
        </p:nvSpPr>
        <p:spPr>
          <a:xfrm rot="16200000">
            <a:off x="6862336" y="4623216"/>
            <a:ext cx="278109" cy="1256149"/>
          </a:xfrm>
          <a:prstGeom prst="leftBrace">
            <a:avLst/>
          </a:prstGeom>
          <a:ln w="38100" cap="flat" cmpd="sng" algn="ctr">
            <a:solidFill>
              <a:srgbClr val="FF00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srgbClr val="FF0000"/>
              </a:solidFill>
            </a:endParaRPr>
          </a:p>
        </p:txBody>
      </p:sp>
      <p:sp>
        <p:nvSpPr>
          <p:cNvPr id="13"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26, 2014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p:cNvSpPr>
            <a:spLocks noGrp="1"/>
          </p:cNvSpPr>
          <p:nvPr>
            <p:ph type="ftr" sz="quarter" idx="11"/>
          </p:nvPr>
        </p:nvSpPr>
        <p:spPr>
          <a:xfrm>
            <a:off x="1787525" y="6594475"/>
            <a:ext cx="6573838" cy="230188"/>
          </a:xfrm>
        </p:spPr>
        <p:txBody>
          <a:bodyPr/>
          <a:lstStyle/>
          <a:p>
            <a:pPr>
              <a:defRPr/>
            </a:pPr>
            <a:r>
              <a:rPr lang="en-US" dirty="0"/>
              <a:t>Imaging in the Earth Sciences</a:t>
            </a:r>
          </a:p>
        </p:txBody>
      </p:sp>
      <p:sp>
        <p:nvSpPr>
          <p:cNvPr id="1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11</a:t>
            </a:fld>
            <a:endParaRPr lang="en-US"/>
          </a:p>
        </p:txBody>
      </p:sp>
      <p:sp>
        <p:nvSpPr>
          <p:cNvPr id="14" name="Title 13"/>
          <p:cNvSpPr>
            <a:spLocks noGrp="1"/>
          </p:cNvSpPr>
          <p:nvPr>
            <p:ph type="title"/>
          </p:nvPr>
        </p:nvSpPr>
        <p:spPr>
          <a:xfrm>
            <a:off x="-47625" y="2463302"/>
            <a:ext cx="9144000" cy="1143000"/>
          </a:xfrm>
        </p:spPr>
        <p:txBody>
          <a:bodyPr/>
          <a:lstStyle/>
          <a:p>
            <a:r>
              <a:rPr lang="en-US" sz="6600" dirty="0"/>
              <a:t>Dabbling in the microwaves.</a:t>
            </a:r>
          </a:p>
        </p:txBody>
      </p:sp>
      <p:sp>
        <p:nvSpPr>
          <p:cNvPr id="6"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26, 2014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p:cNvSpPr>
            <a:spLocks noGrp="1"/>
          </p:cNvSpPr>
          <p:nvPr>
            <p:ph type="ftr" sz="quarter" idx="11"/>
          </p:nvPr>
        </p:nvSpPr>
        <p:spPr>
          <a:xfrm>
            <a:off x="1787525" y="6594475"/>
            <a:ext cx="6573838" cy="230188"/>
          </a:xfrm>
        </p:spPr>
        <p:txBody>
          <a:bodyPr/>
          <a:lstStyle/>
          <a:p>
            <a:pPr>
              <a:defRPr/>
            </a:pPr>
            <a:r>
              <a:rPr lang="en-US" dirty="0"/>
              <a:t>Imaging in the Earth Sciences</a:t>
            </a:r>
          </a:p>
        </p:txBody>
      </p:sp>
      <p:sp>
        <p:nvSpPr>
          <p:cNvPr id="1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12</a:t>
            </a:fld>
            <a:endParaRPr lang="en-US"/>
          </a:p>
        </p:txBody>
      </p:sp>
      <p:sp>
        <p:nvSpPr>
          <p:cNvPr id="14" name="Title 13"/>
          <p:cNvSpPr>
            <a:spLocks noGrp="1"/>
          </p:cNvSpPr>
          <p:nvPr>
            <p:ph type="title"/>
          </p:nvPr>
        </p:nvSpPr>
        <p:spPr>
          <a:xfrm>
            <a:off x="-47625" y="166873"/>
            <a:ext cx="9144000" cy="6044496"/>
          </a:xfrm>
        </p:spPr>
        <p:txBody>
          <a:bodyPr/>
          <a:lstStyle/>
          <a:p>
            <a:r>
              <a:rPr lang="en-US" sz="6600" dirty="0"/>
              <a:t>Principle of altimetry: </a:t>
            </a:r>
            <a:br>
              <a:rPr lang="en-US" sz="6600" dirty="0"/>
            </a:br>
            <a:r>
              <a:rPr lang="en-US" sz="6600" dirty="0"/>
              <a:t>speed = distance/time</a:t>
            </a:r>
            <a:br>
              <a:rPr lang="en-US" sz="6600" dirty="0"/>
            </a:br>
            <a:r>
              <a:rPr lang="en-US" sz="6600" dirty="0"/>
              <a:t>so </a:t>
            </a:r>
            <a:br>
              <a:rPr lang="en-US" sz="6600" dirty="0"/>
            </a:br>
            <a:r>
              <a:rPr lang="en-US" sz="6600" dirty="0">
                <a:solidFill>
                  <a:srgbClr val="FF0000"/>
                </a:solidFill>
              </a:rPr>
              <a:t>distance = speed * time</a:t>
            </a:r>
            <a:br>
              <a:rPr lang="en-US" sz="6600" dirty="0"/>
            </a:br>
            <a:r>
              <a:rPr lang="en-US" dirty="0"/>
              <a:t>Speed: speed of light</a:t>
            </a:r>
            <a:br>
              <a:rPr lang="en-US" dirty="0"/>
            </a:br>
            <a:r>
              <a:rPr lang="en-US" dirty="0"/>
              <a:t>time: fraction of seconds</a:t>
            </a:r>
          </a:p>
        </p:txBody>
      </p:sp>
      <p:sp>
        <p:nvSpPr>
          <p:cNvPr id="6"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26, 2014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0" y="173439"/>
            <a:ext cx="9097962" cy="1143000"/>
          </a:xfrm>
        </p:spPr>
        <p:txBody>
          <a:bodyPr/>
          <a:lstStyle/>
          <a:p>
            <a:r>
              <a:rPr lang="en-US" sz="4000" b="1" dirty="0"/>
              <a:t>Physics</a:t>
            </a:r>
            <a:r>
              <a:rPr lang="en-US" sz="4000" dirty="0"/>
              <a:t>: </a:t>
            </a:r>
            <a:r>
              <a:rPr lang="en-US" sz="3200" dirty="0"/>
              <a:t>Ocean circulation and surface properties</a:t>
            </a:r>
            <a:br>
              <a:rPr lang="en-US" sz="4000" dirty="0"/>
            </a:br>
            <a:r>
              <a:rPr lang="en-US" sz="1800" dirty="0"/>
              <a:t>(Gulf Stream first observed by Ponce de Leon, 1513)</a:t>
            </a:r>
          </a:p>
        </p:txBody>
      </p:sp>
      <p:sp>
        <p:nvSpPr>
          <p:cNvPr id="17" name="Footer Placeholder 6"/>
          <p:cNvSpPr>
            <a:spLocks noGrp="1"/>
          </p:cNvSpPr>
          <p:nvPr>
            <p:ph type="ftr" sz="quarter" idx="11"/>
          </p:nvPr>
        </p:nvSpPr>
        <p:spPr>
          <a:xfrm>
            <a:off x="1787525" y="6594475"/>
            <a:ext cx="6573838" cy="230188"/>
          </a:xfrm>
        </p:spPr>
        <p:txBody>
          <a:bodyPr/>
          <a:lstStyle/>
          <a:p>
            <a:pPr>
              <a:defRPr/>
            </a:pPr>
            <a:r>
              <a:rPr lang="en-US" dirty="0"/>
              <a:t>Imaging in the Earth Sciences</a:t>
            </a:r>
          </a:p>
        </p:txBody>
      </p:sp>
      <p:sp>
        <p:nvSpPr>
          <p:cNvPr id="18"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13</a:t>
            </a:fld>
            <a:endParaRPr lang="en-US" dirty="0"/>
          </a:p>
        </p:txBody>
      </p:sp>
      <p:pic>
        <p:nvPicPr>
          <p:cNvPr id="8" name="Content Placeholder 7" descr="1280px-Franklingulfstream.jpg"/>
          <p:cNvPicPr>
            <a:picLocks noGrp="1" noChangeAspect="1"/>
          </p:cNvPicPr>
          <p:nvPr>
            <p:ph idx="1"/>
          </p:nvPr>
        </p:nvPicPr>
        <p:blipFill>
          <a:blip r:embed="rId3"/>
          <a:srcRect/>
          <a:stretch>
            <a:fillRect/>
          </a:stretch>
        </p:blipFill>
        <p:spPr>
          <a:xfrm>
            <a:off x="2085383" y="1555981"/>
            <a:ext cx="5228454" cy="4244046"/>
          </a:xfrm>
        </p:spPr>
      </p:pic>
      <p:sp>
        <p:nvSpPr>
          <p:cNvPr id="9" name="TextBox 8"/>
          <p:cNvSpPr txBox="1"/>
          <p:nvPr/>
        </p:nvSpPr>
        <p:spPr>
          <a:xfrm>
            <a:off x="2493495" y="1186649"/>
            <a:ext cx="4412230" cy="369332"/>
          </a:xfrm>
          <a:prstGeom prst="rect">
            <a:avLst/>
          </a:prstGeom>
          <a:noFill/>
        </p:spPr>
        <p:txBody>
          <a:bodyPr wrap="square" rtlCol="0">
            <a:spAutoFit/>
          </a:bodyPr>
          <a:lstStyle/>
          <a:p>
            <a:pPr algn="ctr"/>
            <a:r>
              <a:rPr lang="en-US" dirty="0"/>
              <a:t>Benjamin Franklin’s map (1769)</a:t>
            </a:r>
          </a:p>
        </p:txBody>
      </p:sp>
      <p:sp>
        <p:nvSpPr>
          <p:cNvPr id="11" name="TextBox 10"/>
          <p:cNvSpPr txBox="1"/>
          <p:nvPr/>
        </p:nvSpPr>
        <p:spPr>
          <a:xfrm>
            <a:off x="2493495" y="5664680"/>
            <a:ext cx="4352474" cy="307777"/>
          </a:xfrm>
          <a:prstGeom prst="rect">
            <a:avLst/>
          </a:prstGeom>
          <a:noFill/>
        </p:spPr>
        <p:txBody>
          <a:bodyPr wrap="none" rtlCol="0">
            <a:spAutoFit/>
          </a:bodyPr>
          <a:lstStyle/>
          <a:p>
            <a:r>
              <a:rPr lang="en-US" sz="1400" dirty="0"/>
              <a:t>Current speed about 1m/s = 3.6 km/hr = 2.2 miles/hr </a:t>
            </a:r>
          </a:p>
        </p:txBody>
      </p:sp>
      <p:sp>
        <p:nvSpPr>
          <p:cNvPr id="14"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26, 2014</a:t>
            </a:r>
          </a:p>
        </p:txBody>
      </p:sp>
      <p:sp>
        <p:nvSpPr>
          <p:cNvPr id="15" name="TextBox 14"/>
          <p:cNvSpPr txBox="1"/>
          <p:nvPr/>
        </p:nvSpPr>
        <p:spPr>
          <a:xfrm>
            <a:off x="2553251" y="6032147"/>
            <a:ext cx="4354327" cy="523220"/>
          </a:xfrm>
          <a:prstGeom prst="rect">
            <a:avLst/>
          </a:prstGeom>
          <a:noFill/>
        </p:spPr>
        <p:txBody>
          <a:bodyPr wrap="none" rtlCol="0">
            <a:spAutoFit/>
          </a:bodyPr>
          <a:lstStyle/>
          <a:p>
            <a:r>
              <a:rPr lang="en-US" sz="2800" b="1" dirty="0"/>
              <a:t>Can we do better today?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p:cNvSpPr>
            <a:spLocks noGrp="1"/>
          </p:cNvSpPr>
          <p:nvPr>
            <p:ph type="ftr" sz="quarter" idx="11"/>
          </p:nvPr>
        </p:nvSpPr>
        <p:spPr>
          <a:xfrm>
            <a:off x="1787525" y="6594475"/>
            <a:ext cx="6573838" cy="230188"/>
          </a:xfrm>
        </p:spPr>
        <p:txBody>
          <a:bodyPr/>
          <a:lstStyle/>
          <a:p>
            <a:pPr>
              <a:defRPr/>
            </a:pPr>
            <a:r>
              <a:rPr lang="en-US" dirty="0"/>
              <a:t>Imaging in the Earth Sciences</a:t>
            </a:r>
          </a:p>
        </p:txBody>
      </p:sp>
      <p:sp>
        <p:nvSpPr>
          <p:cNvPr id="1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14</a:t>
            </a:fld>
            <a:endParaRPr lang="en-US"/>
          </a:p>
        </p:txBody>
      </p:sp>
      <p:sp>
        <p:nvSpPr>
          <p:cNvPr id="14" name="Title 13"/>
          <p:cNvSpPr>
            <a:spLocks noGrp="1"/>
          </p:cNvSpPr>
          <p:nvPr>
            <p:ph type="title"/>
          </p:nvPr>
        </p:nvSpPr>
        <p:spPr>
          <a:xfrm>
            <a:off x="361541" y="166873"/>
            <a:ext cx="8734833" cy="2447464"/>
          </a:xfrm>
        </p:spPr>
        <p:txBody>
          <a:bodyPr/>
          <a:lstStyle/>
          <a:p>
            <a:pPr algn="l"/>
            <a:r>
              <a:rPr lang="en-US" sz="6600" dirty="0"/>
              <a:t>Sea surface height and current velocity</a:t>
            </a:r>
            <a:br>
              <a:rPr lang="en-US" sz="6600" dirty="0"/>
            </a:br>
            <a:endParaRPr lang="en-US" dirty="0"/>
          </a:p>
        </p:txBody>
      </p:sp>
      <p:sp>
        <p:nvSpPr>
          <p:cNvPr id="6"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26, 2014</a:t>
            </a:r>
          </a:p>
        </p:txBody>
      </p:sp>
      <p:cxnSp>
        <p:nvCxnSpPr>
          <p:cNvPr id="9" name="Straight Connector 8"/>
          <p:cNvCxnSpPr/>
          <p:nvPr/>
        </p:nvCxnSpPr>
        <p:spPr>
          <a:xfrm>
            <a:off x="852868" y="3374534"/>
            <a:ext cx="6732446" cy="1588"/>
          </a:xfrm>
          <a:prstGeom prst="line">
            <a:avLst/>
          </a:prstGeom>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7585314" y="3087703"/>
            <a:ext cx="1511061" cy="738664"/>
          </a:xfrm>
          <a:prstGeom prst="rect">
            <a:avLst/>
          </a:prstGeom>
          <a:noFill/>
          <a:ln w="12700">
            <a:solidFill>
              <a:schemeClr val="accent1">
                <a:lumMod val="75000"/>
              </a:schemeClr>
            </a:solidFill>
          </a:ln>
        </p:spPr>
        <p:txBody>
          <a:bodyPr wrap="square" rtlCol="0">
            <a:spAutoFit/>
          </a:bodyPr>
          <a:lstStyle/>
          <a:p>
            <a:pPr algn="ctr"/>
            <a:r>
              <a:rPr lang="en-US" dirty="0" err="1"/>
              <a:t>Geopotential</a:t>
            </a:r>
            <a:r>
              <a:rPr lang="en-US" dirty="0"/>
              <a:t> </a:t>
            </a:r>
          </a:p>
          <a:p>
            <a:pPr algn="ctr"/>
            <a:r>
              <a:rPr lang="en-US" sz="1200" dirty="0"/>
              <a:t>= lines of constant gravity</a:t>
            </a:r>
          </a:p>
        </p:txBody>
      </p:sp>
      <p:sp>
        <p:nvSpPr>
          <p:cNvPr id="15" name="Oval 14"/>
          <p:cNvSpPr/>
          <p:nvPr/>
        </p:nvSpPr>
        <p:spPr>
          <a:xfrm>
            <a:off x="2182598" y="3216366"/>
            <a:ext cx="333731" cy="343016"/>
          </a:xfrm>
          <a:prstGeom prst="ellipse">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TextBox 16"/>
          <p:cNvSpPr txBox="1"/>
          <p:nvPr/>
        </p:nvSpPr>
        <p:spPr>
          <a:xfrm>
            <a:off x="1031994" y="3671199"/>
            <a:ext cx="1511061" cy="923330"/>
          </a:xfrm>
          <a:prstGeom prst="rect">
            <a:avLst/>
          </a:prstGeom>
          <a:noFill/>
          <a:ln w="12700">
            <a:solidFill>
              <a:schemeClr val="tx1"/>
            </a:solidFill>
          </a:ln>
        </p:spPr>
        <p:txBody>
          <a:bodyPr wrap="square" rtlCol="0">
            <a:spAutoFit/>
          </a:bodyPr>
          <a:lstStyle/>
          <a:p>
            <a:pPr algn="ctr"/>
            <a:r>
              <a:rPr lang="en-US" dirty="0"/>
              <a:t>No pressure gradient = </a:t>
            </a:r>
          </a:p>
          <a:p>
            <a:pPr algn="ctr"/>
            <a:r>
              <a:rPr lang="en-US" dirty="0"/>
              <a:t>No velocity</a:t>
            </a:r>
          </a:p>
        </p:txBody>
      </p:sp>
      <p:sp>
        <p:nvSpPr>
          <p:cNvPr id="18" name="Oval 17"/>
          <p:cNvSpPr/>
          <p:nvPr/>
        </p:nvSpPr>
        <p:spPr>
          <a:xfrm>
            <a:off x="1031994" y="3216366"/>
            <a:ext cx="333731" cy="343016"/>
          </a:xfrm>
          <a:prstGeom prst="ellipse">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5363398" y="2530332"/>
            <a:ext cx="333731" cy="343016"/>
          </a:xfrm>
          <a:prstGeom prst="ellipse">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4379660" y="3216364"/>
            <a:ext cx="333731" cy="343016"/>
          </a:xfrm>
          <a:prstGeom prst="ellipse">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Arrow Connector 21"/>
          <p:cNvCxnSpPr/>
          <p:nvPr/>
        </p:nvCxnSpPr>
        <p:spPr>
          <a:xfrm rot="10800000" flipV="1">
            <a:off x="4551724" y="2716311"/>
            <a:ext cx="982653" cy="648949"/>
          </a:xfrm>
          <a:prstGeom prst="straightConnector1">
            <a:avLst/>
          </a:prstGeom>
          <a:ln>
            <a:solidFill>
              <a:schemeClr val="tx1"/>
            </a:solidFill>
            <a:tailEnd type="none"/>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p:nvPr/>
        </p:nvCxnSpPr>
        <p:spPr>
          <a:xfrm rot="5400000">
            <a:off x="5209900" y="3040787"/>
            <a:ext cx="648950" cy="1588"/>
          </a:xfrm>
          <a:prstGeom prst="straightConnector1">
            <a:avLst/>
          </a:prstGeom>
          <a:ln>
            <a:solidFill>
              <a:schemeClr val="tx1"/>
            </a:solidFill>
            <a:prstDash val="sysDash"/>
            <a:tailEnd type="arrow"/>
          </a:ln>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a:xfrm>
            <a:off x="4379660" y="3671199"/>
            <a:ext cx="1511061" cy="1200329"/>
          </a:xfrm>
          <a:prstGeom prst="rect">
            <a:avLst/>
          </a:prstGeom>
          <a:noFill/>
          <a:ln w="12700">
            <a:solidFill>
              <a:schemeClr val="tx1"/>
            </a:solidFill>
          </a:ln>
        </p:spPr>
        <p:txBody>
          <a:bodyPr wrap="square" rtlCol="0">
            <a:spAutoFit/>
          </a:bodyPr>
          <a:lstStyle/>
          <a:p>
            <a:pPr algn="ctr"/>
            <a:r>
              <a:rPr lang="en-US" dirty="0"/>
              <a:t>Pressure gradient </a:t>
            </a:r>
          </a:p>
          <a:p>
            <a:pPr algn="ctr"/>
            <a:r>
              <a:rPr lang="en-US" dirty="0"/>
              <a:t>= </a:t>
            </a:r>
          </a:p>
          <a:p>
            <a:pPr algn="ctr"/>
            <a:r>
              <a:rPr lang="en-US" dirty="0"/>
              <a:t>Velocity</a:t>
            </a:r>
          </a:p>
        </p:txBody>
      </p:sp>
      <p:sp>
        <p:nvSpPr>
          <p:cNvPr id="27" name="TextBox 26"/>
          <p:cNvSpPr txBox="1"/>
          <p:nvPr/>
        </p:nvSpPr>
        <p:spPr>
          <a:xfrm>
            <a:off x="852868" y="5256487"/>
            <a:ext cx="7853223" cy="923330"/>
          </a:xfrm>
          <a:prstGeom prst="rect">
            <a:avLst/>
          </a:prstGeom>
          <a:noFill/>
        </p:spPr>
        <p:txBody>
          <a:bodyPr wrap="square" rtlCol="0">
            <a:spAutoFit/>
          </a:bodyPr>
          <a:lstStyle/>
          <a:p>
            <a:r>
              <a:rPr lang="en-US" b="1" dirty="0"/>
              <a:t>…so if one can:</a:t>
            </a:r>
          </a:p>
          <a:p>
            <a:r>
              <a:rPr lang="en-US" b="1" dirty="0"/>
              <a:t> estimate the “height” of the sea surface relative to the </a:t>
            </a:r>
            <a:r>
              <a:rPr lang="en-US" b="1" dirty="0" err="1"/>
              <a:t>geopotential</a:t>
            </a:r>
            <a:r>
              <a:rPr lang="en-US" b="1" dirty="0"/>
              <a:t>, </a:t>
            </a:r>
          </a:p>
          <a:p>
            <a:r>
              <a:rPr lang="en-US" b="1" dirty="0"/>
              <a:t>one should be able to estimate ocean currents!</a:t>
            </a:r>
          </a:p>
        </p:txBody>
      </p:sp>
      <p:cxnSp>
        <p:nvCxnSpPr>
          <p:cNvPr id="34" name="Straight Arrow Connector 33"/>
          <p:cNvCxnSpPr>
            <a:endCxn id="20" idx="6"/>
          </p:cNvCxnSpPr>
          <p:nvPr/>
        </p:nvCxnSpPr>
        <p:spPr>
          <a:xfrm rot="10800000" flipV="1">
            <a:off x="4713391" y="3365260"/>
            <a:ext cx="820986" cy="22611"/>
          </a:xfrm>
          <a:prstGeom prst="straightConnector1">
            <a:avLst/>
          </a:prstGeom>
          <a:ln w="44450">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p:nvCxnSpPr>
        <p:spPr>
          <a:xfrm>
            <a:off x="1186599" y="3387872"/>
            <a:ext cx="1158789"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pic>
        <p:nvPicPr>
          <p:cNvPr id="37" name="Picture 36" descr="Screen shot 2014-06-25 at 18.04.23.png"/>
          <p:cNvPicPr>
            <a:picLocks noChangeAspect="1"/>
          </p:cNvPicPr>
          <p:nvPr/>
        </p:nvPicPr>
        <p:blipFill>
          <a:blip r:embed="rId3"/>
          <a:stretch>
            <a:fillRect/>
          </a:stretch>
        </p:blipFill>
        <p:spPr>
          <a:xfrm>
            <a:off x="6500920" y="1377093"/>
            <a:ext cx="2168788" cy="1143976"/>
          </a:xfrm>
          <a:prstGeom prst="rect">
            <a:avLst/>
          </a:prstGeom>
        </p:spPr>
      </p:pic>
      <p:sp>
        <p:nvSpPr>
          <p:cNvPr id="38" name="TextBox 37"/>
          <p:cNvSpPr txBox="1"/>
          <p:nvPr/>
        </p:nvSpPr>
        <p:spPr>
          <a:xfrm>
            <a:off x="1318802" y="3127850"/>
            <a:ext cx="937445" cy="261610"/>
          </a:xfrm>
          <a:prstGeom prst="rect">
            <a:avLst/>
          </a:prstGeom>
          <a:noFill/>
        </p:spPr>
        <p:txBody>
          <a:bodyPr wrap="none" rtlCol="0">
            <a:spAutoFit/>
          </a:bodyPr>
          <a:lstStyle/>
          <a:p>
            <a:r>
              <a:rPr lang="en-US" sz="1100" dirty="0"/>
              <a:t>Sea surface</a:t>
            </a:r>
          </a:p>
        </p:txBody>
      </p:sp>
      <p:sp>
        <p:nvSpPr>
          <p:cNvPr id="39" name="TextBox 38"/>
          <p:cNvSpPr txBox="1"/>
          <p:nvPr/>
        </p:nvSpPr>
        <p:spPr>
          <a:xfrm rot="19549544">
            <a:off x="4498708" y="2826093"/>
            <a:ext cx="937445" cy="261610"/>
          </a:xfrm>
          <a:prstGeom prst="rect">
            <a:avLst/>
          </a:prstGeom>
          <a:noFill/>
        </p:spPr>
        <p:txBody>
          <a:bodyPr wrap="none" rtlCol="0">
            <a:spAutoFit/>
          </a:bodyPr>
          <a:lstStyle/>
          <a:p>
            <a:r>
              <a:rPr lang="en-US" sz="1100" dirty="0"/>
              <a:t>Sea surface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SSHA_20140623_001500.png"/>
          <p:cNvPicPr>
            <a:picLocks noGrp="1" noChangeAspect="1"/>
          </p:cNvPicPr>
          <p:nvPr>
            <p:ph idx="1"/>
          </p:nvPr>
        </p:nvPicPr>
        <p:blipFill>
          <a:blip r:embed="rId3"/>
          <a:srcRect l="961" t="2127" r="3525" b="2127"/>
          <a:stretch>
            <a:fillRect/>
          </a:stretch>
        </p:blipFill>
        <p:spPr>
          <a:xfrm>
            <a:off x="256947" y="1556816"/>
            <a:ext cx="8447792" cy="5102556"/>
          </a:xfrm>
        </p:spPr>
      </p:pic>
      <p:sp>
        <p:nvSpPr>
          <p:cNvPr id="10" name="Title 9"/>
          <p:cNvSpPr>
            <a:spLocks noGrp="1"/>
          </p:cNvSpPr>
          <p:nvPr>
            <p:ph type="title"/>
          </p:nvPr>
        </p:nvSpPr>
        <p:spPr>
          <a:xfrm>
            <a:off x="46039" y="87547"/>
            <a:ext cx="9050336" cy="1404371"/>
          </a:xfrm>
        </p:spPr>
        <p:txBody>
          <a:bodyPr/>
          <a:lstStyle/>
          <a:p>
            <a:pPr algn="l"/>
            <a:r>
              <a:rPr lang="en-US" sz="3600" b="1" dirty="0" err="1">
                <a:solidFill>
                  <a:srgbClr val="FF0000"/>
                </a:solidFill>
              </a:rPr>
              <a:t>Topex</a:t>
            </a:r>
            <a:r>
              <a:rPr lang="en-US" sz="3600" b="1" dirty="0">
                <a:solidFill>
                  <a:srgbClr val="FF0000"/>
                </a:solidFill>
              </a:rPr>
              <a:t>/Poseidon, Jason</a:t>
            </a:r>
            <a:br>
              <a:rPr lang="en-US" sz="3600" dirty="0"/>
            </a:br>
            <a:r>
              <a:rPr lang="en-US" sz="3200" dirty="0"/>
              <a:t>Sea surface height from space </a:t>
            </a:r>
            <a:br>
              <a:rPr lang="en-US" sz="3600" dirty="0"/>
            </a:br>
            <a:r>
              <a:rPr lang="en-US" sz="2400" dirty="0"/>
              <a:t>(global coverage in 10 days, radar altimetry)</a:t>
            </a:r>
            <a:endParaRPr lang="en-US" sz="3200" dirty="0"/>
          </a:p>
        </p:txBody>
      </p:sp>
      <p:sp>
        <p:nvSpPr>
          <p:cNvPr id="17" name="Footer Placeholder 6"/>
          <p:cNvSpPr>
            <a:spLocks noGrp="1"/>
          </p:cNvSpPr>
          <p:nvPr>
            <p:ph type="ftr" sz="quarter" idx="11"/>
          </p:nvPr>
        </p:nvSpPr>
        <p:spPr>
          <a:xfrm>
            <a:off x="1787525" y="6594475"/>
            <a:ext cx="6573838" cy="230188"/>
          </a:xfrm>
        </p:spPr>
        <p:txBody>
          <a:bodyPr/>
          <a:lstStyle/>
          <a:p>
            <a:pPr>
              <a:defRPr/>
            </a:pPr>
            <a:r>
              <a:rPr lang="en-US" dirty="0"/>
              <a:t>Imaging in the Earth Sciences</a:t>
            </a:r>
          </a:p>
        </p:txBody>
      </p:sp>
      <p:sp>
        <p:nvSpPr>
          <p:cNvPr id="18"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15</a:t>
            </a:fld>
            <a:endParaRPr lang="en-US" dirty="0"/>
          </a:p>
        </p:txBody>
      </p:sp>
      <p:pic>
        <p:nvPicPr>
          <p:cNvPr id="14" name="Picture 13" descr="TOPEX-JasonSeries2008.jpg"/>
          <p:cNvPicPr>
            <a:picLocks noChangeAspect="1"/>
          </p:cNvPicPr>
          <p:nvPr/>
        </p:nvPicPr>
        <p:blipFill>
          <a:blip r:embed="rId4"/>
          <a:stretch>
            <a:fillRect/>
          </a:stretch>
        </p:blipFill>
        <p:spPr>
          <a:xfrm>
            <a:off x="6517306" y="41193"/>
            <a:ext cx="2579069" cy="1450726"/>
          </a:xfrm>
          <a:prstGeom prst="rect">
            <a:avLst/>
          </a:prstGeom>
          <a:ln w="25400">
            <a:solidFill>
              <a:schemeClr val="tx1"/>
            </a:solidFill>
          </a:ln>
        </p:spPr>
      </p:pic>
      <p:sp>
        <p:nvSpPr>
          <p:cNvPr id="8"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26, 2014</a:t>
            </a:r>
          </a:p>
        </p:txBody>
      </p:sp>
      <p:sp>
        <p:nvSpPr>
          <p:cNvPr id="9" name="Oval 8"/>
          <p:cNvSpPr/>
          <p:nvPr/>
        </p:nvSpPr>
        <p:spPr>
          <a:xfrm>
            <a:off x="2252687" y="1440606"/>
            <a:ext cx="787976" cy="510550"/>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p:cNvSpPr>
            <a:spLocks noGrp="1"/>
          </p:cNvSpPr>
          <p:nvPr>
            <p:ph type="ftr" sz="quarter" idx="11"/>
          </p:nvPr>
        </p:nvSpPr>
        <p:spPr>
          <a:xfrm>
            <a:off x="1787525" y="6594475"/>
            <a:ext cx="6573838" cy="230188"/>
          </a:xfrm>
        </p:spPr>
        <p:txBody>
          <a:bodyPr/>
          <a:lstStyle/>
          <a:p>
            <a:pPr>
              <a:defRPr/>
            </a:pPr>
            <a:r>
              <a:rPr lang="en-US" dirty="0"/>
              <a:t>Imaging in the Earth Sciences</a:t>
            </a:r>
          </a:p>
        </p:txBody>
      </p:sp>
      <p:sp>
        <p:nvSpPr>
          <p:cNvPr id="1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16</a:t>
            </a:fld>
            <a:endParaRPr lang="en-US"/>
          </a:p>
        </p:txBody>
      </p:sp>
      <p:pic>
        <p:nvPicPr>
          <p:cNvPr id="8" name="Picture 7" descr="globe_jpl.jpg"/>
          <p:cNvPicPr>
            <a:picLocks noChangeAspect="1"/>
          </p:cNvPicPr>
          <p:nvPr/>
        </p:nvPicPr>
        <p:blipFill>
          <a:blip r:embed="rId2"/>
          <a:stretch>
            <a:fillRect/>
          </a:stretch>
        </p:blipFill>
        <p:spPr>
          <a:xfrm>
            <a:off x="206152" y="3288"/>
            <a:ext cx="8825333" cy="6619000"/>
          </a:xfrm>
          <a:prstGeom prst="rect">
            <a:avLst/>
          </a:prstGeom>
        </p:spPr>
      </p:pic>
      <p:sp>
        <p:nvSpPr>
          <p:cNvPr id="6"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26, 2014</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p:cNvSpPr>
            <a:spLocks noGrp="1"/>
          </p:cNvSpPr>
          <p:nvPr>
            <p:ph type="ftr" sz="quarter" idx="11"/>
          </p:nvPr>
        </p:nvSpPr>
        <p:spPr>
          <a:xfrm>
            <a:off x="1787525" y="6594475"/>
            <a:ext cx="6573838" cy="230188"/>
          </a:xfrm>
        </p:spPr>
        <p:txBody>
          <a:bodyPr/>
          <a:lstStyle/>
          <a:p>
            <a:pPr>
              <a:defRPr/>
            </a:pPr>
            <a:r>
              <a:rPr lang="en-US" dirty="0"/>
              <a:t>Imaging in the Earth Sciences</a:t>
            </a:r>
          </a:p>
        </p:txBody>
      </p:sp>
      <p:sp>
        <p:nvSpPr>
          <p:cNvPr id="1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17</a:t>
            </a:fld>
            <a:endParaRPr lang="en-US"/>
          </a:p>
        </p:txBody>
      </p:sp>
      <p:sp>
        <p:nvSpPr>
          <p:cNvPr id="14" name="Title 13"/>
          <p:cNvSpPr>
            <a:spLocks noGrp="1"/>
          </p:cNvSpPr>
          <p:nvPr>
            <p:ph type="title"/>
          </p:nvPr>
        </p:nvSpPr>
        <p:spPr>
          <a:xfrm>
            <a:off x="-47625" y="166873"/>
            <a:ext cx="9144000" cy="6044496"/>
          </a:xfrm>
        </p:spPr>
        <p:txBody>
          <a:bodyPr/>
          <a:lstStyle/>
          <a:p>
            <a:r>
              <a:rPr lang="en-US" sz="6600" dirty="0"/>
              <a:t>That’s nice … but does the Earth gravity field also vary?</a:t>
            </a:r>
            <a:br>
              <a:rPr lang="en-US" sz="6600" dirty="0"/>
            </a:br>
            <a:r>
              <a:rPr lang="en-US" sz="6600" dirty="0"/>
              <a:t>Why would it vary?</a:t>
            </a:r>
            <a:endParaRPr lang="en-US" dirty="0"/>
          </a:p>
        </p:txBody>
      </p:sp>
      <p:sp>
        <p:nvSpPr>
          <p:cNvPr id="6"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26, 2014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p:cNvSpPr>
            <a:spLocks noGrp="1"/>
          </p:cNvSpPr>
          <p:nvPr>
            <p:ph type="ftr" sz="quarter" idx="11"/>
          </p:nvPr>
        </p:nvSpPr>
        <p:spPr>
          <a:xfrm>
            <a:off x="1787525" y="6594475"/>
            <a:ext cx="6573838" cy="230188"/>
          </a:xfrm>
        </p:spPr>
        <p:txBody>
          <a:bodyPr/>
          <a:lstStyle/>
          <a:p>
            <a:pPr>
              <a:defRPr/>
            </a:pPr>
            <a:r>
              <a:rPr lang="en-US" dirty="0"/>
              <a:t>Imaging in the Earth Sciences</a:t>
            </a:r>
          </a:p>
        </p:txBody>
      </p:sp>
      <p:sp>
        <p:nvSpPr>
          <p:cNvPr id="1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18</a:t>
            </a:fld>
            <a:endParaRPr lang="en-US"/>
          </a:p>
        </p:txBody>
      </p:sp>
      <p:pic>
        <p:nvPicPr>
          <p:cNvPr id="9" name="Picture 8" descr="earth_structure.jpg"/>
          <p:cNvPicPr>
            <a:picLocks noChangeAspect="1"/>
          </p:cNvPicPr>
          <p:nvPr/>
        </p:nvPicPr>
        <p:blipFill>
          <a:blip r:embed="rId3"/>
          <a:srcRect l="31800" t="14400" r="31200" b="32800"/>
          <a:stretch>
            <a:fillRect/>
          </a:stretch>
        </p:blipFill>
        <p:spPr>
          <a:xfrm>
            <a:off x="5835609" y="1228889"/>
            <a:ext cx="3308391" cy="3540853"/>
          </a:xfrm>
          <a:prstGeom prst="rect">
            <a:avLst/>
          </a:prstGeom>
        </p:spPr>
      </p:pic>
      <p:pic>
        <p:nvPicPr>
          <p:cNvPr id="12" name="Picture 11" descr="earth_structure.jpg"/>
          <p:cNvPicPr>
            <a:picLocks noChangeAspect="1"/>
          </p:cNvPicPr>
          <p:nvPr/>
        </p:nvPicPr>
        <p:blipFill>
          <a:blip r:embed="rId4"/>
          <a:stretch>
            <a:fillRect/>
          </a:stretch>
        </p:blipFill>
        <p:spPr>
          <a:xfrm>
            <a:off x="710621" y="2110051"/>
            <a:ext cx="4360237" cy="4299678"/>
          </a:xfrm>
          <a:prstGeom prst="rect">
            <a:avLst/>
          </a:prstGeom>
        </p:spPr>
      </p:pic>
      <p:sp>
        <p:nvSpPr>
          <p:cNvPr id="13" name="TextBox 12"/>
          <p:cNvSpPr txBox="1"/>
          <p:nvPr/>
        </p:nvSpPr>
        <p:spPr>
          <a:xfrm>
            <a:off x="710621" y="2110051"/>
            <a:ext cx="1997437" cy="276999"/>
          </a:xfrm>
          <a:prstGeom prst="rect">
            <a:avLst/>
          </a:prstGeom>
          <a:noFill/>
        </p:spPr>
        <p:txBody>
          <a:bodyPr wrap="none" rtlCol="0">
            <a:spAutoFit/>
          </a:bodyPr>
          <a:lstStyle/>
          <a:p>
            <a:r>
              <a:rPr lang="en-US" sz="1200" b="1" dirty="0">
                <a:solidFill>
                  <a:schemeClr val="bg1"/>
                </a:solidFill>
              </a:rPr>
              <a:t>http://</a:t>
            </a:r>
            <a:r>
              <a:rPr lang="en-US" sz="1200" b="1" dirty="0" err="1">
                <a:solidFill>
                  <a:schemeClr val="bg1"/>
                </a:solidFill>
              </a:rPr>
              <a:t>grace.jpl.nasa.gov</a:t>
            </a:r>
            <a:r>
              <a:rPr lang="en-US" sz="1200" b="1" dirty="0">
                <a:solidFill>
                  <a:schemeClr val="bg1"/>
                </a:solidFill>
              </a:rPr>
              <a:t>/</a:t>
            </a:r>
          </a:p>
        </p:txBody>
      </p:sp>
      <p:sp>
        <p:nvSpPr>
          <p:cNvPr id="14" name="TextBox 13"/>
          <p:cNvSpPr txBox="1"/>
          <p:nvPr/>
        </p:nvSpPr>
        <p:spPr>
          <a:xfrm>
            <a:off x="6184150" y="288690"/>
            <a:ext cx="2714670" cy="1015663"/>
          </a:xfrm>
          <a:prstGeom prst="rect">
            <a:avLst/>
          </a:prstGeom>
          <a:noFill/>
          <a:ln w="25400">
            <a:solidFill>
              <a:schemeClr val="tx1"/>
            </a:solidFill>
          </a:ln>
        </p:spPr>
        <p:txBody>
          <a:bodyPr wrap="square" rtlCol="0">
            <a:spAutoFit/>
          </a:bodyPr>
          <a:lstStyle/>
          <a:p>
            <a:pPr algn="ctr"/>
            <a:r>
              <a:rPr lang="en-US" sz="2000" b="1" dirty="0"/>
              <a:t>Study:</a:t>
            </a:r>
          </a:p>
          <a:p>
            <a:pPr algn="ctr">
              <a:buFont typeface="Arial"/>
              <a:buChar char="•"/>
            </a:pPr>
            <a:r>
              <a:rPr lang="en-US" sz="2000" b="1" dirty="0"/>
              <a:t> </a:t>
            </a:r>
            <a:r>
              <a:rPr lang="en-US" b="1" dirty="0"/>
              <a:t>variations in space</a:t>
            </a:r>
          </a:p>
          <a:p>
            <a:pPr algn="ctr">
              <a:buFont typeface="Arial"/>
              <a:buChar char="•"/>
            </a:pPr>
            <a:r>
              <a:rPr lang="en-US" b="1" dirty="0"/>
              <a:t> variations in time</a:t>
            </a:r>
          </a:p>
        </p:txBody>
      </p:sp>
      <p:sp>
        <p:nvSpPr>
          <p:cNvPr id="10" name="TextBox 9"/>
          <p:cNvSpPr txBox="1"/>
          <p:nvPr/>
        </p:nvSpPr>
        <p:spPr>
          <a:xfrm>
            <a:off x="6750304" y="4932402"/>
            <a:ext cx="1611059" cy="1477328"/>
          </a:xfrm>
          <a:prstGeom prst="rect">
            <a:avLst/>
          </a:prstGeom>
          <a:noFill/>
          <a:ln w="25400">
            <a:solidFill>
              <a:schemeClr val="tx1"/>
            </a:solidFill>
          </a:ln>
        </p:spPr>
        <p:txBody>
          <a:bodyPr wrap="square" rtlCol="0">
            <a:spAutoFit/>
          </a:bodyPr>
          <a:lstStyle/>
          <a:p>
            <a:pPr algn="ctr"/>
            <a:r>
              <a:rPr lang="en-US" b="1" dirty="0"/>
              <a:t>Learn about: - Solid earth</a:t>
            </a:r>
          </a:p>
          <a:p>
            <a:pPr algn="ctr"/>
            <a:r>
              <a:rPr lang="en-US" b="1" dirty="0"/>
              <a:t>- Hydrology</a:t>
            </a:r>
          </a:p>
          <a:p>
            <a:pPr algn="ctr"/>
            <a:r>
              <a:rPr lang="en-US" b="1" dirty="0"/>
              <a:t>- Ice</a:t>
            </a:r>
          </a:p>
          <a:p>
            <a:pPr algn="ctr"/>
            <a:r>
              <a:rPr lang="en-US" b="1" dirty="0"/>
              <a:t>- Ocean</a:t>
            </a:r>
          </a:p>
        </p:txBody>
      </p:sp>
      <p:sp>
        <p:nvSpPr>
          <p:cNvPr id="1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26, 2014</a:t>
            </a:r>
          </a:p>
        </p:txBody>
      </p:sp>
      <p:sp>
        <p:nvSpPr>
          <p:cNvPr id="15" name="TextBox 14"/>
          <p:cNvSpPr txBox="1"/>
          <p:nvPr/>
        </p:nvSpPr>
        <p:spPr>
          <a:xfrm>
            <a:off x="176466" y="104024"/>
            <a:ext cx="5659143" cy="1200329"/>
          </a:xfrm>
          <a:prstGeom prst="rect">
            <a:avLst/>
          </a:prstGeom>
          <a:noFill/>
          <a:ln w="25400">
            <a:solidFill>
              <a:schemeClr val="tx1"/>
            </a:solidFill>
          </a:ln>
        </p:spPr>
        <p:txBody>
          <a:bodyPr wrap="square" rtlCol="0">
            <a:spAutoFit/>
          </a:bodyPr>
          <a:lstStyle/>
          <a:p>
            <a:pPr algn="ctr"/>
            <a:r>
              <a:rPr lang="en-US" sz="3600" dirty="0"/>
              <a:t>Image the Earth Gravitational Field</a:t>
            </a:r>
          </a:p>
        </p:txBody>
      </p:sp>
      <p:cxnSp>
        <p:nvCxnSpPr>
          <p:cNvPr id="18" name="Straight Arrow Connector 17"/>
          <p:cNvCxnSpPr>
            <a:stCxn id="14" idx="2"/>
          </p:cNvCxnSpPr>
          <p:nvPr/>
        </p:nvCxnSpPr>
        <p:spPr>
          <a:xfrm rot="16200000" flipH="1">
            <a:off x="7392940" y="1452898"/>
            <a:ext cx="300346" cy="3256"/>
          </a:xfrm>
          <a:prstGeom prst="straightConnector1">
            <a:avLst/>
          </a:prstGeom>
          <a:ln w="38100">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rot="16200000" flipH="1">
            <a:off x="7300317" y="4684720"/>
            <a:ext cx="492105" cy="3256"/>
          </a:xfrm>
          <a:prstGeom prst="straightConnector1">
            <a:avLst/>
          </a:prstGeom>
          <a:ln w="38100">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1" name="TextBox 20"/>
          <p:cNvSpPr txBox="1"/>
          <p:nvPr/>
        </p:nvSpPr>
        <p:spPr>
          <a:xfrm>
            <a:off x="166607" y="1343089"/>
            <a:ext cx="6034625" cy="584776"/>
          </a:xfrm>
          <a:prstGeom prst="rect">
            <a:avLst/>
          </a:prstGeom>
          <a:noFill/>
        </p:spPr>
        <p:txBody>
          <a:bodyPr wrap="none" rtlCol="0">
            <a:spAutoFit/>
          </a:bodyPr>
          <a:lstStyle/>
          <a:p>
            <a:pPr algn="ctr"/>
            <a:r>
              <a:rPr lang="en-US" sz="1600" b="1" dirty="0">
                <a:solidFill>
                  <a:srgbClr val="FF0000"/>
                </a:solidFill>
              </a:rPr>
              <a:t>Measure  the distance between 2 satellite using microwaves</a:t>
            </a:r>
          </a:p>
          <a:p>
            <a:pPr algn="ctr"/>
            <a:r>
              <a:rPr lang="en-US" sz="1600" b="1" dirty="0"/>
              <a:t>(like altimetry, but between two satellites)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p:cNvSpPr>
            <a:spLocks noGrp="1"/>
          </p:cNvSpPr>
          <p:nvPr>
            <p:ph type="ftr" sz="quarter" idx="11"/>
          </p:nvPr>
        </p:nvSpPr>
        <p:spPr>
          <a:xfrm>
            <a:off x="1787525" y="6594475"/>
            <a:ext cx="6573838" cy="230188"/>
          </a:xfrm>
        </p:spPr>
        <p:txBody>
          <a:bodyPr/>
          <a:lstStyle/>
          <a:p>
            <a:pPr>
              <a:defRPr/>
            </a:pPr>
            <a:r>
              <a:rPr lang="en-US" dirty="0"/>
              <a:t>Imaging in the Earth Sciences</a:t>
            </a:r>
          </a:p>
        </p:txBody>
      </p:sp>
      <p:sp>
        <p:nvSpPr>
          <p:cNvPr id="1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19</a:t>
            </a:fld>
            <a:endParaRPr lang="en-US"/>
          </a:p>
        </p:txBody>
      </p:sp>
      <p:sp>
        <p:nvSpPr>
          <p:cNvPr id="14" name="Title 13"/>
          <p:cNvSpPr>
            <a:spLocks noGrp="1"/>
          </p:cNvSpPr>
          <p:nvPr>
            <p:ph type="title"/>
          </p:nvPr>
        </p:nvSpPr>
        <p:spPr>
          <a:xfrm>
            <a:off x="-47625" y="166873"/>
            <a:ext cx="9144000" cy="6044496"/>
          </a:xfrm>
        </p:spPr>
        <p:txBody>
          <a:bodyPr/>
          <a:lstStyle/>
          <a:p>
            <a:r>
              <a:rPr lang="en-US" sz="6600" dirty="0"/>
              <a:t>More on measuring distances… </a:t>
            </a:r>
            <a:endParaRPr lang="en-US" dirty="0"/>
          </a:p>
        </p:txBody>
      </p:sp>
      <p:sp>
        <p:nvSpPr>
          <p:cNvPr id="6"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26, 2014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p:cNvSpPr>
            <a:spLocks noGrp="1"/>
          </p:cNvSpPr>
          <p:nvPr>
            <p:ph type="ftr" sz="quarter" idx="11"/>
          </p:nvPr>
        </p:nvSpPr>
        <p:spPr>
          <a:xfrm>
            <a:off x="1787525" y="6594475"/>
            <a:ext cx="6573838" cy="230188"/>
          </a:xfrm>
        </p:spPr>
        <p:txBody>
          <a:bodyPr/>
          <a:lstStyle/>
          <a:p>
            <a:pPr>
              <a:defRPr/>
            </a:pPr>
            <a:r>
              <a:rPr lang="en-US" dirty="0"/>
              <a:t>Imaging in the Earth Sciences</a:t>
            </a:r>
          </a:p>
        </p:txBody>
      </p:sp>
      <p:sp>
        <p:nvSpPr>
          <p:cNvPr id="1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2</a:t>
            </a:fld>
            <a:endParaRPr lang="en-US"/>
          </a:p>
        </p:txBody>
      </p:sp>
      <p:sp>
        <p:nvSpPr>
          <p:cNvPr id="14" name="Title 13"/>
          <p:cNvSpPr>
            <a:spLocks noGrp="1"/>
          </p:cNvSpPr>
          <p:nvPr>
            <p:ph type="title"/>
          </p:nvPr>
        </p:nvSpPr>
        <p:spPr>
          <a:xfrm>
            <a:off x="-47625" y="2463302"/>
            <a:ext cx="9144000" cy="1143000"/>
          </a:xfrm>
        </p:spPr>
        <p:txBody>
          <a:bodyPr/>
          <a:lstStyle/>
          <a:p>
            <a:r>
              <a:rPr lang="en-US" sz="6600" dirty="0"/>
              <a:t>Well… just take a picture and we’re done.</a:t>
            </a:r>
          </a:p>
        </p:txBody>
      </p:sp>
      <p:sp>
        <p:nvSpPr>
          <p:cNvPr id="6"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26, 2014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earth_structure.jpg"/>
          <p:cNvPicPr>
            <a:picLocks noChangeAspect="1"/>
          </p:cNvPicPr>
          <p:nvPr/>
        </p:nvPicPr>
        <p:blipFill>
          <a:blip r:embed="rId3"/>
          <a:stretch>
            <a:fillRect/>
          </a:stretch>
        </p:blipFill>
        <p:spPr>
          <a:xfrm>
            <a:off x="426435" y="2852553"/>
            <a:ext cx="7662329" cy="3972110"/>
          </a:xfrm>
          <a:prstGeom prst="rect">
            <a:avLst/>
          </a:prstGeom>
        </p:spPr>
      </p:pic>
      <p:sp>
        <p:nvSpPr>
          <p:cNvPr id="7" name="Footer Placeholder 6"/>
          <p:cNvSpPr>
            <a:spLocks noGrp="1"/>
          </p:cNvSpPr>
          <p:nvPr>
            <p:ph type="ftr" sz="quarter" idx="11"/>
          </p:nvPr>
        </p:nvSpPr>
        <p:spPr>
          <a:xfrm>
            <a:off x="1787525" y="6594475"/>
            <a:ext cx="6573838" cy="230188"/>
          </a:xfrm>
        </p:spPr>
        <p:txBody>
          <a:bodyPr/>
          <a:lstStyle/>
          <a:p>
            <a:pPr>
              <a:defRPr/>
            </a:pPr>
            <a:r>
              <a:rPr lang="en-US" dirty="0"/>
              <a:t>Imaging in the Earth Sciences</a:t>
            </a:r>
          </a:p>
        </p:txBody>
      </p:sp>
      <p:sp>
        <p:nvSpPr>
          <p:cNvPr id="1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20</a:t>
            </a:fld>
            <a:endParaRPr lang="en-US"/>
          </a:p>
        </p:txBody>
      </p:sp>
      <p:sp>
        <p:nvSpPr>
          <p:cNvPr id="8" name="TextBox 7"/>
          <p:cNvSpPr txBox="1"/>
          <p:nvPr/>
        </p:nvSpPr>
        <p:spPr>
          <a:xfrm>
            <a:off x="5259405" y="6064959"/>
            <a:ext cx="962949" cy="307777"/>
          </a:xfrm>
          <a:prstGeom prst="rect">
            <a:avLst/>
          </a:prstGeom>
          <a:noFill/>
        </p:spPr>
        <p:txBody>
          <a:bodyPr wrap="none" rtlCol="0">
            <a:spAutoFit/>
          </a:bodyPr>
          <a:lstStyle/>
          <a:p>
            <a:r>
              <a:rPr lang="en-US" sz="1400" dirty="0">
                <a:solidFill>
                  <a:schemeClr val="bg1"/>
                </a:solidFill>
              </a:rPr>
              <a:t>Wikipedia</a:t>
            </a:r>
          </a:p>
        </p:txBody>
      </p:sp>
      <p:sp>
        <p:nvSpPr>
          <p:cNvPr id="19" name="Title 9"/>
          <p:cNvSpPr txBox="1">
            <a:spLocks/>
          </p:cNvSpPr>
          <p:nvPr/>
        </p:nvSpPr>
        <p:spPr bwMode="auto">
          <a:xfrm>
            <a:off x="46038" y="0"/>
            <a:ext cx="9097961" cy="778739"/>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eaLnBrk="0" hangingPunct="0"/>
            <a:r>
              <a:rPr lang="en-US" sz="3200" b="1" dirty="0" err="1">
                <a:solidFill>
                  <a:srgbClr val="FF0000"/>
                </a:solidFill>
              </a:rPr>
              <a:t>Interferometric</a:t>
            </a:r>
            <a:r>
              <a:rPr lang="en-US" sz="3200" b="1" dirty="0">
                <a:solidFill>
                  <a:srgbClr val="FF0000"/>
                </a:solidFill>
              </a:rPr>
              <a:t> </a:t>
            </a:r>
            <a:r>
              <a:rPr lang="en-US" sz="3200" dirty="0"/>
              <a:t>synthetic aperture radar-</a:t>
            </a:r>
            <a:r>
              <a:rPr lang="en-US" sz="3200" dirty="0" err="1">
                <a:solidFill>
                  <a:srgbClr val="FF0000"/>
                </a:solidFill>
              </a:rPr>
              <a:t>InSAR</a:t>
            </a:r>
            <a:endParaRPr lang="en-US" sz="4400" dirty="0"/>
          </a:p>
        </p:txBody>
      </p:sp>
      <p:sp>
        <p:nvSpPr>
          <p:cNvPr id="12" name="TextBox 11"/>
          <p:cNvSpPr txBox="1"/>
          <p:nvPr/>
        </p:nvSpPr>
        <p:spPr>
          <a:xfrm>
            <a:off x="777066" y="6027875"/>
            <a:ext cx="2868944" cy="307777"/>
          </a:xfrm>
          <a:prstGeom prst="rect">
            <a:avLst/>
          </a:prstGeom>
          <a:noFill/>
        </p:spPr>
        <p:txBody>
          <a:bodyPr wrap="none" rtlCol="0">
            <a:spAutoFit/>
          </a:bodyPr>
          <a:lstStyle/>
          <a:p>
            <a:r>
              <a:rPr lang="en-US" sz="1400" dirty="0"/>
              <a:t>http://</a:t>
            </a:r>
            <a:r>
              <a:rPr lang="en-US" sz="1400" dirty="0" err="1"/>
              <a:t>comet.nerc.ac.uk/index.html</a:t>
            </a:r>
            <a:endParaRPr lang="en-US" sz="1400" dirty="0"/>
          </a:p>
        </p:txBody>
      </p:sp>
      <p:sp>
        <p:nvSpPr>
          <p:cNvPr id="10" name="TextBox 9"/>
          <p:cNvSpPr txBox="1"/>
          <p:nvPr/>
        </p:nvSpPr>
        <p:spPr>
          <a:xfrm>
            <a:off x="571019" y="778739"/>
            <a:ext cx="8222413" cy="2031325"/>
          </a:xfrm>
          <a:prstGeom prst="rect">
            <a:avLst/>
          </a:prstGeom>
          <a:noFill/>
        </p:spPr>
        <p:txBody>
          <a:bodyPr wrap="square" rtlCol="0">
            <a:spAutoFit/>
          </a:bodyPr>
          <a:lstStyle/>
          <a:p>
            <a:pPr>
              <a:buFont typeface="Arial"/>
              <a:buChar char="•"/>
            </a:pPr>
            <a:r>
              <a:rPr lang="en-US" dirty="0"/>
              <a:t> </a:t>
            </a:r>
            <a:r>
              <a:rPr lang="en-US" b="1" dirty="0"/>
              <a:t>Geophysical monitoring of natural hazards</a:t>
            </a:r>
            <a:r>
              <a:rPr lang="en-US" dirty="0"/>
              <a:t>: </a:t>
            </a:r>
          </a:p>
          <a:p>
            <a:pPr lvl="1">
              <a:buFont typeface="Arial"/>
              <a:buChar char="•"/>
            </a:pPr>
            <a:r>
              <a:rPr lang="en-US" dirty="0"/>
              <a:t> Earthquakes, volcanoes, landslides, structural stability (engineering), glacier movement, etc. </a:t>
            </a:r>
          </a:p>
          <a:p>
            <a:pPr>
              <a:buFont typeface="Arial"/>
              <a:buChar char="•"/>
            </a:pPr>
            <a:r>
              <a:rPr lang="en-US" dirty="0"/>
              <a:t> Active Radar </a:t>
            </a:r>
          </a:p>
          <a:p>
            <a:pPr>
              <a:buFont typeface="Arial"/>
              <a:buChar char="•"/>
            </a:pPr>
            <a:r>
              <a:rPr lang="en-US" dirty="0"/>
              <a:t> Microwave frequencies not absorbed by atmosphere</a:t>
            </a:r>
          </a:p>
          <a:p>
            <a:pPr>
              <a:buFont typeface="Arial"/>
              <a:buChar char="•"/>
            </a:pPr>
            <a:r>
              <a:rPr lang="en-US" dirty="0"/>
              <a:t> </a:t>
            </a:r>
            <a:r>
              <a:rPr lang="en-US" dirty="0" err="1"/>
              <a:t>InSAR</a:t>
            </a:r>
            <a:r>
              <a:rPr lang="en-US" dirty="0"/>
              <a:t> can see through clouds and at night</a:t>
            </a:r>
          </a:p>
          <a:p>
            <a:pPr>
              <a:buFont typeface="Arial"/>
              <a:buChar char="•"/>
            </a:pPr>
            <a:r>
              <a:rPr lang="en-US" dirty="0"/>
              <a:t> USE: Measure centimeter-scale deformations</a:t>
            </a:r>
          </a:p>
        </p:txBody>
      </p:sp>
      <p:sp>
        <p:nvSpPr>
          <p:cNvPr id="11" name="TextBox 10"/>
          <p:cNvSpPr txBox="1"/>
          <p:nvPr/>
        </p:nvSpPr>
        <p:spPr>
          <a:xfrm rot="2933577">
            <a:off x="1382053" y="4144004"/>
            <a:ext cx="1813680" cy="369332"/>
          </a:xfrm>
          <a:prstGeom prst="rect">
            <a:avLst/>
          </a:prstGeom>
          <a:noFill/>
        </p:spPr>
        <p:txBody>
          <a:bodyPr wrap="none" rtlCol="0">
            <a:spAutoFit/>
          </a:bodyPr>
          <a:lstStyle/>
          <a:p>
            <a:r>
              <a:rPr lang="en-US" b="1" dirty="0">
                <a:solidFill>
                  <a:srgbClr val="FF0000"/>
                </a:solidFill>
              </a:rPr>
              <a:t>N-wavelengths</a:t>
            </a:r>
          </a:p>
        </p:txBody>
      </p:sp>
      <p:sp>
        <p:nvSpPr>
          <p:cNvPr id="13" name="TextBox 12"/>
          <p:cNvSpPr txBox="1"/>
          <p:nvPr/>
        </p:nvSpPr>
        <p:spPr>
          <a:xfrm rot="2933577">
            <a:off x="4743844" y="4144002"/>
            <a:ext cx="2358751" cy="369332"/>
          </a:xfrm>
          <a:prstGeom prst="rect">
            <a:avLst/>
          </a:prstGeom>
          <a:noFill/>
        </p:spPr>
        <p:txBody>
          <a:bodyPr wrap="none" rtlCol="0">
            <a:spAutoFit/>
          </a:bodyPr>
          <a:lstStyle/>
          <a:p>
            <a:r>
              <a:rPr lang="en-US" b="1" dirty="0">
                <a:solidFill>
                  <a:srgbClr val="FF0000"/>
                </a:solidFill>
              </a:rPr>
              <a:t>N-wavelengths </a:t>
            </a:r>
            <a:r>
              <a:rPr lang="en-US" b="1" dirty="0">
                <a:solidFill>
                  <a:srgbClr val="3366FF"/>
                </a:solidFill>
              </a:rPr>
              <a:t>+ ??</a:t>
            </a:r>
          </a:p>
        </p:txBody>
      </p:sp>
      <p:sp>
        <p:nvSpPr>
          <p:cNvPr id="14"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26, 2014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p:cNvSpPr>
            <a:spLocks noGrp="1"/>
          </p:cNvSpPr>
          <p:nvPr>
            <p:ph type="ftr" sz="quarter" idx="11"/>
          </p:nvPr>
        </p:nvSpPr>
        <p:spPr>
          <a:xfrm>
            <a:off x="1787525" y="6594475"/>
            <a:ext cx="6573838" cy="230188"/>
          </a:xfrm>
        </p:spPr>
        <p:txBody>
          <a:bodyPr/>
          <a:lstStyle/>
          <a:p>
            <a:pPr>
              <a:defRPr/>
            </a:pPr>
            <a:r>
              <a:rPr lang="en-US" dirty="0"/>
              <a:t>Imaging in the Earth Sciences</a:t>
            </a:r>
          </a:p>
        </p:txBody>
      </p:sp>
      <p:sp>
        <p:nvSpPr>
          <p:cNvPr id="1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21</a:t>
            </a:fld>
            <a:endParaRPr lang="en-US"/>
          </a:p>
        </p:txBody>
      </p:sp>
      <p:pic>
        <p:nvPicPr>
          <p:cNvPr id="9" name="Picture 8" descr="earth_structure.jpg"/>
          <p:cNvPicPr>
            <a:picLocks noChangeAspect="1"/>
          </p:cNvPicPr>
          <p:nvPr/>
        </p:nvPicPr>
        <p:blipFill>
          <a:blip r:embed="rId3"/>
          <a:stretch>
            <a:fillRect/>
          </a:stretch>
        </p:blipFill>
        <p:spPr>
          <a:xfrm>
            <a:off x="3561050" y="1597303"/>
            <a:ext cx="5342662" cy="4560076"/>
          </a:xfrm>
          <a:prstGeom prst="rect">
            <a:avLst/>
          </a:prstGeom>
          <a:ln w="53975">
            <a:solidFill>
              <a:srgbClr val="008000"/>
            </a:solidFill>
          </a:ln>
        </p:spPr>
      </p:pic>
      <p:sp>
        <p:nvSpPr>
          <p:cNvPr id="19" name="Title 9"/>
          <p:cNvSpPr txBox="1">
            <a:spLocks/>
          </p:cNvSpPr>
          <p:nvPr/>
        </p:nvSpPr>
        <p:spPr bwMode="auto">
          <a:xfrm>
            <a:off x="46038" y="0"/>
            <a:ext cx="9097961" cy="8621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eaLnBrk="0" hangingPunct="0"/>
            <a:r>
              <a:rPr lang="en-US" sz="4400" dirty="0"/>
              <a:t> </a:t>
            </a:r>
            <a:r>
              <a:rPr lang="en-US" sz="3200" b="1" dirty="0" err="1">
                <a:solidFill>
                  <a:srgbClr val="FF0000"/>
                </a:solidFill>
              </a:rPr>
              <a:t>InSAR</a:t>
            </a:r>
            <a:r>
              <a:rPr lang="en-US" sz="3200" dirty="0">
                <a:solidFill>
                  <a:srgbClr val="FF0000"/>
                </a:solidFill>
              </a:rPr>
              <a:t>- </a:t>
            </a:r>
            <a:r>
              <a:rPr lang="en-US" sz="3200" dirty="0" err="1"/>
              <a:t>Interferometric</a:t>
            </a:r>
            <a:r>
              <a:rPr lang="en-US" sz="3200" dirty="0"/>
              <a:t> synthetic aperture radar</a:t>
            </a:r>
            <a:endParaRPr lang="en-US" sz="4400" dirty="0"/>
          </a:p>
        </p:txBody>
      </p:sp>
      <p:sp>
        <p:nvSpPr>
          <p:cNvPr id="12" name="TextBox 11"/>
          <p:cNvSpPr txBox="1"/>
          <p:nvPr/>
        </p:nvSpPr>
        <p:spPr>
          <a:xfrm>
            <a:off x="5862494" y="5993662"/>
            <a:ext cx="3097660" cy="307777"/>
          </a:xfrm>
          <a:prstGeom prst="rect">
            <a:avLst/>
          </a:prstGeom>
          <a:noFill/>
        </p:spPr>
        <p:txBody>
          <a:bodyPr wrap="none" rtlCol="0">
            <a:spAutoFit/>
          </a:bodyPr>
          <a:lstStyle/>
          <a:p>
            <a:r>
              <a:rPr lang="en-US" sz="1400" b="1" dirty="0">
                <a:solidFill>
                  <a:schemeClr val="bg1"/>
                </a:solidFill>
              </a:rPr>
              <a:t>http://</a:t>
            </a:r>
            <a:r>
              <a:rPr lang="en-US" sz="1400" b="1" dirty="0" err="1">
                <a:solidFill>
                  <a:schemeClr val="bg1"/>
                </a:solidFill>
              </a:rPr>
              <a:t>comet.nerc.ac.uk/index.html</a:t>
            </a:r>
            <a:endParaRPr lang="en-US" sz="1400" b="1" dirty="0">
              <a:solidFill>
                <a:schemeClr val="bg1"/>
              </a:solidFill>
            </a:endParaRPr>
          </a:p>
        </p:txBody>
      </p:sp>
      <p:sp>
        <p:nvSpPr>
          <p:cNvPr id="10" name="TextBox 9"/>
          <p:cNvSpPr txBox="1"/>
          <p:nvPr/>
        </p:nvSpPr>
        <p:spPr>
          <a:xfrm>
            <a:off x="3343868" y="1178471"/>
            <a:ext cx="5644096" cy="646331"/>
          </a:xfrm>
          <a:prstGeom prst="rect">
            <a:avLst/>
          </a:prstGeom>
          <a:noFill/>
        </p:spPr>
        <p:txBody>
          <a:bodyPr wrap="square" rtlCol="0">
            <a:spAutoFit/>
          </a:bodyPr>
          <a:lstStyle/>
          <a:p>
            <a:pPr lvl="0" algn="ctr"/>
            <a:r>
              <a:rPr lang="en-US" b="1" dirty="0" err="1">
                <a:solidFill>
                  <a:srgbClr val="008000"/>
                </a:solidFill>
              </a:rPr>
              <a:t>Interferogram</a:t>
            </a:r>
            <a:r>
              <a:rPr lang="en-US" b="1" dirty="0"/>
              <a:t>: Difference in phase = after - before</a:t>
            </a:r>
          </a:p>
          <a:p>
            <a:pPr algn="ctr"/>
            <a:endParaRPr lang="en-US" b="1" dirty="0"/>
          </a:p>
        </p:txBody>
      </p:sp>
      <p:sp>
        <p:nvSpPr>
          <p:cNvPr id="13" name="TextBox 12"/>
          <p:cNvSpPr txBox="1"/>
          <p:nvPr/>
        </p:nvSpPr>
        <p:spPr>
          <a:xfrm rot="4656719">
            <a:off x="7856988" y="4873745"/>
            <a:ext cx="916049" cy="369332"/>
          </a:xfrm>
          <a:prstGeom prst="rect">
            <a:avLst/>
          </a:prstGeom>
          <a:noFill/>
        </p:spPr>
        <p:txBody>
          <a:bodyPr wrap="none" rtlCol="0">
            <a:spAutoFit/>
          </a:bodyPr>
          <a:lstStyle/>
          <a:p>
            <a:r>
              <a:rPr lang="en-US" b="1" dirty="0"/>
              <a:t>28 mm</a:t>
            </a:r>
          </a:p>
        </p:txBody>
      </p:sp>
      <p:cxnSp>
        <p:nvCxnSpPr>
          <p:cNvPr id="15" name="Straight Arrow Connector 14"/>
          <p:cNvCxnSpPr/>
          <p:nvPr/>
        </p:nvCxnSpPr>
        <p:spPr>
          <a:xfrm rot="16200000" flipH="1">
            <a:off x="7854893" y="4981320"/>
            <a:ext cx="537701" cy="160959"/>
          </a:xfrm>
          <a:prstGeom prst="straightConnector1">
            <a:avLst/>
          </a:prstGeom>
          <a:ln w="38100" cap="flat" cmpd="sng" algn="ctr">
            <a:solidFill>
              <a:schemeClr val="tx1"/>
            </a:solidFill>
            <a:prstDash val="solid"/>
            <a:round/>
            <a:headEnd type="arrow" w="med" len="med"/>
            <a:tailEnd type="arrow" w="med" len="med"/>
          </a:ln>
        </p:spPr>
        <p:style>
          <a:lnRef idx="2">
            <a:schemeClr val="accent1"/>
          </a:lnRef>
          <a:fillRef idx="0">
            <a:schemeClr val="accent1"/>
          </a:fillRef>
          <a:effectRef idx="1">
            <a:schemeClr val="accent1"/>
          </a:effectRef>
          <a:fontRef idx="minor">
            <a:schemeClr val="tx1"/>
          </a:fontRef>
        </p:style>
      </p:cxnSp>
      <p:pic>
        <p:nvPicPr>
          <p:cNvPr id="17" name="Picture 16" descr="741px-Phase_shift.svg.png"/>
          <p:cNvPicPr>
            <a:picLocks noChangeAspect="1"/>
          </p:cNvPicPr>
          <p:nvPr/>
        </p:nvPicPr>
        <p:blipFill>
          <a:blip r:embed="rId4"/>
          <a:stretch>
            <a:fillRect/>
          </a:stretch>
        </p:blipFill>
        <p:spPr>
          <a:xfrm>
            <a:off x="112361" y="1741363"/>
            <a:ext cx="3022120" cy="2108551"/>
          </a:xfrm>
          <a:prstGeom prst="rect">
            <a:avLst/>
          </a:prstGeom>
        </p:spPr>
      </p:pic>
      <p:sp>
        <p:nvSpPr>
          <p:cNvPr id="18" name="TextBox 17"/>
          <p:cNvSpPr txBox="1"/>
          <p:nvPr/>
        </p:nvSpPr>
        <p:spPr>
          <a:xfrm>
            <a:off x="0" y="1019776"/>
            <a:ext cx="3088443" cy="369332"/>
          </a:xfrm>
          <a:prstGeom prst="rect">
            <a:avLst/>
          </a:prstGeom>
          <a:noFill/>
        </p:spPr>
        <p:txBody>
          <a:bodyPr wrap="none" rtlCol="0">
            <a:spAutoFit/>
          </a:bodyPr>
          <a:lstStyle/>
          <a:p>
            <a:r>
              <a:rPr lang="en-US" dirty="0">
                <a:solidFill>
                  <a:srgbClr val="FF0000"/>
                </a:solidFill>
              </a:rPr>
              <a:t>Wave send from the satellite</a:t>
            </a:r>
          </a:p>
        </p:txBody>
      </p:sp>
      <p:cxnSp>
        <p:nvCxnSpPr>
          <p:cNvPr id="21" name="Straight Arrow Connector 20"/>
          <p:cNvCxnSpPr/>
          <p:nvPr/>
        </p:nvCxnSpPr>
        <p:spPr>
          <a:xfrm rot="16200000" flipH="1">
            <a:off x="-41004" y="1703756"/>
            <a:ext cx="761315" cy="132018"/>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495894" y="1299417"/>
            <a:ext cx="2763722" cy="369332"/>
          </a:xfrm>
          <a:prstGeom prst="rect">
            <a:avLst/>
          </a:prstGeom>
          <a:noFill/>
        </p:spPr>
        <p:txBody>
          <a:bodyPr wrap="none" rtlCol="0">
            <a:spAutoFit/>
          </a:bodyPr>
          <a:lstStyle/>
          <a:p>
            <a:r>
              <a:rPr lang="en-US" dirty="0">
                <a:solidFill>
                  <a:srgbClr val="3366FF"/>
                </a:solidFill>
              </a:rPr>
              <a:t>Reflected signal received </a:t>
            </a:r>
          </a:p>
        </p:txBody>
      </p:sp>
      <p:pic>
        <p:nvPicPr>
          <p:cNvPr id="28" name="Picture 27" descr="741px-Phase_shift.svg.png"/>
          <p:cNvPicPr>
            <a:picLocks noChangeAspect="1"/>
          </p:cNvPicPr>
          <p:nvPr/>
        </p:nvPicPr>
        <p:blipFill>
          <a:blip r:embed="rId4"/>
          <a:stretch>
            <a:fillRect/>
          </a:stretch>
        </p:blipFill>
        <p:spPr>
          <a:xfrm>
            <a:off x="130901" y="4002314"/>
            <a:ext cx="3022120" cy="2108551"/>
          </a:xfrm>
          <a:prstGeom prst="rect">
            <a:avLst/>
          </a:prstGeom>
        </p:spPr>
      </p:pic>
      <p:cxnSp>
        <p:nvCxnSpPr>
          <p:cNvPr id="30" name="Straight Arrow Connector 29"/>
          <p:cNvCxnSpPr/>
          <p:nvPr/>
        </p:nvCxnSpPr>
        <p:spPr>
          <a:xfrm rot="5400000">
            <a:off x="1294639" y="1928802"/>
            <a:ext cx="634071" cy="113968"/>
          </a:xfrm>
          <a:prstGeom prst="straightConnector1">
            <a:avLst/>
          </a:prstGeom>
          <a:ln>
            <a:solidFill>
              <a:srgbClr val="3366FF"/>
            </a:solidFill>
            <a:tailEnd type="arrow"/>
          </a:ln>
        </p:spPr>
        <p:style>
          <a:lnRef idx="2">
            <a:schemeClr val="accent1"/>
          </a:lnRef>
          <a:fillRef idx="0">
            <a:schemeClr val="accent1"/>
          </a:fillRef>
          <a:effectRef idx="1">
            <a:schemeClr val="accent1"/>
          </a:effectRef>
          <a:fontRef idx="minor">
            <a:schemeClr val="tx1"/>
          </a:fontRef>
        </p:style>
      </p:cxnSp>
      <p:sp>
        <p:nvSpPr>
          <p:cNvPr id="32" name="TextBox 31"/>
          <p:cNvSpPr txBox="1"/>
          <p:nvPr/>
        </p:nvSpPr>
        <p:spPr>
          <a:xfrm>
            <a:off x="1687199" y="3572906"/>
            <a:ext cx="1223637" cy="369332"/>
          </a:xfrm>
          <a:prstGeom prst="rect">
            <a:avLst/>
          </a:prstGeom>
          <a:noFill/>
        </p:spPr>
        <p:txBody>
          <a:bodyPr wrap="none" rtlCol="0">
            <a:spAutoFit/>
          </a:bodyPr>
          <a:lstStyle/>
          <a:p>
            <a:r>
              <a:rPr lang="en-US" b="1" dirty="0"/>
              <a:t>First time</a:t>
            </a:r>
          </a:p>
        </p:txBody>
      </p:sp>
      <p:sp>
        <p:nvSpPr>
          <p:cNvPr id="33" name="TextBox 32"/>
          <p:cNvSpPr txBox="1"/>
          <p:nvPr/>
        </p:nvSpPr>
        <p:spPr>
          <a:xfrm>
            <a:off x="1690553" y="5867210"/>
            <a:ext cx="1557149" cy="369332"/>
          </a:xfrm>
          <a:prstGeom prst="rect">
            <a:avLst/>
          </a:prstGeom>
          <a:noFill/>
        </p:spPr>
        <p:txBody>
          <a:bodyPr wrap="none" rtlCol="0">
            <a:spAutoFit/>
          </a:bodyPr>
          <a:lstStyle/>
          <a:p>
            <a:r>
              <a:rPr lang="en-US" b="1" dirty="0"/>
              <a:t>Second time</a:t>
            </a:r>
          </a:p>
        </p:txBody>
      </p:sp>
      <p:sp>
        <p:nvSpPr>
          <p:cNvPr id="35" name="Oval 34"/>
          <p:cNvSpPr/>
          <p:nvPr/>
        </p:nvSpPr>
        <p:spPr>
          <a:xfrm>
            <a:off x="1316382" y="5631417"/>
            <a:ext cx="407897" cy="488719"/>
          </a:xfrm>
          <a:prstGeom prst="ellipse">
            <a:avLst/>
          </a:prstGeom>
          <a:noFill/>
          <a:ln w="47625" cap="flat" cmpd="sng" algn="ctr">
            <a:solidFill>
              <a:srgbClr val="008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7" name="Straight Arrow Connector 36"/>
          <p:cNvCxnSpPr>
            <a:endCxn id="35" idx="0"/>
          </p:cNvCxnSpPr>
          <p:nvPr/>
        </p:nvCxnSpPr>
        <p:spPr>
          <a:xfrm rot="16200000" flipH="1">
            <a:off x="636340" y="4747426"/>
            <a:ext cx="1754076" cy="13905"/>
          </a:xfrm>
          <a:prstGeom prst="straightConnector1">
            <a:avLst/>
          </a:prstGeom>
          <a:ln w="50800" cap="flat" cmpd="sng" algn="ctr">
            <a:solidFill>
              <a:srgbClr val="008000"/>
            </a:solidFill>
            <a:prstDash val="solid"/>
            <a:round/>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39" name="Straight Arrow Connector 38"/>
          <p:cNvCxnSpPr>
            <a:endCxn id="9" idx="1"/>
          </p:cNvCxnSpPr>
          <p:nvPr/>
        </p:nvCxnSpPr>
        <p:spPr>
          <a:xfrm flipV="1">
            <a:off x="1506425" y="3877341"/>
            <a:ext cx="2054625" cy="952691"/>
          </a:xfrm>
          <a:prstGeom prst="straightConnector1">
            <a:avLst/>
          </a:prstGeom>
          <a:ln w="47625" cap="flat" cmpd="sng" algn="ctr">
            <a:solidFill>
              <a:srgbClr val="008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41" name="Oval 40"/>
          <p:cNvSpPr/>
          <p:nvPr/>
        </p:nvSpPr>
        <p:spPr>
          <a:xfrm>
            <a:off x="1302476" y="3361195"/>
            <a:ext cx="407897" cy="488719"/>
          </a:xfrm>
          <a:prstGeom prst="ellipse">
            <a:avLst/>
          </a:prstGeom>
          <a:noFill/>
          <a:ln w="47625" cap="flat" cmpd="sng" algn="ctr">
            <a:solidFill>
              <a:srgbClr val="008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2" name="TextBox 41"/>
          <p:cNvSpPr txBox="1"/>
          <p:nvPr/>
        </p:nvSpPr>
        <p:spPr>
          <a:xfrm>
            <a:off x="991923" y="2339906"/>
            <a:ext cx="916049" cy="369332"/>
          </a:xfrm>
          <a:prstGeom prst="rect">
            <a:avLst/>
          </a:prstGeom>
          <a:noFill/>
        </p:spPr>
        <p:txBody>
          <a:bodyPr wrap="none" rtlCol="0">
            <a:spAutoFit/>
          </a:bodyPr>
          <a:lstStyle/>
          <a:p>
            <a:r>
              <a:rPr lang="en-US" b="1" dirty="0"/>
              <a:t>56 mm</a:t>
            </a:r>
          </a:p>
        </p:txBody>
      </p:sp>
      <p:cxnSp>
        <p:nvCxnSpPr>
          <p:cNvPr id="44" name="Straight Arrow Connector 43"/>
          <p:cNvCxnSpPr/>
          <p:nvPr/>
        </p:nvCxnSpPr>
        <p:spPr>
          <a:xfrm>
            <a:off x="130901" y="2653612"/>
            <a:ext cx="2223757" cy="1588"/>
          </a:xfrm>
          <a:prstGeom prst="straightConnector1">
            <a:avLst/>
          </a:prstGeom>
          <a:ln>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25"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26, 2014</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p:cNvSpPr>
            <a:spLocks noGrp="1"/>
          </p:cNvSpPr>
          <p:nvPr>
            <p:ph type="ftr" sz="quarter" idx="11"/>
          </p:nvPr>
        </p:nvSpPr>
        <p:spPr>
          <a:xfrm>
            <a:off x="1787525" y="6594475"/>
            <a:ext cx="6573838" cy="230188"/>
          </a:xfrm>
        </p:spPr>
        <p:txBody>
          <a:bodyPr/>
          <a:lstStyle/>
          <a:p>
            <a:pPr>
              <a:defRPr/>
            </a:pPr>
            <a:r>
              <a:rPr lang="en-US" dirty="0"/>
              <a:t>Imaging in the Earth Sciences</a:t>
            </a:r>
          </a:p>
        </p:txBody>
      </p:sp>
      <p:sp>
        <p:nvSpPr>
          <p:cNvPr id="1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22</a:t>
            </a:fld>
            <a:endParaRPr lang="en-US"/>
          </a:p>
        </p:txBody>
      </p:sp>
      <p:sp>
        <p:nvSpPr>
          <p:cNvPr id="14" name="Title 13"/>
          <p:cNvSpPr>
            <a:spLocks noGrp="1"/>
          </p:cNvSpPr>
          <p:nvPr>
            <p:ph type="title"/>
          </p:nvPr>
        </p:nvSpPr>
        <p:spPr>
          <a:xfrm>
            <a:off x="-47625" y="2463302"/>
            <a:ext cx="9144000" cy="1143000"/>
          </a:xfrm>
        </p:spPr>
        <p:txBody>
          <a:bodyPr/>
          <a:lstStyle/>
          <a:p>
            <a:r>
              <a:rPr lang="en-US" sz="6600" dirty="0"/>
              <a:t>Saying goodbye to microwaves</a:t>
            </a:r>
            <a:br>
              <a:rPr lang="en-US" sz="6600" dirty="0"/>
            </a:br>
            <a:r>
              <a:rPr lang="en-US" sz="6600" dirty="0"/>
              <a:t>…Absorption/emission and biology</a:t>
            </a:r>
          </a:p>
        </p:txBody>
      </p:sp>
      <p:sp>
        <p:nvSpPr>
          <p:cNvPr id="6"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26, 2014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46039" y="274638"/>
            <a:ext cx="9050336" cy="1143000"/>
          </a:xfrm>
        </p:spPr>
        <p:txBody>
          <a:bodyPr/>
          <a:lstStyle/>
          <a:p>
            <a:r>
              <a:rPr lang="en-US" b="1" dirty="0"/>
              <a:t>Biology</a:t>
            </a:r>
            <a:r>
              <a:rPr lang="en-US" dirty="0"/>
              <a:t>: Light and photosynthesis</a:t>
            </a:r>
          </a:p>
        </p:txBody>
      </p:sp>
      <p:sp>
        <p:nvSpPr>
          <p:cNvPr id="17" name="Footer Placeholder 6"/>
          <p:cNvSpPr>
            <a:spLocks noGrp="1"/>
          </p:cNvSpPr>
          <p:nvPr>
            <p:ph type="ftr" sz="quarter" idx="11"/>
          </p:nvPr>
        </p:nvSpPr>
        <p:spPr>
          <a:xfrm>
            <a:off x="1787525" y="6594475"/>
            <a:ext cx="6573838" cy="230188"/>
          </a:xfrm>
        </p:spPr>
        <p:txBody>
          <a:bodyPr/>
          <a:lstStyle/>
          <a:p>
            <a:pPr>
              <a:defRPr/>
            </a:pPr>
            <a:r>
              <a:rPr lang="en-US" dirty="0"/>
              <a:t>Imaging in the Earth Sciences</a:t>
            </a:r>
          </a:p>
        </p:txBody>
      </p:sp>
      <p:sp>
        <p:nvSpPr>
          <p:cNvPr id="18"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23</a:t>
            </a:fld>
            <a:endParaRPr lang="en-US" dirty="0"/>
          </a:p>
        </p:txBody>
      </p:sp>
      <p:pic>
        <p:nvPicPr>
          <p:cNvPr id="12" name="Content Placeholder 11" descr="Par_action_spectrum.gif"/>
          <p:cNvPicPr>
            <a:picLocks noGrp="1" noChangeAspect="1"/>
          </p:cNvPicPr>
          <p:nvPr>
            <p:ph idx="1"/>
          </p:nvPr>
        </p:nvPicPr>
        <p:blipFill>
          <a:blip r:embed="rId3"/>
          <a:srcRect l="4056" t="9127" r="8113" b="7099"/>
          <a:stretch>
            <a:fillRect/>
          </a:stretch>
        </p:blipFill>
        <p:spPr>
          <a:xfrm>
            <a:off x="5278713" y="1297117"/>
            <a:ext cx="3780581" cy="3606007"/>
          </a:xfrm>
        </p:spPr>
      </p:pic>
      <p:sp>
        <p:nvSpPr>
          <p:cNvPr id="14" name="TextBox 13"/>
          <p:cNvSpPr txBox="1"/>
          <p:nvPr/>
        </p:nvSpPr>
        <p:spPr>
          <a:xfrm>
            <a:off x="366889" y="5061802"/>
            <a:ext cx="8523111" cy="1200328"/>
          </a:xfrm>
          <a:prstGeom prst="rect">
            <a:avLst/>
          </a:prstGeom>
          <a:noFill/>
        </p:spPr>
        <p:txBody>
          <a:bodyPr wrap="square" rtlCol="0">
            <a:spAutoFit/>
          </a:bodyPr>
          <a:lstStyle/>
          <a:p>
            <a:pPr algn="ctr">
              <a:buFont typeface="Arial"/>
              <a:buChar char="•"/>
            </a:pPr>
            <a:r>
              <a:rPr lang="en-US" sz="2400" dirty="0"/>
              <a:t> We know the light spectrum going towards Earth</a:t>
            </a:r>
          </a:p>
          <a:p>
            <a:pPr algn="ctr">
              <a:buFont typeface="Arial"/>
              <a:buChar char="•"/>
            </a:pPr>
            <a:r>
              <a:rPr lang="en-US" sz="2400" dirty="0"/>
              <a:t> Measure the light spectrum leaving Earth</a:t>
            </a:r>
          </a:p>
          <a:p>
            <a:pPr algn="ctr">
              <a:buFont typeface="Arial"/>
              <a:buChar char="•"/>
            </a:pPr>
            <a:r>
              <a:rPr lang="en-US" sz="2400" dirty="0"/>
              <a:t> How can we interpret the difference?</a:t>
            </a:r>
          </a:p>
        </p:txBody>
      </p:sp>
      <p:pic>
        <p:nvPicPr>
          <p:cNvPr id="15" name="Content Placeholder 11" descr="Par_action_spectrum.gif"/>
          <p:cNvPicPr>
            <a:picLocks noChangeAspect="1"/>
          </p:cNvPicPr>
          <p:nvPr/>
        </p:nvPicPr>
        <p:blipFill>
          <a:blip r:embed="rId4"/>
          <a:stretch>
            <a:fillRect/>
          </a:stretch>
        </p:blipFill>
        <p:spPr bwMode="auto">
          <a:xfrm>
            <a:off x="123108" y="1613099"/>
            <a:ext cx="5392509" cy="3074623"/>
          </a:xfrm>
          <a:prstGeom prst="rect">
            <a:avLst/>
          </a:prstGeom>
          <a:noFill/>
          <a:ln w="9525">
            <a:noFill/>
            <a:miter lim="800000"/>
            <a:headEnd/>
            <a:tailEnd/>
          </a:ln>
        </p:spPr>
      </p:pic>
      <p:sp>
        <p:nvSpPr>
          <p:cNvPr id="13" name="TextBox 12"/>
          <p:cNvSpPr txBox="1"/>
          <p:nvPr/>
        </p:nvSpPr>
        <p:spPr>
          <a:xfrm>
            <a:off x="8158744" y="3653778"/>
            <a:ext cx="808998" cy="261610"/>
          </a:xfrm>
          <a:prstGeom prst="rect">
            <a:avLst/>
          </a:prstGeom>
          <a:noFill/>
        </p:spPr>
        <p:txBody>
          <a:bodyPr wrap="none" rtlCol="0">
            <a:spAutoFit/>
          </a:bodyPr>
          <a:lstStyle/>
          <a:p>
            <a:r>
              <a:rPr lang="en-US" sz="1050" dirty="0"/>
              <a:t>Wikipedia</a:t>
            </a:r>
          </a:p>
        </p:txBody>
      </p:sp>
      <p:sp>
        <p:nvSpPr>
          <p:cNvPr id="16" name="TextBox 15"/>
          <p:cNvSpPr txBox="1"/>
          <p:nvPr/>
        </p:nvSpPr>
        <p:spPr>
          <a:xfrm>
            <a:off x="6600459" y="3007447"/>
            <a:ext cx="1029004" cy="646331"/>
          </a:xfrm>
          <a:prstGeom prst="rect">
            <a:avLst/>
          </a:prstGeom>
          <a:noFill/>
        </p:spPr>
        <p:txBody>
          <a:bodyPr wrap="square" rtlCol="0">
            <a:spAutoFit/>
          </a:bodyPr>
          <a:lstStyle/>
          <a:p>
            <a:pPr algn="ctr"/>
            <a:r>
              <a:rPr lang="en-US" sz="1200" dirty="0" err="1">
                <a:solidFill>
                  <a:srgbClr val="3366FF"/>
                </a:solidFill>
              </a:rPr>
              <a:t>Chl</a:t>
            </a:r>
            <a:r>
              <a:rPr lang="en-US" sz="1200" dirty="0">
                <a:solidFill>
                  <a:srgbClr val="3366FF"/>
                </a:solidFill>
              </a:rPr>
              <a:t>-a does not absorb green light</a:t>
            </a:r>
          </a:p>
        </p:txBody>
      </p:sp>
      <p:sp>
        <p:nvSpPr>
          <p:cNvPr id="1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26, 2014</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LOB_animation_2_CHL1_meris_modis_seawifs.avi">
            <a:hlinkClick r:id="" action="ppaction://media"/>
          </p:cNvPr>
          <p:cNvPicPr>
            <a:picLocks noGrp="1"/>
          </p:cNvPicPr>
          <p:nvPr>
            <p:ph idx="1"/>
            <a:videoFile r:link="rId2"/>
            <p:extLst>
              <p:ext uri="{DAA4B4D4-6D71-4841-9C94-3DE7FCFB9230}">
                <p14:media xmlns:p14="http://schemas.microsoft.com/office/powerpoint/2010/main" r:link="rId1"/>
              </p:ext>
            </p:extLst>
          </p:nvPr>
        </p:nvPicPr>
        <p:blipFill>
          <a:blip r:embed="rId5"/>
          <a:stretch>
            <a:fillRect/>
          </a:stretch>
        </p:blipFill>
        <p:spPr>
          <a:xfrm>
            <a:off x="991924" y="2132262"/>
            <a:ext cx="7762174" cy="4244170"/>
          </a:xfrm>
        </p:spPr>
      </p:pic>
      <p:sp>
        <p:nvSpPr>
          <p:cNvPr id="10" name="Title 9"/>
          <p:cNvSpPr>
            <a:spLocks noGrp="1"/>
          </p:cNvSpPr>
          <p:nvPr>
            <p:ph type="title"/>
          </p:nvPr>
        </p:nvSpPr>
        <p:spPr>
          <a:xfrm>
            <a:off x="46038" y="0"/>
            <a:ext cx="9050336" cy="2373298"/>
          </a:xfrm>
        </p:spPr>
        <p:txBody>
          <a:bodyPr/>
          <a:lstStyle/>
          <a:p>
            <a:r>
              <a:rPr lang="en-US" sz="3200" b="1" dirty="0">
                <a:solidFill>
                  <a:srgbClr val="FF0000"/>
                </a:solidFill>
              </a:rPr>
              <a:t>MERIS + </a:t>
            </a:r>
            <a:r>
              <a:rPr lang="en-US" sz="3200" b="1" dirty="0" err="1">
                <a:solidFill>
                  <a:srgbClr val="FF0000"/>
                </a:solidFill>
              </a:rPr>
              <a:t>SeaWIFS</a:t>
            </a:r>
            <a:r>
              <a:rPr lang="en-US" sz="3200" b="1" dirty="0">
                <a:solidFill>
                  <a:srgbClr val="FF0000"/>
                </a:solidFill>
              </a:rPr>
              <a:t> </a:t>
            </a:r>
            <a:r>
              <a:rPr lang="en-US" sz="3200" dirty="0"/>
              <a:t>(1997-2010, 8 channels)</a:t>
            </a:r>
            <a:br>
              <a:rPr lang="en-US" sz="4000" dirty="0">
                <a:solidFill>
                  <a:srgbClr val="FF0000"/>
                </a:solidFill>
              </a:rPr>
            </a:br>
            <a:r>
              <a:rPr lang="en-US" sz="2000" dirty="0" err="1">
                <a:solidFill>
                  <a:srgbClr val="FF0000"/>
                </a:solidFill>
              </a:rPr>
              <a:t>MEdium</a:t>
            </a:r>
            <a:r>
              <a:rPr lang="en-US" sz="2000" dirty="0">
                <a:solidFill>
                  <a:srgbClr val="FF0000"/>
                </a:solidFill>
              </a:rPr>
              <a:t> Resolution Imaging Spectrometer + Sea-Viewing Wide Field-of-View Sensor</a:t>
            </a:r>
            <a:br>
              <a:rPr lang="en-US" sz="2400" dirty="0">
                <a:solidFill>
                  <a:srgbClr val="FF0000"/>
                </a:solidFill>
              </a:rPr>
            </a:br>
            <a:r>
              <a:rPr lang="en-US" sz="2400" dirty="0" err="1"/>
              <a:t>PAR</a:t>
            </a:r>
            <a:r>
              <a:rPr lang="en-US" sz="2400" dirty="0" err="1">
                <a:latin typeface="Wingdings"/>
                <a:ea typeface="Wingdings"/>
                <a:cs typeface="Wingdings"/>
              </a:rPr>
              <a:t></a:t>
            </a:r>
            <a:r>
              <a:rPr lang="en-US" sz="2400" dirty="0" err="1">
                <a:solidFill>
                  <a:srgbClr val="FF0000"/>
                </a:solidFill>
              </a:rPr>
              <a:t>Chlorophyll-a</a:t>
            </a:r>
            <a:r>
              <a:rPr lang="en-US" sz="2400" dirty="0" err="1">
                <a:latin typeface="Wingdings"/>
                <a:ea typeface="Wingdings"/>
                <a:cs typeface="Wingdings"/>
              </a:rPr>
              <a:t></a:t>
            </a:r>
            <a:r>
              <a:rPr lang="en-US" sz="2400" dirty="0" err="1"/>
              <a:t>Primary</a:t>
            </a:r>
            <a:r>
              <a:rPr lang="en-US" sz="2400" dirty="0"/>
              <a:t> production</a:t>
            </a:r>
            <a:r>
              <a:rPr lang="en-US" sz="2400" dirty="0">
                <a:latin typeface="Wingdings"/>
                <a:ea typeface="Wingdings"/>
                <a:cs typeface="Wingdings"/>
              </a:rPr>
              <a:t></a:t>
            </a:r>
            <a:r>
              <a:rPr lang="en-US" sz="2400" dirty="0"/>
              <a:t>CO</a:t>
            </a:r>
            <a:r>
              <a:rPr lang="en-US" sz="2400" baseline="-25000" dirty="0"/>
              <a:t>2</a:t>
            </a:r>
            <a:br>
              <a:rPr lang="en-US" sz="2400" dirty="0"/>
            </a:br>
            <a:r>
              <a:rPr lang="en-US" sz="2800" dirty="0"/>
              <a:t>Study biological variations in space and time!</a:t>
            </a:r>
            <a:endParaRPr lang="en-US" sz="2400" dirty="0"/>
          </a:p>
        </p:txBody>
      </p:sp>
      <p:sp>
        <p:nvSpPr>
          <p:cNvPr id="17" name="Footer Placeholder 6"/>
          <p:cNvSpPr>
            <a:spLocks noGrp="1"/>
          </p:cNvSpPr>
          <p:nvPr>
            <p:ph type="ftr" sz="quarter" idx="11"/>
          </p:nvPr>
        </p:nvSpPr>
        <p:spPr>
          <a:xfrm>
            <a:off x="1787525" y="6594475"/>
            <a:ext cx="6573838" cy="230188"/>
          </a:xfrm>
        </p:spPr>
        <p:txBody>
          <a:bodyPr/>
          <a:lstStyle/>
          <a:p>
            <a:pPr>
              <a:defRPr/>
            </a:pPr>
            <a:r>
              <a:rPr lang="en-US" dirty="0"/>
              <a:t>Imaging in the Earth Sciences</a:t>
            </a:r>
          </a:p>
        </p:txBody>
      </p:sp>
      <p:sp>
        <p:nvSpPr>
          <p:cNvPr id="18"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24</a:t>
            </a:fld>
            <a:endParaRPr lang="en-US" dirty="0"/>
          </a:p>
        </p:txBody>
      </p:sp>
      <p:sp>
        <p:nvSpPr>
          <p:cNvPr id="13" name="TextBox 12"/>
          <p:cNvSpPr txBox="1"/>
          <p:nvPr/>
        </p:nvSpPr>
        <p:spPr>
          <a:xfrm>
            <a:off x="4578963" y="5691563"/>
            <a:ext cx="2534267" cy="261610"/>
          </a:xfrm>
          <a:prstGeom prst="rect">
            <a:avLst/>
          </a:prstGeom>
          <a:noFill/>
        </p:spPr>
        <p:txBody>
          <a:bodyPr wrap="none" rtlCol="0">
            <a:spAutoFit/>
          </a:bodyPr>
          <a:lstStyle/>
          <a:p>
            <a:r>
              <a:rPr lang="en-US" sz="1100" dirty="0"/>
              <a:t>http://</a:t>
            </a:r>
            <a:r>
              <a:rPr lang="en-US" sz="1100" dirty="0" err="1"/>
              <a:t>www.globcolour.info/gallery.html</a:t>
            </a:r>
            <a:endParaRPr lang="en-US" sz="1100" dirty="0"/>
          </a:p>
        </p:txBody>
      </p:sp>
      <p:sp>
        <p:nvSpPr>
          <p:cNvPr id="8"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26, 2014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0000"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p:cNvSpPr>
            <a:spLocks noGrp="1"/>
          </p:cNvSpPr>
          <p:nvPr>
            <p:ph type="ftr" sz="quarter" idx="11"/>
          </p:nvPr>
        </p:nvSpPr>
        <p:spPr>
          <a:xfrm>
            <a:off x="1787525" y="6594475"/>
            <a:ext cx="6573838" cy="230188"/>
          </a:xfrm>
        </p:spPr>
        <p:txBody>
          <a:bodyPr/>
          <a:lstStyle/>
          <a:p>
            <a:pPr>
              <a:defRPr/>
            </a:pPr>
            <a:r>
              <a:rPr lang="en-US" dirty="0"/>
              <a:t>Imaging in the Earth Sciences</a:t>
            </a:r>
          </a:p>
        </p:txBody>
      </p:sp>
      <p:sp>
        <p:nvSpPr>
          <p:cNvPr id="1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25</a:t>
            </a:fld>
            <a:endParaRPr lang="en-US"/>
          </a:p>
        </p:txBody>
      </p:sp>
      <p:sp>
        <p:nvSpPr>
          <p:cNvPr id="14" name="Title 13"/>
          <p:cNvSpPr>
            <a:spLocks noGrp="1"/>
          </p:cNvSpPr>
          <p:nvPr>
            <p:ph type="title"/>
          </p:nvPr>
        </p:nvSpPr>
        <p:spPr>
          <a:xfrm>
            <a:off x="-47625" y="2463302"/>
            <a:ext cx="9144000" cy="1143000"/>
          </a:xfrm>
        </p:spPr>
        <p:txBody>
          <a:bodyPr/>
          <a:lstStyle/>
          <a:p>
            <a:r>
              <a:rPr lang="en-US" sz="6600" dirty="0"/>
              <a:t>Imaging the Atmosphere</a:t>
            </a:r>
            <a:br>
              <a:rPr lang="en-US" sz="6600" dirty="0"/>
            </a:br>
            <a:br>
              <a:rPr lang="en-US" sz="6600" dirty="0"/>
            </a:br>
            <a:r>
              <a:rPr lang="en-US" sz="6600" dirty="0"/>
              <a:t>What about climate change?</a:t>
            </a:r>
          </a:p>
        </p:txBody>
      </p:sp>
      <p:sp>
        <p:nvSpPr>
          <p:cNvPr id="6"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26, 2014</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61" y="129791"/>
            <a:ext cx="9144000" cy="1594560"/>
          </a:xfrm>
        </p:spPr>
        <p:txBody>
          <a:bodyPr>
            <a:noAutofit/>
          </a:bodyPr>
          <a:lstStyle/>
          <a:p>
            <a:pPr>
              <a:defRPr/>
            </a:pPr>
            <a:r>
              <a:rPr lang="en-US" sz="4000" b="1" dirty="0">
                <a:solidFill>
                  <a:srgbClr val="FF0000"/>
                </a:solidFill>
              </a:rPr>
              <a:t>The Earth energy budget (Climate)</a:t>
            </a:r>
            <a:br>
              <a:rPr lang="en-US" sz="4000" b="1" dirty="0">
                <a:solidFill>
                  <a:srgbClr val="FF0000"/>
                </a:solidFill>
              </a:rPr>
            </a:br>
            <a:r>
              <a:rPr lang="en-US" sz="4000" dirty="0"/>
              <a:t>Radiation balance (and imbalance)</a:t>
            </a:r>
            <a:endParaRPr lang="en-US" sz="2400" dirty="0"/>
          </a:p>
        </p:txBody>
      </p:sp>
      <p:pic>
        <p:nvPicPr>
          <p:cNvPr id="58370" name="Picture 9" descr="Sumatra-8"/>
          <p:cNvPicPr>
            <a:picLocks noChangeAspect="1" noChangeArrowheads="1"/>
          </p:cNvPicPr>
          <p:nvPr/>
        </p:nvPicPr>
        <p:blipFill>
          <a:blip r:embed="rId2"/>
          <a:stretch>
            <a:fillRect/>
          </a:stretch>
        </p:blipFill>
        <p:spPr bwMode="auto">
          <a:xfrm>
            <a:off x="92388" y="2594301"/>
            <a:ext cx="4161093" cy="31628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Footer Placeholder 6"/>
          <p:cNvSpPr>
            <a:spLocks noGrp="1"/>
          </p:cNvSpPr>
          <p:nvPr>
            <p:ph type="ftr" sz="quarter" idx="11"/>
          </p:nvPr>
        </p:nvSpPr>
        <p:spPr>
          <a:xfrm>
            <a:off x="1787525" y="6594475"/>
            <a:ext cx="6573838" cy="230188"/>
          </a:xfrm>
        </p:spPr>
        <p:txBody>
          <a:bodyPr/>
          <a:lstStyle/>
          <a:p>
            <a:pPr>
              <a:defRPr/>
            </a:pPr>
            <a:r>
              <a:rPr lang="en-US" dirty="0"/>
              <a:t>Imaging in the Earth Sciences</a:t>
            </a:r>
          </a:p>
        </p:txBody>
      </p:sp>
      <p:sp>
        <p:nvSpPr>
          <p:cNvPr id="7"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26</a:t>
            </a:fld>
            <a:endParaRPr lang="en-US"/>
          </a:p>
        </p:txBody>
      </p:sp>
      <p:pic>
        <p:nvPicPr>
          <p:cNvPr id="9" name="Picture 9" descr="Sumatra-8"/>
          <p:cNvPicPr>
            <a:picLocks noChangeAspect="1" noChangeArrowheads="1"/>
          </p:cNvPicPr>
          <p:nvPr/>
        </p:nvPicPr>
        <p:blipFill>
          <a:blip r:embed="rId3"/>
          <a:stretch>
            <a:fillRect/>
          </a:stretch>
        </p:blipFill>
        <p:spPr bwMode="auto">
          <a:xfrm>
            <a:off x="4376011" y="2742824"/>
            <a:ext cx="4690978" cy="350562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TextBox 10"/>
          <p:cNvSpPr txBox="1"/>
          <p:nvPr/>
        </p:nvSpPr>
        <p:spPr>
          <a:xfrm>
            <a:off x="170719" y="1845620"/>
            <a:ext cx="4194678" cy="369332"/>
          </a:xfrm>
          <a:prstGeom prst="rect">
            <a:avLst/>
          </a:prstGeom>
          <a:noFill/>
          <a:ln w="25400">
            <a:solidFill>
              <a:schemeClr val="tx1"/>
            </a:solidFill>
          </a:ln>
        </p:spPr>
        <p:txBody>
          <a:bodyPr wrap="none" rtlCol="0">
            <a:spAutoFit/>
          </a:bodyPr>
          <a:lstStyle/>
          <a:p>
            <a:r>
              <a:rPr lang="en-US" dirty="0"/>
              <a:t>At steady state: energy in = energy out</a:t>
            </a:r>
          </a:p>
        </p:txBody>
      </p:sp>
      <p:sp>
        <p:nvSpPr>
          <p:cNvPr id="12" name="TextBox 11"/>
          <p:cNvSpPr txBox="1"/>
          <p:nvPr/>
        </p:nvSpPr>
        <p:spPr>
          <a:xfrm>
            <a:off x="4551721" y="1724351"/>
            <a:ext cx="4368456" cy="646331"/>
          </a:xfrm>
          <a:prstGeom prst="rect">
            <a:avLst/>
          </a:prstGeom>
          <a:noFill/>
          <a:ln w="25400">
            <a:solidFill>
              <a:schemeClr val="tx1"/>
            </a:solidFill>
          </a:ln>
        </p:spPr>
        <p:txBody>
          <a:bodyPr wrap="square" rtlCol="0">
            <a:spAutoFit/>
          </a:bodyPr>
          <a:lstStyle/>
          <a:p>
            <a:pPr algn="ctr"/>
            <a:r>
              <a:rPr lang="en-US" dirty="0"/>
              <a:t>The role of the atmosphere </a:t>
            </a:r>
          </a:p>
          <a:p>
            <a:pPr algn="ctr"/>
            <a:r>
              <a:rPr lang="en-US" dirty="0"/>
              <a:t>(and greenhouse gases)</a:t>
            </a:r>
          </a:p>
        </p:txBody>
      </p:sp>
      <p:sp>
        <p:nvSpPr>
          <p:cNvPr id="10"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26, 2014</a:t>
            </a:r>
          </a:p>
        </p:txBody>
      </p:sp>
    </p:spTree>
    <p:extLst>
      <p:ext uri="{BB962C8B-B14F-4D97-AF65-F5344CB8AC3E}">
        <p14:creationId xmlns:p14="http://schemas.microsoft.com/office/powerpoint/2010/main" val="7821560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p:cNvSpPr>
            <a:spLocks noGrp="1"/>
          </p:cNvSpPr>
          <p:nvPr>
            <p:ph type="ftr" sz="quarter" idx="11"/>
          </p:nvPr>
        </p:nvSpPr>
        <p:spPr>
          <a:xfrm>
            <a:off x="1787525" y="6594475"/>
            <a:ext cx="6573838" cy="230188"/>
          </a:xfrm>
        </p:spPr>
        <p:txBody>
          <a:bodyPr/>
          <a:lstStyle/>
          <a:p>
            <a:pPr>
              <a:defRPr/>
            </a:pPr>
            <a:r>
              <a:rPr lang="en-US" dirty="0"/>
              <a:t>Imaging in the Earth Sciences</a:t>
            </a:r>
          </a:p>
        </p:txBody>
      </p:sp>
      <p:sp>
        <p:nvSpPr>
          <p:cNvPr id="1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27</a:t>
            </a:fld>
            <a:endParaRPr lang="en-US"/>
          </a:p>
        </p:txBody>
      </p:sp>
      <p:pic>
        <p:nvPicPr>
          <p:cNvPr id="9" name="Picture 8" descr="earth_structure.jpg"/>
          <p:cNvPicPr>
            <a:picLocks noChangeAspect="1"/>
          </p:cNvPicPr>
          <p:nvPr/>
        </p:nvPicPr>
        <p:blipFill>
          <a:blip r:embed="rId2"/>
          <a:stretch>
            <a:fillRect/>
          </a:stretch>
        </p:blipFill>
        <p:spPr>
          <a:xfrm>
            <a:off x="1353464" y="-1139"/>
            <a:ext cx="6541104" cy="6595614"/>
          </a:xfrm>
          <a:prstGeom prst="rect">
            <a:avLst/>
          </a:prstGeom>
        </p:spPr>
      </p:pic>
      <p:sp>
        <p:nvSpPr>
          <p:cNvPr id="6"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26, 2014</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46039" y="126302"/>
            <a:ext cx="9050336" cy="1439732"/>
          </a:xfrm>
        </p:spPr>
        <p:txBody>
          <a:bodyPr/>
          <a:lstStyle/>
          <a:p>
            <a:r>
              <a:rPr lang="en-US" b="1" dirty="0">
                <a:solidFill>
                  <a:srgbClr val="FF0000"/>
                </a:solidFill>
              </a:rPr>
              <a:t>AIRS</a:t>
            </a:r>
            <a:r>
              <a:rPr lang="en-US" dirty="0"/>
              <a:t>: Atmospheric Infrared Sounder</a:t>
            </a:r>
            <a:br>
              <a:rPr lang="en-US" dirty="0"/>
            </a:br>
            <a:r>
              <a:rPr lang="en-US" sz="2000" dirty="0"/>
              <a:t>One of six instruments aboard the Aqua satellite (2378 spectral channels)</a:t>
            </a:r>
            <a:br>
              <a:rPr lang="en-US" dirty="0"/>
            </a:br>
            <a:r>
              <a:rPr lang="en-US" sz="2400" dirty="0">
                <a:solidFill>
                  <a:srgbClr val="FF0000"/>
                </a:solidFill>
              </a:rPr>
              <a:t>First global picture of CO</a:t>
            </a:r>
            <a:r>
              <a:rPr lang="en-US" sz="2400" baseline="-25000" dirty="0">
                <a:solidFill>
                  <a:srgbClr val="FF0000"/>
                </a:solidFill>
              </a:rPr>
              <a:t>2</a:t>
            </a:r>
            <a:r>
              <a:rPr lang="en-US" sz="2400" dirty="0">
                <a:solidFill>
                  <a:srgbClr val="FF0000"/>
                </a:solidFill>
              </a:rPr>
              <a:t> in the atmosphere </a:t>
            </a:r>
            <a:r>
              <a:rPr lang="en-US" sz="2400" dirty="0"/>
              <a:t>(</a:t>
            </a:r>
            <a:r>
              <a:rPr lang="en-US" sz="2400" b="1" dirty="0"/>
              <a:t>Spatial patterns</a:t>
            </a:r>
            <a:r>
              <a:rPr lang="en-US" sz="2400" dirty="0"/>
              <a:t>)</a:t>
            </a:r>
            <a:endParaRPr lang="en-US" sz="1600" dirty="0"/>
          </a:p>
        </p:txBody>
      </p:sp>
      <p:sp>
        <p:nvSpPr>
          <p:cNvPr id="17" name="Footer Placeholder 6"/>
          <p:cNvSpPr>
            <a:spLocks noGrp="1"/>
          </p:cNvSpPr>
          <p:nvPr>
            <p:ph type="ftr" sz="quarter" idx="11"/>
          </p:nvPr>
        </p:nvSpPr>
        <p:spPr>
          <a:xfrm>
            <a:off x="1787525" y="6594475"/>
            <a:ext cx="6573838" cy="230188"/>
          </a:xfrm>
        </p:spPr>
        <p:txBody>
          <a:bodyPr/>
          <a:lstStyle/>
          <a:p>
            <a:pPr>
              <a:defRPr/>
            </a:pPr>
            <a:r>
              <a:rPr lang="en-US" dirty="0"/>
              <a:t>Imaging in the Earth Sciences</a:t>
            </a:r>
          </a:p>
        </p:txBody>
      </p:sp>
      <p:sp>
        <p:nvSpPr>
          <p:cNvPr id="18"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28</a:t>
            </a:fld>
            <a:endParaRPr lang="en-US" dirty="0"/>
          </a:p>
        </p:txBody>
      </p:sp>
      <p:pic>
        <p:nvPicPr>
          <p:cNvPr id="14" name="Content Placeholder 13" descr="PIA09269_modest.jpg"/>
          <p:cNvPicPr>
            <a:picLocks noGrp="1" noChangeAspect="1"/>
          </p:cNvPicPr>
          <p:nvPr>
            <p:ph idx="1"/>
          </p:nvPr>
        </p:nvPicPr>
        <p:blipFill>
          <a:blip r:embed="rId3"/>
          <a:srcRect l="9730" t="11520" r="6486" b="7200"/>
          <a:stretch>
            <a:fillRect/>
          </a:stretch>
        </p:blipFill>
        <p:spPr>
          <a:xfrm>
            <a:off x="1260761" y="1566034"/>
            <a:ext cx="6544837" cy="4766832"/>
          </a:xfrm>
        </p:spPr>
      </p:pic>
      <p:sp>
        <p:nvSpPr>
          <p:cNvPr id="15" name="TextBox 14"/>
          <p:cNvSpPr txBox="1"/>
          <p:nvPr/>
        </p:nvSpPr>
        <p:spPr>
          <a:xfrm>
            <a:off x="1429274" y="4894928"/>
            <a:ext cx="2100567" cy="307777"/>
          </a:xfrm>
          <a:prstGeom prst="rect">
            <a:avLst/>
          </a:prstGeom>
          <a:noFill/>
        </p:spPr>
        <p:txBody>
          <a:bodyPr wrap="none" rtlCol="0">
            <a:spAutoFit/>
          </a:bodyPr>
          <a:lstStyle/>
          <a:p>
            <a:r>
              <a:rPr lang="en-US" sz="1400" dirty="0"/>
              <a:t>(http://</a:t>
            </a:r>
            <a:r>
              <a:rPr lang="en-US" sz="1400" dirty="0" err="1"/>
              <a:t>airs.jpl.nasa.gov</a:t>
            </a:r>
            <a:r>
              <a:rPr lang="en-US" sz="1400" dirty="0"/>
              <a:t>/)</a:t>
            </a:r>
          </a:p>
        </p:txBody>
      </p:sp>
      <p:sp>
        <p:nvSpPr>
          <p:cNvPr id="8"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26, 2014</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46039" y="61405"/>
            <a:ext cx="9050336" cy="1439732"/>
          </a:xfrm>
        </p:spPr>
        <p:txBody>
          <a:bodyPr/>
          <a:lstStyle/>
          <a:p>
            <a:r>
              <a:rPr lang="en-US" b="1" dirty="0">
                <a:solidFill>
                  <a:srgbClr val="FF0000"/>
                </a:solidFill>
              </a:rPr>
              <a:t>OCO-2</a:t>
            </a:r>
            <a:r>
              <a:rPr lang="en-US" dirty="0"/>
              <a:t>: Orbiting Carbon Observatory</a:t>
            </a:r>
            <a:br>
              <a:rPr lang="en-US" dirty="0"/>
            </a:br>
            <a:r>
              <a:rPr lang="en-US" dirty="0"/>
              <a:t>About to launch (July 1</a:t>
            </a:r>
            <a:r>
              <a:rPr lang="en-US" baseline="30000" dirty="0"/>
              <a:t>st</a:t>
            </a:r>
            <a:r>
              <a:rPr lang="en-US" dirty="0"/>
              <a:t>, 2014)!</a:t>
            </a:r>
            <a:br>
              <a:rPr lang="en-US" dirty="0"/>
            </a:br>
            <a:endParaRPr lang="en-US" sz="1600" dirty="0"/>
          </a:p>
        </p:txBody>
      </p:sp>
      <p:sp>
        <p:nvSpPr>
          <p:cNvPr id="17" name="Footer Placeholder 6"/>
          <p:cNvSpPr>
            <a:spLocks noGrp="1"/>
          </p:cNvSpPr>
          <p:nvPr>
            <p:ph type="ftr" sz="quarter" idx="11"/>
          </p:nvPr>
        </p:nvSpPr>
        <p:spPr>
          <a:xfrm>
            <a:off x="1787525" y="6594475"/>
            <a:ext cx="6573838" cy="230188"/>
          </a:xfrm>
        </p:spPr>
        <p:txBody>
          <a:bodyPr/>
          <a:lstStyle/>
          <a:p>
            <a:pPr>
              <a:defRPr/>
            </a:pPr>
            <a:r>
              <a:rPr lang="en-US" dirty="0"/>
              <a:t>Imaging in the Earth Sciences</a:t>
            </a:r>
          </a:p>
        </p:txBody>
      </p:sp>
      <p:sp>
        <p:nvSpPr>
          <p:cNvPr id="18"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29</a:t>
            </a:fld>
            <a:endParaRPr lang="en-US" dirty="0"/>
          </a:p>
        </p:txBody>
      </p:sp>
      <p:pic>
        <p:nvPicPr>
          <p:cNvPr id="14" name="Content Placeholder 13" descr="PIA09269_modest.jpg"/>
          <p:cNvPicPr>
            <a:picLocks noGrp="1" noChangeAspect="1"/>
          </p:cNvPicPr>
          <p:nvPr>
            <p:ph idx="1"/>
          </p:nvPr>
        </p:nvPicPr>
        <p:blipFill>
          <a:blip r:embed="rId3"/>
          <a:stretch>
            <a:fillRect/>
          </a:stretch>
        </p:blipFill>
        <p:spPr>
          <a:xfrm>
            <a:off x="733666" y="1913353"/>
            <a:ext cx="7627697" cy="4681122"/>
          </a:xfrm>
        </p:spPr>
      </p:pic>
      <p:sp>
        <p:nvSpPr>
          <p:cNvPr id="15" name="TextBox 14"/>
          <p:cNvSpPr txBox="1"/>
          <p:nvPr/>
        </p:nvSpPr>
        <p:spPr>
          <a:xfrm>
            <a:off x="2456637" y="1226595"/>
            <a:ext cx="4290958" cy="584776"/>
          </a:xfrm>
          <a:prstGeom prst="rect">
            <a:avLst/>
          </a:prstGeom>
          <a:noFill/>
        </p:spPr>
        <p:txBody>
          <a:bodyPr wrap="none" rtlCol="0">
            <a:spAutoFit/>
          </a:bodyPr>
          <a:lstStyle/>
          <a:p>
            <a:r>
              <a:rPr lang="en-US" sz="3200" dirty="0"/>
              <a:t>http://</a:t>
            </a:r>
            <a:r>
              <a:rPr lang="en-US" sz="3200" dirty="0" err="1"/>
              <a:t>oco.jpl.nasa.gov</a:t>
            </a:r>
            <a:r>
              <a:rPr lang="en-US" sz="3200" dirty="0"/>
              <a:t>/</a:t>
            </a:r>
          </a:p>
        </p:txBody>
      </p:sp>
      <p:sp>
        <p:nvSpPr>
          <p:cNvPr id="9"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26, 2014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p:cNvSpPr>
            <a:spLocks noGrp="1"/>
          </p:cNvSpPr>
          <p:nvPr>
            <p:ph type="ftr" sz="quarter" idx="11"/>
          </p:nvPr>
        </p:nvSpPr>
        <p:spPr>
          <a:xfrm>
            <a:off x="1787525" y="6594475"/>
            <a:ext cx="6573838" cy="230188"/>
          </a:xfrm>
        </p:spPr>
        <p:txBody>
          <a:bodyPr/>
          <a:lstStyle/>
          <a:p>
            <a:pPr>
              <a:defRPr/>
            </a:pPr>
            <a:r>
              <a:rPr lang="en-US" dirty="0"/>
              <a:t>Imaging in the Earth Sciences</a:t>
            </a:r>
          </a:p>
        </p:txBody>
      </p:sp>
      <p:sp>
        <p:nvSpPr>
          <p:cNvPr id="1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3</a:t>
            </a:fld>
            <a:endParaRPr lang="en-US"/>
          </a:p>
        </p:txBody>
      </p:sp>
      <p:pic>
        <p:nvPicPr>
          <p:cNvPr id="9" name="Picture 8" descr="earth_structure.jpg"/>
          <p:cNvPicPr>
            <a:picLocks noChangeAspect="1"/>
          </p:cNvPicPr>
          <p:nvPr/>
        </p:nvPicPr>
        <p:blipFill>
          <a:blip r:embed="rId3"/>
          <a:stretch>
            <a:fillRect/>
          </a:stretch>
        </p:blipFill>
        <p:spPr>
          <a:xfrm>
            <a:off x="626640" y="1956370"/>
            <a:ext cx="3546976" cy="4066482"/>
          </a:xfrm>
          <a:prstGeom prst="rect">
            <a:avLst/>
          </a:prstGeom>
        </p:spPr>
      </p:pic>
      <p:sp>
        <p:nvSpPr>
          <p:cNvPr id="10" name="Title 9"/>
          <p:cNvSpPr>
            <a:spLocks noGrp="1"/>
          </p:cNvSpPr>
          <p:nvPr>
            <p:ph type="title"/>
          </p:nvPr>
        </p:nvSpPr>
        <p:spPr>
          <a:xfrm>
            <a:off x="457200" y="1115187"/>
            <a:ext cx="3716416" cy="1143000"/>
          </a:xfrm>
        </p:spPr>
        <p:txBody>
          <a:bodyPr/>
          <a:lstStyle/>
          <a:p>
            <a:r>
              <a:rPr lang="en-US" sz="2800" dirty="0"/>
              <a:t>Reverse faults</a:t>
            </a:r>
          </a:p>
        </p:txBody>
      </p:sp>
      <p:sp>
        <p:nvSpPr>
          <p:cNvPr id="8" name="TextBox 7"/>
          <p:cNvSpPr txBox="1"/>
          <p:nvPr/>
        </p:nvSpPr>
        <p:spPr>
          <a:xfrm>
            <a:off x="5259405" y="6064959"/>
            <a:ext cx="962949" cy="307777"/>
          </a:xfrm>
          <a:prstGeom prst="rect">
            <a:avLst/>
          </a:prstGeom>
          <a:noFill/>
        </p:spPr>
        <p:txBody>
          <a:bodyPr wrap="none" rtlCol="0">
            <a:spAutoFit/>
          </a:bodyPr>
          <a:lstStyle/>
          <a:p>
            <a:r>
              <a:rPr lang="en-US" sz="1400" dirty="0">
                <a:solidFill>
                  <a:schemeClr val="bg1"/>
                </a:solidFill>
              </a:rPr>
              <a:t>Wikipedia</a:t>
            </a:r>
          </a:p>
        </p:txBody>
      </p:sp>
      <p:pic>
        <p:nvPicPr>
          <p:cNvPr id="17" name="Picture 16" descr="earth_structure.jpg"/>
          <p:cNvPicPr>
            <a:picLocks noChangeAspect="1"/>
          </p:cNvPicPr>
          <p:nvPr/>
        </p:nvPicPr>
        <p:blipFill>
          <a:blip r:embed="rId4"/>
          <a:stretch>
            <a:fillRect/>
          </a:stretch>
        </p:blipFill>
        <p:spPr>
          <a:xfrm>
            <a:off x="4743068" y="1956370"/>
            <a:ext cx="4113171" cy="2673561"/>
          </a:xfrm>
          <a:prstGeom prst="rect">
            <a:avLst/>
          </a:prstGeom>
        </p:spPr>
      </p:pic>
      <p:sp>
        <p:nvSpPr>
          <p:cNvPr id="18" name="Title 9"/>
          <p:cNvSpPr txBox="1">
            <a:spLocks/>
          </p:cNvSpPr>
          <p:nvPr/>
        </p:nvSpPr>
        <p:spPr bwMode="auto">
          <a:xfrm>
            <a:off x="4969218" y="1143000"/>
            <a:ext cx="3887021"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chemeClr val="tx1"/>
                </a:solidFill>
                <a:effectLst/>
                <a:uLnTx/>
                <a:uFillTx/>
                <a:latin typeface="+mj-lt"/>
                <a:ea typeface="ＭＳ Ｐゴシック" charset="-128"/>
                <a:cs typeface="ＭＳ Ｐゴシック" charset="-128"/>
              </a:rPr>
              <a:t>Strike-slip fault</a:t>
            </a:r>
          </a:p>
        </p:txBody>
      </p:sp>
      <p:sp>
        <p:nvSpPr>
          <p:cNvPr id="19" name="Title 9"/>
          <p:cNvSpPr txBox="1">
            <a:spLocks/>
          </p:cNvSpPr>
          <p:nvPr/>
        </p:nvSpPr>
        <p:spPr bwMode="auto">
          <a:xfrm>
            <a:off x="46038" y="0"/>
            <a:ext cx="9097961"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mj-lt"/>
                <a:ea typeface="ＭＳ Ｐゴシック" charset="-128"/>
                <a:cs typeface="ＭＳ Ｐゴシック" charset="-128"/>
              </a:rPr>
              <a:t>Just taking pictures … of rocks</a:t>
            </a:r>
          </a:p>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mj-lt"/>
                <a:ea typeface="ＭＳ Ｐゴシック" charset="-128"/>
                <a:cs typeface="ＭＳ Ｐゴシック" charset="-128"/>
              </a:rPr>
              <a:t>Crustal deformation </a:t>
            </a:r>
            <a:r>
              <a:rPr kumimoji="0" lang="en-US" sz="3600" b="0" i="0" u="none" strike="noStrike" kern="1200" cap="none" spc="0" normalizeH="0" noProof="0" dirty="0">
                <a:ln>
                  <a:noFill/>
                </a:ln>
                <a:solidFill>
                  <a:schemeClr val="tx1"/>
                </a:solidFill>
                <a:effectLst/>
                <a:uLnTx/>
                <a:uFillTx/>
                <a:latin typeface="+mj-lt"/>
                <a:ea typeface="ＭＳ Ｐゴシック" charset="-128"/>
                <a:cs typeface="ＭＳ Ｐゴシック" charset="-128"/>
              </a:rPr>
              <a:t>(</a:t>
            </a:r>
            <a:r>
              <a:rPr kumimoji="0" lang="en-US" sz="3600" b="1" i="0" u="none" strike="noStrike" kern="1200" cap="none" spc="0" normalizeH="0" noProof="0" dirty="0">
                <a:ln>
                  <a:noFill/>
                </a:ln>
                <a:solidFill>
                  <a:schemeClr val="tx1"/>
                </a:solidFill>
                <a:effectLst/>
                <a:uLnTx/>
                <a:uFillTx/>
                <a:latin typeface="+mj-lt"/>
                <a:ea typeface="ＭＳ Ｐゴシック" charset="-128"/>
                <a:cs typeface="ＭＳ Ｐゴシック" charset="-128"/>
              </a:rPr>
              <a:t>Geomorphology</a:t>
            </a:r>
            <a:r>
              <a:rPr kumimoji="0" lang="en-US" sz="3600" b="0" i="0" u="none" strike="noStrike" kern="1200" cap="none" spc="0" normalizeH="0" noProof="0" dirty="0">
                <a:ln>
                  <a:noFill/>
                </a:ln>
                <a:solidFill>
                  <a:schemeClr val="tx1"/>
                </a:solidFill>
                <a:effectLst/>
                <a:uLnTx/>
                <a:uFillTx/>
                <a:latin typeface="+mj-lt"/>
                <a:ea typeface="ＭＳ Ｐゴシック" charset="-128"/>
                <a:cs typeface="ＭＳ Ｐゴシック" charset="-128"/>
              </a:rPr>
              <a:t>)</a:t>
            </a:r>
            <a:endParaRPr kumimoji="0" lang="en-US" sz="3600" b="0" i="0" u="none" strike="noStrike" kern="1200" cap="none" spc="0" normalizeH="0" baseline="0" noProof="0" dirty="0">
              <a:ln>
                <a:noFill/>
              </a:ln>
              <a:solidFill>
                <a:schemeClr val="tx1"/>
              </a:solidFill>
              <a:effectLst/>
              <a:uLnTx/>
              <a:uFillTx/>
              <a:latin typeface="+mj-lt"/>
              <a:ea typeface="ＭＳ Ｐゴシック" charset="-128"/>
              <a:cs typeface="ＭＳ Ｐゴシック" charset="-128"/>
            </a:endParaRPr>
          </a:p>
        </p:txBody>
      </p:sp>
      <p:sp>
        <p:nvSpPr>
          <p:cNvPr id="20" name="TextBox 19"/>
          <p:cNvSpPr txBox="1"/>
          <p:nvPr/>
        </p:nvSpPr>
        <p:spPr>
          <a:xfrm>
            <a:off x="4743068" y="4629931"/>
            <a:ext cx="4113171" cy="523220"/>
          </a:xfrm>
          <a:prstGeom prst="rect">
            <a:avLst/>
          </a:prstGeom>
          <a:noFill/>
        </p:spPr>
        <p:txBody>
          <a:bodyPr wrap="square" rtlCol="0">
            <a:spAutoFit/>
          </a:bodyPr>
          <a:lstStyle/>
          <a:p>
            <a:pPr algn="ctr"/>
            <a:r>
              <a:rPr lang="en-US" sz="1400" dirty="0"/>
              <a:t>Landers earthquake in California </a:t>
            </a:r>
          </a:p>
          <a:p>
            <a:pPr algn="ctr"/>
            <a:r>
              <a:rPr lang="en-US" sz="1400" dirty="0"/>
              <a:t>(magnitude 7.3)</a:t>
            </a:r>
          </a:p>
        </p:txBody>
      </p:sp>
      <p:sp>
        <p:nvSpPr>
          <p:cNvPr id="14"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26, 2014</a:t>
            </a:r>
          </a:p>
        </p:txBody>
      </p:sp>
      <p:sp>
        <p:nvSpPr>
          <p:cNvPr id="21" name="TextBox 20"/>
          <p:cNvSpPr txBox="1"/>
          <p:nvPr/>
        </p:nvSpPr>
        <p:spPr>
          <a:xfrm>
            <a:off x="672990" y="6003404"/>
            <a:ext cx="3300904" cy="200055"/>
          </a:xfrm>
          <a:prstGeom prst="rect">
            <a:avLst/>
          </a:prstGeom>
          <a:noFill/>
        </p:spPr>
        <p:txBody>
          <a:bodyPr wrap="none" rtlCol="0">
            <a:spAutoFit/>
          </a:bodyPr>
          <a:lstStyle/>
          <a:p>
            <a:r>
              <a:rPr lang="en-US" sz="700" dirty="0"/>
              <a:t>http://facweb.bhc.edu/academics/science/harwoodr/geol101/study/structur.htm</a:t>
            </a:r>
          </a:p>
        </p:txBody>
      </p:sp>
      <p:sp>
        <p:nvSpPr>
          <p:cNvPr id="22" name="TextBox 21"/>
          <p:cNvSpPr txBox="1"/>
          <p:nvPr/>
        </p:nvSpPr>
        <p:spPr>
          <a:xfrm>
            <a:off x="5259405" y="5237304"/>
            <a:ext cx="3237986" cy="1200329"/>
          </a:xfrm>
          <a:prstGeom prst="rect">
            <a:avLst/>
          </a:prstGeom>
          <a:noFill/>
          <a:ln w="25400">
            <a:solidFill>
              <a:schemeClr val="tx1"/>
            </a:solidFill>
          </a:ln>
        </p:spPr>
        <p:txBody>
          <a:bodyPr wrap="none" rtlCol="0">
            <a:spAutoFit/>
          </a:bodyPr>
          <a:lstStyle/>
          <a:p>
            <a:r>
              <a:rPr lang="en-US" b="1" dirty="0"/>
              <a:t>Scientific questions:</a:t>
            </a:r>
          </a:p>
          <a:p>
            <a:r>
              <a:rPr lang="en-US" dirty="0"/>
              <a:t>How far do faults go? Why?</a:t>
            </a:r>
          </a:p>
          <a:p>
            <a:r>
              <a:rPr lang="en-US" dirty="0"/>
              <a:t>Are there sizes typical? Why?</a:t>
            </a:r>
          </a:p>
          <a:p>
            <a:r>
              <a:rPr lang="en-US" dirty="0"/>
              <a:t>Where do we see faults?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p:cNvSpPr>
            <a:spLocks noGrp="1"/>
          </p:cNvSpPr>
          <p:nvPr>
            <p:ph type="ftr" sz="quarter" idx="11"/>
          </p:nvPr>
        </p:nvSpPr>
        <p:spPr>
          <a:xfrm>
            <a:off x="1787525" y="6594475"/>
            <a:ext cx="6573838" cy="230188"/>
          </a:xfrm>
        </p:spPr>
        <p:txBody>
          <a:bodyPr/>
          <a:lstStyle/>
          <a:p>
            <a:pPr>
              <a:defRPr/>
            </a:pPr>
            <a:r>
              <a:rPr lang="en-US" dirty="0"/>
              <a:t>Imaging in the Earth Sciences</a:t>
            </a:r>
          </a:p>
        </p:txBody>
      </p:sp>
      <p:sp>
        <p:nvSpPr>
          <p:cNvPr id="1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30</a:t>
            </a:fld>
            <a:endParaRPr lang="en-US"/>
          </a:p>
        </p:txBody>
      </p:sp>
      <p:sp>
        <p:nvSpPr>
          <p:cNvPr id="10" name="Title 9"/>
          <p:cNvSpPr>
            <a:spLocks noGrp="1"/>
          </p:cNvSpPr>
          <p:nvPr>
            <p:ph type="title"/>
          </p:nvPr>
        </p:nvSpPr>
        <p:spPr>
          <a:xfrm>
            <a:off x="457200" y="0"/>
            <a:ext cx="8229600" cy="834363"/>
          </a:xfrm>
        </p:spPr>
        <p:txBody>
          <a:bodyPr/>
          <a:lstStyle/>
          <a:p>
            <a:r>
              <a:rPr lang="en-US" dirty="0"/>
              <a:t>Observing the Earth from space</a:t>
            </a:r>
          </a:p>
        </p:txBody>
      </p:sp>
      <p:pic>
        <p:nvPicPr>
          <p:cNvPr id="6" name="Picture 5" descr="665718main_a-train-image-29jun2012.jpg"/>
          <p:cNvPicPr>
            <a:picLocks noChangeAspect="1"/>
          </p:cNvPicPr>
          <p:nvPr/>
        </p:nvPicPr>
        <p:blipFill>
          <a:blip r:embed="rId3"/>
          <a:stretch>
            <a:fillRect/>
          </a:stretch>
        </p:blipFill>
        <p:spPr>
          <a:xfrm>
            <a:off x="494279" y="904488"/>
            <a:ext cx="8062213" cy="5446025"/>
          </a:xfrm>
          <a:prstGeom prst="rect">
            <a:avLst/>
          </a:prstGeom>
        </p:spPr>
      </p:pic>
      <p:sp>
        <p:nvSpPr>
          <p:cNvPr id="8" name="TextBox 7"/>
          <p:cNvSpPr txBox="1"/>
          <p:nvPr/>
        </p:nvSpPr>
        <p:spPr>
          <a:xfrm>
            <a:off x="613485" y="904488"/>
            <a:ext cx="7900720" cy="584776"/>
          </a:xfrm>
          <a:prstGeom prst="rect">
            <a:avLst/>
          </a:prstGeom>
          <a:noFill/>
        </p:spPr>
        <p:txBody>
          <a:bodyPr wrap="none" rtlCol="0">
            <a:spAutoFit/>
          </a:bodyPr>
          <a:lstStyle/>
          <a:p>
            <a:r>
              <a:rPr lang="en-US" sz="3200" dirty="0">
                <a:solidFill>
                  <a:srgbClr val="FFFFFF"/>
                </a:solidFill>
              </a:rPr>
              <a:t>The A-Train, </a:t>
            </a:r>
            <a:r>
              <a:rPr lang="en-US" sz="3200" b="1" dirty="0">
                <a:solidFill>
                  <a:srgbClr val="FFFFFF"/>
                </a:solidFill>
              </a:rPr>
              <a:t>an Earth Observing System</a:t>
            </a:r>
          </a:p>
        </p:txBody>
      </p:sp>
      <p:sp>
        <p:nvSpPr>
          <p:cNvPr id="9"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26, 2014</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p:cNvSpPr>
            <a:spLocks noGrp="1"/>
          </p:cNvSpPr>
          <p:nvPr>
            <p:ph type="ftr" sz="quarter" idx="11"/>
          </p:nvPr>
        </p:nvSpPr>
        <p:spPr>
          <a:xfrm>
            <a:off x="1787525" y="6594475"/>
            <a:ext cx="6573838" cy="230188"/>
          </a:xfrm>
        </p:spPr>
        <p:txBody>
          <a:bodyPr/>
          <a:lstStyle/>
          <a:p>
            <a:pPr>
              <a:defRPr/>
            </a:pPr>
            <a:r>
              <a:rPr lang="en-US" dirty="0"/>
              <a:t>Imaging in the Earth Sciences</a:t>
            </a:r>
          </a:p>
        </p:txBody>
      </p:sp>
      <p:sp>
        <p:nvSpPr>
          <p:cNvPr id="1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31</a:t>
            </a:fld>
            <a:endParaRPr lang="en-US"/>
          </a:p>
        </p:txBody>
      </p:sp>
      <p:sp>
        <p:nvSpPr>
          <p:cNvPr id="14" name="Title 13"/>
          <p:cNvSpPr>
            <a:spLocks noGrp="1"/>
          </p:cNvSpPr>
          <p:nvPr>
            <p:ph type="title"/>
          </p:nvPr>
        </p:nvSpPr>
        <p:spPr>
          <a:xfrm>
            <a:off x="-47625" y="1270065"/>
            <a:ext cx="9144000" cy="3656669"/>
          </a:xfrm>
        </p:spPr>
        <p:txBody>
          <a:bodyPr/>
          <a:lstStyle/>
          <a:p>
            <a:r>
              <a:rPr lang="en-US" sz="6600" dirty="0"/>
              <a:t>Imaging the Earth Interior</a:t>
            </a:r>
            <a:br>
              <a:rPr lang="en-US" sz="6600" dirty="0"/>
            </a:br>
            <a:r>
              <a:rPr lang="en-US" sz="6600" dirty="0"/>
              <a:t>How do we know the Earth is an onion?</a:t>
            </a:r>
          </a:p>
        </p:txBody>
      </p:sp>
      <p:sp>
        <p:nvSpPr>
          <p:cNvPr id="6"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26, 2014</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2" descr="PVG_NICEearthinterior"/>
          <p:cNvPicPr>
            <a:picLocks noChangeAspect="1" noChangeArrowheads="1"/>
          </p:cNvPicPr>
          <p:nvPr/>
        </p:nvPicPr>
        <p:blipFill>
          <a:blip r:embed="rId2"/>
          <a:srcRect l="137" t="12013" r="4097" b="36714"/>
          <a:stretch>
            <a:fillRect/>
          </a:stretch>
        </p:blipFill>
        <p:spPr bwMode="auto">
          <a:xfrm>
            <a:off x="47521" y="1134839"/>
            <a:ext cx="8725935" cy="5459636"/>
          </a:xfrm>
          <a:prstGeom prst="rect">
            <a:avLst/>
          </a:prstGeom>
          <a:noFill/>
          <a:ln w="9525">
            <a:noFill/>
            <a:miter lim="800000"/>
            <a:headEnd/>
            <a:tailEnd/>
          </a:ln>
        </p:spPr>
      </p:pic>
      <p:sp>
        <p:nvSpPr>
          <p:cNvPr id="7" name="Rectangle 1"/>
          <p:cNvSpPr>
            <a:spLocks noGrp="1" noChangeArrowheads="1"/>
          </p:cNvSpPr>
          <p:nvPr>
            <p:ph type="title"/>
          </p:nvPr>
        </p:nvSpPr>
        <p:spPr>
          <a:xfrm>
            <a:off x="3133364" y="151936"/>
            <a:ext cx="5749996" cy="934659"/>
          </a:xfrm>
        </p:spPr>
        <p:txBody>
          <a:bodyPr tIns="35202"/>
          <a:lstStyle/>
          <a:p>
            <a:pPr eaLnBrk="1">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defRPr/>
            </a:pPr>
            <a:r>
              <a:rPr lang="en-US" sz="2900" dirty="0">
                <a:cs typeface="+mj-cs"/>
              </a:rPr>
              <a:t>The solid earth loses its internal heat by </a:t>
            </a:r>
            <a:r>
              <a:rPr lang="en-US" sz="2900" i="1" dirty="0">
                <a:cs typeface="+mj-cs"/>
              </a:rPr>
              <a:t>convection</a:t>
            </a:r>
            <a:r>
              <a:rPr lang="en-US" sz="2900" dirty="0">
                <a:cs typeface="+mj-cs"/>
              </a:rPr>
              <a:t>: cold rock sinks, hot rock rises.</a:t>
            </a:r>
          </a:p>
        </p:txBody>
      </p:sp>
      <p:sp>
        <p:nvSpPr>
          <p:cNvPr id="18435" name="TextBox 3"/>
          <p:cNvSpPr txBox="1">
            <a:spLocks noChangeArrowheads="1"/>
          </p:cNvSpPr>
          <p:nvPr/>
        </p:nvSpPr>
        <p:spPr bwMode="auto">
          <a:xfrm>
            <a:off x="326881" y="2445377"/>
            <a:ext cx="2220480" cy="1191752"/>
          </a:xfrm>
          <a:prstGeom prst="rect">
            <a:avLst/>
          </a:prstGeom>
          <a:solidFill>
            <a:srgbClr val="FFFFFF"/>
          </a:solidFill>
          <a:ln w="38100">
            <a:solidFill>
              <a:srgbClr val="000000"/>
            </a:solidFill>
            <a:miter lim="800000"/>
            <a:headEnd/>
            <a:tailEnd/>
          </a:ln>
        </p:spPr>
        <p:txBody>
          <a:bodyPr lIns="82945" tIns="41473" rIns="82945" bIns="41473">
            <a:prstTxWarp prst="textNoShape">
              <a:avLst/>
            </a:prstTxWarp>
            <a:spAutoFit/>
          </a:bodyPr>
          <a:lstStyle/>
          <a:p>
            <a:r>
              <a:rPr lang="en-US"/>
              <a:t>Plate recycling of old, cooled oceanic plates back into the mantle.</a:t>
            </a:r>
          </a:p>
        </p:txBody>
      </p:sp>
      <p:sp>
        <p:nvSpPr>
          <p:cNvPr id="18436" name="TextBox 8"/>
          <p:cNvSpPr txBox="1">
            <a:spLocks noChangeArrowheads="1"/>
          </p:cNvSpPr>
          <p:nvPr/>
        </p:nvSpPr>
        <p:spPr bwMode="auto">
          <a:xfrm>
            <a:off x="6792480" y="1404148"/>
            <a:ext cx="2286720" cy="914753"/>
          </a:xfrm>
          <a:prstGeom prst="rect">
            <a:avLst/>
          </a:prstGeom>
          <a:solidFill>
            <a:srgbClr val="FFFFFF"/>
          </a:solidFill>
          <a:ln w="38100">
            <a:solidFill>
              <a:srgbClr val="000000"/>
            </a:solidFill>
            <a:miter lim="800000"/>
            <a:headEnd/>
            <a:tailEnd/>
          </a:ln>
        </p:spPr>
        <p:txBody>
          <a:bodyPr lIns="82945" tIns="41473" rIns="82945" bIns="41473">
            <a:prstTxWarp prst="textNoShape">
              <a:avLst/>
            </a:prstTxWarp>
            <a:spAutoFit/>
          </a:bodyPr>
          <a:lstStyle/>
          <a:p>
            <a:r>
              <a:rPr lang="en-US"/>
              <a:t>Plate generation at oceanic spreading ridges = heat loss.</a:t>
            </a:r>
          </a:p>
        </p:txBody>
      </p:sp>
      <p:sp>
        <p:nvSpPr>
          <p:cNvPr id="18438" name="Rectangle 4"/>
          <p:cNvSpPr>
            <a:spLocks noChangeArrowheads="1"/>
          </p:cNvSpPr>
          <p:nvPr/>
        </p:nvSpPr>
        <p:spPr bwMode="auto">
          <a:xfrm>
            <a:off x="8367196" y="3820722"/>
            <a:ext cx="849600" cy="1502078"/>
          </a:xfrm>
          <a:prstGeom prst="rect">
            <a:avLst/>
          </a:prstGeom>
          <a:solidFill>
            <a:srgbClr val="FFFFFF"/>
          </a:solidFill>
          <a:ln w="9525">
            <a:noFill/>
            <a:round/>
            <a:headEnd/>
            <a:tailEnd/>
          </a:ln>
        </p:spPr>
        <p:txBody>
          <a:bodyPr lIns="82945" tIns="41473" rIns="82945" bIns="41473">
            <a:prstTxWarp prst="textNoShape">
              <a:avLst/>
            </a:prstTxWarp>
          </a:bodyPr>
          <a:lstStyle/>
          <a:p>
            <a:endParaRPr lang="en-US"/>
          </a:p>
        </p:txBody>
      </p:sp>
      <p:cxnSp>
        <p:nvCxnSpPr>
          <p:cNvPr id="15" name="Straight Arrow Connector 14"/>
          <p:cNvCxnSpPr/>
          <p:nvPr/>
        </p:nvCxnSpPr>
        <p:spPr bwMode="auto">
          <a:xfrm>
            <a:off x="7119361" y="3493807"/>
            <a:ext cx="326880" cy="326915"/>
          </a:xfrm>
          <a:prstGeom prst="straightConnector1">
            <a:avLst/>
          </a:prstGeom>
          <a:solidFill>
            <a:srgbClr val="00B8FF"/>
          </a:solidFill>
          <a:ln w="38100" cap="flat" cmpd="sng" algn="ctr">
            <a:solidFill>
              <a:schemeClr val="tx1"/>
            </a:solidFill>
            <a:prstDash val="solid"/>
            <a:round/>
            <a:headEnd type="none" w="med" len="med"/>
            <a:tailEnd type="arrow"/>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23" name="Straight Arrow Connector 22"/>
          <p:cNvCxnSpPr/>
          <p:nvPr/>
        </p:nvCxnSpPr>
        <p:spPr bwMode="auto">
          <a:xfrm rot="5400000">
            <a:off x="7153036" y="2529755"/>
            <a:ext cx="421708" cy="1588"/>
          </a:xfrm>
          <a:prstGeom prst="straightConnector1">
            <a:avLst/>
          </a:prstGeom>
          <a:solidFill>
            <a:srgbClr val="00B8FF"/>
          </a:solidFill>
          <a:ln w="38100" cap="flat" cmpd="sng" algn="ctr">
            <a:solidFill>
              <a:schemeClr val="tx1"/>
            </a:solidFill>
            <a:prstDash val="solid"/>
            <a:round/>
            <a:headEnd type="none" w="med" len="med"/>
            <a:tailEnd type="arrow"/>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27" name="Straight Arrow Connector 26"/>
          <p:cNvCxnSpPr>
            <a:stCxn id="18435" idx="3"/>
          </p:cNvCxnSpPr>
          <p:nvPr/>
        </p:nvCxnSpPr>
        <p:spPr bwMode="auto">
          <a:xfrm>
            <a:off x="2547361" y="3041253"/>
            <a:ext cx="1175040" cy="322941"/>
          </a:xfrm>
          <a:prstGeom prst="straightConnector1">
            <a:avLst/>
          </a:prstGeom>
          <a:solidFill>
            <a:srgbClr val="00B8FF"/>
          </a:solidFill>
          <a:ln w="38100" cap="flat" cmpd="sng" algn="ctr">
            <a:solidFill>
              <a:schemeClr val="tx1"/>
            </a:solidFill>
            <a:prstDash val="solid"/>
            <a:round/>
            <a:headEnd type="none" w="med" len="med"/>
            <a:tailEnd type="arrow"/>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
        <p:nvSpPr>
          <p:cNvPr id="18442" name="TextBox 32"/>
          <p:cNvSpPr txBox="1">
            <a:spLocks noChangeArrowheads="1"/>
          </p:cNvSpPr>
          <p:nvPr/>
        </p:nvSpPr>
        <p:spPr bwMode="auto">
          <a:xfrm>
            <a:off x="4824631" y="2971032"/>
            <a:ext cx="2155680" cy="1191752"/>
          </a:xfrm>
          <a:prstGeom prst="rect">
            <a:avLst/>
          </a:prstGeom>
          <a:solidFill>
            <a:srgbClr val="FFFFFF"/>
          </a:solidFill>
          <a:ln w="38100">
            <a:solidFill>
              <a:schemeClr val="tx1"/>
            </a:solidFill>
            <a:miter lim="800000"/>
            <a:headEnd/>
            <a:tailEnd/>
          </a:ln>
        </p:spPr>
        <p:txBody>
          <a:bodyPr lIns="82945" tIns="41473" rIns="82945" bIns="41473">
            <a:prstTxWarp prst="textNoShape">
              <a:avLst/>
            </a:prstTxWarp>
            <a:spAutoFit/>
          </a:bodyPr>
          <a:lstStyle/>
          <a:p>
            <a:r>
              <a:rPr lang="en-US"/>
              <a:t>Mantle plumes: upwellings of heat directly from the core.</a:t>
            </a:r>
          </a:p>
        </p:txBody>
      </p:sp>
      <p:cxnSp>
        <p:nvCxnSpPr>
          <p:cNvPr id="34" name="Straight Arrow Connector 33"/>
          <p:cNvCxnSpPr/>
          <p:nvPr/>
        </p:nvCxnSpPr>
        <p:spPr bwMode="auto">
          <a:xfrm flipH="1">
            <a:off x="4432950" y="3168333"/>
            <a:ext cx="384480" cy="7201"/>
          </a:xfrm>
          <a:prstGeom prst="straightConnector1">
            <a:avLst/>
          </a:prstGeom>
          <a:solidFill>
            <a:srgbClr val="00B8FF"/>
          </a:solidFill>
          <a:ln w="38100" cap="flat" cmpd="sng" algn="ctr">
            <a:solidFill>
              <a:schemeClr val="tx1"/>
            </a:solidFill>
            <a:prstDash val="solid"/>
            <a:round/>
            <a:headEnd type="none" w="med" len="med"/>
            <a:tailEnd type="arrow"/>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pic>
        <p:nvPicPr>
          <p:cNvPr id="13" name="Picture 12" descr="earth_structure.jpg"/>
          <p:cNvPicPr>
            <a:picLocks noChangeAspect="1"/>
          </p:cNvPicPr>
          <p:nvPr/>
        </p:nvPicPr>
        <p:blipFill>
          <a:blip r:embed="rId3"/>
          <a:stretch>
            <a:fillRect/>
          </a:stretch>
        </p:blipFill>
        <p:spPr>
          <a:xfrm>
            <a:off x="64890" y="151936"/>
            <a:ext cx="2495892" cy="1724350"/>
          </a:xfrm>
          <a:prstGeom prst="rect">
            <a:avLst/>
          </a:prstGeom>
        </p:spPr>
      </p:pic>
      <p:sp>
        <p:nvSpPr>
          <p:cNvPr id="14" name="Footer Placeholder 6"/>
          <p:cNvSpPr>
            <a:spLocks noGrp="1"/>
          </p:cNvSpPr>
          <p:nvPr>
            <p:ph type="ftr" sz="quarter" idx="11"/>
          </p:nvPr>
        </p:nvSpPr>
        <p:spPr>
          <a:xfrm>
            <a:off x="1787525" y="6594475"/>
            <a:ext cx="6573838" cy="230188"/>
          </a:xfrm>
        </p:spPr>
        <p:txBody>
          <a:bodyPr/>
          <a:lstStyle/>
          <a:p>
            <a:pPr>
              <a:defRPr/>
            </a:pPr>
            <a:r>
              <a:rPr lang="en-US" dirty="0"/>
              <a:t>Imaging in the Earth Sciences</a:t>
            </a:r>
          </a:p>
        </p:txBody>
      </p:sp>
      <p:sp>
        <p:nvSpPr>
          <p:cNvPr id="1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32</a:t>
            </a:fld>
            <a:endParaRPr lang="en-US"/>
          </a:p>
        </p:txBody>
      </p:sp>
      <p:sp>
        <p:nvSpPr>
          <p:cNvPr id="18"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26, 2014</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61" y="129791"/>
            <a:ext cx="9144000" cy="1594560"/>
          </a:xfrm>
        </p:spPr>
        <p:txBody>
          <a:bodyPr>
            <a:noAutofit/>
          </a:bodyPr>
          <a:lstStyle/>
          <a:p>
            <a:pPr>
              <a:defRPr/>
            </a:pPr>
            <a:r>
              <a:rPr lang="en-US" sz="4000" b="1" dirty="0">
                <a:solidFill>
                  <a:srgbClr val="FF0000"/>
                </a:solidFill>
              </a:rPr>
              <a:t>Tomography</a:t>
            </a:r>
            <a:endParaRPr lang="en-US" sz="2400" dirty="0"/>
          </a:p>
        </p:txBody>
      </p:sp>
      <p:pic>
        <p:nvPicPr>
          <p:cNvPr id="58370" name="Picture 9" descr="Sumatra-8"/>
          <p:cNvPicPr>
            <a:picLocks noChangeAspect="1" noChangeArrowheads="1"/>
          </p:cNvPicPr>
          <p:nvPr/>
        </p:nvPicPr>
        <p:blipFill>
          <a:blip r:embed="rId2"/>
          <a:stretch>
            <a:fillRect/>
          </a:stretch>
        </p:blipFill>
        <p:spPr bwMode="auto">
          <a:xfrm>
            <a:off x="170718" y="2308405"/>
            <a:ext cx="5730731" cy="35086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Footer Placeholder 6"/>
          <p:cNvSpPr>
            <a:spLocks noGrp="1"/>
          </p:cNvSpPr>
          <p:nvPr>
            <p:ph type="ftr" sz="quarter" idx="11"/>
          </p:nvPr>
        </p:nvSpPr>
        <p:spPr>
          <a:xfrm>
            <a:off x="1787525" y="6594475"/>
            <a:ext cx="6573838" cy="230188"/>
          </a:xfrm>
        </p:spPr>
        <p:txBody>
          <a:bodyPr/>
          <a:lstStyle/>
          <a:p>
            <a:pPr>
              <a:defRPr/>
            </a:pPr>
            <a:r>
              <a:rPr lang="en-US" dirty="0"/>
              <a:t>Imaging in the Earth Sciences</a:t>
            </a:r>
          </a:p>
        </p:txBody>
      </p:sp>
      <p:sp>
        <p:nvSpPr>
          <p:cNvPr id="7"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33</a:t>
            </a:fld>
            <a:endParaRPr lang="en-US"/>
          </a:p>
        </p:txBody>
      </p:sp>
      <p:pic>
        <p:nvPicPr>
          <p:cNvPr id="9" name="Picture 9" descr="Sumatra-8"/>
          <p:cNvPicPr>
            <a:picLocks noChangeAspect="1" noChangeArrowheads="1"/>
          </p:cNvPicPr>
          <p:nvPr/>
        </p:nvPicPr>
        <p:blipFill>
          <a:blip r:embed="rId3"/>
          <a:stretch>
            <a:fillRect/>
          </a:stretch>
        </p:blipFill>
        <p:spPr bwMode="auto">
          <a:xfrm>
            <a:off x="5901449" y="2308405"/>
            <a:ext cx="3018728" cy="35086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TextBox 10"/>
          <p:cNvSpPr txBox="1"/>
          <p:nvPr/>
        </p:nvSpPr>
        <p:spPr>
          <a:xfrm>
            <a:off x="170719" y="1956118"/>
            <a:ext cx="5734901" cy="369332"/>
          </a:xfrm>
          <a:prstGeom prst="rect">
            <a:avLst/>
          </a:prstGeom>
          <a:noFill/>
        </p:spPr>
        <p:txBody>
          <a:bodyPr wrap="none" rtlCol="0">
            <a:spAutoFit/>
          </a:bodyPr>
          <a:lstStyle/>
          <a:p>
            <a:r>
              <a:rPr lang="en-US" dirty="0"/>
              <a:t>Take X-rays (or others) from multiple angles (CT scan)</a:t>
            </a:r>
          </a:p>
        </p:txBody>
      </p:sp>
      <p:sp>
        <p:nvSpPr>
          <p:cNvPr id="12" name="TextBox 11"/>
          <p:cNvSpPr txBox="1"/>
          <p:nvPr/>
        </p:nvSpPr>
        <p:spPr>
          <a:xfrm>
            <a:off x="5901449" y="1724351"/>
            <a:ext cx="3018728" cy="646331"/>
          </a:xfrm>
          <a:prstGeom prst="rect">
            <a:avLst/>
          </a:prstGeom>
          <a:noFill/>
        </p:spPr>
        <p:txBody>
          <a:bodyPr wrap="square" rtlCol="0">
            <a:spAutoFit/>
          </a:bodyPr>
          <a:lstStyle/>
          <a:p>
            <a:pPr algn="ctr"/>
            <a:r>
              <a:rPr lang="en-US" dirty="0"/>
              <a:t>Reconstruct internal 3D picture of human body</a:t>
            </a:r>
          </a:p>
        </p:txBody>
      </p:sp>
      <p:sp>
        <p:nvSpPr>
          <p:cNvPr id="10"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26, 2014</a:t>
            </a:r>
          </a:p>
        </p:txBody>
      </p:sp>
      <p:sp>
        <p:nvSpPr>
          <p:cNvPr id="13" name="TextBox 12"/>
          <p:cNvSpPr txBox="1"/>
          <p:nvPr/>
        </p:nvSpPr>
        <p:spPr>
          <a:xfrm>
            <a:off x="194031" y="5970331"/>
            <a:ext cx="8714735" cy="523220"/>
          </a:xfrm>
          <a:prstGeom prst="rect">
            <a:avLst/>
          </a:prstGeom>
          <a:noFill/>
        </p:spPr>
        <p:txBody>
          <a:bodyPr wrap="square" rtlCol="0">
            <a:spAutoFit/>
          </a:bodyPr>
          <a:lstStyle/>
          <a:p>
            <a:pPr algn="ctr"/>
            <a:r>
              <a:rPr lang="en-US" sz="2800" b="1" dirty="0"/>
              <a:t>- How can we take a CT Scan of the Earth?</a:t>
            </a:r>
          </a:p>
        </p:txBody>
      </p:sp>
    </p:spTree>
    <p:extLst>
      <p:ext uri="{BB962C8B-B14F-4D97-AF65-F5344CB8AC3E}">
        <p14:creationId xmlns:p14="http://schemas.microsoft.com/office/powerpoint/2010/main" val="7821560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61" y="0"/>
            <a:ext cx="9144000" cy="1919034"/>
          </a:xfrm>
        </p:spPr>
        <p:txBody>
          <a:bodyPr>
            <a:noAutofit/>
          </a:bodyPr>
          <a:lstStyle/>
          <a:p>
            <a:pPr>
              <a:defRPr/>
            </a:pPr>
            <a:r>
              <a:rPr lang="en-US" sz="3600" b="1" dirty="0">
                <a:solidFill>
                  <a:srgbClr val="FF0000"/>
                </a:solidFill>
              </a:rPr>
              <a:t>Seismograms</a:t>
            </a:r>
            <a:r>
              <a:rPr lang="en-US" sz="2800" dirty="0"/>
              <a:t>: </a:t>
            </a:r>
            <a:r>
              <a:rPr lang="en-US" sz="2400" b="1" dirty="0"/>
              <a:t>Monitor earthquakes from different locations</a:t>
            </a:r>
            <a:br>
              <a:rPr lang="en-US" sz="2800" dirty="0"/>
            </a:br>
            <a:r>
              <a:rPr lang="en-US" sz="2800" dirty="0"/>
              <a:t>Follow propagation of particular features in space (waves)</a:t>
            </a:r>
            <a:br>
              <a:rPr lang="en-US" sz="2800" dirty="0"/>
            </a:br>
            <a:r>
              <a:rPr lang="en-US" sz="2800" dirty="0"/>
              <a:t>Path of waves affected by interior density/elasticity</a:t>
            </a:r>
          </a:p>
        </p:txBody>
      </p:sp>
      <p:pic>
        <p:nvPicPr>
          <p:cNvPr id="58371" name="Picture 5" descr="Pdiff"/>
          <p:cNvPicPr>
            <a:picLocks noChangeAspect="1" noChangeArrowheads="1"/>
          </p:cNvPicPr>
          <p:nvPr/>
        </p:nvPicPr>
        <p:blipFill>
          <a:blip r:embed="rId3"/>
          <a:stretch>
            <a:fillRect/>
          </a:stretch>
        </p:blipFill>
        <p:spPr bwMode="auto">
          <a:xfrm>
            <a:off x="1675752" y="2242765"/>
            <a:ext cx="5810976" cy="43394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Footer Placeholder 6"/>
          <p:cNvSpPr>
            <a:spLocks noGrp="1"/>
          </p:cNvSpPr>
          <p:nvPr>
            <p:ph type="ftr" sz="quarter" idx="11"/>
          </p:nvPr>
        </p:nvSpPr>
        <p:spPr>
          <a:xfrm>
            <a:off x="1787525" y="6594475"/>
            <a:ext cx="6573838" cy="230188"/>
          </a:xfrm>
        </p:spPr>
        <p:txBody>
          <a:bodyPr/>
          <a:lstStyle/>
          <a:p>
            <a:pPr>
              <a:defRPr/>
            </a:pPr>
            <a:r>
              <a:rPr lang="en-US" dirty="0"/>
              <a:t>Imaging in the Earth Sciences</a:t>
            </a:r>
          </a:p>
        </p:txBody>
      </p:sp>
      <p:sp>
        <p:nvSpPr>
          <p:cNvPr id="7"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34</a:t>
            </a:fld>
            <a:endParaRPr lang="en-US"/>
          </a:p>
        </p:txBody>
      </p:sp>
      <p:sp>
        <p:nvSpPr>
          <p:cNvPr id="10" name="TextBox 9"/>
          <p:cNvSpPr txBox="1"/>
          <p:nvPr/>
        </p:nvSpPr>
        <p:spPr>
          <a:xfrm>
            <a:off x="1408061" y="1734368"/>
            <a:ext cx="5893260" cy="369332"/>
          </a:xfrm>
          <a:prstGeom prst="rect">
            <a:avLst/>
          </a:prstGeom>
          <a:noFill/>
        </p:spPr>
        <p:txBody>
          <a:bodyPr wrap="none" rtlCol="0">
            <a:spAutoFit/>
          </a:bodyPr>
          <a:lstStyle/>
          <a:p>
            <a:pPr algn="ctr"/>
            <a:r>
              <a:rPr lang="en-US" u="sng" dirty="0"/>
              <a:t>2 kinds of waves: </a:t>
            </a:r>
            <a:r>
              <a:rPr lang="en-US" dirty="0"/>
              <a:t>S-waves (shear); P-waves (pressure)</a:t>
            </a:r>
          </a:p>
        </p:txBody>
      </p:sp>
      <p:sp>
        <p:nvSpPr>
          <p:cNvPr id="9"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26, 2014</a:t>
            </a:r>
          </a:p>
        </p:txBody>
      </p:sp>
    </p:spTree>
    <p:extLst>
      <p:ext uri="{BB962C8B-B14F-4D97-AF65-F5344CB8AC3E}">
        <p14:creationId xmlns:p14="http://schemas.microsoft.com/office/powerpoint/2010/main" val="7821560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61" y="129791"/>
            <a:ext cx="9144000" cy="1919034"/>
          </a:xfrm>
        </p:spPr>
        <p:txBody>
          <a:bodyPr>
            <a:noAutofit/>
          </a:bodyPr>
          <a:lstStyle/>
          <a:p>
            <a:pPr>
              <a:defRPr/>
            </a:pPr>
            <a:r>
              <a:rPr lang="en-US" sz="3600" b="1" dirty="0">
                <a:solidFill>
                  <a:srgbClr val="FF0000"/>
                </a:solidFill>
              </a:rPr>
              <a:t>Seismograms</a:t>
            </a:r>
            <a:r>
              <a:rPr lang="en-US" sz="2800" dirty="0"/>
              <a:t>: </a:t>
            </a:r>
            <a:r>
              <a:rPr lang="en-US" sz="2400" b="1" dirty="0"/>
              <a:t>Monitor earthquakes from different locations</a:t>
            </a:r>
            <a:br>
              <a:rPr lang="en-US" sz="2800" dirty="0"/>
            </a:br>
            <a:r>
              <a:rPr lang="en-US" sz="2800" dirty="0"/>
              <a:t>Velocity = distance/time</a:t>
            </a:r>
            <a:br>
              <a:rPr lang="en-US" sz="2800" dirty="0"/>
            </a:br>
            <a:r>
              <a:rPr lang="en-US" sz="2800" dirty="0"/>
              <a:t>Wave speeds depend on composition (solid vs. melt, etc)</a:t>
            </a:r>
          </a:p>
        </p:txBody>
      </p:sp>
      <p:pic>
        <p:nvPicPr>
          <p:cNvPr id="58371" name="Picture 5" descr="Pdif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38" y="2716578"/>
            <a:ext cx="3310560" cy="29883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3" name="Group 8"/>
          <p:cNvGrpSpPr/>
          <p:nvPr/>
        </p:nvGrpSpPr>
        <p:grpSpPr>
          <a:xfrm>
            <a:off x="3242880" y="2164345"/>
            <a:ext cx="5816160" cy="4329094"/>
            <a:chOff x="3242880" y="1956979"/>
            <a:chExt cx="5816160" cy="4329094"/>
          </a:xfrm>
        </p:grpSpPr>
        <p:pic>
          <p:nvPicPr>
            <p:cNvPr id="58370" name="Picture 9" descr="Sumatra-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42880" y="1956979"/>
              <a:ext cx="5816160" cy="432909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8372" name="TextBox 3"/>
            <p:cNvSpPr txBox="1">
              <a:spLocks noChangeArrowheads="1"/>
            </p:cNvSpPr>
            <p:nvPr/>
          </p:nvSpPr>
          <p:spPr bwMode="auto">
            <a:xfrm>
              <a:off x="3963032" y="5497525"/>
              <a:ext cx="2858187" cy="2530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82945" tIns="41473" rIns="82945" bIns="41473">
              <a:spAutoFit/>
            </a:bodyPr>
            <a:lstStyle/>
            <a:p>
              <a:pPr algn="ctr"/>
              <a:r>
                <a:rPr lang="en-US" sz="1100" dirty="0"/>
                <a:t>Images from Karin </a:t>
              </a:r>
              <a:r>
                <a:rPr lang="en-US" sz="1100" dirty="0" err="1"/>
                <a:t>Sigloch</a:t>
              </a:r>
              <a:r>
                <a:rPr lang="en-US" sz="1100" dirty="0"/>
                <a:t>, </a:t>
              </a:r>
              <a:r>
                <a:rPr lang="en-US" sz="1100" dirty="0" err="1"/>
                <a:t>Kasra</a:t>
              </a:r>
              <a:r>
                <a:rPr lang="en-US" sz="1100" dirty="0"/>
                <a:t> </a:t>
              </a:r>
              <a:r>
                <a:rPr lang="en-US" sz="1100" dirty="0" err="1"/>
                <a:t>Hosseini</a:t>
              </a:r>
              <a:endParaRPr lang="en-US" sz="1100" dirty="0"/>
            </a:p>
          </p:txBody>
        </p:sp>
      </p:grpSp>
      <p:sp>
        <p:nvSpPr>
          <p:cNvPr id="6" name="Footer Placeholder 6"/>
          <p:cNvSpPr>
            <a:spLocks noGrp="1"/>
          </p:cNvSpPr>
          <p:nvPr>
            <p:ph type="ftr" sz="quarter" idx="11"/>
          </p:nvPr>
        </p:nvSpPr>
        <p:spPr>
          <a:xfrm>
            <a:off x="1787525" y="6594475"/>
            <a:ext cx="6573838" cy="230188"/>
          </a:xfrm>
        </p:spPr>
        <p:txBody>
          <a:bodyPr/>
          <a:lstStyle/>
          <a:p>
            <a:pPr>
              <a:defRPr/>
            </a:pPr>
            <a:r>
              <a:rPr lang="en-US" dirty="0"/>
              <a:t>Imaging in the Earth Sciences</a:t>
            </a:r>
          </a:p>
        </p:txBody>
      </p:sp>
      <p:sp>
        <p:nvSpPr>
          <p:cNvPr id="7"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35</a:t>
            </a:fld>
            <a:endParaRPr lang="en-US"/>
          </a:p>
        </p:txBody>
      </p:sp>
      <p:sp>
        <p:nvSpPr>
          <p:cNvPr id="10"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26, 2014</a:t>
            </a:r>
          </a:p>
        </p:txBody>
      </p:sp>
    </p:spTree>
    <p:extLst>
      <p:ext uri="{BB962C8B-B14F-4D97-AF65-F5344CB8AC3E}">
        <p14:creationId xmlns:p14="http://schemas.microsoft.com/office/powerpoint/2010/main" val="7821560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61" y="129790"/>
            <a:ext cx="9144000" cy="2345485"/>
          </a:xfrm>
        </p:spPr>
        <p:txBody>
          <a:bodyPr>
            <a:noAutofit/>
          </a:bodyPr>
          <a:lstStyle/>
          <a:p>
            <a:pPr>
              <a:defRPr/>
            </a:pPr>
            <a:r>
              <a:rPr lang="en-US" sz="4000" b="1" dirty="0">
                <a:solidFill>
                  <a:srgbClr val="FF0000"/>
                </a:solidFill>
              </a:rPr>
              <a:t>Seismic tomography</a:t>
            </a:r>
            <a:r>
              <a:rPr lang="en-US" sz="3200" dirty="0"/>
              <a:t>: </a:t>
            </a:r>
            <a:r>
              <a:rPr lang="en-US" sz="2800" dirty="0"/>
              <a:t>Reconstruct interior structures</a:t>
            </a:r>
            <a:br>
              <a:rPr lang="en-US" sz="2400" dirty="0"/>
            </a:br>
            <a:r>
              <a:rPr lang="en-US" sz="2400" dirty="0"/>
              <a:t>- The technique is based on knowing travel times and distances between sources and receivers and solving for velocity</a:t>
            </a:r>
            <a:br>
              <a:rPr lang="en-US" sz="2400" dirty="0"/>
            </a:br>
            <a:r>
              <a:rPr lang="en-US" sz="2400" dirty="0"/>
              <a:t>- Since velocity depends on composition, on can cross-constrain composition from multiple observations</a:t>
            </a:r>
            <a:br>
              <a:rPr lang="en-US" sz="2400" dirty="0"/>
            </a:br>
            <a:r>
              <a:rPr lang="en-US" sz="2400" dirty="0"/>
              <a:t>- This is a big statistical exercise (like fitting a line through data)</a:t>
            </a:r>
          </a:p>
        </p:txBody>
      </p:sp>
      <p:pic>
        <p:nvPicPr>
          <p:cNvPr id="58370" name="Picture 9" descr="Sumatra-8"/>
          <p:cNvPicPr>
            <a:picLocks noChangeAspect="1" noChangeArrowheads="1"/>
          </p:cNvPicPr>
          <p:nvPr/>
        </p:nvPicPr>
        <p:blipFill>
          <a:blip r:embed="rId2"/>
          <a:stretch>
            <a:fillRect/>
          </a:stretch>
        </p:blipFill>
        <p:spPr bwMode="auto">
          <a:xfrm>
            <a:off x="2993086" y="2540173"/>
            <a:ext cx="4357988" cy="395232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Footer Placeholder 6"/>
          <p:cNvSpPr>
            <a:spLocks noGrp="1"/>
          </p:cNvSpPr>
          <p:nvPr>
            <p:ph type="ftr" sz="quarter" idx="11"/>
          </p:nvPr>
        </p:nvSpPr>
        <p:spPr>
          <a:xfrm>
            <a:off x="1787525" y="6594475"/>
            <a:ext cx="6573838" cy="230188"/>
          </a:xfrm>
        </p:spPr>
        <p:txBody>
          <a:bodyPr/>
          <a:lstStyle/>
          <a:p>
            <a:pPr>
              <a:defRPr/>
            </a:pPr>
            <a:r>
              <a:rPr lang="en-US" dirty="0"/>
              <a:t>Imaging in the Earth Sciences</a:t>
            </a:r>
          </a:p>
        </p:txBody>
      </p:sp>
      <p:sp>
        <p:nvSpPr>
          <p:cNvPr id="7"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36</a:t>
            </a:fld>
            <a:endParaRPr lang="en-US"/>
          </a:p>
        </p:txBody>
      </p:sp>
      <p:sp>
        <p:nvSpPr>
          <p:cNvPr id="10" name="TextBox 9"/>
          <p:cNvSpPr txBox="1"/>
          <p:nvPr/>
        </p:nvSpPr>
        <p:spPr>
          <a:xfrm>
            <a:off x="526871" y="4016831"/>
            <a:ext cx="2040492" cy="830997"/>
          </a:xfrm>
          <a:prstGeom prst="rect">
            <a:avLst/>
          </a:prstGeom>
          <a:noFill/>
        </p:spPr>
        <p:txBody>
          <a:bodyPr wrap="none" rtlCol="0">
            <a:spAutoFit/>
          </a:bodyPr>
          <a:lstStyle/>
          <a:p>
            <a:pPr algn="ctr"/>
            <a:r>
              <a:rPr lang="en-US" sz="2400" u="sng" dirty="0"/>
              <a:t>S=Sources</a:t>
            </a:r>
          </a:p>
          <a:p>
            <a:pPr algn="ctr"/>
            <a:r>
              <a:rPr lang="en-US" sz="2400" u="sng" dirty="0"/>
              <a:t>R= Receivers</a:t>
            </a:r>
            <a:endParaRPr lang="en-US" sz="2400" dirty="0"/>
          </a:p>
        </p:txBody>
      </p:sp>
      <p:sp>
        <p:nvSpPr>
          <p:cNvPr id="9"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26, 2014</a:t>
            </a:r>
          </a:p>
        </p:txBody>
      </p:sp>
    </p:spTree>
    <p:extLst>
      <p:ext uri="{BB962C8B-B14F-4D97-AF65-F5344CB8AC3E}">
        <p14:creationId xmlns:p14="http://schemas.microsoft.com/office/powerpoint/2010/main" val="7821560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p:cNvSpPr>
            <a:spLocks noGrp="1"/>
          </p:cNvSpPr>
          <p:nvPr>
            <p:ph type="ftr" sz="quarter" idx="11"/>
          </p:nvPr>
        </p:nvSpPr>
        <p:spPr>
          <a:xfrm>
            <a:off x="1787525" y="6594475"/>
            <a:ext cx="6573838" cy="230188"/>
          </a:xfrm>
        </p:spPr>
        <p:txBody>
          <a:bodyPr/>
          <a:lstStyle/>
          <a:p>
            <a:pPr>
              <a:defRPr/>
            </a:pPr>
            <a:r>
              <a:rPr lang="en-US" dirty="0"/>
              <a:t>Imaging in the Earth Sciences</a:t>
            </a:r>
          </a:p>
        </p:txBody>
      </p:sp>
      <p:sp>
        <p:nvSpPr>
          <p:cNvPr id="1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37</a:t>
            </a:fld>
            <a:endParaRPr lang="en-US"/>
          </a:p>
        </p:txBody>
      </p:sp>
      <p:sp>
        <p:nvSpPr>
          <p:cNvPr id="14" name="Title 13"/>
          <p:cNvSpPr>
            <a:spLocks noGrp="1"/>
          </p:cNvSpPr>
          <p:nvPr>
            <p:ph type="title"/>
          </p:nvPr>
        </p:nvSpPr>
        <p:spPr>
          <a:xfrm>
            <a:off x="-47625" y="2463302"/>
            <a:ext cx="9144000" cy="1143000"/>
          </a:xfrm>
        </p:spPr>
        <p:txBody>
          <a:bodyPr/>
          <a:lstStyle/>
          <a:p>
            <a:r>
              <a:rPr lang="en-US" sz="6600" dirty="0"/>
              <a:t>Imaging the Ocean Interior</a:t>
            </a:r>
          </a:p>
        </p:txBody>
      </p:sp>
      <p:sp>
        <p:nvSpPr>
          <p:cNvPr id="6"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26, 2014</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46038" y="0"/>
            <a:ext cx="9050336" cy="1010506"/>
          </a:xfrm>
        </p:spPr>
        <p:txBody>
          <a:bodyPr/>
          <a:lstStyle/>
          <a:p>
            <a:r>
              <a:rPr lang="en-US" sz="4000" dirty="0"/>
              <a:t>Imaging the Ocean interior</a:t>
            </a:r>
          </a:p>
        </p:txBody>
      </p:sp>
      <p:sp>
        <p:nvSpPr>
          <p:cNvPr id="17" name="Footer Placeholder 6"/>
          <p:cNvSpPr>
            <a:spLocks noGrp="1"/>
          </p:cNvSpPr>
          <p:nvPr>
            <p:ph type="ftr" sz="quarter" idx="11"/>
          </p:nvPr>
        </p:nvSpPr>
        <p:spPr>
          <a:xfrm>
            <a:off x="1787525" y="6594475"/>
            <a:ext cx="6573838" cy="230188"/>
          </a:xfrm>
        </p:spPr>
        <p:txBody>
          <a:bodyPr/>
          <a:lstStyle/>
          <a:p>
            <a:pPr>
              <a:defRPr/>
            </a:pPr>
            <a:r>
              <a:rPr lang="en-US" dirty="0"/>
              <a:t>Imaging in the Earth Sciences</a:t>
            </a:r>
          </a:p>
        </p:txBody>
      </p:sp>
      <p:sp>
        <p:nvSpPr>
          <p:cNvPr id="18"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38</a:t>
            </a:fld>
            <a:endParaRPr lang="en-US" dirty="0"/>
          </a:p>
        </p:txBody>
      </p:sp>
      <p:sp>
        <p:nvSpPr>
          <p:cNvPr id="8" name="Content Placeholder 7"/>
          <p:cNvSpPr>
            <a:spLocks noGrp="1"/>
          </p:cNvSpPr>
          <p:nvPr>
            <p:ph idx="1"/>
          </p:nvPr>
        </p:nvSpPr>
        <p:spPr>
          <a:xfrm>
            <a:off x="457200" y="1010506"/>
            <a:ext cx="8229600" cy="4737328"/>
          </a:xfrm>
        </p:spPr>
        <p:txBody>
          <a:bodyPr/>
          <a:lstStyle/>
          <a:p>
            <a:r>
              <a:rPr lang="en-US" sz="2800" dirty="0"/>
              <a:t>The ocean is “horrible”</a:t>
            </a:r>
          </a:p>
          <a:p>
            <a:pPr lvl="1"/>
            <a:r>
              <a:rPr lang="en-US" sz="2400" dirty="0"/>
              <a:t>It’s </a:t>
            </a:r>
            <a:r>
              <a:rPr lang="en-US" sz="2400" dirty="0">
                <a:solidFill>
                  <a:srgbClr val="FF0000"/>
                </a:solidFill>
              </a:rPr>
              <a:t>deep</a:t>
            </a:r>
            <a:r>
              <a:rPr lang="en-US" sz="2400" dirty="0"/>
              <a:t>: pressure is very high</a:t>
            </a:r>
          </a:p>
          <a:p>
            <a:pPr lvl="1"/>
            <a:r>
              <a:rPr lang="en-US" sz="2400" dirty="0"/>
              <a:t>It’s </a:t>
            </a:r>
            <a:r>
              <a:rPr lang="en-US" sz="2400" dirty="0">
                <a:solidFill>
                  <a:srgbClr val="FF0000"/>
                </a:solidFill>
              </a:rPr>
              <a:t>salty </a:t>
            </a:r>
            <a:r>
              <a:rPr lang="en-US" sz="2400" dirty="0"/>
              <a:t>and corrosive: metals rust quickly</a:t>
            </a:r>
          </a:p>
          <a:p>
            <a:pPr lvl="1"/>
            <a:r>
              <a:rPr lang="en-US" sz="2400" dirty="0"/>
              <a:t>It’s </a:t>
            </a:r>
            <a:r>
              <a:rPr lang="en-US" sz="2400" dirty="0">
                <a:solidFill>
                  <a:srgbClr val="FF0000"/>
                </a:solidFill>
              </a:rPr>
              <a:t>dark</a:t>
            </a:r>
            <a:r>
              <a:rPr lang="en-US" sz="2400" dirty="0"/>
              <a:t>: largely opaque to electromagnetic spectrum </a:t>
            </a:r>
          </a:p>
          <a:p>
            <a:pPr lvl="1"/>
            <a:r>
              <a:rPr lang="en-US" sz="2400" dirty="0"/>
              <a:t>It’s </a:t>
            </a:r>
            <a:r>
              <a:rPr lang="en-US" sz="2400" dirty="0">
                <a:solidFill>
                  <a:srgbClr val="FF0000"/>
                </a:solidFill>
              </a:rPr>
              <a:t>cold</a:t>
            </a:r>
            <a:r>
              <a:rPr lang="en-US" sz="2400" dirty="0"/>
              <a:t>: about 2-3</a:t>
            </a:r>
            <a:r>
              <a:rPr lang="en-US" sz="2400" baseline="30000" dirty="0"/>
              <a:t>o</a:t>
            </a:r>
            <a:r>
              <a:rPr lang="en-US" sz="2400" dirty="0"/>
              <a:t>C below 2000m, &lt;0</a:t>
            </a:r>
            <a:r>
              <a:rPr lang="en-US" sz="2400" baseline="30000" dirty="0"/>
              <a:t>o</a:t>
            </a:r>
            <a:r>
              <a:rPr lang="en-US" sz="2400" dirty="0"/>
              <a:t>C near poles</a:t>
            </a:r>
          </a:p>
          <a:p>
            <a:pPr lvl="1"/>
            <a:r>
              <a:rPr lang="en-US" sz="2400" dirty="0"/>
              <a:t>It’s </a:t>
            </a:r>
            <a:r>
              <a:rPr lang="en-US" sz="2400" dirty="0">
                <a:solidFill>
                  <a:srgbClr val="FF0000"/>
                </a:solidFill>
              </a:rPr>
              <a:t>viscous</a:t>
            </a:r>
            <a:r>
              <a:rPr lang="en-US" sz="2400" dirty="0"/>
              <a:t>: traveling through it is slow and expensive</a:t>
            </a:r>
          </a:p>
          <a:p>
            <a:pPr lvl="1"/>
            <a:r>
              <a:rPr lang="en-US" sz="2400" dirty="0"/>
              <a:t>It can be </a:t>
            </a:r>
            <a:r>
              <a:rPr lang="en-US" sz="2400" dirty="0">
                <a:solidFill>
                  <a:srgbClr val="FF0000"/>
                </a:solidFill>
              </a:rPr>
              <a:t>rough</a:t>
            </a:r>
            <a:r>
              <a:rPr lang="en-US" sz="2400" dirty="0"/>
              <a:t>: bad weather, waves, sea-sickness…</a:t>
            </a:r>
          </a:p>
          <a:p>
            <a:pPr lvl="1"/>
            <a:r>
              <a:rPr lang="en-US" sz="2400" dirty="0"/>
              <a:t>Algae grow on everything (</a:t>
            </a:r>
            <a:r>
              <a:rPr lang="en-US" sz="2400" dirty="0" err="1">
                <a:solidFill>
                  <a:srgbClr val="FF0000"/>
                </a:solidFill>
              </a:rPr>
              <a:t>biofouling</a:t>
            </a:r>
            <a:r>
              <a:rPr lang="en-US" sz="2400" dirty="0"/>
              <a:t>)</a:t>
            </a:r>
          </a:p>
          <a:p>
            <a:pPr lvl="1"/>
            <a:r>
              <a:rPr lang="en-US" sz="2400" dirty="0"/>
              <a:t>Because the ocean is a resource, </a:t>
            </a:r>
            <a:r>
              <a:rPr lang="en-US" sz="2400" dirty="0">
                <a:solidFill>
                  <a:srgbClr val="FF0000"/>
                </a:solidFill>
              </a:rPr>
              <a:t>politics </a:t>
            </a:r>
            <a:r>
              <a:rPr lang="en-US" sz="2400" dirty="0"/>
              <a:t>comes into play</a:t>
            </a:r>
          </a:p>
          <a:p>
            <a:pPr lvl="1"/>
            <a:r>
              <a:rPr lang="en-US" sz="2400" dirty="0"/>
              <a:t>(Things with teeth can eat you, etc...)</a:t>
            </a:r>
          </a:p>
          <a:p>
            <a:r>
              <a:rPr lang="en-US" sz="2800" dirty="0"/>
              <a:t>In fact, observing the deep sea is harder than going into space </a:t>
            </a:r>
          </a:p>
        </p:txBody>
      </p:sp>
      <p:sp>
        <p:nvSpPr>
          <p:cNvPr id="7"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26, 2014</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p:cNvSpPr>
            <a:spLocks noGrp="1"/>
          </p:cNvSpPr>
          <p:nvPr>
            <p:ph type="ftr" sz="quarter" idx="11"/>
          </p:nvPr>
        </p:nvSpPr>
        <p:spPr>
          <a:xfrm>
            <a:off x="1787525" y="6594475"/>
            <a:ext cx="6573838" cy="230188"/>
          </a:xfrm>
        </p:spPr>
        <p:txBody>
          <a:bodyPr/>
          <a:lstStyle/>
          <a:p>
            <a:pPr>
              <a:defRPr/>
            </a:pPr>
            <a:r>
              <a:rPr lang="en-US" dirty="0"/>
              <a:t>Imaging in the Earth Sciences</a:t>
            </a:r>
          </a:p>
        </p:txBody>
      </p:sp>
      <p:sp>
        <p:nvSpPr>
          <p:cNvPr id="1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39</a:t>
            </a:fld>
            <a:endParaRPr lang="en-US"/>
          </a:p>
        </p:txBody>
      </p:sp>
      <p:pic>
        <p:nvPicPr>
          <p:cNvPr id="8" name="Image 3"/>
          <p:cNvPicPr>
            <a:picLocks noChangeAspect="1"/>
          </p:cNvPicPr>
          <p:nvPr/>
        </p:nvPicPr>
        <p:blipFill>
          <a:blip r:embed="rId2"/>
          <a:stretch>
            <a:fillRect/>
          </a:stretch>
        </p:blipFill>
        <p:spPr bwMode="auto">
          <a:xfrm>
            <a:off x="167684" y="1213712"/>
            <a:ext cx="3834022" cy="2906436"/>
          </a:xfrm>
          <a:prstGeom prst="rect">
            <a:avLst/>
          </a:prstGeom>
          <a:noFill/>
          <a:ln w="9525">
            <a:noFill/>
            <a:miter lim="800000"/>
            <a:headEnd/>
            <a:tailEnd/>
          </a:ln>
        </p:spPr>
      </p:pic>
      <p:sp>
        <p:nvSpPr>
          <p:cNvPr id="10" name="Title 9"/>
          <p:cNvSpPr>
            <a:spLocks noGrp="1"/>
          </p:cNvSpPr>
          <p:nvPr>
            <p:ph type="title"/>
          </p:nvPr>
        </p:nvSpPr>
        <p:spPr>
          <a:xfrm>
            <a:off x="457200" y="0"/>
            <a:ext cx="8229600" cy="852904"/>
          </a:xfrm>
        </p:spPr>
        <p:txBody>
          <a:bodyPr/>
          <a:lstStyle/>
          <a:p>
            <a:r>
              <a:rPr lang="en-US" dirty="0"/>
              <a:t>Research vessels, ocean sampling</a:t>
            </a:r>
          </a:p>
        </p:txBody>
      </p:sp>
      <p:pic>
        <p:nvPicPr>
          <p:cNvPr id="11" name="Image 3"/>
          <p:cNvPicPr>
            <a:picLocks noChangeAspect="1"/>
          </p:cNvPicPr>
          <p:nvPr/>
        </p:nvPicPr>
        <p:blipFill>
          <a:blip r:embed="rId3"/>
          <a:stretch>
            <a:fillRect/>
          </a:stretch>
        </p:blipFill>
        <p:spPr bwMode="auto">
          <a:xfrm>
            <a:off x="289231" y="4389749"/>
            <a:ext cx="4708472" cy="2067134"/>
          </a:xfrm>
          <a:prstGeom prst="rect">
            <a:avLst/>
          </a:prstGeom>
          <a:noFill/>
          <a:ln w="9525">
            <a:noFill/>
            <a:miter lim="800000"/>
            <a:headEnd/>
            <a:tailEnd/>
          </a:ln>
        </p:spPr>
      </p:pic>
      <p:sp>
        <p:nvSpPr>
          <p:cNvPr id="13" name="TextBox 12"/>
          <p:cNvSpPr txBox="1"/>
          <p:nvPr/>
        </p:nvSpPr>
        <p:spPr>
          <a:xfrm>
            <a:off x="167684" y="1334981"/>
            <a:ext cx="2108269" cy="369332"/>
          </a:xfrm>
          <a:prstGeom prst="rect">
            <a:avLst/>
          </a:prstGeom>
          <a:noFill/>
        </p:spPr>
        <p:txBody>
          <a:bodyPr wrap="none" rtlCol="0">
            <a:spAutoFit/>
          </a:bodyPr>
          <a:lstStyle/>
          <a:p>
            <a:r>
              <a:rPr lang="en-US" b="1" dirty="0"/>
              <a:t>RRS James Cook</a:t>
            </a:r>
          </a:p>
        </p:txBody>
      </p:sp>
      <p:sp>
        <p:nvSpPr>
          <p:cNvPr id="14" name="TextBox 13"/>
          <p:cNvSpPr txBox="1"/>
          <p:nvPr/>
        </p:nvSpPr>
        <p:spPr>
          <a:xfrm>
            <a:off x="3126988" y="4389749"/>
            <a:ext cx="1864613" cy="369332"/>
          </a:xfrm>
          <a:prstGeom prst="rect">
            <a:avLst/>
          </a:prstGeom>
          <a:noFill/>
        </p:spPr>
        <p:txBody>
          <a:bodyPr wrap="none" rtlCol="0">
            <a:spAutoFit/>
          </a:bodyPr>
          <a:lstStyle/>
          <a:p>
            <a:r>
              <a:rPr lang="en-US" b="1" dirty="0"/>
              <a:t>RRS Discovery</a:t>
            </a:r>
          </a:p>
        </p:txBody>
      </p:sp>
      <p:pic>
        <p:nvPicPr>
          <p:cNvPr id="15" name="Image 3"/>
          <p:cNvPicPr>
            <a:picLocks noChangeAspect="1"/>
          </p:cNvPicPr>
          <p:nvPr/>
        </p:nvPicPr>
        <p:blipFill>
          <a:blip r:embed="rId4"/>
          <a:stretch>
            <a:fillRect/>
          </a:stretch>
        </p:blipFill>
        <p:spPr bwMode="auto">
          <a:xfrm>
            <a:off x="5189750" y="1872681"/>
            <a:ext cx="3700360" cy="4291656"/>
          </a:xfrm>
          <a:prstGeom prst="rect">
            <a:avLst/>
          </a:prstGeom>
          <a:noFill/>
          <a:ln w="9525">
            <a:noFill/>
            <a:miter lim="800000"/>
            <a:headEnd/>
            <a:tailEnd/>
          </a:ln>
        </p:spPr>
      </p:pic>
      <p:sp>
        <p:nvSpPr>
          <p:cNvPr id="17" name="TextBox 16"/>
          <p:cNvSpPr txBox="1"/>
          <p:nvPr/>
        </p:nvSpPr>
        <p:spPr>
          <a:xfrm>
            <a:off x="6487476" y="1519647"/>
            <a:ext cx="1261884" cy="369332"/>
          </a:xfrm>
          <a:prstGeom prst="rect">
            <a:avLst/>
          </a:prstGeom>
          <a:noFill/>
        </p:spPr>
        <p:txBody>
          <a:bodyPr wrap="none" rtlCol="0">
            <a:spAutoFit/>
          </a:bodyPr>
          <a:lstStyle/>
          <a:p>
            <a:r>
              <a:rPr lang="en-US" b="1" dirty="0"/>
              <a:t>“Rosette”</a:t>
            </a:r>
          </a:p>
        </p:txBody>
      </p:sp>
      <p:sp>
        <p:nvSpPr>
          <p:cNvPr id="18"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26, 2014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296650" y="120520"/>
            <a:ext cx="8847350" cy="788009"/>
          </a:xfrm>
        </p:spPr>
        <p:txBody>
          <a:bodyPr/>
          <a:lstStyle/>
          <a:p>
            <a:pPr algn="l" eaLnBrk="1" hangingPunct="1"/>
            <a:r>
              <a:rPr lang="en-US" sz="3200" dirty="0">
                <a:solidFill>
                  <a:srgbClr val="000000"/>
                </a:solidFill>
              </a:rPr>
              <a:t>Just taking pictures … of fluids (air, water)</a:t>
            </a:r>
            <a:br>
              <a:rPr lang="en-US" sz="2800" dirty="0">
                <a:solidFill>
                  <a:srgbClr val="000000"/>
                </a:solidFill>
              </a:rPr>
            </a:br>
            <a:r>
              <a:rPr lang="en-US" sz="2800" dirty="0">
                <a:solidFill>
                  <a:srgbClr val="000000"/>
                </a:solidFill>
              </a:rPr>
              <a:t>How can we see the air move? Large-scale </a:t>
            </a:r>
            <a:r>
              <a:rPr lang="en-US" sz="2800" b="1" dirty="0">
                <a:solidFill>
                  <a:srgbClr val="000000"/>
                </a:solidFill>
              </a:rPr>
              <a:t>fluid dynamics</a:t>
            </a:r>
            <a:endParaRPr lang="en-US" sz="1400" b="1" dirty="0">
              <a:solidFill>
                <a:srgbClr val="008000"/>
              </a:solidFill>
            </a:endParaRPr>
          </a:p>
        </p:txBody>
      </p:sp>
      <p:sp>
        <p:nvSpPr>
          <p:cNvPr id="7" name="Footer Placeholder 6"/>
          <p:cNvSpPr>
            <a:spLocks noGrp="1"/>
          </p:cNvSpPr>
          <p:nvPr>
            <p:ph type="ftr" sz="quarter" idx="11"/>
          </p:nvPr>
        </p:nvSpPr>
        <p:spPr>
          <a:xfrm>
            <a:off x="1787525" y="6594475"/>
            <a:ext cx="6573838" cy="230188"/>
          </a:xfrm>
        </p:spPr>
        <p:txBody>
          <a:bodyPr/>
          <a:lstStyle/>
          <a:p>
            <a:pPr>
              <a:defRPr/>
            </a:pPr>
            <a:r>
              <a:rPr lang="en-US" dirty="0"/>
              <a:t>Imaging in the Earth Sciences</a:t>
            </a:r>
          </a:p>
        </p:txBody>
      </p:sp>
      <p:sp>
        <p:nvSpPr>
          <p:cNvPr id="1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4</a:t>
            </a:fld>
            <a:endParaRPr lang="en-US" dirty="0"/>
          </a:p>
        </p:txBody>
      </p:sp>
      <p:pic>
        <p:nvPicPr>
          <p:cNvPr id="6" name="Picture 5" descr="revillagigedo_amo_2013142_geo.tiff"/>
          <p:cNvPicPr>
            <a:picLocks noChangeAspect="1"/>
          </p:cNvPicPr>
          <p:nvPr/>
        </p:nvPicPr>
        <p:blipFill>
          <a:blip r:embed="rId2"/>
          <a:stretch>
            <a:fillRect/>
          </a:stretch>
        </p:blipFill>
        <p:spPr>
          <a:xfrm>
            <a:off x="410355" y="1301177"/>
            <a:ext cx="3816905" cy="4771131"/>
          </a:xfrm>
          <a:prstGeom prst="rect">
            <a:avLst/>
          </a:prstGeom>
        </p:spPr>
      </p:pic>
      <p:sp>
        <p:nvSpPr>
          <p:cNvPr id="8" name="TextBox 7"/>
          <p:cNvSpPr txBox="1"/>
          <p:nvPr/>
        </p:nvSpPr>
        <p:spPr>
          <a:xfrm>
            <a:off x="410355" y="6040289"/>
            <a:ext cx="3816905" cy="507831"/>
          </a:xfrm>
          <a:prstGeom prst="rect">
            <a:avLst/>
          </a:prstGeom>
          <a:noFill/>
        </p:spPr>
        <p:txBody>
          <a:bodyPr wrap="square" rtlCol="0">
            <a:spAutoFit/>
          </a:bodyPr>
          <a:lstStyle/>
          <a:p>
            <a:pPr algn="ctr"/>
            <a:r>
              <a:rPr lang="en-US" sz="900" b="1" dirty="0"/>
              <a:t>Credit: NASA image courtesy Jeff Schmaltz, </a:t>
            </a:r>
            <a:r>
              <a:rPr lang="en-US" sz="900" b="1" dirty="0">
                <a:hlinkClick r:id="rId3"/>
              </a:rPr>
              <a:t>LANCE/EOSDIS MODIS Rapid Response Team at NASA GSFC. Caption by Adam Voiland.</a:t>
            </a:r>
            <a:endParaRPr lang="en-US" sz="900" dirty="0"/>
          </a:p>
        </p:txBody>
      </p:sp>
      <p:sp>
        <p:nvSpPr>
          <p:cNvPr id="10" name="TextBox 9"/>
          <p:cNvSpPr txBox="1"/>
          <p:nvPr/>
        </p:nvSpPr>
        <p:spPr>
          <a:xfrm>
            <a:off x="4637792" y="1301177"/>
            <a:ext cx="4194107" cy="1569660"/>
          </a:xfrm>
          <a:prstGeom prst="rect">
            <a:avLst/>
          </a:prstGeom>
          <a:noFill/>
          <a:ln w="25400">
            <a:solidFill>
              <a:schemeClr val="tx1"/>
            </a:solidFill>
          </a:ln>
        </p:spPr>
        <p:txBody>
          <a:bodyPr wrap="square" rtlCol="0">
            <a:spAutoFit/>
          </a:bodyPr>
          <a:lstStyle/>
          <a:p>
            <a:r>
              <a:rPr lang="en-US" sz="1600" b="1" dirty="0"/>
              <a:t>A picture</a:t>
            </a:r>
            <a:r>
              <a:rPr lang="en-US" sz="1600" dirty="0"/>
              <a:t>: On May 22, 2013, the </a:t>
            </a:r>
            <a:r>
              <a:rPr lang="en-US" sz="1600" b="1" dirty="0">
                <a:solidFill>
                  <a:srgbClr val="FF0000"/>
                </a:solidFill>
              </a:rPr>
              <a:t>MODIS instrument, on Aqua</a:t>
            </a:r>
            <a:r>
              <a:rPr lang="en-US" sz="1600" dirty="0"/>
              <a:t>, one of NASA’s Satellite, captured this natural-color image behind Isla Socorro, a volcanic island in the Pacific Ocean, located a few hundred kilometers off the west coast of Mexico.</a:t>
            </a:r>
          </a:p>
        </p:txBody>
      </p:sp>
      <p:sp>
        <p:nvSpPr>
          <p:cNvPr id="11" name="TextBox 10"/>
          <p:cNvSpPr txBox="1"/>
          <p:nvPr/>
        </p:nvSpPr>
        <p:spPr>
          <a:xfrm>
            <a:off x="4637793" y="3107467"/>
            <a:ext cx="4194107" cy="1200329"/>
          </a:xfrm>
          <a:prstGeom prst="rect">
            <a:avLst/>
          </a:prstGeom>
          <a:noFill/>
          <a:ln w="25400">
            <a:solidFill>
              <a:schemeClr val="tx1"/>
            </a:solidFill>
          </a:ln>
        </p:spPr>
        <p:txBody>
          <a:bodyPr wrap="square" rtlCol="0">
            <a:spAutoFit/>
          </a:bodyPr>
          <a:lstStyle/>
          <a:p>
            <a:r>
              <a:rPr lang="en-US" b="1" dirty="0"/>
              <a:t>A physical phenomenon: </a:t>
            </a:r>
            <a:r>
              <a:rPr lang="en-US" dirty="0"/>
              <a:t>This is an example of </a:t>
            </a:r>
            <a:r>
              <a:rPr lang="en-US" b="1" dirty="0">
                <a:solidFill>
                  <a:srgbClr val="FF0000"/>
                </a:solidFill>
              </a:rPr>
              <a:t>von Karman vortices</a:t>
            </a:r>
            <a:r>
              <a:rPr lang="en-US" dirty="0"/>
              <a:t> in the atmosphere, </a:t>
            </a:r>
            <a:r>
              <a:rPr lang="en-US" i="1" dirty="0"/>
              <a:t>a Karman street, seen thanks to clouds</a:t>
            </a:r>
          </a:p>
        </p:txBody>
      </p:sp>
      <p:sp>
        <p:nvSpPr>
          <p:cNvPr id="12" name="TextBox 11"/>
          <p:cNvSpPr txBox="1"/>
          <p:nvPr/>
        </p:nvSpPr>
        <p:spPr>
          <a:xfrm>
            <a:off x="4637792" y="4483734"/>
            <a:ext cx="4194107" cy="1477328"/>
          </a:xfrm>
          <a:prstGeom prst="rect">
            <a:avLst/>
          </a:prstGeom>
          <a:noFill/>
          <a:ln w="25400">
            <a:solidFill>
              <a:schemeClr val="tx1"/>
            </a:solidFill>
          </a:ln>
        </p:spPr>
        <p:txBody>
          <a:bodyPr wrap="square" rtlCol="0">
            <a:spAutoFit/>
          </a:bodyPr>
          <a:lstStyle/>
          <a:p>
            <a:r>
              <a:rPr lang="en-US" b="1" dirty="0"/>
              <a:t>Scientific questions:</a:t>
            </a:r>
          </a:p>
          <a:p>
            <a:r>
              <a:rPr lang="en-US" dirty="0"/>
              <a:t>What sets the size of these vortices?</a:t>
            </a:r>
          </a:p>
          <a:p>
            <a:r>
              <a:rPr lang="en-US" dirty="0"/>
              <a:t>Why are they so regular?</a:t>
            </a:r>
          </a:p>
          <a:p>
            <a:r>
              <a:rPr lang="en-US" dirty="0"/>
              <a:t>Why do they only exist “below” the island?</a:t>
            </a:r>
          </a:p>
        </p:txBody>
      </p:sp>
      <p:sp>
        <p:nvSpPr>
          <p:cNvPr id="14"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26, 2014</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p:cNvSpPr>
            <a:spLocks noGrp="1"/>
          </p:cNvSpPr>
          <p:nvPr>
            <p:ph type="ftr" sz="quarter" idx="11"/>
          </p:nvPr>
        </p:nvSpPr>
        <p:spPr>
          <a:xfrm>
            <a:off x="1787525" y="6594475"/>
            <a:ext cx="6573838" cy="230188"/>
          </a:xfrm>
        </p:spPr>
        <p:txBody>
          <a:bodyPr/>
          <a:lstStyle/>
          <a:p>
            <a:pPr>
              <a:defRPr/>
            </a:pPr>
            <a:r>
              <a:rPr lang="en-US" dirty="0"/>
              <a:t>Imaging in the Earth Sciences</a:t>
            </a:r>
          </a:p>
        </p:txBody>
      </p:sp>
      <p:sp>
        <p:nvSpPr>
          <p:cNvPr id="1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40</a:t>
            </a:fld>
            <a:endParaRPr lang="en-US"/>
          </a:p>
        </p:txBody>
      </p:sp>
      <p:sp>
        <p:nvSpPr>
          <p:cNvPr id="23"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25, 2014</a:t>
            </a:r>
          </a:p>
        </p:txBody>
      </p:sp>
      <p:sp>
        <p:nvSpPr>
          <p:cNvPr id="10" name="Title 9"/>
          <p:cNvSpPr>
            <a:spLocks noGrp="1"/>
          </p:cNvSpPr>
          <p:nvPr>
            <p:ph type="title"/>
          </p:nvPr>
        </p:nvSpPr>
        <p:spPr>
          <a:xfrm>
            <a:off x="457200" y="0"/>
            <a:ext cx="8229600" cy="1143000"/>
          </a:xfrm>
        </p:spPr>
        <p:txBody>
          <a:bodyPr/>
          <a:lstStyle/>
          <a:p>
            <a:r>
              <a:rPr lang="en-US" dirty="0"/>
              <a:t>Mapping chemical ocean properties (</a:t>
            </a:r>
            <a:r>
              <a:rPr lang="en-US" dirty="0" err="1"/>
              <a:t>Mn</a:t>
            </a:r>
            <a:r>
              <a:rPr lang="en-US" dirty="0"/>
              <a:t>=Manganese)</a:t>
            </a:r>
          </a:p>
        </p:txBody>
      </p:sp>
      <p:pic>
        <p:nvPicPr>
          <p:cNvPr id="12" name="Picture 11" descr="earth_structure.jpg"/>
          <p:cNvPicPr>
            <a:picLocks noChangeAspect="1"/>
          </p:cNvPicPr>
          <p:nvPr/>
        </p:nvPicPr>
        <p:blipFill>
          <a:blip r:embed="rId2"/>
          <a:stretch>
            <a:fillRect/>
          </a:stretch>
        </p:blipFill>
        <p:spPr>
          <a:xfrm>
            <a:off x="1125921" y="1696537"/>
            <a:ext cx="6446221" cy="4897937"/>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p:cNvSpPr>
            <a:spLocks noGrp="1"/>
          </p:cNvSpPr>
          <p:nvPr>
            <p:ph type="ftr" sz="quarter" idx="11"/>
          </p:nvPr>
        </p:nvSpPr>
        <p:spPr>
          <a:xfrm>
            <a:off x="1787525" y="6594475"/>
            <a:ext cx="6573838" cy="230188"/>
          </a:xfrm>
        </p:spPr>
        <p:txBody>
          <a:bodyPr/>
          <a:lstStyle/>
          <a:p>
            <a:pPr>
              <a:defRPr/>
            </a:pPr>
            <a:r>
              <a:rPr lang="en-US" dirty="0"/>
              <a:t>Imaging in the Earth Sciences</a:t>
            </a:r>
          </a:p>
        </p:txBody>
      </p:sp>
      <p:sp>
        <p:nvSpPr>
          <p:cNvPr id="1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41</a:t>
            </a:fld>
            <a:endParaRPr lang="en-US"/>
          </a:p>
        </p:txBody>
      </p:sp>
      <p:pic>
        <p:nvPicPr>
          <p:cNvPr id="9" name="Picture 8" descr="earth_structure.jpg"/>
          <p:cNvPicPr>
            <a:picLocks noChangeAspect="1"/>
          </p:cNvPicPr>
          <p:nvPr/>
        </p:nvPicPr>
        <p:blipFill>
          <a:blip r:embed="rId2"/>
          <a:stretch>
            <a:fillRect/>
          </a:stretch>
        </p:blipFill>
        <p:spPr>
          <a:xfrm>
            <a:off x="199137" y="1754866"/>
            <a:ext cx="2669608" cy="4683524"/>
          </a:xfrm>
          <a:prstGeom prst="rect">
            <a:avLst/>
          </a:prstGeom>
        </p:spPr>
      </p:pic>
      <p:sp>
        <p:nvSpPr>
          <p:cNvPr id="10" name="Title 9"/>
          <p:cNvSpPr>
            <a:spLocks noGrp="1"/>
          </p:cNvSpPr>
          <p:nvPr>
            <p:ph type="title"/>
          </p:nvPr>
        </p:nvSpPr>
        <p:spPr>
          <a:xfrm>
            <a:off x="457200" y="0"/>
            <a:ext cx="8229600" cy="1143000"/>
          </a:xfrm>
        </p:spPr>
        <p:txBody>
          <a:bodyPr/>
          <a:lstStyle/>
          <a:p>
            <a:r>
              <a:rPr lang="en-US" dirty="0"/>
              <a:t>The Ocean interior</a:t>
            </a:r>
            <a:br>
              <a:rPr lang="en-US" dirty="0"/>
            </a:br>
            <a:r>
              <a:rPr lang="en-US" dirty="0"/>
              <a:t>The ARGO program: T,S,(O</a:t>
            </a:r>
            <a:r>
              <a:rPr lang="en-US" baseline="-25000" dirty="0"/>
              <a:t>2</a:t>
            </a:r>
            <a:r>
              <a:rPr lang="en-US" dirty="0"/>
              <a:t>,…)</a:t>
            </a:r>
          </a:p>
        </p:txBody>
      </p:sp>
      <p:pic>
        <p:nvPicPr>
          <p:cNvPr id="12" name="Picture 11" descr="earth_structure.jpg"/>
          <p:cNvPicPr>
            <a:picLocks noChangeAspect="1"/>
          </p:cNvPicPr>
          <p:nvPr/>
        </p:nvPicPr>
        <p:blipFill>
          <a:blip r:embed="rId3"/>
          <a:stretch>
            <a:fillRect/>
          </a:stretch>
        </p:blipFill>
        <p:spPr>
          <a:xfrm>
            <a:off x="2916761" y="1803679"/>
            <a:ext cx="6179614" cy="4634711"/>
          </a:xfrm>
          <a:prstGeom prst="rect">
            <a:avLst/>
          </a:prstGeom>
        </p:spPr>
      </p:pic>
      <p:sp>
        <p:nvSpPr>
          <p:cNvPr id="13" name="TextBox 12"/>
          <p:cNvSpPr txBox="1"/>
          <p:nvPr/>
        </p:nvSpPr>
        <p:spPr>
          <a:xfrm>
            <a:off x="2916761" y="6161391"/>
            <a:ext cx="2656722" cy="276999"/>
          </a:xfrm>
          <a:prstGeom prst="rect">
            <a:avLst/>
          </a:prstGeom>
          <a:noFill/>
        </p:spPr>
        <p:txBody>
          <a:bodyPr wrap="none" rtlCol="0">
            <a:spAutoFit/>
          </a:bodyPr>
          <a:lstStyle/>
          <a:p>
            <a:r>
              <a:rPr lang="en-US" sz="1200" dirty="0">
                <a:solidFill>
                  <a:srgbClr val="FFFFFF"/>
                </a:solidFill>
              </a:rPr>
              <a:t>http://</a:t>
            </a:r>
            <a:r>
              <a:rPr lang="en-US" sz="1200" dirty="0" err="1">
                <a:solidFill>
                  <a:srgbClr val="FFFFFF"/>
                </a:solidFill>
              </a:rPr>
              <a:t>www.argo.ucsd.edu/index.html</a:t>
            </a:r>
            <a:endParaRPr lang="en-US" sz="1200" dirty="0">
              <a:solidFill>
                <a:srgbClr val="FFFFFF"/>
              </a:solidFill>
            </a:endParaRPr>
          </a:p>
        </p:txBody>
      </p:sp>
      <p:sp>
        <p:nvSpPr>
          <p:cNvPr id="1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26, 2014</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p:cNvSpPr>
            <a:spLocks noGrp="1"/>
          </p:cNvSpPr>
          <p:nvPr>
            <p:ph type="ftr" sz="quarter" idx="11"/>
          </p:nvPr>
        </p:nvSpPr>
        <p:spPr>
          <a:xfrm>
            <a:off x="1787525" y="6594475"/>
            <a:ext cx="6573838" cy="230188"/>
          </a:xfrm>
        </p:spPr>
        <p:txBody>
          <a:bodyPr/>
          <a:lstStyle/>
          <a:p>
            <a:pPr>
              <a:defRPr/>
            </a:pPr>
            <a:r>
              <a:rPr lang="en-US" dirty="0"/>
              <a:t>Imaging in the Earth Sciences</a:t>
            </a:r>
          </a:p>
        </p:txBody>
      </p:sp>
      <p:sp>
        <p:nvSpPr>
          <p:cNvPr id="1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42</a:t>
            </a:fld>
            <a:endParaRPr lang="en-US"/>
          </a:p>
        </p:txBody>
      </p:sp>
      <p:sp>
        <p:nvSpPr>
          <p:cNvPr id="10" name="Title 9"/>
          <p:cNvSpPr>
            <a:spLocks noGrp="1"/>
          </p:cNvSpPr>
          <p:nvPr>
            <p:ph type="title"/>
          </p:nvPr>
        </p:nvSpPr>
        <p:spPr>
          <a:xfrm>
            <a:off x="457200" y="0"/>
            <a:ext cx="8229600" cy="1143000"/>
          </a:xfrm>
        </p:spPr>
        <p:txBody>
          <a:bodyPr/>
          <a:lstStyle/>
          <a:p>
            <a:r>
              <a:rPr lang="en-US" dirty="0"/>
              <a:t>The Ocean interior</a:t>
            </a:r>
            <a:br>
              <a:rPr lang="en-US" dirty="0"/>
            </a:br>
            <a:r>
              <a:rPr lang="en-US" dirty="0"/>
              <a:t>The ARGO program: T,S,(O</a:t>
            </a:r>
            <a:r>
              <a:rPr lang="en-US" baseline="-25000" dirty="0"/>
              <a:t>2</a:t>
            </a:r>
            <a:r>
              <a:rPr lang="en-US" dirty="0"/>
              <a:t>,…)</a:t>
            </a:r>
          </a:p>
        </p:txBody>
      </p:sp>
      <p:pic>
        <p:nvPicPr>
          <p:cNvPr id="12" name="Picture 11" descr="earth_structure.jpg"/>
          <p:cNvPicPr>
            <a:picLocks noChangeAspect="1"/>
          </p:cNvPicPr>
          <p:nvPr/>
        </p:nvPicPr>
        <p:blipFill>
          <a:blip r:embed="rId2"/>
          <a:stretch>
            <a:fillRect/>
          </a:stretch>
        </p:blipFill>
        <p:spPr>
          <a:xfrm>
            <a:off x="159312" y="1696538"/>
            <a:ext cx="8862903" cy="4093884"/>
          </a:xfrm>
          <a:prstGeom prst="rect">
            <a:avLst/>
          </a:prstGeom>
        </p:spPr>
      </p:pic>
      <p:sp>
        <p:nvSpPr>
          <p:cNvPr id="11" name="TextBox 10"/>
          <p:cNvSpPr txBox="1"/>
          <p:nvPr/>
        </p:nvSpPr>
        <p:spPr>
          <a:xfrm>
            <a:off x="1062699" y="5126698"/>
            <a:ext cx="2656722" cy="276999"/>
          </a:xfrm>
          <a:prstGeom prst="rect">
            <a:avLst/>
          </a:prstGeom>
          <a:noFill/>
        </p:spPr>
        <p:txBody>
          <a:bodyPr wrap="none" rtlCol="0">
            <a:spAutoFit/>
          </a:bodyPr>
          <a:lstStyle/>
          <a:p>
            <a:r>
              <a:rPr lang="en-US" sz="1200" dirty="0"/>
              <a:t>http://</a:t>
            </a:r>
            <a:r>
              <a:rPr lang="en-US" sz="1200" dirty="0" err="1"/>
              <a:t>www.argo.ucsd.edu/index.html</a:t>
            </a:r>
            <a:endParaRPr lang="en-US" sz="1200" dirty="0"/>
          </a:p>
        </p:txBody>
      </p:sp>
      <p:sp>
        <p:nvSpPr>
          <p:cNvPr id="8"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26, 2014</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46038" y="0"/>
            <a:ext cx="9050336" cy="1010506"/>
          </a:xfrm>
        </p:spPr>
        <p:txBody>
          <a:bodyPr/>
          <a:lstStyle/>
          <a:p>
            <a:r>
              <a:rPr lang="en-US" sz="4000" dirty="0"/>
              <a:t>The Moon, Mars and beyond</a:t>
            </a:r>
          </a:p>
        </p:txBody>
      </p:sp>
      <p:sp>
        <p:nvSpPr>
          <p:cNvPr id="17" name="Footer Placeholder 6"/>
          <p:cNvSpPr>
            <a:spLocks noGrp="1"/>
          </p:cNvSpPr>
          <p:nvPr>
            <p:ph type="ftr" sz="quarter" idx="11"/>
          </p:nvPr>
        </p:nvSpPr>
        <p:spPr>
          <a:xfrm>
            <a:off x="1787525" y="6594475"/>
            <a:ext cx="6573838" cy="230188"/>
          </a:xfrm>
        </p:spPr>
        <p:txBody>
          <a:bodyPr/>
          <a:lstStyle/>
          <a:p>
            <a:pPr>
              <a:defRPr/>
            </a:pPr>
            <a:r>
              <a:rPr lang="en-US" dirty="0"/>
              <a:t>Imaging in the Earth Sciences</a:t>
            </a:r>
          </a:p>
        </p:txBody>
      </p:sp>
      <p:sp>
        <p:nvSpPr>
          <p:cNvPr id="18"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43</a:t>
            </a:fld>
            <a:endParaRPr lang="en-US" dirty="0"/>
          </a:p>
        </p:txBody>
      </p:sp>
      <p:sp>
        <p:nvSpPr>
          <p:cNvPr id="8" name="Content Placeholder 7"/>
          <p:cNvSpPr>
            <a:spLocks noGrp="1"/>
          </p:cNvSpPr>
          <p:nvPr>
            <p:ph idx="1"/>
          </p:nvPr>
        </p:nvSpPr>
        <p:spPr>
          <a:xfrm>
            <a:off x="131763" y="1010506"/>
            <a:ext cx="8229600" cy="4737328"/>
          </a:xfrm>
        </p:spPr>
        <p:txBody>
          <a:bodyPr/>
          <a:lstStyle/>
          <a:p>
            <a:r>
              <a:rPr lang="en-US" sz="2800" dirty="0"/>
              <a:t>Telescopic observations of the electromagnetic spectrum arriving to Earth</a:t>
            </a:r>
          </a:p>
          <a:p>
            <a:pPr lvl="1"/>
            <a:r>
              <a:rPr lang="en-US" sz="2400" dirty="0"/>
              <a:t>From Earth, from space (Hubble)</a:t>
            </a:r>
          </a:p>
          <a:p>
            <a:r>
              <a:rPr lang="en-US" sz="2800" dirty="0"/>
              <a:t>Satellites orbiting other planets</a:t>
            </a:r>
          </a:p>
          <a:p>
            <a:r>
              <a:rPr lang="en-US" sz="2800" dirty="0"/>
              <a:t>Seismic recording stations</a:t>
            </a:r>
          </a:p>
          <a:p>
            <a:r>
              <a:rPr lang="en-US" sz="2800" dirty="0"/>
              <a:t>Rovers on the planets</a:t>
            </a:r>
          </a:p>
        </p:txBody>
      </p:sp>
      <p:pic>
        <p:nvPicPr>
          <p:cNvPr id="7" name="Picture 6"/>
          <p:cNvPicPr>
            <a:picLocks noChangeAspect="1"/>
          </p:cNvPicPr>
          <p:nvPr/>
        </p:nvPicPr>
        <p:blipFill>
          <a:blip r:embed="rId3"/>
          <a:srcRect b="22123"/>
          <a:stretch>
            <a:fillRect/>
          </a:stretch>
        </p:blipFill>
        <p:spPr>
          <a:xfrm>
            <a:off x="5496480" y="1622372"/>
            <a:ext cx="3019711" cy="2490833"/>
          </a:xfrm>
          <a:prstGeom prst="rect">
            <a:avLst/>
          </a:prstGeom>
        </p:spPr>
      </p:pic>
      <p:pic>
        <p:nvPicPr>
          <p:cNvPr id="9" name="Picture 8"/>
          <p:cNvPicPr>
            <a:picLocks noChangeAspect="1"/>
          </p:cNvPicPr>
          <p:nvPr/>
        </p:nvPicPr>
        <p:blipFill>
          <a:blip r:embed="rId4"/>
          <a:stretch>
            <a:fillRect/>
          </a:stretch>
        </p:blipFill>
        <p:spPr>
          <a:xfrm>
            <a:off x="1118922" y="4171815"/>
            <a:ext cx="6572212" cy="2252779"/>
          </a:xfrm>
          <a:prstGeom prst="rect">
            <a:avLst/>
          </a:prstGeom>
        </p:spPr>
      </p:pic>
      <p:sp>
        <p:nvSpPr>
          <p:cNvPr id="11" name="TextBox 10"/>
          <p:cNvSpPr txBox="1"/>
          <p:nvPr/>
        </p:nvSpPr>
        <p:spPr>
          <a:xfrm>
            <a:off x="7691134" y="3743873"/>
            <a:ext cx="762085" cy="369332"/>
          </a:xfrm>
          <a:prstGeom prst="rect">
            <a:avLst/>
          </a:prstGeom>
          <a:noFill/>
        </p:spPr>
        <p:txBody>
          <a:bodyPr wrap="none" rtlCol="0">
            <a:spAutoFit/>
          </a:bodyPr>
          <a:lstStyle/>
          <a:p>
            <a:r>
              <a:rPr lang="en-US" dirty="0">
                <a:solidFill>
                  <a:srgbClr val="FFFFFF"/>
                </a:solidFill>
              </a:rPr>
              <a:t>Moon</a:t>
            </a:r>
          </a:p>
        </p:txBody>
      </p:sp>
      <p:sp>
        <p:nvSpPr>
          <p:cNvPr id="12" name="TextBox 11"/>
          <p:cNvSpPr txBox="1"/>
          <p:nvPr/>
        </p:nvSpPr>
        <p:spPr>
          <a:xfrm>
            <a:off x="5496480" y="6055262"/>
            <a:ext cx="1955020" cy="369332"/>
          </a:xfrm>
          <a:prstGeom prst="rect">
            <a:avLst/>
          </a:prstGeom>
          <a:noFill/>
        </p:spPr>
        <p:txBody>
          <a:bodyPr wrap="none" rtlCol="0">
            <a:spAutoFit/>
          </a:bodyPr>
          <a:lstStyle/>
          <a:p>
            <a:r>
              <a:rPr lang="en-US" dirty="0">
                <a:solidFill>
                  <a:srgbClr val="FFFFFF"/>
                </a:solidFill>
              </a:rPr>
              <a:t>Mars Opportunity</a:t>
            </a:r>
          </a:p>
        </p:txBody>
      </p:sp>
      <p:sp>
        <p:nvSpPr>
          <p:cNvPr id="13"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26, 2014</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0" y="0"/>
            <a:ext cx="9144000" cy="973423"/>
          </a:xfrm>
        </p:spPr>
        <p:txBody>
          <a:bodyPr/>
          <a:lstStyle/>
          <a:p>
            <a:pPr eaLnBrk="1" hangingPunct="1"/>
            <a:r>
              <a:rPr lang="en-US" sz="3600" dirty="0">
                <a:solidFill>
                  <a:srgbClr val="000000"/>
                </a:solidFill>
              </a:rPr>
              <a:t>Seismograms on the Moon!</a:t>
            </a:r>
            <a:endParaRPr lang="en-US" sz="1800" dirty="0">
              <a:solidFill>
                <a:srgbClr val="008000"/>
              </a:solidFill>
            </a:endParaRPr>
          </a:p>
        </p:txBody>
      </p:sp>
      <p:sp>
        <p:nvSpPr>
          <p:cNvPr id="7" name="Footer Placeholder 6"/>
          <p:cNvSpPr>
            <a:spLocks noGrp="1"/>
          </p:cNvSpPr>
          <p:nvPr>
            <p:ph type="ftr" sz="quarter" idx="11"/>
          </p:nvPr>
        </p:nvSpPr>
        <p:spPr>
          <a:xfrm>
            <a:off x="1787525" y="6594475"/>
            <a:ext cx="6573838" cy="230188"/>
          </a:xfrm>
        </p:spPr>
        <p:txBody>
          <a:bodyPr/>
          <a:lstStyle/>
          <a:p>
            <a:pPr>
              <a:defRPr/>
            </a:pPr>
            <a:r>
              <a:rPr lang="en-US" dirty="0"/>
              <a:t>Imaging in the Earth Sciences</a:t>
            </a:r>
          </a:p>
        </p:txBody>
      </p:sp>
      <p:sp>
        <p:nvSpPr>
          <p:cNvPr id="1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44</a:t>
            </a:fld>
            <a:endParaRPr lang="en-US"/>
          </a:p>
        </p:txBody>
      </p:sp>
      <p:pic>
        <p:nvPicPr>
          <p:cNvPr id="8" name="Picture 7"/>
          <p:cNvPicPr>
            <a:picLocks noChangeAspect="1"/>
          </p:cNvPicPr>
          <p:nvPr/>
        </p:nvPicPr>
        <p:blipFill>
          <a:blip r:embed="rId2"/>
          <a:stretch>
            <a:fillRect/>
          </a:stretch>
        </p:blipFill>
        <p:spPr>
          <a:xfrm>
            <a:off x="401054" y="1181319"/>
            <a:ext cx="2793632" cy="2447840"/>
          </a:xfrm>
          <a:prstGeom prst="rect">
            <a:avLst/>
          </a:prstGeom>
        </p:spPr>
      </p:pic>
      <p:pic>
        <p:nvPicPr>
          <p:cNvPr id="9" name="Picture 8"/>
          <p:cNvPicPr>
            <a:picLocks noChangeAspect="1"/>
          </p:cNvPicPr>
          <p:nvPr/>
        </p:nvPicPr>
        <p:blipFill>
          <a:blip r:embed="rId3"/>
          <a:stretch>
            <a:fillRect/>
          </a:stretch>
        </p:blipFill>
        <p:spPr>
          <a:xfrm>
            <a:off x="4237164" y="973423"/>
            <a:ext cx="4158165" cy="2663473"/>
          </a:xfrm>
          <a:prstGeom prst="rect">
            <a:avLst/>
          </a:prstGeom>
        </p:spPr>
      </p:pic>
      <p:sp>
        <p:nvSpPr>
          <p:cNvPr id="10" name="TextBox 9"/>
          <p:cNvSpPr txBox="1"/>
          <p:nvPr/>
        </p:nvSpPr>
        <p:spPr>
          <a:xfrm>
            <a:off x="7403978" y="3795657"/>
            <a:ext cx="1306086" cy="261610"/>
          </a:xfrm>
          <a:prstGeom prst="rect">
            <a:avLst/>
          </a:prstGeom>
          <a:noFill/>
        </p:spPr>
        <p:txBody>
          <a:bodyPr wrap="none" rtlCol="0">
            <a:spAutoFit/>
          </a:bodyPr>
          <a:lstStyle/>
          <a:p>
            <a:r>
              <a:rPr lang="en-US" sz="1100" dirty="0"/>
              <a:t>Khan et al. (2013)</a:t>
            </a:r>
          </a:p>
        </p:txBody>
      </p:sp>
      <p:pic>
        <p:nvPicPr>
          <p:cNvPr id="11" name="Picture 10"/>
          <p:cNvPicPr>
            <a:picLocks noChangeAspect="1"/>
          </p:cNvPicPr>
          <p:nvPr/>
        </p:nvPicPr>
        <p:blipFill>
          <a:blip r:embed="rId4"/>
          <a:stretch>
            <a:fillRect/>
          </a:stretch>
        </p:blipFill>
        <p:spPr>
          <a:xfrm>
            <a:off x="2397748" y="3636896"/>
            <a:ext cx="4267200" cy="2870200"/>
          </a:xfrm>
          <a:prstGeom prst="rect">
            <a:avLst/>
          </a:prstGeom>
        </p:spPr>
      </p:pic>
      <p:sp>
        <p:nvSpPr>
          <p:cNvPr id="12"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26, 2014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p:cNvSpPr>
            <a:spLocks noGrp="1"/>
          </p:cNvSpPr>
          <p:nvPr>
            <p:ph type="ftr" sz="quarter" idx="11"/>
          </p:nvPr>
        </p:nvSpPr>
        <p:spPr>
          <a:xfrm>
            <a:off x="1787525" y="6594475"/>
            <a:ext cx="6573838" cy="230188"/>
          </a:xfrm>
        </p:spPr>
        <p:txBody>
          <a:bodyPr/>
          <a:lstStyle/>
          <a:p>
            <a:pPr>
              <a:defRPr/>
            </a:pPr>
            <a:r>
              <a:rPr lang="en-US" dirty="0"/>
              <a:t>Imaging in the Earth Sciences</a:t>
            </a:r>
          </a:p>
        </p:txBody>
      </p:sp>
      <p:sp>
        <p:nvSpPr>
          <p:cNvPr id="1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5</a:t>
            </a:fld>
            <a:endParaRPr lang="en-US"/>
          </a:p>
        </p:txBody>
      </p:sp>
      <p:sp>
        <p:nvSpPr>
          <p:cNvPr id="14" name="Title 13"/>
          <p:cNvSpPr>
            <a:spLocks noGrp="1"/>
          </p:cNvSpPr>
          <p:nvPr>
            <p:ph type="title"/>
          </p:nvPr>
        </p:nvSpPr>
        <p:spPr>
          <a:xfrm>
            <a:off x="-47625" y="389369"/>
            <a:ext cx="9144000" cy="5840541"/>
          </a:xfrm>
        </p:spPr>
        <p:txBody>
          <a:bodyPr/>
          <a:lstStyle/>
          <a:p>
            <a:r>
              <a:rPr lang="en-US" sz="6000" dirty="0"/>
              <a:t>…or we can also take more complicated pictures </a:t>
            </a:r>
            <a:br>
              <a:rPr lang="en-US" sz="6000" dirty="0"/>
            </a:br>
            <a:r>
              <a:rPr lang="en-US" sz="6000" dirty="0"/>
              <a:t>… using the whole of the electromagnetic spectrum</a:t>
            </a:r>
          </a:p>
        </p:txBody>
      </p:sp>
      <p:sp>
        <p:nvSpPr>
          <p:cNvPr id="6"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26, 2014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p:cNvSpPr>
            <a:spLocks noGrp="1"/>
          </p:cNvSpPr>
          <p:nvPr>
            <p:ph type="ftr" sz="quarter" idx="11"/>
          </p:nvPr>
        </p:nvSpPr>
        <p:spPr>
          <a:xfrm>
            <a:off x="1787525" y="6594475"/>
            <a:ext cx="6573838" cy="230188"/>
          </a:xfrm>
        </p:spPr>
        <p:txBody>
          <a:bodyPr/>
          <a:lstStyle/>
          <a:p>
            <a:pPr>
              <a:defRPr/>
            </a:pPr>
            <a:r>
              <a:rPr lang="en-US" dirty="0"/>
              <a:t>Imaging in the Earth Sciences</a:t>
            </a:r>
          </a:p>
        </p:txBody>
      </p:sp>
      <p:sp>
        <p:nvSpPr>
          <p:cNvPr id="1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6</a:t>
            </a:fld>
            <a:endParaRPr lang="en-US"/>
          </a:p>
        </p:txBody>
      </p:sp>
      <p:pic>
        <p:nvPicPr>
          <p:cNvPr id="9" name="Picture 8" descr="earth_structure.jpg"/>
          <p:cNvPicPr>
            <a:picLocks noChangeAspect="1"/>
          </p:cNvPicPr>
          <p:nvPr/>
        </p:nvPicPr>
        <p:blipFill>
          <a:blip r:embed="rId3"/>
          <a:stretch>
            <a:fillRect/>
          </a:stretch>
        </p:blipFill>
        <p:spPr>
          <a:xfrm>
            <a:off x="287635" y="0"/>
            <a:ext cx="8498865" cy="6078191"/>
          </a:xfrm>
          <a:prstGeom prst="rect">
            <a:avLst/>
          </a:prstGeom>
        </p:spPr>
      </p:pic>
      <p:sp>
        <p:nvSpPr>
          <p:cNvPr id="10" name="Title 9"/>
          <p:cNvSpPr>
            <a:spLocks noGrp="1"/>
          </p:cNvSpPr>
          <p:nvPr>
            <p:ph type="title"/>
          </p:nvPr>
        </p:nvSpPr>
        <p:spPr>
          <a:xfrm>
            <a:off x="46039" y="5513419"/>
            <a:ext cx="9050336" cy="1143000"/>
          </a:xfrm>
        </p:spPr>
        <p:txBody>
          <a:bodyPr/>
          <a:lstStyle/>
          <a:p>
            <a:r>
              <a:rPr lang="en-US" sz="2400" b="1" dirty="0"/>
              <a:t>What the human eye sees vs. what technology can do</a:t>
            </a:r>
            <a:endParaRPr lang="en-US" sz="3600" b="1" dirty="0"/>
          </a:p>
        </p:txBody>
      </p:sp>
      <p:sp>
        <p:nvSpPr>
          <p:cNvPr id="8" name="TextBox 7"/>
          <p:cNvSpPr txBox="1"/>
          <p:nvPr/>
        </p:nvSpPr>
        <p:spPr>
          <a:xfrm>
            <a:off x="2066906" y="640272"/>
            <a:ext cx="5022385" cy="261610"/>
          </a:xfrm>
          <a:prstGeom prst="rect">
            <a:avLst/>
          </a:prstGeom>
          <a:noFill/>
        </p:spPr>
        <p:txBody>
          <a:bodyPr wrap="none" rtlCol="0">
            <a:spAutoFit/>
          </a:bodyPr>
          <a:lstStyle/>
          <a:p>
            <a:r>
              <a:rPr lang="en-US" sz="1100" dirty="0" err="1">
                <a:solidFill>
                  <a:srgbClr val="000000"/>
                </a:solidFill>
              </a:rPr>
              <a:t>http://mynasadata.larc.nasa.gov/science-processes/electromagnetic-diagram/</a:t>
            </a:r>
            <a:endParaRPr lang="en-US" sz="1100" dirty="0">
              <a:solidFill>
                <a:srgbClr val="000000"/>
              </a:solidFill>
            </a:endParaRPr>
          </a:p>
        </p:txBody>
      </p:sp>
      <p:sp>
        <p:nvSpPr>
          <p:cNvPr id="1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26, 2014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46039" y="0"/>
            <a:ext cx="9050336" cy="1143000"/>
          </a:xfrm>
        </p:spPr>
        <p:txBody>
          <a:bodyPr/>
          <a:lstStyle/>
          <a:p>
            <a:r>
              <a:rPr lang="en-US" sz="4000" dirty="0"/>
              <a:t>Basic physical principles behind most imaging techniques used in Earth Sciences</a:t>
            </a:r>
            <a:endParaRPr lang="en-US" sz="1800" dirty="0"/>
          </a:p>
        </p:txBody>
      </p:sp>
      <p:sp>
        <p:nvSpPr>
          <p:cNvPr id="12" name="Content Placeholder 11"/>
          <p:cNvSpPr>
            <a:spLocks noGrp="1"/>
          </p:cNvSpPr>
          <p:nvPr>
            <p:ph idx="1"/>
          </p:nvPr>
        </p:nvSpPr>
        <p:spPr>
          <a:xfrm>
            <a:off x="281064" y="1409147"/>
            <a:ext cx="4252117" cy="5061802"/>
          </a:xfrm>
          <a:ln w="25400">
            <a:solidFill>
              <a:schemeClr val="tx1"/>
            </a:solidFill>
          </a:ln>
        </p:spPr>
        <p:txBody>
          <a:bodyPr/>
          <a:lstStyle/>
          <a:p>
            <a:r>
              <a:rPr lang="en-US" sz="2400" b="1" dirty="0"/>
              <a:t>Altimetry (time)</a:t>
            </a:r>
          </a:p>
          <a:p>
            <a:pPr lvl="1"/>
            <a:r>
              <a:rPr lang="en-US" sz="2000" dirty="0"/>
              <a:t>Distances</a:t>
            </a:r>
          </a:p>
          <a:p>
            <a:r>
              <a:rPr lang="en-US" sz="2400" b="1" dirty="0" err="1"/>
              <a:t>Interferometry</a:t>
            </a:r>
            <a:r>
              <a:rPr lang="en-US" sz="2400" b="1" dirty="0"/>
              <a:t> (phase)</a:t>
            </a:r>
          </a:p>
          <a:p>
            <a:pPr lvl="1"/>
            <a:r>
              <a:rPr lang="en-US" sz="2000" dirty="0"/>
              <a:t>Distances</a:t>
            </a:r>
          </a:p>
          <a:p>
            <a:r>
              <a:rPr lang="en-US" sz="2400" b="1" dirty="0"/>
              <a:t>Absorption/Emission/Scattering</a:t>
            </a:r>
            <a:r>
              <a:rPr lang="en-US" sz="2400" dirty="0"/>
              <a:t> </a:t>
            </a:r>
            <a:r>
              <a:rPr lang="en-US" sz="2400" b="1" dirty="0"/>
              <a:t> (magnitude)</a:t>
            </a:r>
            <a:endParaRPr lang="en-US" sz="2400" dirty="0"/>
          </a:p>
          <a:p>
            <a:pPr lvl="1"/>
            <a:r>
              <a:rPr lang="en-US" sz="2000" dirty="0"/>
              <a:t>Spectroscopy, Composition</a:t>
            </a:r>
          </a:p>
          <a:p>
            <a:pPr lvl="1"/>
            <a:r>
              <a:rPr lang="en-US" sz="2000" dirty="0"/>
              <a:t>Identification, Quantification</a:t>
            </a:r>
            <a:endParaRPr lang="en-US" sz="2400" dirty="0"/>
          </a:p>
          <a:p>
            <a:r>
              <a:rPr lang="en-US" sz="2400" b="1" dirty="0"/>
              <a:t>Polarization (angle)</a:t>
            </a:r>
          </a:p>
          <a:p>
            <a:pPr lvl="1"/>
            <a:r>
              <a:rPr lang="en-US" sz="2000" dirty="0"/>
              <a:t>Composition/structure of an object</a:t>
            </a:r>
          </a:p>
          <a:p>
            <a:r>
              <a:rPr lang="en-US" sz="2400" b="1" dirty="0"/>
              <a:t>Tomography (reconstruction)</a:t>
            </a:r>
          </a:p>
          <a:p>
            <a:pPr lvl="1"/>
            <a:r>
              <a:rPr lang="en-US" sz="2000" dirty="0"/>
              <a:t>Interior structure of objects</a:t>
            </a:r>
          </a:p>
          <a:p>
            <a:pPr lvl="2"/>
            <a:endParaRPr lang="en-US" sz="1800" dirty="0"/>
          </a:p>
        </p:txBody>
      </p:sp>
      <p:sp>
        <p:nvSpPr>
          <p:cNvPr id="13" name="Footer Placeholder 6"/>
          <p:cNvSpPr>
            <a:spLocks noGrp="1"/>
          </p:cNvSpPr>
          <p:nvPr>
            <p:ph type="ftr" sz="quarter" idx="11"/>
          </p:nvPr>
        </p:nvSpPr>
        <p:spPr>
          <a:xfrm>
            <a:off x="1787525" y="6594475"/>
            <a:ext cx="6573838" cy="230188"/>
          </a:xfrm>
        </p:spPr>
        <p:txBody>
          <a:bodyPr/>
          <a:lstStyle/>
          <a:p>
            <a:pPr>
              <a:defRPr/>
            </a:pPr>
            <a:r>
              <a:rPr lang="en-US" dirty="0"/>
              <a:t>Imaging in the Earth Sciences</a:t>
            </a:r>
          </a:p>
        </p:txBody>
      </p:sp>
      <p:sp>
        <p:nvSpPr>
          <p:cNvPr id="14"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7</a:t>
            </a:fld>
            <a:endParaRPr lang="en-US"/>
          </a:p>
        </p:txBody>
      </p:sp>
      <p:pic>
        <p:nvPicPr>
          <p:cNvPr id="7" name="Picture 6" descr="Earthbig.jpg"/>
          <p:cNvPicPr>
            <a:picLocks noChangeAspect="1"/>
          </p:cNvPicPr>
          <p:nvPr/>
        </p:nvPicPr>
        <p:blipFill>
          <a:blip r:embed="rId2"/>
          <a:stretch>
            <a:fillRect/>
          </a:stretch>
        </p:blipFill>
        <p:spPr>
          <a:xfrm>
            <a:off x="6328393" y="1850436"/>
            <a:ext cx="2100292" cy="2081455"/>
          </a:xfrm>
          <a:prstGeom prst="rect">
            <a:avLst/>
          </a:prstGeom>
        </p:spPr>
      </p:pic>
      <p:pic>
        <p:nvPicPr>
          <p:cNvPr id="8" name="Picture 7"/>
          <p:cNvPicPr>
            <a:picLocks noChangeAspect="1"/>
          </p:cNvPicPr>
          <p:nvPr/>
        </p:nvPicPr>
        <p:blipFill>
          <a:blip r:embed="rId3"/>
          <a:stretch>
            <a:fillRect/>
          </a:stretch>
        </p:blipFill>
        <p:spPr>
          <a:xfrm>
            <a:off x="5778092" y="3931891"/>
            <a:ext cx="3365908" cy="2662584"/>
          </a:xfrm>
          <a:prstGeom prst="rect">
            <a:avLst/>
          </a:prstGeom>
        </p:spPr>
      </p:pic>
      <p:sp>
        <p:nvSpPr>
          <p:cNvPr id="9" name="TextBox 8"/>
          <p:cNvSpPr txBox="1"/>
          <p:nvPr/>
        </p:nvSpPr>
        <p:spPr>
          <a:xfrm>
            <a:off x="4885451" y="2632879"/>
            <a:ext cx="1108785" cy="369332"/>
          </a:xfrm>
          <a:prstGeom prst="rect">
            <a:avLst/>
          </a:prstGeom>
          <a:noFill/>
        </p:spPr>
        <p:txBody>
          <a:bodyPr wrap="none" rtlCol="0">
            <a:spAutoFit/>
          </a:bodyPr>
          <a:lstStyle/>
          <a:p>
            <a:r>
              <a:rPr lang="en-US" b="1" dirty="0"/>
              <a:t>Scale </a:t>
            </a:r>
            <a:r>
              <a:rPr lang="en-US" dirty="0"/>
              <a:t>up</a:t>
            </a:r>
          </a:p>
        </p:txBody>
      </p:sp>
      <p:sp>
        <p:nvSpPr>
          <p:cNvPr id="11" name="TextBox 10"/>
          <p:cNvSpPr txBox="1"/>
          <p:nvPr/>
        </p:nvSpPr>
        <p:spPr>
          <a:xfrm>
            <a:off x="4551294" y="4479244"/>
            <a:ext cx="1403862" cy="369332"/>
          </a:xfrm>
          <a:prstGeom prst="rect">
            <a:avLst/>
          </a:prstGeom>
          <a:noFill/>
        </p:spPr>
        <p:txBody>
          <a:bodyPr wrap="none" rtlCol="0">
            <a:spAutoFit/>
          </a:bodyPr>
          <a:lstStyle/>
          <a:p>
            <a:r>
              <a:rPr lang="en-US" b="1" dirty="0"/>
              <a:t>Scale </a:t>
            </a:r>
            <a:r>
              <a:rPr lang="en-US" dirty="0"/>
              <a:t>down</a:t>
            </a:r>
          </a:p>
        </p:txBody>
      </p:sp>
      <p:cxnSp>
        <p:nvCxnSpPr>
          <p:cNvPr id="17" name="Straight Arrow Connector 16"/>
          <p:cNvCxnSpPr/>
          <p:nvPr/>
        </p:nvCxnSpPr>
        <p:spPr>
          <a:xfrm>
            <a:off x="4551294" y="3000623"/>
            <a:ext cx="1777099" cy="1588"/>
          </a:xfrm>
          <a:prstGeom prst="straightConnector1">
            <a:avLst/>
          </a:prstGeom>
          <a:ln w="31750"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a:off x="4533181" y="4845400"/>
            <a:ext cx="1442942" cy="1588"/>
          </a:xfrm>
          <a:prstGeom prst="straightConnector1">
            <a:avLst/>
          </a:prstGeom>
          <a:ln w="31750"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16"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26, 2014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p:cNvSpPr>
            <a:spLocks noGrp="1"/>
          </p:cNvSpPr>
          <p:nvPr>
            <p:ph type="ftr" sz="quarter" idx="11"/>
          </p:nvPr>
        </p:nvSpPr>
        <p:spPr>
          <a:xfrm>
            <a:off x="1787525" y="6594475"/>
            <a:ext cx="6573838" cy="230188"/>
          </a:xfrm>
        </p:spPr>
        <p:txBody>
          <a:bodyPr/>
          <a:lstStyle/>
          <a:p>
            <a:pPr>
              <a:defRPr/>
            </a:pPr>
            <a:r>
              <a:rPr lang="en-US" dirty="0"/>
              <a:t>Imaging in the Earth Sciences</a:t>
            </a:r>
          </a:p>
        </p:txBody>
      </p:sp>
      <p:sp>
        <p:nvSpPr>
          <p:cNvPr id="1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8</a:t>
            </a:fld>
            <a:endParaRPr lang="en-US"/>
          </a:p>
        </p:txBody>
      </p:sp>
      <p:sp>
        <p:nvSpPr>
          <p:cNvPr id="14" name="Title 13"/>
          <p:cNvSpPr>
            <a:spLocks noGrp="1"/>
          </p:cNvSpPr>
          <p:nvPr>
            <p:ph type="title"/>
          </p:nvPr>
        </p:nvSpPr>
        <p:spPr>
          <a:xfrm>
            <a:off x="-47625" y="1354667"/>
            <a:ext cx="9144000" cy="3612443"/>
          </a:xfrm>
        </p:spPr>
        <p:txBody>
          <a:bodyPr/>
          <a:lstStyle/>
          <a:p>
            <a:r>
              <a:rPr lang="en-US" sz="6600" dirty="0"/>
              <a:t>Imaging the Earth Surface </a:t>
            </a:r>
            <a:r>
              <a:rPr lang="en-US" sz="3200" dirty="0"/>
              <a:t>(“star-wars” style)</a:t>
            </a:r>
            <a:endParaRPr lang="en-US" sz="6600" dirty="0"/>
          </a:p>
        </p:txBody>
      </p:sp>
      <p:sp>
        <p:nvSpPr>
          <p:cNvPr id="6"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26, 2014</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p:cNvSpPr>
            <a:spLocks noGrp="1"/>
          </p:cNvSpPr>
          <p:nvPr>
            <p:ph type="ftr" sz="quarter" idx="11"/>
          </p:nvPr>
        </p:nvSpPr>
        <p:spPr>
          <a:xfrm>
            <a:off x="1787525" y="6594475"/>
            <a:ext cx="6573838" cy="230188"/>
          </a:xfrm>
        </p:spPr>
        <p:txBody>
          <a:bodyPr/>
          <a:lstStyle/>
          <a:p>
            <a:pPr>
              <a:defRPr/>
            </a:pPr>
            <a:r>
              <a:rPr lang="en-US" dirty="0"/>
              <a:t>Imaging in the Earth Sciences</a:t>
            </a:r>
          </a:p>
        </p:txBody>
      </p:sp>
      <p:sp>
        <p:nvSpPr>
          <p:cNvPr id="1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9</a:t>
            </a:fld>
            <a:endParaRPr lang="en-US"/>
          </a:p>
        </p:txBody>
      </p:sp>
      <p:pic>
        <p:nvPicPr>
          <p:cNvPr id="9" name="Picture 8" descr="earth_structure.jpg"/>
          <p:cNvPicPr>
            <a:picLocks noChangeAspect="1"/>
          </p:cNvPicPr>
          <p:nvPr/>
        </p:nvPicPr>
        <p:blipFill>
          <a:blip r:embed="rId3"/>
          <a:stretch>
            <a:fillRect/>
          </a:stretch>
        </p:blipFill>
        <p:spPr>
          <a:xfrm>
            <a:off x="901890" y="1606486"/>
            <a:ext cx="3546976" cy="4766250"/>
          </a:xfrm>
          <a:prstGeom prst="rect">
            <a:avLst/>
          </a:prstGeom>
        </p:spPr>
      </p:pic>
      <p:sp>
        <p:nvSpPr>
          <p:cNvPr id="10" name="Title 9"/>
          <p:cNvSpPr>
            <a:spLocks noGrp="1"/>
          </p:cNvSpPr>
          <p:nvPr>
            <p:ph type="title"/>
          </p:nvPr>
        </p:nvSpPr>
        <p:spPr/>
        <p:txBody>
          <a:bodyPr/>
          <a:lstStyle/>
          <a:p>
            <a:r>
              <a:rPr lang="en-US" dirty="0"/>
              <a:t>The first artificial satellite</a:t>
            </a:r>
            <a:br>
              <a:rPr lang="en-US" dirty="0"/>
            </a:br>
            <a:r>
              <a:rPr lang="en-US" dirty="0"/>
              <a:t>4 Oct 1957: </a:t>
            </a:r>
            <a:r>
              <a:rPr lang="en-US" b="1" dirty="0"/>
              <a:t>Sputnik 1</a:t>
            </a:r>
          </a:p>
        </p:txBody>
      </p:sp>
      <p:sp>
        <p:nvSpPr>
          <p:cNvPr id="8" name="TextBox 7"/>
          <p:cNvSpPr txBox="1"/>
          <p:nvPr/>
        </p:nvSpPr>
        <p:spPr>
          <a:xfrm>
            <a:off x="5259405" y="6064959"/>
            <a:ext cx="962949" cy="307777"/>
          </a:xfrm>
          <a:prstGeom prst="rect">
            <a:avLst/>
          </a:prstGeom>
          <a:noFill/>
        </p:spPr>
        <p:txBody>
          <a:bodyPr wrap="none" rtlCol="0">
            <a:spAutoFit/>
          </a:bodyPr>
          <a:lstStyle/>
          <a:p>
            <a:r>
              <a:rPr lang="en-US" sz="1400" dirty="0">
                <a:solidFill>
                  <a:schemeClr val="bg1"/>
                </a:solidFill>
              </a:rPr>
              <a:t>Wikipedia</a:t>
            </a:r>
          </a:p>
        </p:txBody>
      </p:sp>
      <p:sp>
        <p:nvSpPr>
          <p:cNvPr id="11" name="TextBox 10"/>
          <p:cNvSpPr txBox="1"/>
          <p:nvPr/>
        </p:nvSpPr>
        <p:spPr>
          <a:xfrm>
            <a:off x="4914658" y="1668430"/>
            <a:ext cx="3944115" cy="4524315"/>
          </a:xfrm>
          <a:prstGeom prst="rect">
            <a:avLst/>
          </a:prstGeom>
          <a:noFill/>
        </p:spPr>
        <p:txBody>
          <a:bodyPr wrap="square" rtlCol="0">
            <a:spAutoFit/>
          </a:bodyPr>
          <a:lstStyle/>
          <a:p>
            <a:r>
              <a:rPr lang="en-US" sz="2400" dirty="0"/>
              <a:t>Primary goal: </a:t>
            </a:r>
          </a:p>
          <a:p>
            <a:pPr>
              <a:buFont typeface="Arial"/>
              <a:buChar char="•"/>
            </a:pPr>
            <a:r>
              <a:rPr lang="en-US" sz="2400" dirty="0"/>
              <a:t> Show off/intimidate in a context of Cold War</a:t>
            </a:r>
          </a:p>
          <a:p>
            <a:endParaRPr lang="en-US" sz="2400" dirty="0"/>
          </a:p>
          <a:p>
            <a:r>
              <a:rPr lang="en-US" sz="2400" dirty="0"/>
              <a:t>Scientific gains: </a:t>
            </a:r>
          </a:p>
          <a:p>
            <a:pPr lvl="1">
              <a:buFont typeface="Arial"/>
              <a:buChar char="•"/>
            </a:pPr>
            <a:r>
              <a:rPr lang="en-US" sz="2400" dirty="0"/>
              <a:t> estimate the density of the upper atmosphere by observing drag on orbital trajectory</a:t>
            </a:r>
          </a:p>
          <a:p>
            <a:pPr lvl="1">
              <a:buFont typeface="Arial"/>
              <a:buChar char="•"/>
            </a:pPr>
            <a:r>
              <a:rPr lang="en-US" sz="2400" dirty="0"/>
              <a:t> propagation of radio signal = information on ionosphere</a:t>
            </a:r>
          </a:p>
        </p:txBody>
      </p:sp>
      <p:sp>
        <p:nvSpPr>
          <p:cNvPr id="12"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26, 2014</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Custom 2">
      <a:dk1>
        <a:srgbClr val="FFF68F"/>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Tradition">
      <a:majorFont>
        <a:latin typeface="Candara"/>
        <a:ea typeface=""/>
        <a:cs typeface=""/>
        <a:font script="Jpan" typeface="メイリオ"/>
      </a:majorFont>
      <a:minorFont>
        <a:latin typeface="Candara"/>
        <a:ea typeface=""/>
        <a:cs typeface=""/>
        <a:font script="Jpan" typeface="メイリオ"/>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Custom 2">
    <a:dk1>
      <a:srgbClr val="FFF68F"/>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ppt/theme/themeOverride2.xml><?xml version="1.0" encoding="utf-8"?>
<a:themeOverride xmlns:a="http://schemas.openxmlformats.org/drawingml/2006/main">
  <a:clrScheme name="Custom 2">
    <a:dk1>
      <a:srgbClr val="FFF68F"/>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docProps/app.xml><?xml version="1.0" encoding="utf-8"?>
<Properties xmlns="http://schemas.openxmlformats.org/officeDocument/2006/extended-properties" xmlns:vt="http://schemas.openxmlformats.org/officeDocument/2006/docPropsVTypes">
  <Template/>
  <TotalTime>17383</TotalTime>
  <Words>2961</Words>
  <Application>Microsoft Macintosh PowerPoint</Application>
  <PresentationFormat>On-screen Show (4:3)</PresentationFormat>
  <Paragraphs>444</Paragraphs>
  <Slides>44</Slides>
  <Notes>31</Notes>
  <HiddenSlides>0</HiddenSlides>
  <MMClips>1</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44</vt:i4>
      </vt:variant>
    </vt:vector>
  </HeadingPairs>
  <TitlesOfParts>
    <vt:vector size="54" baseType="lpstr">
      <vt:lpstr>ＭＳ Ｐゴシック</vt:lpstr>
      <vt:lpstr>Andale Mono</vt:lpstr>
      <vt:lpstr>Arial</vt:lpstr>
      <vt:lpstr>Calibri</vt:lpstr>
      <vt:lpstr>Candara</vt:lpstr>
      <vt:lpstr>Wingdings</vt:lpstr>
      <vt:lpstr>Wingdings 2</vt:lpstr>
      <vt:lpstr>Wingdings 3</vt:lpstr>
      <vt:lpstr>Module</vt:lpstr>
      <vt:lpstr>Office Theme</vt:lpstr>
      <vt:lpstr>PowerPoint Presentation</vt:lpstr>
      <vt:lpstr>Well… just take a picture and we’re done.</vt:lpstr>
      <vt:lpstr>Reverse faults</vt:lpstr>
      <vt:lpstr>Just taking pictures … of fluids (air, water) How can we see the air move? Large-scale fluid dynamics</vt:lpstr>
      <vt:lpstr>…or we can also take more complicated pictures  … using the whole of the electromagnetic spectrum</vt:lpstr>
      <vt:lpstr>What the human eye sees vs. what technology can do</vt:lpstr>
      <vt:lpstr>Basic physical principles behind most imaging techniques used in Earth Sciences</vt:lpstr>
      <vt:lpstr>Imaging the Earth Surface (“star-wars” style)</vt:lpstr>
      <vt:lpstr>The first artificial satellite 4 Oct 1957: Sputnik 1</vt:lpstr>
      <vt:lpstr>The electromagnetic spectrum and the atmosphere (A.K.A. Choosing the right frequency) </vt:lpstr>
      <vt:lpstr>Dabbling in the microwaves.</vt:lpstr>
      <vt:lpstr>Principle of altimetry:  speed = distance/time so  distance = speed * time Speed: speed of light time: fraction of seconds</vt:lpstr>
      <vt:lpstr>Physics: Ocean circulation and surface properties (Gulf Stream first observed by Ponce de Leon, 1513)</vt:lpstr>
      <vt:lpstr>Sea surface height and current velocity </vt:lpstr>
      <vt:lpstr>Topex/Poseidon, Jason Sea surface height from space  (global coverage in 10 days, radar altimetry)</vt:lpstr>
      <vt:lpstr>PowerPoint Presentation</vt:lpstr>
      <vt:lpstr>That’s nice … but does the Earth gravity field also vary? Why would it vary?</vt:lpstr>
      <vt:lpstr>PowerPoint Presentation</vt:lpstr>
      <vt:lpstr>More on measuring distances… </vt:lpstr>
      <vt:lpstr>PowerPoint Presentation</vt:lpstr>
      <vt:lpstr>PowerPoint Presentation</vt:lpstr>
      <vt:lpstr>Saying goodbye to microwaves …Absorption/emission and biology</vt:lpstr>
      <vt:lpstr>Biology: Light and photosynthesis</vt:lpstr>
      <vt:lpstr>MERIS + SeaWIFS (1997-2010, 8 channels) MEdium Resolution Imaging Spectrometer + Sea-Viewing Wide Field-of-View Sensor PARChlorophyll-aPrimary productionCO2 Study biological variations in space and time!</vt:lpstr>
      <vt:lpstr>Imaging the Atmosphere  What about climate change?</vt:lpstr>
      <vt:lpstr>The Earth energy budget (Climate) Radiation balance (and imbalance)</vt:lpstr>
      <vt:lpstr>PowerPoint Presentation</vt:lpstr>
      <vt:lpstr>AIRS: Atmospheric Infrared Sounder One of six instruments aboard the Aqua satellite (2378 spectral channels) First global picture of CO2 in the atmosphere (Spatial patterns)</vt:lpstr>
      <vt:lpstr>OCO-2: Orbiting Carbon Observatory About to launch (July 1st, 2014)! </vt:lpstr>
      <vt:lpstr>Observing the Earth from space</vt:lpstr>
      <vt:lpstr>Imaging the Earth Interior How do we know the Earth is an onion?</vt:lpstr>
      <vt:lpstr>The solid earth loses its internal heat by convection: cold rock sinks, hot rock rises.</vt:lpstr>
      <vt:lpstr>Tomography</vt:lpstr>
      <vt:lpstr>Seismograms: Monitor earthquakes from different locations Follow propagation of particular features in space (waves) Path of waves affected by interior density/elasticity</vt:lpstr>
      <vt:lpstr>Seismograms: Monitor earthquakes from different locations Velocity = distance/time Wave speeds depend on composition (solid vs. melt, etc)</vt:lpstr>
      <vt:lpstr>Seismic tomography: Reconstruct interior structures - The technique is based on knowing travel times and distances between sources and receivers and solving for velocity - Since velocity depends on composition, on can cross-constrain composition from multiple observations - This is a big statistical exercise (like fitting a line through data)</vt:lpstr>
      <vt:lpstr>Imaging the Ocean Interior</vt:lpstr>
      <vt:lpstr>Imaging the Ocean interior</vt:lpstr>
      <vt:lpstr>Research vessels, ocean sampling</vt:lpstr>
      <vt:lpstr>Mapping chemical ocean properties (Mn=Manganese)</vt:lpstr>
      <vt:lpstr>The Ocean interior The ARGO program: T,S,(O2,…)</vt:lpstr>
      <vt:lpstr>The Ocean interior The ARGO program: T,S,(O2,…)</vt:lpstr>
      <vt:lpstr>The Moon, Mars and beyond</vt:lpstr>
      <vt:lpstr>Seismograms on the Moon!</vt:lpstr>
    </vt:vector>
  </TitlesOfParts>
  <Manager/>
  <Company>University of Oxford</Company>
  <LinksUpToDate>false</LinksUpToDate>
  <SharedDoc>false</SharedDoc>
  <HyperlinkBase/>
  <HyperlinksChanged>false</HyperlinksChanged>
  <AppVersion>16.0015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Imaging in the Earth Sciences: Techniques and challenges</dc:title>
  <dc:subject/>
  <dc:creator>Yves Plancherel</dc:creator>
  <cp:keywords/>
  <dc:description/>
  <cp:lastModifiedBy>Plancherel, Yves</cp:lastModifiedBy>
  <cp:revision>1676</cp:revision>
  <cp:lastPrinted>2014-06-25T17:45:24Z</cp:lastPrinted>
  <dcterms:created xsi:type="dcterms:W3CDTF">2014-06-26T05:31:34Z</dcterms:created>
  <dcterms:modified xsi:type="dcterms:W3CDTF">2018-08-02T11:45:01Z</dcterms:modified>
  <cp:category/>
</cp:coreProperties>
</file>