
<file path=[Content_Types].xml><?xml version="1.0" encoding="utf-8"?>
<Types xmlns="http://schemas.openxmlformats.org/package/2006/content-types">
  <Default Extension="png" ContentType="image/png"/>
  <Default Extension="jpeg" ContentType="image/jpeg"/>
  <Default Extension="mov" ContentType="video/quicktime"/>
  <Default Extension="emf" ContentType="image/x-emf"/>
  <Default Extension="rels" ContentType="application/vnd.openxmlformats-package.relationships+xml"/>
  <Default Extension="xml" ContentType="application/xml"/>
  <Default Extension="gif" ContentType="image/gif"/>
  <Default Extension="m4v" ContentType="video/unknown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72" r:id="rId1"/>
    <p:sldMasterId id="2147483684" r:id="rId2"/>
  </p:sldMasterIdLst>
  <p:notesMasterIdLst>
    <p:notesMasterId r:id="rId34"/>
  </p:notesMasterIdLst>
  <p:handoutMasterIdLst>
    <p:handoutMasterId r:id="rId35"/>
  </p:handoutMasterIdLst>
  <p:sldIdLst>
    <p:sldId id="378" r:id="rId3"/>
    <p:sldId id="502" r:id="rId4"/>
    <p:sldId id="423" r:id="rId5"/>
    <p:sldId id="537" r:id="rId6"/>
    <p:sldId id="545" r:id="rId7"/>
    <p:sldId id="441" r:id="rId8"/>
    <p:sldId id="445" r:id="rId9"/>
    <p:sldId id="515" r:id="rId10"/>
    <p:sldId id="494" r:id="rId11"/>
    <p:sldId id="493" r:id="rId12"/>
    <p:sldId id="504" r:id="rId13"/>
    <p:sldId id="469" r:id="rId14"/>
    <p:sldId id="444" r:id="rId15"/>
    <p:sldId id="488" r:id="rId16"/>
    <p:sldId id="509" r:id="rId17"/>
    <p:sldId id="507" r:id="rId18"/>
    <p:sldId id="506" r:id="rId19"/>
    <p:sldId id="530" r:id="rId20"/>
    <p:sldId id="531" r:id="rId21"/>
    <p:sldId id="533" r:id="rId22"/>
    <p:sldId id="510" r:id="rId23"/>
    <p:sldId id="524" r:id="rId24"/>
    <p:sldId id="525" r:id="rId25"/>
    <p:sldId id="526" r:id="rId26"/>
    <p:sldId id="527" r:id="rId27"/>
    <p:sldId id="528" r:id="rId28"/>
    <p:sldId id="544" r:id="rId29"/>
    <p:sldId id="511" r:id="rId30"/>
    <p:sldId id="442" r:id="rId31"/>
    <p:sldId id="443" r:id="rId32"/>
    <p:sldId id="513" r:id="rId33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6" frameSlides="1"/>
  <p:clrMru>
    <a:srgbClr val="54B979"/>
    <a:srgbClr val="2BE3EB"/>
    <a:srgbClr val="FF78C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90"/>
    <p:restoredTop sz="83625" autoAdjust="0"/>
  </p:normalViewPr>
  <p:slideViewPr>
    <p:cSldViewPr snapToGrid="0" snapToObjects="1">
      <p:cViewPr varScale="1">
        <p:scale>
          <a:sx n="90" d="100"/>
          <a:sy n="90" d="100"/>
        </p:scale>
        <p:origin x="1616" y="1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tableStyles" Target="tableStyles.xml"/><Relationship Id="rId21" Type="http://schemas.openxmlformats.org/officeDocument/2006/relationships/slide" Target="slides/slide19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handoutMaster" Target="handoutMasters/handoutMaster1.xml"/><Relationship Id="rId8" Type="http://schemas.openxmlformats.org/officeDocument/2006/relationships/slide" Target="slides/slide6.xml"/><Relationship Id="rId3" Type="http://schemas.openxmlformats.org/officeDocument/2006/relationships/slide" Target="slides/slid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DBB8B197-00C7-3345-B4C6-2C6B7522A0B6}" type="datetime1">
              <a:rPr lang="en-US"/>
              <a:pPr>
                <a:defRPr/>
              </a:pPr>
              <a:t>8/2/18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B024511B-613A-3141-B231-D7FB09F9569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848003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DAB4FC6B-41EA-8447-96BD-D5AA5F4712FA}" type="datetime1">
              <a:rPr lang="en-US"/>
              <a:pPr>
                <a:defRPr/>
              </a:pPr>
              <a:t>8/2/18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90E3A1BB-E7E6-F741-AD8F-BE36F3BAA23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1157646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ＭＳ Ｐゴシック" charset="-128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pubs.usgs.gov/of/2003/of03-221/data/images/thin_section/fullres_zip/82mw0017ts.zip" TargetMode="External"/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pubs.usgs.gov/of/2003/of03-221/data/images/thin_section/fullres_zip/82mw0017ts.zip" TargetMode="External"/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pubs.usgs.gov/of/2003/of03-221/data/images/thin_section/fullres_zip/82mw0017ts.zip" TargetMode="External"/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0E3A1BB-E7E6-F741-AD8F-BE36F3BAA23B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sz="1200" b="1" kern="1200" dirty="0">
              <a:solidFill>
                <a:schemeClr val="tx1"/>
              </a:solidFill>
              <a:latin typeface="+mn-lt"/>
              <a:ea typeface="ＭＳ Ｐゴシック" charset="-128"/>
              <a:cs typeface="ＭＳ Ｐゴシック" charset="-128"/>
              <a:hlinkClick r:id="rId3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0E3A1BB-E7E6-F741-AD8F-BE36F3BAA23B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0E3A1BB-E7E6-F741-AD8F-BE36F3BAA23B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0E3A1BB-E7E6-F741-AD8F-BE36F3BAA23B}" type="slidenum">
              <a:rPr lang="en-US" smtClean="0"/>
              <a:pPr>
                <a:defRPr/>
              </a:pPr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0E3A1BB-E7E6-F741-AD8F-BE36F3BAA23B}" type="slidenum">
              <a:rPr lang="en-US" smtClean="0"/>
              <a:pPr>
                <a:defRPr/>
              </a:pPr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This slide shows us </a:t>
            </a:r>
            <a:r>
              <a:rPr lang="en-US" baseline="0" dirty="0"/>
              <a:t>where the anthropogenic carbon is stored in the ocean and how that has changed through time</a:t>
            </a:r>
            <a:r>
              <a:rPr lang="en-US" b="1" baseline="0" dirty="0"/>
              <a:t>.</a:t>
            </a:r>
          </a:p>
          <a:p>
            <a:r>
              <a:rPr lang="en-US" dirty="0"/>
              <a:t>1900-2014 (24 seconds)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259BB5-73C7-0B4C-B749-FC0EE1948183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132155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sz="1200" b="1" kern="1200" dirty="0">
              <a:solidFill>
                <a:schemeClr val="tx1"/>
              </a:solidFill>
              <a:latin typeface="+mn-lt"/>
              <a:ea typeface="ＭＳ Ｐゴシック" charset="-128"/>
              <a:cs typeface="ＭＳ Ｐゴシック" charset="-128"/>
              <a:hlinkClick r:id="rId3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0E3A1BB-E7E6-F741-AD8F-BE36F3BAA23B}" type="slidenum">
              <a:rPr lang="en-US" smtClean="0"/>
              <a:pPr>
                <a:defRPr/>
              </a:pPr>
              <a:t>31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/>
              <a:buChar char="•"/>
            </a:pPr>
            <a:r>
              <a:rPr lang="en-US" sz="1200" dirty="0"/>
              <a:t>How do we look at it? ...it’s big!</a:t>
            </a:r>
          </a:p>
          <a:p>
            <a:pPr marL="285750" indent="-285750">
              <a:buFont typeface="Arial"/>
              <a:buChar char="•"/>
            </a:pPr>
            <a:r>
              <a:rPr lang="en-US" sz="1200" dirty="0"/>
              <a:t>If we look, what can we see?</a:t>
            </a:r>
          </a:p>
          <a:p>
            <a:pPr marL="285750" indent="-285750">
              <a:buFont typeface="Arial"/>
              <a:buChar char="•"/>
            </a:pPr>
            <a:r>
              <a:rPr lang="en-US" sz="1200" dirty="0"/>
              <a:t>What can we learn from what we see?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0E3A1BB-E7E6-F741-AD8F-BE36F3BAA23B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331476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Do you know what altitudes these A-train</a:t>
            </a:r>
            <a:r>
              <a:rPr lang="en-US" baseline="0" dirty="0"/>
              <a:t> satellites fly?  (about 700-800km)</a:t>
            </a:r>
          </a:p>
          <a:p>
            <a:r>
              <a:rPr lang="en-US" baseline="0" dirty="0"/>
              <a:t>Do you know what the radius of the Earth is? (6370km)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0E3A1BB-E7E6-F741-AD8F-BE36F3BAA23B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0E3A1BB-E7E6-F741-AD8F-BE36F3BAA23B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0E3A1BB-E7E6-F741-AD8F-BE36F3BAA23B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0E3A1BB-E7E6-F741-AD8F-BE36F3BAA23B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0E3A1BB-E7E6-F741-AD8F-BE36F3BAA23B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kern="1200" dirty="0">
                <a:solidFill>
                  <a:schemeClr val="tx1"/>
                </a:solidFill>
                <a:latin typeface="+mn-lt"/>
                <a:ea typeface="ＭＳ Ｐゴシック" charset="-128"/>
                <a:cs typeface="ＭＳ Ｐゴシック" charset="-128"/>
              </a:rPr>
              <a:t>Benjamin</a:t>
            </a:r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ＭＳ Ｐゴシック" charset="-128"/>
                <a:cs typeface="ＭＳ Ｐゴシック" charset="-128"/>
              </a:rPr>
              <a:t> Franklin, Gulf Stream map, contrast with today’s SST maps.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0E3A1BB-E7E6-F741-AD8F-BE36F3BAA23B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sz="1200" b="1" kern="1200" dirty="0">
              <a:solidFill>
                <a:schemeClr val="tx1"/>
              </a:solidFill>
              <a:latin typeface="+mn-lt"/>
              <a:ea typeface="ＭＳ Ｐゴシック" charset="-128"/>
              <a:cs typeface="ＭＳ Ｐゴシック" charset="-128"/>
              <a:hlinkClick r:id="rId3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0E3A1BB-E7E6-F741-AD8F-BE36F3BAA23B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ltGray">
          <a:xfrm>
            <a:off x="0" y="0"/>
            <a:ext cx="9144000" cy="513556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Rectangle 4"/>
          <p:cNvSpPr/>
          <p:nvPr/>
        </p:nvSpPr>
        <p:spPr bwMode="invGray">
          <a:xfrm>
            <a:off x="0" y="5127625"/>
            <a:ext cx="9144000" cy="46038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tIns="0" bIns="0" anchor="t"/>
          <a:lstStyle>
            <a:lvl1pPr algn="l">
              <a:defRPr sz="47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468362CD-04AE-574D-AFE8-99F0FEB444E9}" type="datetime1">
              <a:rPr lang="en-US"/>
              <a:pPr>
                <a:defRPr/>
              </a:pPr>
              <a:t>8/2/18</a:t>
            </a:fld>
            <a:endParaRPr 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Carbon uptake by eMLR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E6517369-79E8-D449-A305-18C1DBBC551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146FBE-13D5-D341-BF1A-50EB0DDA79E1}" type="datetime1">
              <a:rPr lang="en-US"/>
              <a:pPr>
                <a:defRPr/>
              </a:pPr>
              <a:t>8/2/18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Carbon uptake by eMLR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E13F52-C80F-4E46-A9F1-D9E9643D632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invGray">
          <a:xfrm>
            <a:off x="6599238" y="0"/>
            <a:ext cx="46037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Rectangle 4"/>
          <p:cNvSpPr/>
          <p:nvPr/>
        </p:nvSpPr>
        <p:spPr bwMode="ltGray">
          <a:xfrm>
            <a:off x="6648450" y="0"/>
            <a:ext cx="2514600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DB6FE7-43D4-684C-8B9A-1A28CFC8F803}" type="datetime1">
              <a:rPr lang="en-US"/>
              <a:pPr>
                <a:defRPr/>
              </a:pPr>
              <a:t>8/2/18</a:t>
            </a:fld>
            <a:endParaRPr 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40013" y="6376988"/>
            <a:ext cx="3836987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Carbon uptake by eMLR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3090E9-34D6-1E46-AD0E-E08CF70A14A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E4D41C-3FAF-5F4C-AE6B-47F343215FD1}" type="datetime1">
              <a:rPr lang="en-US"/>
              <a:pPr>
                <a:defRPr/>
              </a:pPr>
              <a:t>8/2/18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Carbon uptake by eMLR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3E5878-9260-A64E-A3EB-DCB801D01B6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6A34DC-BE40-3C47-B9DC-2818C0E2A7C7}" type="datetime1">
              <a:rPr lang="en-US"/>
              <a:pPr>
                <a:defRPr/>
              </a:pPr>
              <a:t>8/2/18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Carbon uptake by eMLR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A49F36-A7C5-CA41-990B-C1A982A5B39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26F578-5CAA-9546-9B7D-136311CC0FDC}" type="datetime1">
              <a:rPr lang="en-US"/>
              <a:pPr>
                <a:defRPr/>
              </a:pPr>
              <a:t>8/2/18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Carbon uptake by eMLR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14DA74-9535-2D4C-8A27-8C7F52D8B0A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7F4A32-C665-6E41-8965-08B4D7C8F319}" type="datetime1">
              <a:rPr lang="en-US"/>
              <a:pPr>
                <a:defRPr/>
              </a:pPr>
              <a:t>8/2/18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Carbon uptake by eMLR</a:t>
            </a: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CC2B3B-61D5-7948-8745-035F5C7F5D6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B580CC-6035-D847-B506-12812D1CCFF7}" type="datetime1">
              <a:rPr lang="en-US"/>
              <a:pPr>
                <a:defRPr/>
              </a:pPr>
              <a:t>8/2/18</a:t>
            </a:fld>
            <a:endParaRPr lang="en-US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Carbon uptake by eMLR</a:t>
            </a:r>
            <a:endParaRPr lang="en-US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AD09D9-247F-9247-AEAC-D937797DE15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DFC7EB-F926-E244-9236-2E3DFEEF0084}" type="datetime1">
              <a:rPr lang="en-US"/>
              <a:pPr>
                <a:defRPr/>
              </a:pPr>
              <a:t>8/2/18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Carbon uptake by eMLR</a:t>
            </a:r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D09638-28FB-B840-AF1F-F44E4E5EA34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82CCFF-155A-9B4A-9292-E0DAF3E5C06B}" type="datetime1">
              <a:rPr lang="en-US"/>
              <a:pPr>
                <a:defRPr/>
              </a:pPr>
              <a:t>8/2/18</a:t>
            </a:fld>
            <a:endParaRPr lang="en-US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Carbon uptake by eMLR</a:t>
            </a: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B6D0C3-947F-5F41-93CD-7F08F6ADBC3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CD9AE8-7F8F-1B48-8B83-BA087961B6A9}" type="datetime1">
              <a:rPr lang="en-US"/>
              <a:pPr>
                <a:defRPr/>
              </a:pPr>
              <a:t>8/2/18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Carbon uptake by eMLR</a:t>
            </a: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225D40-6707-8E42-A620-F5C39F87947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01427A-6584-5249-96DA-33C1592829A4}" type="datetime1">
              <a:rPr lang="en-US"/>
              <a:pPr>
                <a:defRPr/>
              </a:pPr>
              <a:t>8/2/18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Carbon uptake by eMLR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A1BA58-4263-DC4D-A03E-170389AC35D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0BD2B7-F0D2-EE4C-A86F-87700CCD7BE5}" type="datetime1">
              <a:rPr lang="en-US"/>
              <a:pPr>
                <a:defRPr/>
              </a:pPr>
              <a:t>8/2/18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Carbon uptake by eMLR</a:t>
            </a: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CC5D85-37C3-2A45-9D93-863BCCCFF4E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D56A17-6126-A241-8F97-8D2BFAB09C3C}" type="datetime1">
              <a:rPr lang="en-US"/>
              <a:pPr>
                <a:defRPr/>
              </a:pPr>
              <a:t>8/2/18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Carbon uptake by eMLR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08F45E-277E-0F45-908B-82A7F0155C6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C8CF18-AF16-AB42-BC3A-A32AC9877360}" type="datetime1">
              <a:rPr lang="en-US"/>
              <a:pPr>
                <a:defRPr/>
              </a:pPr>
              <a:t>8/2/18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Carbon uptake by eMLR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4C9E9A-AB10-164D-AFC6-4FD609265FF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ltGray">
          <a:xfrm>
            <a:off x="0" y="0"/>
            <a:ext cx="9144000" cy="260191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Rectangle 4"/>
          <p:cNvSpPr/>
          <p:nvPr/>
        </p:nvSpPr>
        <p:spPr bwMode="invGray">
          <a:xfrm>
            <a:off x="0" y="2601913"/>
            <a:ext cx="9144000" cy="46037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tIns="0" rIns="91440" bIns="0" anchor="b"/>
          <a:lstStyle>
            <a:lvl1pPr algn="l">
              <a:defRPr sz="4700" b="1" cap="none" baseline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4E63176B-56AD-7640-AC3E-FAE96766E16E}" type="datetime1">
              <a:rPr lang="en-US"/>
              <a:pPr>
                <a:defRPr/>
              </a:pPr>
              <a:t>8/2/18</a:t>
            </a:fld>
            <a:endParaRPr 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Carbon uptake by eMLR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E7E8A8B6-1D5D-7B4A-8BC9-8D9479BF375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F17207-47B7-174B-8D2D-A9B23869A210}" type="datetime1">
              <a:rPr lang="en-US"/>
              <a:pPr>
                <a:defRPr/>
              </a:pPr>
              <a:t>8/2/18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Carbon uptake by eMLR</a:t>
            </a: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E53FFC-C78F-A545-B8F0-545BBCE6B8C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1F8AD1-4347-6C42-A903-875E3F254482}" type="datetime1">
              <a:rPr lang="en-US"/>
              <a:pPr>
                <a:defRPr/>
              </a:pPr>
              <a:t>8/2/18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Carbon uptake by eMLR</a:t>
            </a:r>
            <a:endParaRPr lang="en-US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5867F2-E84C-294F-B115-8E18338A294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07CD05-FB87-384B-B9B6-4C1D80159E7A}" type="datetime1">
              <a:rPr lang="en-US"/>
              <a:pPr>
                <a:defRPr/>
              </a:pPr>
              <a:t>8/2/18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Carbon uptake by eMLR</a:t>
            </a:r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BA0327-4F3D-F042-A009-E684AB634F3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32E76A-794D-674C-9C3A-8E8812346C6E}" type="datetime1">
              <a:rPr lang="en-US"/>
              <a:pPr>
                <a:defRPr/>
              </a:pPr>
              <a:t>8/2/18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Carbon uptake by eMLR</a:t>
            </a: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E21D11-6AFF-FC43-8C73-6746DA65865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 bwMode="invGray">
          <a:xfrm>
            <a:off x="2855913" y="0"/>
            <a:ext cx="46037" cy="145415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ectangle 5"/>
          <p:cNvSpPr/>
          <p:nvPr/>
        </p:nvSpPr>
        <p:spPr bwMode="invGray">
          <a:xfrm>
            <a:off x="2855913" y="0"/>
            <a:ext cx="46037" cy="145415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9A7379-3F63-0A44-BEDD-A0003CEEF8D5}" type="datetime1">
              <a:rPr lang="en-US"/>
              <a:pPr>
                <a:defRPr/>
              </a:pPr>
              <a:t>8/2/18</a:t>
            </a:fld>
            <a:endParaRPr lang="en-US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Carbon uptake by eMLR</a:t>
            </a:r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470205-6A68-A643-AFC4-A9C4932408B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855913" y="0"/>
            <a:ext cx="46037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ectangle 5"/>
          <p:cNvSpPr/>
          <p:nvPr/>
        </p:nvSpPr>
        <p:spPr bwMode="invGray">
          <a:xfrm>
            <a:off x="2855913" y="0"/>
            <a:ext cx="46037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>
          <a:xfrm>
            <a:off x="165100" y="1169988"/>
            <a:ext cx="2522538" cy="20161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8F57CD-9FBE-CF4E-91B4-AA11835C23D7}" type="datetime1">
              <a:rPr lang="en-US"/>
              <a:pPr>
                <a:defRPr/>
              </a:pPr>
              <a:t>8/2/18</a:t>
            </a:fld>
            <a:endParaRPr lang="en-US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35300" y="1169988"/>
            <a:ext cx="5194300" cy="201612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pPr>
              <a:defRPr/>
            </a:pPr>
            <a:r>
              <a:rPr lang="en-US"/>
              <a:t>Carbon uptake by eMLR</a:t>
            </a:r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339138" y="1169988"/>
            <a:ext cx="733425" cy="20161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A975A9-6197-E549-A53E-FE3CA958954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 bwMode="invGray">
          <a:xfrm>
            <a:off x="0" y="1436688"/>
            <a:ext cx="9144000" cy="4445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Rectangle 6"/>
          <p:cNvSpPr/>
          <p:nvPr/>
        </p:nvSpPr>
        <p:spPr bwMode="ltGray">
          <a:xfrm>
            <a:off x="0" y="0"/>
            <a:ext cx="9144000" cy="143351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0950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774825"/>
            <a:ext cx="8229600" cy="4625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54864" tIns="9144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025" y="6524625"/>
            <a:ext cx="1584325" cy="274638"/>
          </a:xfrm>
          <a:prstGeom prst="rect">
            <a:avLst/>
          </a:prstGeom>
          <a:solidFill>
            <a:schemeClr val="bg2">
              <a:lumMod val="10000"/>
            </a:schemeClr>
          </a:solidFill>
        </p:spPr>
        <p:txBody>
          <a:bodyPr vert="horz" wrap="square" lIns="109728" tIns="45720" rIns="45720" bIns="0" numCol="1" anchor="b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FFF697"/>
                </a:solidFill>
                <a:latin typeface="Andale Mono" charset="0"/>
                <a:ea typeface="Andale Mono" charset="0"/>
                <a:cs typeface="Andale Mono" charset="0"/>
              </a:defRPr>
            </a:lvl1pPr>
          </a:lstStyle>
          <a:p>
            <a:pPr>
              <a:defRPr/>
            </a:pPr>
            <a:fld id="{A479DF29-AAED-034B-9DB7-F78271C54FAF}" type="datetime1">
              <a:rPr lang="en-US"/>
              <a:pPr>
                <a:defRPr/>
              </a:pPr>
              <a:t>8/2/18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57350" y="6524625"/>
            <a:ext cx="6704013" cy="274638"/>
          </a:xfrm>
          <a:prstGeom prst="rect">
            <a:avLst/>
          </a:prstGeom>
          <a:solidFill>
            <a:schemeClr val="bg2">
              <a:lumMod val="10000"/>
            </a:schemeClr>
          </a:solidFill>
        </p:spPr>
        <p:txBody>
          <a:bodyPr vert="horz" lIns="45720" rIns="45720" bIns="0" rtlCol="0" anchor="b"/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95000"/>
                  </a:schemeClr>
                </a:solidFill>
                <a:latin typeface="Andale Mono"/>
                <a:ea typeface="+mn-ea"/>
                <a:cs typeface="Andale Mono"/>
              </a:defRPr>
            </a:lvl1pPr>
          </a:lstStyle>
          <a:p>
            <a:pPr>
              <a:defRPr/>
            </a:pPr>
            <a:r>
              <a:rPr lang="en-US"/>
              <a:t>Carbon uptake by eMLR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61363" y="6524625"/>
            <a:ext cx="735012" cy="274638"/>
          </a:xfrm>
          <a:prstGeom prst="rect">
            <a:avLst/>
          </a:prstGeom>
          <a:solidFill>
            <a:schemeClr val="bg2">
              <a:lumMod val="10000"/>
            </a:schemeClr>
          </a:solidFill>
        </p:spPr>
        <p:txBody>
          <a:bodyPr vert="horz" wrap="square" lIns="91440" tIns="45720" rIns="91440" bIns="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FFF697"/>
                </a:solidFill>
                <a:latin typeface="Andale Mono" charset="0"/>
                <a:ea typeface="Andale Mono" charset="0"/>
                <a:cs typeface="Andale Mono" charset="0"/>
              </a:defRPr>
            </a:lvl1pPr>
          </a:lstStyle>
          <a:p>
            <a:pPr>
              <a:defRPr/>
            </a:pPr>
            <a:fld id="{DC015F42-58DE-6342-B1F5-C76E4AD4C33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42" r:id="rId1"/>
    <p:sldLayoutId id="2147484025" r:id="rId2"/>
    <p:sldLayoutId id="2147484043" r:id="rId3"/>
    <p:sldLayoutId id="2147484026" r:id="rId4"/>
    <p:sldLayoutId id="2147484027" r:id="rId5"/>
    <p:sldLayoutId id="2147484028" r:id="rId6"/>
    <p:sldLayoutId id="2147484029" r:id="rId7"/>
    <p:sldLayoutId id="2147484044" r:id="rId8"/>
    <p:sldLayoutId id="2147484045" r:id="rId9"/>
    <p:sldLayoutId id="2147484030" r:id="rId10"/>
    <p:sldLayoutId id="2147484046" r:id="rId11"/>
  </p:sldLayoutIdLst>
  <p:hf hd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500" b="1" kern="1200">
          <a:solidFill>
            <a:srgbClr val="FFC800"/>
          </a:solidFill>
          <a:latin typeface="+mj-lt"/>
          <a:ea typeface="ＭＳ Ｐゴシック" charset="-128"/>
          <a:cs typeface="ＭＳ Ｐゴシック" charset="-128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andara" charset="0"/>
          <a:ea typeface="ＭＳ Ｐゴシック" charset="-128"/>
          <a:cs typeface="ＭＳ Ｐゴシック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andara" charset="0"/>
          <a:ea typeface="ＭＳ Ｐゴシック" charset="-128"/>
          <a:cs typeface="ＭＳ Ｐゴシック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andara" charset="0"/>
          <a:ea typeface="ＭＳ Ｐゴシック" charset="-128"/>
          <a:cs typeface="ＭＳ Ｐゴシック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andara" charset="0"/>
          <a:ea typeface="ＭＳ Ｐゴシック" charset="-128"/>
          <a:cs typeface="ＭＳ Ｐゴシック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andara" charset="0"/>
          <a:ea typeface="ＭＳ Ｐゴシック" charset="-128"/>
          <a:cs typeface="ＭＳ Ｐゴシック" charset="-128"/>
        </a:defRPr>
      </a:lvl6pPr>
      <a:lvl7pPr marL="914400" algn="l" rtl="0" fontAlgn="base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andara" charset="0"/>
          <a:ea typeface="ＭＳ Ｐゴシック" charset="-128"/>
          <a:cs typeface="ＭＳ Ｐゴシック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andara" charset="0"/>
          <a:ea typeface="ＭＳ Ｐゴシック" charset="-128"/>
          <a:cs typeface="ＭＳ Ｐゴシック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andara" charset="0"/>
          <a:ea typeface="ＭＳ Ｐゴシック" charset="-128"/>
          <a:cs typeface="ＭＳ Ｐゴシック" charset="-128"/>
        </a:defRPr>
      </a:lvl9pPr>
    </p:titleStyle>
    <p:bodyStyle>
      <a:lvl1pPr marL="438150" indent="-319088" algn="l" rtl="0" eaLnBrk="0" fontAlgn="base" hangingPunct="0">
        <a:spcBef>
          <a:spcPct val="0"/>
        </a:spcBef>
        <a:spcAft>
          <a:spcPct val="0"/>
        </a:spcAft>
        <a:buClr>
          <a:schemeClr val="accent1"/>
        </a:buClr>
        <a:buSzPct val="80000"/>
        <a:buFont typeface="Wingdings 2" charset="2"/>
        <a:buChar char=""/>
        <a:defRPr sz="3200" kern="12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30250" indent="-2730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90000"/>
        <a:buFont typeface="Wingdings" charset="2"/>
        <a:buChar char=""/>
        <a:defRPr sz="2800" kern="1200">
          <a:solidFill>
            <a:schemeClr val="tx1"/>
          </a:solidFill>
          <a:latin typeface="+mn-lt"/>
          <a:ea typeface="ＭＳ Ｐゴシック" charset="-128"/>
          <a:cs typeface="+mn-cs"/>
        </a:defRPr>
      </a:lvl2pPr>
      <a:lvl3pPr marL="995363" indent="-228600" algn="l" rtl="0" eaLnBrk="0" fontAlgn="base" hangingPunct="0">
        <a:spcBef>
          <a:spcPct val="20000"/>
        </a:spcBef>
        <a:spcAft>
          <a:spcPct val="0"/>
        </a:spcAft>
        <a:buClr>
          <a:srgbClr val="E66C7D"/>
        </a:buClr>
        <a:buFont typeface="Arial" charset="0"/>
        <a:buChar char="▪"/>
        <a:defRPr sz="2400" kern="1200">
          <a:solidFill>
            <a:schemeClr val="tx1"/>
          </a:solidFill>
          <a:latin typeface="+mn-lt"/>
          <a:ea typeface="ＭＳ Ｐゴシック" charset="-128"/>
          <a:cs typeface="+mn-cs"/>
        </a:defRPr>
      </a:lvl3pPr>
      <a:lvl4pPr marL="1216025" indent="-182563" algn="l" rtl="0" eaLnBrk="0" fontAlgn="base" hangingPunct="0">
        <a:spcBef>
          <a:spcPct val="20000"/>
        </a:spcBef>
        <a:spcAft>
          <a:spcPct val="0"/>
        </a:spcAft>
        <a:buClr>
          <a:srgbClr val="6BB76D"/>
        </a:buClr>
        <a:buFont typeface="Arial" charset="0"/>
        <a:buChar char="▪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4pPr>
      <a:lvl5pPr marL="1425575" indent="-182563" algn="l" rtl="0" eaLnBrk="0" fontAlgn="base" hangingPunct="0">
        <a:spcBef>
          <a:spcPct val="20000"/>
        </a:spcBef>
        <a:spcAft>
          <a:spcPct val="0"/>
        </a:spcAft>
        <a:buClr>
          <a:srgbClr val="E88651"/>
        </a:buClr>
        <a:buFont typeface="Wingdings 3" charset="2"/>
        <a:buChar char=""/>
        <a:defRPr lang="en-US"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331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D4B0D1C0-AB7B-CC41-A321-B5C84A660E02}" type="datetime1">
              <a:rPr lang="en-US"/>
              <a:pPr>
                <a:defRPr/>
              </a:pPr>
              <a:t>8/2/18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en-US"/>
              <a:t>Carbon uptake by eMLR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1D33E29C-ECF0-FA46-81C2-F43E71D0915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31" r:id="rId1"/>
    <p:sldLayoutId id="2147484032" r:id="rId2"/>
    <p:sldLayoutId id="2147484033" r:id="rId3"/>
    <p:sldLayoutId id="2147484034" r:id="rId4"/>
    <p:sldLayoutId id="2147484035" r:id="rId5"/>
    <p:sldLayoutId id="2147484036" r:id="rId6"/>
    <p:sldLayoutId id="2147484037" r:id="rId7"/>
    <p:sldLayoutId id="2147484038" r:id="rId8"/>
    <p:sldLayoutId id="2147484039" r:id="rId9"/>
    <p:sldLayoutId id="2147484040" r:id="rId10"/>
    <p:sldLayoutId id="2147484041" r:id="rId11"/>
  </p:sldLayoutIdLst>
  <p:hf hdr="0"/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-128"/>
          <a:cs typeface="ＭＳ Ｐゴシック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yvesp@earth.ox.ac.uk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5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video" Target="../media/media1.m4v"/><Relationship Id="rId1" Type="http://schemas.microsoft.com/office/2007/relationships/media" Target="../media/media1.m4v"/><Relationship Id="rId4" Type="http://schemas.openxmlformats.org/officeDocument/2006/relationships/image" Target="../media/image19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gif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gif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gif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video" Target="../media/media2.mov"/><Relationship Id="rId1" Type="http://schemas.microsoft.com/office/2007/relationships/media" Target="../media/media2.mov"/><Relationship Id="rId5" Type="http://schemas.openxmlformats.org/officeDocument/2006/relationships/image" Target="../media/image24.png"/><Relationship Id="rId4" Type="http://schemas.openxmlformats.org/officeDocument/2006/relationships/notesSlide" Target="../notesSlides/notesSlide1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gif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gif"/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2237" y="5192713"/>
            <a:ext cx="8900117" cy="1500187"/>
          </a:xfrm>
        </p:spPr>
        <p:txBody>
          <a:bodyPr rtlCol="0">
            <a:normAutofit fontScale="92500" lnSpcReduction="20000"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solidFill>
                  <a:schemeClr val="bg2">
                    <a:lumMod val="50000"/>
                  </a:schemeClr>
                </a:solidFill>
              </a:rPr>
              <a:t>Matthew Arnold School, Oxford</a:t>
            </a:r>
            <a:endParaRPr lang="en-US" dirty="0">
              <a:solidFill>
                <a:schemeClr val="bg2">
                  <a:lumMod val="50000"/>
                </a:schemeClr>
              </a:solidFill>
              <a:ea typeface="+mn-ea"/>
              <a:cs typeface="+mn-cs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en-US" dirty="0">
              <a:solidFill>
                <a:schemeClr val="tx2">
                  <a:lumMod val="10000"/>
                </a:schemeClr>
              </a:solidFill>
              <a:ea typeface="+mn-ea"/>
              <a:cs typeface="+mn-cs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en-US" sz="2595" dirty="0">
                <a:solidFill>
                  <a:schemeClr val="tx2">
                    <a:lumMod val="10000"/>
                  </a:schemeClr>
                </a:solidFill>
                <a:ea typeface="+mn-ea"/>
                <a:cs typeface="+mn-cs"/>
              </a:rPr>
              <a:t>Dr. Yves Plancherel</a:t>
            </a:r>
            <a:endParaRPr lang="en-US" sz="1647" dirty="0">
              <a:solidFill>
                <a:schemeClr val="tx2">
                  <a:lumMod val="10000"/>
                </a:schemeClr>
              </a:solidFill>
              <a:ea typeface="+mn-ea"/>
              <a:cs typeface="+mn-cs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en-US" sz="1730" dirty="0">
                <a:solidFill>
                  <a:schemeClr val="bg2"/>
                </a:solidFill>
                <a:ea typeface="+mn-ea"/>
                <a:cs typeface="+mn-cs"/>
                <a:hlinkClick r:id="rId3"/>
              </a:rPr>
              <a:t>yves.plancherel@earth.ox.ac.uk</a:t>
            </a:r>
            <a:endParaRPr lang="en-US" sz="1730" dirty="0">
              <a:solidFill>
                <a:schemeClr val="bg2"/>
              </a:solidFill>
              <a:ea typeface="+mn-ea"/>
              <a:cs typeface="+mn-cs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en-US" sz="1730" dirty="0">
              <a:solidFill>
                <a:schemeClr val="tx2">
                  <a:lumMod val="10000"/>
                </a:schemeClr>
              </a:solidFill>
              <a:ea typeface="+mn-ea"/>
              <a:cs typeface="+mn-cs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en-US" dirty="0">
                <a:solidFill>
                  <a:schemeClr val="tx2">
                    <a:lumMod val="10000"/>
                  </a:schemeClr>
                </a:solidFill>
                <a:ea typeface="+mn-ea"/>
                <a:cs typeface="+mn-cs"/>
              </a:rPr>
              <a:t>Matthew Arnold School, Oxford, November 6</a:t>
            </a:r>
            <a:r>
              <a:rPr lang="en-US" baseline="30000" dirty="0">
                <a:solidFill>
                  <a:schemeClr val="tx2">
                    <a:lumMod val="10000"/>
                  </a:schemeClr>
                </a:solidFill>
                <a:ea typeface="+mn-ea"/>
                <a:cs typeface="+mn-cs"/>
              </a:rPr>
              <a:t>th</a:t>
            </a:r>
            <a:r>
              <a:rPr lang="en-US" dirty="0">
                <a:solidFill>
                  <a:schemeClr val="tx2">
                    <a:lumMod val="10000"/>
                  </a:schemeClr>
                </a:solidFill>
                <a:ea typeface="+mn-ea"/>
                <a:cs typeface="+mn-cs"/>
              </a:rPr>
              <a:t>, 2017</a:t>
            </a:r>
          </a:p>
        </p:txBody>
      </p:sp>
      <p:sp>
        <p:nvSpPr>
          <p:cNvPr id="27651" name="Content Placeholder 2"/>
          <p:cNvSpPr txBox="1">
            <a:spLocks/>
          </p:cNvSpPr>
          <p:nvPr/>
        </p:nvSpPr>
        <p:spPr bwMode="auto">
          <a:xfrm>
            <a:off x="122238" y="1615574"/>
            <a:ext cx="5161838" cy="33537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54864" tIns="91440">
            <a:prstTxWarp prst="textNoShape">
              <a:avLst/>
            </a:prstTxWarp>
          </a:bodyPr>
          <a:lstStyle/>
          <a:p>
            <a:pPr marL="438150" indent="-319088" defTabSz="914400">
              <a:buClr>
                <a:schemeClr val="accent1"/>
              </a:buClr>
              <a:buSzPct val="80000"/>
              <a:buFont typeface="Arial" charset="0"/>
              <a:buChar char="•"/>
            </a:pPr>
            <a:r>
              <a:rPr lang="en-US" sz="3600" dirty="0">
                <a:latin typeface="Candara" charset="0"/>
              </a:rPr>
              <a:t>The ocean from space</a:t>
            </a:r>
          </a:p>
          <a:p>
            <a:pPr marL="895350" lvl="1" indent="-319088" defTabSz="914400">
              <a:buClr>
                <a:schemeClr val="accent1"/>
              </a:buClr>
              <a:buSzPct val="80000"/>
              <a:buFont typeface="Arial" charset="0"/>
              <a:buChar char="•"/>
            </a:pPr>
            <a:r>
              <a:rPr lang="en-US" sz="3600" dirty="0">
                <a:latin typeface="Candara" charset="0"/>
              </a:rPr>
              <a:t>Biology</a:t>
            </a:r>
          </a:p>
          <a:p>
            <a:pPr marL="895350" lvl="1" indent="-319088" defTabSz="914400">
              <a:buClr>
                <a:schemeClr val="accent1"/>
              </a:buClr>
              <a:buSzPct val="80000"/>
              <a:buFont typeface="Arial" charset="0"/>
              <a:buChar char="•"/>
            </a:pPr>
            <a:r>
              <a:rPr lang="en-US" sz="3600" dirty="0">
                <a:latin typeface="Candara" charset="0"/>
              </a:rPr>
              <a:t>Physics</a:t>
            </a:r>
          </a:p>
          <a:p>
            <a:pPr marL="438150" indent="-319088" defTabSz="914400">
              <a:buClr>
                <a:schemeClr val="accent1"/>
              </a:buClr>
              <a:buSzPct val="80000"/>
              <a:buFont typeface="Arial" charset="0"/>
              <a:buChar char="•"/>
            </a:pPr>
            <a:r>
              <a:rPr lang="en-US" sz="3600" dirty="0">
                <a:latin typeface="Candara" charset="0"/>
              </a:rPr>
              <a:t>The ocean interior</a:t>
            </a:r>
          </a:p>
          <a:p>
            <a:pPr marL="438150" indent="-319088" defTabSz="914400">
              <a:buClr>
                <a:schemeClr val="accent1"/>
              </a:buClr>
              <a:buSzPct val="80000"/>
              <a:buFont typeface="Arial" charset="0"/>
              <a:buChar char="•"/>
            </a:pPr>
            <a:r>
              <a:rPr lang="en-US" sz="3600" dirty="0">
                <a:latin typeface="Candara" charset="0"/>
              </a:rPr>
              <a:t>Role in climate</a:t>
            </a:r>
          </a:p>
          <a:p>
            <a:pPr marL="438150" indent="-319088" defTabSz="914400">
              <a:buClr>
                <a:schemeClr val="accent1"/>
              </a:buClr>
              <a:buSzPct val="80000"/>
              <a:buFont typeface="Arial" charset="0"/>
              <a:buChar char="•"/>
            </a:pPr>
            <a:r>
              <a:rPr lang="en-US" sz="3600" dirty="0">
                <a:latin typeface="Candara" charset="0"/>
              </a:rPr>
              <a:t>Future directions</a:t>
            </a:r>
          </a:p>
          <a:p>
            <a:pPr marL="119062" defTabSz="914400">
              <a:buClr>
                <a:schemeClr val="accent1"/>
              </a:buClr>
              <a:buSzPct val="80000"/>
            </a:pPr>
            <a:endParaRPr lang="en-US" sz="3600" dirty="0">
              <a:latin typeface="Candara" charset="0"/>
            </a:endParaRPr>
          </a:p>
        </p:txBody>
      </p:sp>
      <p:sp>
        <p:nvSpPr>
          <p:cNvPr id="5" name="Title 3"/>
          <p:cNvSpPr txBox="1">
            <a:spLocks/>
          </p:cNvSpPr>
          <p:nvPr/>
        </p:nvSpPr>
        <p:spPr>
          <a:xfrm>
            <a:off x="329885" y="149613"/>
            <a:ext cx="8356915" cy="1252728"/>
          </a:xfrm>
          <a:prstGeom prst="rect">
            <a:avLst/>
          </a:prstGeom>
        </p:spPr>
        <p:txBody>
          <a:bodyPr rIns="45720" anchor="ctr"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pPr algn="ctr" defTabSz="914400" fontAlgn="auto">
              <a:spcAft>
                <a:spcPts val="0"/>
              </a:spcAft>
              <a:defRPr/>
            </a:pPr>
            <a:r>
              <a:rPr lang="en-US" sz="3600" b="1" dirty="0">
                <a:solidFill>
                  <a:schemeClr val="accent1">
                    <a:satMod val="150000"/>
                  </a:schemeClr>
                </a:solidFill>
                <a:latin typeface="+mj-lt"/>
                <a:ea typeface="+mj-ea"/>
                <a:cs typeface="+mj-cs"/>
              </a:rPr>
              <a:t>An introduction to oceanography, ocean circulation and climate</a:t>
            </a:r>
            <a:endParaRPr lang="en-US" sz="4000" b="1" dirty="0">
              <a:solidFill>
                <a:schemeClr val="accent1">
                  <a:satMod val="150000"/>
                </a:schemeClr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7" name="Picture 6" descr="Earthbig.jpg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12842" y="1448695"/>
            <a:ext cx="3609511" cy="3577139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title"/>
          </p:nvPr>
        </p:nvSpPr>
        <p:spPr>
          <a:xfrm>
            <a:off x="-47625" y="166873"/>
            <a:ext cx="9144000" cy="6044496"/>
          </a:xfrm>
        </p:spPr>
        <p:txBody>
          <a:bodyPr/>
          <a:lstStyle/>
          <a:p>
            <a:r>
              <a:rPr lang="en-US" sz="5400" u="sng" dirty="0"/>
              <a:t>Principle of altimetry</a:t>
            </a:r>
            <a:r>
              <a:rPr lang="en-US" sz="5400" dirty="0"/>
              <a:t>:</a:t>
            </a:r>
            <a:br>
              <a:rPr lang="en-US" sz="5400" dirty="0"/>
            </a:br>
            <a:r>
              <a:rPr lang="en-US" sz="5400" dirty="0"/>
              <a:t> </a:t>
            </a:r>
            <a:br>
              <a:rPr lang="en-US" sz="5400" dirty="0"/>
            </a:br>
            <a:r>
              <a:rPr lang="en-US" sz="4800" dirty="0"/>
              <a:t>speed = distance/time</a:t>
            </a:r>
            <a:br>
              <a:rPr lang="en-US" sz="4800" dirty="0"/>
            </a:br>
            <a:r>
              <a:rPr lang="en-US" sz="5400" dirty="0"/>
              <a:t>so </a:t>
            </a:r>
            <a:br>
              <a:rPr lang="en-US" sz="5400" dirty="0"/>
            </a:br>
            <a:r>
              <a:rPr lang="en-US" sz="4800" dirty="0">
                <a:solidFill>
                  <a:srgbClr val="FF0000"/>
                </a:solidFill>
              </a:rPr>
              <a:t>distance = speed * time</a:t>
            </a:r>
            <a:br>
              <a:rPr lang="en-US" sz="4800" dirty="0"/>
            </a:br>
            <a:br>
              <a:rPr lang="en-US" sz="4800" dirty="0"/>
            </a:br>
            <a:r>
              <a:rPr lang="en-US" sz="3600" dirty="0"/>
              <a:t>Speed: speed of light</a:t>
            </a:r>
            <a:br>
              <a:rPr lang="en-US" sz="3600" dirty="0"/>
            </a:br>
            <a:r>
              <a:rPr lang="en-US" sz="3600" dirty="0"/>
              <a:t>time: fraction of seconds</a:t>
            </a:r>
          </a:p>
        </p:txBody>
      </p:sp>
      <p:sp>
        <p:nvSpPr>
          <p:cNvPr id="8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1787525" y="6594475"/>
            <a:ext cx="6573838" cy="230188"/>
          </a:xfrm>
        </p:spPr>
        <p:txBody>
          <a:bodyPr/>
          <a:lstStyle/>
          <a:p>
            <a:pPr>
              <a:defRPr/>
            </a:pPr>
            <a:r>
              <a:rPr lang="en-US" dirty="0"/>
              <a:t>Introduction to oceanography, ocean circulation and climate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361363" y="6594475"/>
            <a:ext cx="735012" cy="230188"/>
          </a:xfrm>
        </p:spPr>
        <p:txBody>
          <a:bodyPr/>
          <a:lstStyle/>
          <a:p>
            <a:pPr>
              <a:defRPr/>
            </a:pPr>
            <a:fld id="{D2C6505D-CA52-024E-9578-3B84DCBB67EC}" type="slidenum">
              <a:rPr lang="en-US"/>
              <a:pPr>
                <a:defRPr/>
              </a:pPr>
              <a:t>10</a:t>
            </a:fld>
            <a:endParaRPr lang="en-US"/>
          </a:p>
        </p:txBody>
      </p:sp>
      <p:sp>
        <p:nvSpPr>
          <p:cNvPr id="10" name="Date Placeholder 4"/>
          <p:cNvSpPr>
            <a:spLocks noGrp="1"/>
          </p:cNvSpPr>
          <p:nvPr>
            <p:ph type="dt" sz="quarter" idx="10"/>
          </p:nvPr>
        </p:nvSpPr>
        <p:spPr>
          <a:xfrm>
            <a:off x="46038" y="6594475"/>
            <a:ext cx="1741487" cy="230188"/>
          </a:xfrm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>
                <a:solidFill>
                  <a:srgbClr val="898989"/>
                </a:solidFill>
                <a:ea typeface="ＭＳ Ｐゴシック" charset="-128"/>
                <a:cs typeface="ＭＳ Ｐゴシック" charset="-128"/>
              </a:rPr>
              <a:t>Nov 6, 2017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5460" y="1046440"/>
            <a:ext cx="6632992" cy="5369565"/>
          </a:xfrm>
          <a:prstGeom prst="rect">
            <a:avLst/>
          </a:prstGeom>
          <a:ln w="53975">
            <a:solidFill>
              <a:schemeClr val="tx1"/>
            </a:solidFill>
          </a:ln>
        </p:spPr>
      </p:pic>
      <p:sp>
        <p:nvSpPr>
          <p:cNvPr id="19" name="Title 9"/>
          <p:cNvSpPr txBox="1">
            <a:spLocks/>
          </p:cNvSpPr>
          <p:nvPr/>
        </p:nvSpPr>
        <p:spPr bwMode="auto">
          <a:xfrm>
            <a:off x="46038" y="0"/>
            <a:ext cx="9097961" cy="862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 eaLnBrk="0" hangingPunct="0"/>
            <a:r>
              <a:rPr lang="en-US" sz="4400" dirty="0"/>
              <a:t> </a:t>
            </a:r>
            <a:r>
              <a:rPr lang="en-US" sz="3200" b="1" dirty="0"/>
              <a:t>Measuring Sea Surface Height from Space</a:t>
            </a:r>
            <a:endParaRPr lang="en-US" sz="4400" dirty="0"/>
          </a:p>
        </p:txBody>
      </p:sp>
      <p:sp>
        <p:nvSpPr>
          <p:cNvPr id="26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1787525" y="6594475"/>
            <a:ext cx="6573838" cy="230188"/>
          </a:xfrm>
        </p:spPr>
        <p:txBody>
          <a:bodyPr/>
          <a:lstStyle/>
          <a:p>
            <a:pPr>
              <a:defRPr/>
            </a:pPr>
            <a:r>
              <a:rPr lang="en-US" dirty="0"/>
              <a:t>Introduction to oceanography, ocean circulation and climate</a:t>
            </a:r>
          </a:p>
        </p:txBody>
      </p:sp>
      <p:sp>
        <p:nvSpPr>
          <p:cNvPr id="2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361363" y="6594475"/>
            <a:ext cx="735012" cy="230188"/>
          </a:xfrm>
        </p:spPr>
        <p:txBody>
          <a:bodyPr/>
          <a:lstStyle/>
          <a:p>
            <a:pPr>
              <a:defRPr/>
            </a:pPr>
            <a:fld id="{D2C6505D-CA52-024E-9578-3B84DCBB67EC}" type="slidenum">
              <a:rPr lang="en-US"/>
              <a:pPr>
                <a:defRPr/>
              </a:pPr>
              <a:t>11</a:t>
            </a:fld>
            <a:endParaRPr lang="en-US"/>
          </a:p>
        </p:txBody>
      </p:sp>
      <p:sp>
        <p:nvSpPr>
          <p:cNvPr id="29" name="Date Placeholder 4"/>
          <p:cNvSpPr>
            <a:spLocks noGrp="1"/>
          </p:cNvSpPr>
          <p:nvPr>
            <p:ph type="dt" sz="quarter" idx="10"/>
          </p:nvPr>
        </p:nvSpPr>
        <p:spPr>
          <a:xfrm>
            <a:off x="46038" y="6594475"/>
            <a:ext cx="1741487" cy="230188"/>
          </a:xfrm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>
                <a:solidFill>
                  <a:srgbClr val="898989"/>
                </a:solidFill>
                <a:ea typeface="ＭＳ Ｐゴシック" charset="-128"/>
                <a:cs typeface="ＭＳ Ｐゴシック" charset="-128"/>
              </a:rPr>
              <a:t>Nov 6, 2017</a:t>
            </a:r>
          </a:p>
        </p:txBody>
      </p:sp>
    </p:spTree>
    <p:extLst>
      <p:ext uri="{BB962C8B-B14F-4D97-AF65-F5344CB8AC3E}">
        <p14:creationId xmlns:p14="http://schemas.microsoft.com/office/powerpoint/2010/main" val="106377147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Content Placeholder 10"/>
          <p:cNvPicPr>
            <a:picLocks noGrp="1" noChangeAspect="1"/>
          </p:cNvPicPr>
          <p:nvPr>
            <p:ph idx="1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7884" y="1404371"/>
            <a:ext cx="8265917" cy="5102556"/>
          </a:xfrm>
        </p:spPr>
      </p:pic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490205" y="0"/>
            <a:ext cx="8606170" cy="1404371"/>
          </a:xfrm>
        </p:spPr>
        <p:txBody>
          <a:bodyPr/>
          <a:lstStyle/>
          <a:p>
            <a:pPr algn="l"/>
            <a:r>
              <a:rPr lang="en-US" sz="3600" dirty="0"/>
              <a:t>Mean Dynamic topography </a:t>
            </a:r>
            <a:br>
              <a:rPr lang="en-US" sz="3600" dirty="0"/>
            </a:br>
            <a:r>
              <a:rPr lang="en-US" sz="3600" dirty="0"/>
              <a:t>i.e. average ocean height </a:t>
            </a:r>
            <a:br>
              <a:rPr lang="en-US" sz="3600" dirty="0"/>
            </a:br>
            <a:r>
              <a:rPr lang="en-US" sz="2400" dirty="0"/>
              <a:t>(= measured height minus gravity/non-</a:t>
            </a:r>
            <a:r>
              <a:rPr lang="en-US" sz="2400" dirty="0" err="1"/>
              <a:t>sphericity</a:t>
            </a:r>
            <a:r>
              <a:rPr lang="en-US" sz="2400" dirty="0"/>
              <a:t> effects)</a:t>
            </a:r>
          </a:p>
        </p:txBody>
      </p:sp>
      <p:sp>
        <p:nvSpPr>
          <p:cNvPr id="12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1787525" y="6594475"/>
            <a:ext cx="6573838" cy="230188"/>
          </a:xfrm>
        </p:spPr>
        <p:txBody>
          <a:bodyPr/>
          <a:lstStyle/>
          <a:p>
            <a:pPr>
              <a:defRPr/>
            </a:pPr>
            <a:r>
              <a:rPr lang="en-US" dirty="0"/>
              <a:t>Introduction to oceanography, ocean circulation and climate</a:t>
            </a:r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361363" y="6594475"/>
            <a:ext cx="735012" cy="230188"/>
          </a:xfrm>
        </p:spPr>
        <p:txBody>
          <a:bodyPr/>
          <a:lstStyle/>
          <a:p>
            <a:pPr>
              <a:defRPr/>
            </a:pPr>
            <a:fld id="{D2C6505D-CA52-024E-9578-3B84DCBB67EC}" type="slidenum">
              <a:rPr lang="en-US"/>
              <a:pPr>
                <a:defRPr/>
              </a:pPr>
              <a:t>12</a:t>
            </a:fld>
            <a:endParaRPr lang="en-US"/>
          </a:p>
        </p:txBody>
      </p:sp>
      <p:sp>
        <p:nvSpPr>
          <p:cNvPr id="15" name="Date Placeholder 4"/>
          <p:cNvSpPr>
            <a:spLocks noGrp="1"/>
          </p:cNvSpPr>
          <p:nvPr>
            <p:ph type="dt" sz="quarter" idx="10"/>
          </p:nvPr>
        </p:nvSpPr>
        <p:spPr>
          <a:xfrm>
            <a:off x="46038" y="6594475"/>
            <a:ext cx="1741487" cy="230188"/>
          </a:xfrm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>
                <a:solidFill>
                  <a:srgbClr val="898989"/>
                </a:solidFill>
                <a:ea typeface="ＭＳ Ｐゴシック" charset="-128"/>
                <a:cs typeface="ＭＳ Ｐゴシック" charset="-128"/>
              </a:rPr>
              <a:t>Nov 6, 2017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46038" y="0"/>
            <a:ext cx="9050336" cy="1010506"/>
          </a:xfrm>
        </p:spPr>
        <p:txBody>
          <a:bodyPr/>
          <a:lstStyle/>
          <a:p>
            <a:r>
              <a:rPr lang="en-US" sz="4000" dirty="0"/>
              <a:t>What’s beneath the waves? 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457200" y="876827"/>
            <a:ext cx="8229600" cy="4737328"/>
          </a:xfrm>
        </p:spPr>
        <p:txBody>
          <a:bodyPr/>
          <a:lstStyle/>
          <a:p>
            <a:r>
              <a:rPr lang="en-US" sz="2800" dirty="0"/>
              <a:t>The ocean is “horrible”</a:t>
            </a:r>
          </a:p>
          <a:p>
            <a:pPr lvl="1"/>
            <a:r>
              <a:rPr lang="en-US" sz="2400" dirty="0"/>
              <a:t>It’s </a:t>
            </a:r>
            <a:r>
              <a:rPr lang="en-US" b="1" dirty="0">
                <a:solidFill>
                  <a:schemeClr val="accent1"/>
                </a:solidFill>
              </a:rPr>
              <a:t>deep</a:t>
            </a:r>
            <a:r>
              <a:rPr lang="en-US" sz="2400" dirty="0"/>
              <a:t>: pressure is very high</a:t>
            </a:r>
          </a:p>
          <a:p>
            <a:pPr lvl="1"/>
            <a:r>
              <a:rPr lang="en-US" sz="2400" dirty="0"/>
              <a:t>It’s </a:t>
            </a:r>
            <a:r>
              <a:rPr lang="en-US" b="1" dirty="0">
                <a:solidFill>
                  <a:srgbClr val="FF0000"/>
                </a:solidFill>
              </a:rPr>
              <a:t>salty</a:t>
            </a:r>
            <a:r>
              <a:rPr lang="en-US" sz="2400" dirty="0"/>
              <a:t>: metals rust quickly, highly corrosive</a:t>
            </a:r>
          </a:p>
          <a:p>
            <a:pPr lvl="1"/>
            <a:r>
              <a:rPr lang="en-US" sz="2400" dirty="0"/>
              <a:t>It’s </a:t>
            </a:r>
            <a:r>
              <a:rPr lang="en-US" b="1" dirty="0"/>
              <a:t>dark</a:t>
            </a:r>
            <a:r>
              <a:rPr lang="en-US" sz="2400" dirty="0"/>
              <a:t>: largely opaque to electromagnetic spectrum </a:t>
            </a:r>
          </a:p>
          <a:p>
            <a:pPr lvl="1"/>
            <a:r>
              <a:rPr lang="en-US" sz="2400" dirty="0"/>
              <a:t>It’s </a:t>
            </a:r>
            <a:r>
              <a:rPr lang="en-US" b="1" dirty="0">
                <a:solidFill>
                  <a:schemeClr val="accent4">
                    <a:lumMod val="75000"/>
                  </a:schemeClr>
                </a:solidFill>
              </a:rPr>
              <a:t>cold</a:t>
            </a:r>
            <a:r>
              <a:rPr lang="en-US" sz="2400" dirty="0"/>
              <a:t>: about 2-3</a:t>
            </a:r>
            <a:r>
              <a:rPr lang="en-US" sz="2400" baseline="30000" dirty="0"/>
              <a:t>o</a:t>
            </a:r>
            <a:r>
              <a:rPr lang="en-US" sz="2400" dirty="0"/>
              <a:t>C below 2000m, &lt;0</a:t>
            </a:r>
            <a:r>
              <a:rPr lang="en-US" sz="2400" baseline="30000" dirty="0"/>
              <a:t>o</a:t>
            </a:r>
            <a:r>
              <a:rPr lang="en-US" sz="2400" dirty="0"/>
              <a:t>C near poles</a:t>
            </a:r>
          </a:p>
          <a:p>
            <a:pPr lvl="1"/>
            <a:r>
              <a:rPr lang="en-US" sz="2400" dirty="0"/>
              <a:t>It’s </a:t>
            </a:r>
            <a:r>
              <a:rPr lang="en-US" b="1" dirty="0">
                <a:solidFill>
                  <a:srgbClr val="008000"/>
                </a:solidFill>
              </a:rPr>
              <a:t>viscous</a:t>
            </a:r>
            <a:r>
              <a:rPr lang="en-US" sz="2400" dirty="0"/>
              <a:t>: traveling through it is slow and expensive</a:t>
            </a:r>
          </a:p>
          <a:p>
            <a:pPr lvl="1"/>
            <a:r>
              <a:rPr lang="en-US" sz="2400" dirty="0"/>
              <a:t>It can be </a:t>
            </a:r>
            <a:r>
              <a:rPr lang="en-US" b="1" dirty="0">
                <a:solidFill>
                  <a:schemeClr val="accent6"/>
                </a:solidFill>
              </a:rPr>
              <a:t>rough</a:t>
            </a:r>
            <a:r>
              <a:rPr lang="en-US" sz="2400" dirty="0"/>
              <a:t>: bad weather, waves, sea-sickness…</a:t>
            </a:r>
          </a:p>
          <a:p>
            <a:pPr lvl="1"/>
            <a:r>
              <a:rPr lang="en-US" sz="2400" dirty="0"/>
              <a:t>Algae grow on everything (</a:t>
            </a:r>
            <a:r>
              <a:rPr lang="en-US" b="1" dirty="0" err="1">
                <a:solidFill>
                  <a:schemeClr val="accent3"/>
                </a:solidFill>
              </a:rPr>
              <a:t>biofouling</a:t>
            </a:r>
            <a:r>
              <a:rPr lang="en-US" sz="2400" dirty="0"/>
              <a:t>)</a:t>
            </a:r>
          </a:p>
          <a:p>
            <a:pPr lvl="1"/>
            <a:r>
              <a:rPr lang="en-US" sz="2400" dirty="0"/>
              <a:t>Because the ocean is a resource, </a:t>
            </a:r>
            <a:r>
              <a:rPr lang="en-US" b="1" dirty="0">
                <a:solidFill>
                  <a:srgbClr val="FF78C8"/>
                </a:solidFill>
              </a:rPr>
              <a:t>politics</a:t>
            </a:r>
            <a:r>
              <a:rPr lang="en-US" dirty="0">
                <a:solidFill>
                  <a:srgbClr val="FF78C8"/>
                </a:solidFill>
              </a:rPr>
              <a:t> </a:t>
            </a:r>
            <a:r>
              <a:rPr lang="en-US" sz="2400" dirty="0"/>
              <a:t>comes into play</a:t>
            </a:r>
          </a:p>
          <a:p>
            <a:pPr lvl="1"/>
            <a:r>
              <a:rPr lang="en-US" sz="2400" dirty="0"/>
              <a:t>(Things with teeth can eat you, etc...)</a:t>
            </a:r>
          </a:p>
          <a:p>
            <a:r>
              <a:rPr lang="en-US" sz="2400" dirty="0"/>
              <a:t>Going in the deep sea is harder than going into space! </a:t>
            </a:r>
          </a:p>
        </p:txBody>
      </p:sp>
      <p:sp>
        <p:nvSpPr>
          <p:cNvPr id="9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1787525" y="6594475"/>
            <a:ext cx="6573838" cy="230188"/>
          </a:xfrm>
        </p:spPr>
        <p:txBody>
          <a:bodyPr/>
          <a:lstStyle/>
          <a:p>
            <a:pPr>
              <a:defRPr/>
            </a:pPr>
            <a:r>
              <a:rPr lang="en-US" dirty="0"/>
              <a:t>Introduction to oceanography, ocean circulation and climate</a:t>
            </a:r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361363" y="6594475"/>
            <a:ext cx="735012" cy="230188"/>
          </a:xfrm>
        </p:spPr>
        <p:txBody>
          <a:bodyPr/>
          <a:lstStyle/>
          <a:p>
            <a:pPr>
              <a:defRPr/>
            </a:pPr>
            <a:fld id="{D2C6505D-CA52-024E-9578-3B84DCBB67EC}" type="slidenum">
              <a:rPr lang="en-US"/>
              <a:pPr>
                <a:defRPr/>
              </a:pPr>
              <a:t>13</a:t>
            </a:fld>
            <a:endParaRPr lang="en-US"/>
          </a:p>
        </p:txBody>
      </p:sp>
      <p:sp>
        <p:nvSpPr>
          <p:cNvPr id="12" name="Date Placeholder 4"/>
          <p:cNvSpPr>
            <a:spLocks noGrp="1"/>
          </p:cNvSpPr>
          <p:nvPr>
            <p:ph type="dt" sz="quarter" idx="10"/>
          </p:nvPr>
        </p:nvSpPr>
        <p:spPr>
          <a:xfrm>
            <a:off x="46038" y="6594475"/>
            <a:ext cx="1741487" cy="230188"/>
          </a:xfrm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>
                <a:solidFill>
                  <a:srgbClr val="898989"/>
                </a:solidFill>
                <a:ea typeface="ＭＳ Ｐゴシック" charset="-128"/>
                <a:cs typeface="ＭＳ Ｐゴシック" charset="-128"/>
              </a:rPr>
              <a:t>Nov 6, 2017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67684" y="1213712"/>
            <a:ext cx="3834022" cy="29064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52904"/>
          </a:xfrm>
        </p:spPr>
        <p:txBody>
          <a:bodyPr/>
          <a:lstStyle/>
          <a:p>
            <a:r>
              <a:rPr lang="en-US" dirty="0"/>
              <a:t>Research vessels, ocean sampling</a:t>
            </a:r>
          </a:p>
        </p:txBody>
      </p:sp>
      <p:pic>
        <p:nvPicPr>
          <p:cNvPr id="11" name="Imag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289231" y="4389749"/>
            <a:ext cx="4708472" cy="20671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TextBox 12"/>
          <p:cNvSpPr txBox="1"/>
          <p:nvPr/>
        </p:nvSpPr>
        <p:spPr>
          <a:xfrm>
            <a:off x="167684" y="1334981"/>
            <a:ext cx="21082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RRS James Cook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126988" y="4389749"/>
            <a:ext cx="18646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RRS Discovery</a:t>
            </a:r>
          </a:p>
        </p:txBody>
      </p:sp>
      <p:pic>
        <p:nvPicPr>
          <p:cNvPr id="12" name="Image 3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4297431" y="1229172"/>
            <a:ext cx="3834022" cy="28755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" name="TextBox 18"/>
          <p:cNvSpPr txBox="1"/>
          <p:nvPr/>
        </p:nvSpPr>
        <p:spPr>
          <a:xfrm>
            <a:off x="4386560" y="1302715"/>
            <a:ext cx="27250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RRS James Clark Ross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5567117" y="5037578"/>
            <a:ext cx="311008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+ “</a:t>
            </a:r>
            <a:r>
              <a:rPr lang="en-US" dirty="0" err="1"/>
              <a:t>Boaty</a:t>
            </a:r>
            <a:r>
              <a:rPr lang="en-US" dirty="0"/>
              <a:t> </a:t>
            </a:r>
            <a:r>
              <a:rPr lang="en-US" dirty="0" err="1"/>
              <a:t>McBoatface</a:t>
            </a:r>
            <a:r>
              <a:rPr lang="en-US" dirty="0"/>
              <a:t>”</a:t>
            </a:r>
          </a:p>
          <a:p>
            <a:pPr algn="ctr"/>
            <a:r>
              <a:rPr lang="en-US" dirty="0"/>
              <a:t>i.e. </a:t>
            </a:r>
          </a:p>
          <a:p>
            <a:pPr algn="ctr"/>
            <a:r>
              <a:rPr lang="en-US" dirty="0"/>
              <a:t>RRS Sir David Attenborough</a:t>
            </a:r>
          </a:p>
        </p:txBody>
      </p:sp>
      <p:sp>
        <p:nvSpPr>
          <p:cNvPr id="20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1787525" y="6594475"/>
            <a:ext cx="6573838" cy="230188"/>
          </a:xfrm>
        </p:spPr>
        <p:txBody>
          <a:bodyPr/>
          <a:lstStyle/>
          <a:p>
            <a:pPr>
              <a:defRPr/>
            </a:pPr>
            <a:r>
              <a:rPr lang="en-US" dirty="0"/>
              <a:t>Introduction to oceanography, ocean circulation and climate</a:t>
            </a:r>
          </a:p>
        </p:txBody>
      </p:sp>
      <p:sp>
        <p:nvSpPr>
          <p:cNvPr id="2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361363" y="6594475"/>
            <a:ext cx="735012" cy="230188"/>
          </a:xfrm>
        </p:spPr>
        <p:txBody>
          <a:bodyPr/>
          <a:lstStyle/>
          <a:p>
            <a:pPr>
              <a:defRPr/>
            </a:pPr>
            <a:fld id="{D2C6505D-CA52-024E-9578-3B84DCBB67EC}" type="slidenum">
              <a:rPr lang="en-US"/>
              <a:pPr>
                <a:defRPr/>
              </a:pPr>
              <a:t>14</a:t>
            </a:fld>
            <a:endParaRPr lang="en-US"/>
          </a:p>
        </p:txBody>
      </p:sp>
      <p:sp>
        <p:nvSpPr>
          <p:cNvPr id="22" name="Date Placeholder 4"/>
          <p:cNvSpPr>
            <a:spLocks noGrp="1"/>
          </p:cNvSpPr>
          <p:nvPr>
            <p:ph type="dt" sz="quarter" idx="10"/>
          </p:nvPr>
        </p:nvSpPr>
        <p:spPr>
          <a:xfrm>
            <a:off x="46038" y="6594475"/>
            <a:ext cx="1741487" cy="230188"/>
          </a:xfrm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>
                <a:solidFill>
                  <a:srgbClr val="898989"/>
                </a:solidFill>
                <a:ea typeface="ＭＳ Ｐゴシック" charset="-128"/>
                <a:cs typeface="ＭＳ Ｐゴシック" charset="-128"/>
              </a:rPr>
              <a:t>Nov 6, 2017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54004" y="323057"/>
            <a:ext cx="8832541" cy="852904"/>
          </a:xfrm>
        </p:spPr>
        <p:txBody>
          <a:bodyPr/>
          <a:lstStyle/>
          <a:p>
            <a:r>
              <a:rPr lang="en-US" dirty="0"/>
              <a:t>Paradox: Getting water in the ocean is actually </a:t>
            </a:r>
            <a:r>
              <a:rPr lang="en-US" dirty="0" err="1"/>
              <a:t>suprisingly</a:t>
            </a:r>
            <a:r>
              <a:rPr lang="en-US" dirty="0"/>
              <a:t> difficult! Why?</a:t>
            </a:r>
          </a:p>
        </p:txBody>
      </p:sp>
      <p:pic>
        <p:nvPicPr>
          <p:cNvPr id="15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54005" y="1526166"/>
            <a:ext cx="4200839" cy="48721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TextBox 16"/>
          <p:cNvSpPr txBox="1"/>
          <p:nvPr/>
        </p:nvSpPr>
        <p:spPr>
          <a:xfrm>
            <a:off x="154005" y="1526166"/>
            <a:ext cx="12618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“Rosette”</a:t>
            </a:r>
          </a:p>
        </p:txBody>
      </p:sp>
      <p:pic>
        <p:nvPicPr>
          <p:cNvPr id="12" name="Image 3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4554577" y="2164568"/>
            <a:ext cx="4431969" cy="33239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1787525" y="6594475"/>
            <a:ext cx="6573838" cy="230188"/>
          </a:xfrm>
        </p:spPr>
        <p:txBody>
          <a:bodyPr/>
          <a:lstStyle/>
          <a:p>
            <a:pPr>
              <a:defRPr/>
            </a:pPr>
            <a:r>
              <a:rPr lang="en-US" dirty="0"/>
              <a:t>Introduction to oceanography, ocean circulation and climate</a:t>
            </a:r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361363" y="6594475"/>
            <a:ext cx="735012" cy="230188"/>
          </a:xfrm>
        </p:spPr>
        <p:txBody>
          <a:bodyPr/>
          <a:lstStyle/>
          <a:p>
            <a:pPr>
              <a:defRPr/>
            </a:pPr>
            <a:fld id="{D2C6505D-CA52-024E-9578-3B84DCBB67EC}" type="slidenum">
              <a:rPr lang="en-US"/>
              <a:pPr>
                <a:defRPr/>
              </a:pPr>
              <a:t>15</a:t>
            </a:fld>
            <a:endParaRPr lang="en-US"/>
          </a:p>
        </p:txBody>
      </p:sp>
      <p:sp>
        <p:nvSpPr>
          <p:cNvPr id="13" name="Date Placeholder 4"/>
          <p:cNvSpPr>
            <a:spLocks noGrp="1"/>
          </p:cNvSpPr>
          <p:nvPr>
            <p:ph type="dt" sz="quarter" idx="10"/>
          </p:nvPr>
        </p:nvSpPr>
        <p:spPr>
          <a:xfrm>
            <a:off x="46038" y="6594475"/>
            <a:ext cx="1741487" cy="230188"/>
          </a:xfrm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>
                <a:solidFill>
                  <a:srgbClr val="898989"/>
                </a:solidFill>
                <a:ea typeface="ＭＳ Ｐゴシック" charset="-128"/>
                <a:cs typeface="ＭＳ Ｐゴシック" charset="-128"/>
              </a:rPr>
              <a:t>Nov 6, 2017</a:t>
            </a:r>
          </a:p>
        </p:txBody>
      </p:sp>
    </p:spTree>
    <p:extLst>
      <p:ext uri="{BB962C8B-B14F-4D97-AF65-F5344CB8AC3E}">
        <p14:creationId xmlns:p14="http://schemas.microsoft.com/office/powerpoint/2010/main" val="127505163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457200" y="211658"/>
            <a:ext cx="8229600" cy="852904"/>
          </a:xfrm>
        </p:spPr>
        <p:txBody>
          <a:bodyPr/>
          <a:lstStyle/>
          <a:p>
            <a:r>
              <a:rPr lang="en-US" sz="3600" dirty="0"/>
              <a:t>Then the fun stops... from this point on it’s chemistry and statistics!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54005" y="1526166"/>
            <a:ext cx="12618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“Rosette”</a:t>
            </a:r>
          </a:p>
        </p:txBody>
      </p:sp>
      <p:pic>
        <p:nvPicPr>
          <p:cNvPr id="12" name="Image 3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049950" y="1265049"/>
            <a:ext cx="5358836" cy="52935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1787525" y="6594475"/>
            <a:ext cx="6573838" cy="230188"/>
          </a:xfrm>
        </p:spPr>
        <p:txBody>
          <a:bodyPr/>
          <a:lstStyle/>
          <a:p>
            <a:pPr>
              <a:defRPr/>
            </a:pPr>
            <a:r>
              <a:rPr lang="en-US" dirty="0"/>
              <a:t>Introduction to oceanography, ocean circulation and climate</a:t>
            </a:r>
          </a:p>
        </p:txBody>
      </p:sp>
      <p:sp>
        <p:nvSpPr>
          <p:cNvPr id="2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361363" y="6594475"/>
            <a:ext cx="735012" cy="230188"/>
          </a:xfrm>
        </p:spPr>
        <p:txBody>
          <a:bodyPr/>
          <a:lstStyle/>
          <a:p>
            <a:pPr>
              <a:defRPr/>
            </a:pPr>
            <a:fld id="{D2C6505D-CA52-024E-9578-3B84DCBB67EC}" type="slidenum">
              <a:rPr lang="en-US"/>
              <a:pPr>
                <a:defRPr/>
              </a:pPr>
              <a:t>16</a:t>
            </a:fld>
            <a:endParaRPr lang="en-US"/>
          </a:p>
        </p:txBody>
      </p:sp>
      <p:sp>
        <p:nvSpPr>
          <p:cNvPr id="21" name="Date Placeholder 4"/>
          <p:cNvSpPr>
            <a:spLocks noGrp="1"/>
          </p:cNvSpPr>
          <p:nvPr>
            <p:ph type="dt" sz="quarter" idx="10"/>
          </p:nvPr>
        </p:nvSpPr>
        <p:spPr>
          <a:xfrm>
            <a:off x="46038" y="6594475"/>
            <a:ext cx="1741487" cy="230188"/>
          </a:xfrm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>
                <a:solidFill>
                  <a:srgbClr val="898989"/>
                </a:solidFill>
                <a:ea typeface="ＭＳ Ｐゴシック" charset="-128"/>
                <a:cs typeface="ＭＳ Ｐゴシック" charset="-128"/>
              </a:rPr>
              <a:t>Nov 6, 2017</a:t>
            </a:r>
          </a:p>
        </p:txBody>
      </p:sp>
    </p:spTree>
    <p:extLst>
      <p:ext uri="{BB962C8B-B14F-4D97-AF65-F5344CB8AC3E}">
        <p14:creationId xmlns:p14="http://schemas.microsoft.com/office/powerpoint/2010/main" val="389173343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dirty="0"/>
              <a:t>Working conditions...</a:t>
            </a:r>
            <a:br>
              <a:rPr lang="en-US" dirty="0"/>
            </a:br>
            <a:r>
              <a:rPr lang="en-US" sz="2800" dirty="0"/>
              <a:t>(an average day in the Southern Ocean)</a:t>
            </a:r>
          </a:p>
        </p:txBody>
      </p:sp>
      <p:pic>
        <p:nvPicPr>
          <p:cNvPr id="2" name="MVI_5310.m4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414910" y="1365450"/>
            <a:ext cx="6495220" cy="487141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841381" y="5867533"/>
            <a:ext cx="39955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R/V Ronald H. Brown, P18, Jan 2017</a:t>
            </a:r>
          </a:p>
        </p:txBody>
      </p:sp>
      <p:sp>
        <p:nvSpPr>
          <p:cNvPr id="13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1787525" y="6594475"/>
            <a:ext cx="6573838" cy="230188"/>
          </a:xfrm>
        </p:spPr>
        <p:txBody>
          <a:bodyPr/>
          <a:lstStyle/>
          <a:p>
            <a:pPr>
              <a:defRPr/>
            </a:pPr>
            <a:r>
              <a:rPr lang="en-US" dirty="0"/>
              <a:t>Introduction to oceanography, ocean circulation and climate</a:t>
            </a:r>
          </a:p>
        </p:txBody>
      </p:sp>
      <p:sp>
        <p:nvSpPr>
          <p:cNvPr id="1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361363" y="6594475"/>
            <a:ext cx="735012" cy="230188"/>
          </a:xfrm>
        </p:spPr>
        <p:txBody>
          <a:bodyPr/>
          <a:lstStyle/>
          <a:p>
            <a:pPr>
              <a:defRPr/>
            </a:pPr>
            <a:fld id="{D2C6505D-CA52-024E-9578-3B84DCBB67EC}" type="slidenum">
              <a:rPr lang="en-US"/>
              <a:pPr>
                <a:defRPr/>
              </a:pPr>
              <a:t>17</a:t>
            </a:fld>
            <a:endParaRPr lang="en-US"/>
          </a:p>
        </p:txBody>
      </p:sp>
      <p:sp>
        <p:nvSpPr>
          <p:cNvPr id="15" name="Date Placeholder 4"/>
          <p:cNvSpPr>
            <a:spLocks noGrp="1"/>
          </p:cNvSpPr>
          <p:nvPr>
            <p:ph type="dt" sz="quarter" idx="10"/>
          </p:nvPr>
        </p:nvSpPr>
        <p:spPr>
          <a:xfrm>
            <a:off x="46038" y="6594475"/>
            <a:ext cx="1741487" cy="230188"/>
          </a:xfrm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>
                <a:solidFill>
                  <a:srgbClr val="898989"/>
                </a:solidFill>
                <a:ea typeface="ＭＳ Ｐゴシック" charset="-128"/>
                <a:cs typeface="ＭＳ Ｐゴシック" charset="-128"/>
              </a:rPr>
              <a:t>Nov 6, 2017</a:t>
            </a:r>
          </a:p>
        </p:txBody>
      </p:sp>
    </p:spTree>
    <p:extLst>
      <p:ext uri="{BB962C8B-B14F-4D97-AF65-F5344CB8AC3E}">
        <p14:creationId xmlns:p14="http://schemas.microsoft.com/office/powerpoint/2010/main" val="9576516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sz="4000" dirty="0"/>
              <a:t>Mapping chemical ocean properties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35714"/>
          <a:stretch/>
        </p:blipFill>
        <p:spPr>
          <a:xfrm>
            <a:off x="-6144" y="2283775"/>
            <a:ext cx="9195051" cy="4044633"/>
          </a:xfrm>
          <a:prstGeom prst="rect">
            <a:avLst/>
          </a:prstGeom>
        </p:spPr>
      </p:pic>
      <p:sp>
        <p:nvSpPr>
          <p:cNvPr id="8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1787525" y="6594475"/>
            <a:ext cx="6573838" cy="230188"/>
          </a:xfrm>
        </p:spPr>
        <p:txBody>
          <a:bodyPr/>
          <a:lstStyle/>
          <a:p>
            <a:pPr>
              <a:defRPr/>
            </a:pPr>
            <a:r>
              <a:rPr lang="en-US" dirty="0"/>
              <a:t>Introduction to oceanography, ocean circulation and climate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361363" y="6594475"/>
            <a:ext cx="735012" cy="230188"/>
          </a:xfrm>
        </p:spPr>
        <p:txBody>
          <a:bodyPr/>
          <a:lstStyle/>
          <a:p>
            <a:pPr>
              <a:defRPr/>
            </a:pPr>
            <a:fld id="{D2C6505D-CA52-024E-9578-3B84DCBB67EC}" type="slidenum">
              <a:rPr lang="en-US"/>
              <a:pPr>
                <a:defRPr/>
              </a:pPr>
              <a:t>18</a:t>
            </a:fld>
            <a:endParaRPr lang="en-US"/>
          </a:p>
        </p:txBody>
      </p:sp>
      <p:sp>
        <p:nvSpPr>
          <p:cNvPr id="11" name="Date Placeholder 4"/>
          <p:cNvSpPr>
            <a:spLocks noGrp="1"/>
          </p:cNvSpPr>
          <p:nvPr>
            <p:ph type="dt" sz="quarter" idx="10"/>
          </p:nvPr>
        </p:nvSpPr>
        <p:spPr>
          <a:xfrm>
            <a:off x="46038" y="6594475"/>
            <a:ext cx="1741487" cy="230188"/>
          </a:xfrm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>
                <a:solidFill>
                  <a:srgbClr val="898989"/>
                </a:solidFill>
                <a:ea typeface="ＭＳ Ｐゴシック" charset="-128"/>
                <a:cs typeface="ＭＳ Ｐゴシック" charset="-128"/>
              </a:rPr>
              <a:t>Nov 6, 2017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-6144" y="1259275"/>
            <a:ext cx="915014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rgbClr val="FF0000"/>
                </a:solidFill>
              </a:rPr>
              <a:t>Temperature</a:t>
            </a:r>
          </a:p>
          <a:p>
            <a:pPr algn="ctr"/>
            <a:r>
              <a:rPr lang="en-US" sz="2800" dirty="0">
                <a:solidFill>
                  <a:srgbClr val="FF0000"/>
                </a:solidFill>
              </a:rPr>
              <a:t>Cold </a:t>
            </a:r>
            <a:r>
              <a:rPr lang="en-US" sz="2800" dirty="0" err="1">
                <a:solidFill>
                  <a:srgbClr val="FF0000"/>
                </a:solidFill>
              </a:rPr>
              <a:t>vs</a:t>
            </a:r>
            <a:r>
              <a:rPr lang="en-US" sz="2800" dirty="0">
                <a:solidFill>
                  <a:srgbClr val="FF0000"/>
                </a:solidFill>
              </a:rPr>
              <a:t> warm regions </a:t>
            </a:r>
            <a:r>
              <a:rPr lang="mr-IN" sz="2800" dirty="0">
                <a:solidFill>
                  <a:srgbClr val="FF0000"/>
                </a:solidFill>
              </a:rPr>
              <a:t>–</a:t>
            </a:r>
            <a:r>
              <a:rPr lang="en-US" sz="2800" dirty="0">
                <a:solidFill>
                  <a:srgbClr val="FF0000"/>
                </a:solidFill>
              </a:rPr>
              <a:t> Why?</a:t>
            </a:r>
          </a:p>
        </p:txBody>
      </p:sp>
    </p:spTree>
    <p:extLst>
      <p:ext uri="{BB962C8B-B14F-4D97-AF65-F5344CB8AC3E}">
        <p14:creationId xmlns:p14="http://schemas.microsoft.com/office/powerpoint/2010/main" val="178583270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sz="4000" dirty="0"/>
              <a:t>Mapping chemical ocean properties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36685"/>
          <a:stretch/>
        </p:blipFill>
        <p:spPr>
          <a:xfrm>
            <a:off x="-4699" y="2258284"/>
            <a:ext cx="9148699" cy="3963408"/>
          </a:xfrm>
          <a:prstGeom prst="rect">
            <a:avLst/>
          </a:prstGeom>
        </p:spPr>
      </p:pic>
      <p:sp>
        <p:nvSpPr>
          <p:cNvPr id="8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1787525" y="6594475"/>
            <a:ext cx="6573838" cy="230188"/>
          </a:xfrm>
        </p:spPr>
        <p:txBody>
          <a:bodyPr/>
          <a:lstStyle/>
          <a:p>
            <a:pPr>
              <a:defRPr/>
            </a:pPr>
            <a:r>
              <a:rPr lang="en-US" dirty="0"/>
              <a:t>Introduction to oceanography, ocean circulation and climate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361363" y="6594475"/>
            <a:ext cx="735012" cy="230188"/>
          </a:xfrm>
        </p:spPr>
        <p:txBody>
          <a:bodyPr/>
          <a:lstStyle/>
          <a:p>
            <a:pPr>
              <a:defRPr/>
            </a:pPr>
            <a:fld id="{D2C6505D-CA52-024E-9578-3B84DCBB67EC}" type="slidenum">
              <a:rPr lang="en-US"/>
              <a:pPr>
                <a:defRPr/>
              </a:pPr>
              <a:t>19</a:t>
            </a:fld>
            <a:endParaRPr lang="en-US"/>
          </a:p>
        </p:txBody>
      </p:sp>
      <p:sp>
        <p:nvSpPr>
          <p:cNvPr id="11" name="Date Placeholder 4"/>
          <p:cNvSpPr>
            <a:spLocks noGrp="1"/>
          </p:cNvSpPr>
          <p:nvPr>
            <p:ph type="dt" sz="quarter" idx="10"/>
          </p:nvPr>
        </p:nvSpPr>
        <p:spPr>
          <a:xfrm>
            <a:off x="46038" y="6594475"/>
            <a:ext cx="1741487" cy="230188"/>
          </a:xfrm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>
                <a:solidFill>
                  <a:srgbClr val="898989"/>
                </a:solidFill>
                <a:ea typeface="ＭＳ Ｐゴシック" charset="-128"/>
                <a:cs typeface="ＭＳ Ｐゴシック" charset="-128"/>
              </a:rPr>
              <a:t>Nov 6, 2017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-6144" y="1259275"/>
            <a:ext cx="915014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rgbClr val="3366FF"/>
                </a:solidFill>
              </a:rPr>
              <a:t>Salinity</a:t>
            </a:r>
          </a:p>
          <a:p>
            <a:pPr algn="ctr"/>
            <a:r>
              <a:rPr lang="en-US" sz="2800" dirty="0">
                <a:solidFill>
                  <a:srgbClr val="3366FF"/>
                </a:solidFill>
              </a:rPr>
              <a:t>Saline </a:t>
            </a:r>
            <a:r>
              <a:rPr lang="en-US" sz="2800" dirty="0" err="1">
                <a:solidFill>
                  <a:srgbClr val="3366FF"/>
                </a:solidFill>
              </a:rPr>
              <a:t>vs</a:t>
            </a:r>
            <a:r>
              <a:rPr lang="en-US" sz="2800" dirty="0">
                <a:solidFill>
                  <a:srgbClr val="3366FF"/>
                </a:solidFill>
              </a:rPr>
              <a:t> fresh regions </a:t>
            </a:r>
            <a:r>
              <a:rPr lang="mr-IN" sz="2800" dirty="0">
                <a:solidFill>
                  <a:srgbClr val="3366FF"/>
                </a:solidFill>
              </a:rPr>
              <a:t>–</a:t>
            </a:r>
            <a:r>
              <a:rPr lang="en-US" sz="2800" dirty="0">
                <a:solidFill>
                  <a:srgbClr val="3366FF"/>
                </a:solidFill>
              </a:rPr>
              <a:t> Why?</a:t>
            </a:r>
          </a:p>
        </p:txBody>
      </p:sp>
    </p:spTree>
    <p:extLst>
      <p:ext uri="{BB962C8B-B14F-4D97-AF65-F5344CB8AC3E}">
        <p14:creationId xmlns:p14="http://schemas.microsoft.com/office/powerpoint/2010/main" val="18114119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42733" y="90000"/>
            <a:ext cx="6394986" cy="6394986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442733" y="6231070"/>
            <a:ext cx="3956967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dirty="0">
                <a:solidFill>
                  <a:srgbClr val="FFFFFF"/>
                </a:solidFill>
              </a:rPr>
              <a:t>https://</a:t>
            </a:r>
            <a:r>
              <a:rPr lang="en-US" sz="1050" dirty="0" err="1">
                <a:solidFill>
                  <a:srgbClr val="FFFFFF"/>
                </a:solidFill>
              </a:rPr>
              <a:t>www.nasa.gov</a:t>
            </a:r>
            <a:r>
              <a:rPr lang="en-US" sz="1050" dirty="0">
                <a:solidFill>
                  <a:srgbClr val="FFFFFF"/>
                </a:solidFill>
              </a:rPr>
              <a:t>/image-feature/</a:t>
            </a:r>
            <a:r>
              <a:rPr lang="en-US" sz="1050" dirty="0" err="1">
                <a:solidFill>
                  <a:srgbClr val="FFFFFF"/>
                </a:solidFill>
              </a:rPr>
              <a:t>goddard</a:t>
            </a:r>
            <a:r>
              <a:rPr lang="en-US" sz="1050" dirty="0">
                <a:solidFill>
                  <a:srgbClr val="FFFFFF"/>
                </a:solidFill>
              </a:rPr>
              <a:t>/lro-earthrise-2015</a:t>
            </a:r>
          </a:p>
        </p:txBody>
      </p:sp>
      <p:sp>
        <p:nvSpPr>
          <p:cNvPr id="9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1787525" y="6594475"/>
            <a:ext cx="6573838" cy="230188"/>
          </a:xfrm>
        </p:spPr>
        <p:txBody>
          <a:bodyPr/>
          <a:lstStyle/>
          <a:p>
            <a:pPr>
              <a:defRPr/>
            </a:pPr>
            <a:r>
              <a:rPr lang="en-US" dirty="0"/>
              <a:t>Introduction to oceanography, ocean circulation and climate</a:t>
            </a:r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361363" y="6594475"/>
            <a:ext cx="735012" cy="230188"/>
          </a:xfrm>
        </p:spPr>
        <p:txBody>
          <a:bodyPr/>
          <a:lstStyle/>
          <a:p>
            <a:pPr>
              <a:defRPr/>
            </a:pPr>
            <a:fld id="{D2C6505D-CA52-024E-9578-3B84DCBB67EC}" type="slidenum">
              <a:rPr lang="en-US"/>
              <a:pPr>
                <a:defRPr/>
              </a:pPr>
              <a:t>2</a:t>
            </a:fld>
            <a:endParaRPr lang="en-US"/>
          </a:p>
        </p:txBody>
      </p:sp>
      <p:sp>
        <p:nvSpPr>
          <p:cNvPr id="11" name="Date Placeholder 4"/>
          <p:cNvSpPr>
            <a:spLocks noGrp="1"/>
          </p:cNvSpPr>
          <p:nvPr>
            <p:ph type="dt" sz="quarter" idx="10"/>
          </p:nvPr>
        </p:nvSpPr>
        <p:spPr>
          <a:xfrm>
            <a:off x="46038" y="6594475"/>
            <a:ext cx="1741487" cy="230188"/>
          </a:xfrm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>
                <a:solidFill>
                  <a:srgbClr val="898989"/>
                </a:solidFill>
                <a:ea typeface="ＭＳ Ｐゴシック" charset="-128"/>
                <a:cs typeface="ＭＳ Ｐゴシック" charset="-128"/>
              </a:rPr>
              <a:t>Nov 6, 2017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617906" y="236291"/>
            <a:ext cx="205822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FFFF"/>
                </a:solidFill>
              </a:rPr>
              <a:t>~ 70% Ocean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230512" y="4675703"/>
            <a:ext cx="5233950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</a:rPr>
              <a:t>What can we see from space?</a:t>
            </a:r>
          </a:p>
          <a:p>
            <a:r>
              <a:rPr lang="en-US" sz="2800" dirty="0">
                <a:solidFill>
                  <a:schemeClr val="bg1"/>
                </a:solidFill>
              </a:rPr>
              <a:t>What can we learn from space?</a:t>
            </a:r>
          </a:p>
        </p:txBody>
      </p:sp>
    </p:spTree>
    <p:extLst>
      <p:ext uri="{BB962C8B-B14F-4D97-AF65-F5344CB8AC3E}">
        <p14:creationId xmlns:p14="http://schemas.microsoft.com/office/powerpoint/2010/main" val="107026465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sz="4000" dirty="0"/>
              <a:t>Mapping chemical ocean properties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36497"/>
          <a:stretch/>
        </p:blipFill>
        <p:spPr>
          <a:xfrm>
            <a:off x="0" y="2231529"/>
            <a:ext cx="9183121" cy="3990162"/>
          </a:xfrm>
          <a:prstGeom prst="rect">
            <a:avLst/>
          </a:prstGeom>
        </p:spPr>
      </p:pic>
      <p:sp>
        <p:nvSpPr>
          <p:cNvPr id="8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1787525" y="6594475"/>
            <a:ext cx="6573838" cy="230188"/>
          </a:xfrm>
        </p:spPr>
        <p:txBody>
          <a:bodyPr/>
          <a:lstStyle/>
          <a:p>
            <a:pPr>
              <a:defRPr/>
            </a:pPr>
            <a:r>
              <a:rPr lang="en-US" dirty="0"/>
              <a:t>Introduction to oceanography, ocean circulation and climate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361363" y="6594475"/>
            <a:ext cx="735012" cy="230188"/>
          </a:xfrm>
        </p:spPr>
        <p:txBody>
          <a:bodyPr/>
          <a:lstStyle/>
          <a:p>
            <a:pPr>
              <a:defRPr/>
            </a:pPr>
            <a:fld id="{D2C6505D-CA52-024E-9578-3B84DCBB67EC}" type="slidenum">
              <a:rPr lang="en-US"/>
              <a:pPr>
                <a:defRPr/>
              </a:pPr>
              <a:t>20</a:t>
            </a:fld>
            <a:endParaRPr lang="en-US"/>
          </a:p>
        </p:txBody>
      </p:sp>
      <p:sp>
        <p:nvSpPr>
          <p:cNvPr id="11" name="Date Placeholder 4"/>
          <p:cNvSpPr>
            <a:spLocks noGrp="1"/>
          </p:cNvSpPr>
          <p:nvPr>
            <p:ph type="dt" sz="quarter" idx="10"/>
          </p:nvPr>
        </p:nvSpPr>
        <p:spPr>
          <a:xfrm>
            <a:off x="46038" y="6594475"/>
            <a:ext cx="1741487" cy="230188"/>
          </a:xfrm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>
                <a:solidFill>
                  <a:srgbClr val="898989"/>
                </a:solidFill>
                <a:ea typeface="ＭＳ Ｐゴシック" charset="-128"/>
                <a:cs typeface="ＭＳ Ｐゴシック" charset="-128"/>
              </a:rPr>
              <a:t>Nov 6, 2017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-6144" y="1259275"/>
            <a:ext cx="915014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rgbClr val="FF78C8"/>
                </a:solidFill>
              </a:rPr>
              <a:t>CFC11 (a man made pollutant </a:t>
            </a:r>
            <a:r>
              <a:rPr lang="mr-IN" sz="2800" dirty="0">
                <a:solidFill>
                  <a:srgbClr val="FF78C8"/>
                </a:solidFill>
              </a:rPr>
              <a:t>–</a:t>
            </a:r>
            <a:r>
              <a:rPr lang="en-US" sz="2800" dirty="0">
                <a:solidFill>
                  <a:srgbClr val="FF78C8"/>
                </a:solidFill>
              </a:rPr>
              <a:t> ozone hole!)</a:t>
            </a:r>
          </a:p>
          <a:p>
            <a:pPr algn="ctr"/>
            <a:r>
              <a:rPr lang="en-US" sz="2800" dirty="0">
                <a:solidFill>
                  <a:srgbClr val="FF78C8"/>
                </a:solidFill>
              </a:rPr>
              <a:t>High </a:t>
            </a:r>
            <a:r>
              <a:rPr lang="en-US" sz="2800" dirty="0" err="1">
                <a:solidFill>
                  <a:srgbClr val="FF78C8"/>
                </a:solidFill>
              </a:rPr>
              <a:t>vs</a:t>
            </a:r>
            <a:r>
              <a:rPr lang="en-US" sz="2800" dirty="0">
                <a:solidFill>
                  <a:srgbClr val="FF78C8"/>
                </a:solidFill>
              </a:rPr>
              <a:t> low regions </a:t>
            </a:r>
            <a:r>
              <a:rPr lang="mr-IN" sz="2800" dirty="0">
                <a:solidFill>
                  <a:srgbClr val="FF78C8"/>
                </a:solidFill>
              </a:rPr>
              <a:t>–</a:t>
            </a:r>
            <a:r>
              <a:rPr lang="en-US" sz="2800" dirty="0">
                <a:solidFill>
                  <a:srgbClr val="FF78C8"/>
                </a:solidFill>
              </a:rPr>
              <a:t> Why?</a:t>
            </a:r>
          </a:p>
        </p:txBody>
      </p:sp>
    </p:spTree>
    <p:extLst>
      <p:ext uri="{BB962C8B-B14F-4D97-AF65-F5344CB8AC3E}">
        <p14:creationId xmlns:p14="http://schemas.microsoft.com/office/powerpoint/2010/main" val="244134650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457200" y="144818"/>
            <a:ext cx="8229600" cy="1143000"/>
          </a:xfrm>
        </p:spPr>
        <p:txBody>
          <a:bodyPr/>
          <a:lstStyle/>
          <a:p>
            <a:r>
              <a:rPr lang="en-US" dirty="0"/>
              <a:t>Scope and limitation of sampling from boats </a:t>
            </a:r>
            <a:r>
              <a:rPr lang="en-US" sz="3200" dirty="0"/>
              <a:t>(imagine the effort!)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9446" y="1563818"/>
            <a:ext cx="8545389" cy="469283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137994" y="6256648"/>
            <a:ext cx="567334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https://</a:t>
            </a:r>
            <a:r>
              <a:rPr lang="en-US" sz="1200" dirty="0" err="1"/>
              <a:t>odv.awi.de</a:t>
            </a:r>
            <a:r>
              <a:rPr lang="en-US" sz="1200" dirty="0"/>
              <a:t>/</a:t>
            </a:r>
            <a:r>
              <a:rPr lang="en-US" sz="1200" dirty="0" err="1"/>
              <a:t>fileadmin</a:t>
            </a:r>
            <a:r>
              <a:rPr lang="en-US" sz="1200" dirty="0"/>
              <a:t>/</a:t>
            </a:r>
            <a:r>
              <a:rPr lang="en-US" sz="1200" dirty="0" err="1"/>
              <a:t>user_upload</a:t>
            </a:r>
            <a:r>
              <a:rPr lang="en-US" sz="1200" dirty="0"/>
              <a:t>/</a:t>
            </a:r>
            <a:r>
              <a:rPr lang="en-US" sz="1200" dirty="0" err="1"/>
              <a:t>odv</a:t>
            </a:r>
            <a:r>
              <a:rPr lang="en-US" sz="1200" dirty="0"/>
              <a:t>/data/</a:t>
            </a:r>
            <a:r>
              <a:rPr lang="en-US" sz="1200" dirty="0" err="1"/>
              <a:t>GLODAP_bottle</a:t>
            </a:r>
            <a:r>
              <a:rPr lang="en-US" sz="1200" dirty="0"/>
              <a:t>/NDP_093.pdf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2161079" y="1391194"/>
            <a:ext cx="511029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(</a:t>
            </a:r>
            <a:r>
              <a:rPr lang="en-US" sz="2400" b="1" dirty="0">
                <a:solidFill>
                  <a:srgbClr val="FF0000"/>
                </a:solidFill>
              </a:rPr>
              <a:t>all data from the 1970s to today</a:t>
            </a:r>
            <a:r>
              <a:rPr lang="en-US" sz="2400" dirty="0"/>
              <a:t>)</a:t>
            </a:r>
          </a:p>
        </p:txBody>
      </p:sp>
      <p:sp>
        <p:nvSpPr>
          <p:cNvPr id="9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1787525" y="6594475"/>
            <a:ext cx="6573838" cy="230188"/>
          </a:xfrm>
        </p:spPr>
        <p:txBody>
          <a:bodyPr/>
          <a:lstStyle/>
          <a:p>
            <a:pPr>
              <a:defRPr/>
            </a:pPr>
            <a:r>
              <a:rPr lang="en-US" dirty="0"/>
              <a:t>Introduction to oceanography, ocean circulation and climate</a:t>
            </a:r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361363" y="6594475"/>
            <a:ext cx="735012" cy="230188"/>
          </a:xfrm>
        </p:spPr>
        <p:txBody>
          <a:bodyPr/>
          <a:lstStyle/>
          <a:p>
            <a:pPr>
              <a:defRPr/>
            </a:pPr>
            <a:fld id="{D2C6505D-CA52-024E-9578-3B84DCBB67EC}" type="slidenum">
              <a:rPr lang="en-US"/>
              <a:pPr>
                <a:defRPr/>
              </a:pPr>
              <a:t>21</a:t>
            </a:fld>
            <a:endParaRPr lang="en-US"/>
          </a:p>
        </p:txBody>
      </p:sp>
      <p:sp>
        <p:nvSpPr>
          <p:cNvPr id="14" name="Date Placeholder 4"/>
          <p:cNvSpPr>
            <a:spLocks noGrp="1"/>
          </p:cNvSpPr>
          <p:nvPr>
            <p:ph type="dt" sz="quarter" idx="10"/>
          </p:nvPr>
        </p:nvSpPr>
        <p:spPr>
          <a:xfrm>
            <a:off x="46038" y="6594475"/>
            <a:ext cx="1741487" cy="230188"/>
          </a:xfrm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>
                <a:solidFill>
                  <a:srgbClr val="898989"/>
                </a:solidFill>
                <a:ea typeface="ＭＳ Ｐゴシック" charset="-128"/>
                <a:cs typeface="ＭＳ Ｐゴシック" charset="-128"/>
              </a:rPr>
              <a:t>Nov 6, 2017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390727" y="5602723"/>
            <a:ext cx="13905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GLODAPv2 </a:t>
            </a:r>
          </a:p>
        </p:txBody>
      </p:sp>
    </p:spTree>
    <p:extLst>
      <p:ext uri="{BB962C8B-B14F-4D97-AF65-F5344CB8AC3E}">
        <p14:creationId xmlns:p14="http://schemas.microsoft.com/office/powerpoint/2010/main" val="262403096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nthroCarbonDist-1900.mo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5"/>
          <a:srcRect b="5000"/>
          <a:stretch/>
        </p:blipFill>
        <p:spPr>
          <a:xfrm>
            <a:off x="423359" y="259167"/>
            <a:ext cx="8311208" cy="592173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932107" y="4504206"/>
            <a:ext cx="115530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 err="1"/>
              <a:t>DeVries</a:t>
            </a:r>
            <a:r>
              <a:rPr lang="en-US" sz="1100" dirty="0"/>
              <a:t> (2014)</a:t>
            </a:r>
            <a:endParaRPr lang="en-US" sz="1100" i="1" dirty="0"/>
          </a:p>
        </p:txBody>
      </p:sp>
      <p:sp>
        <p:nvSpPr>
          <p:cNvPr id="5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1787525" y="6594475"/>
            <a:ext cx="6573838" cy="230188"/>
          </a:xfrm>
        </p:spPr>
        <p:txBody>
          <a:bodyPr/>
          <a:lstStyle/>
          <a:p>
            <a:pPr>
              <a:defRPr/>
            </a:pPr>
            <a:r>
              <a:rPr lang="en-US" dirty="0"/>
              <a:t>Introduction to oceanography, ocean circulation and climate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361363" y="6594475"/>
            <a:ext cx="735012" cy="230188"/>
          </a:xfrm>
        </p:spPr>
        <p:txBody>
          <a:bodyPr/>
          <a:lstStyle/>
          <a:p>
            <a:pPr>
              <a:defRPr/>
            </a:pPr>
            <a:fld id="{D2C6505D-CA52-024E-9578-3B84DCBB67EC}" type="slidenum">
              <a:rPr lang="en-US"/>
              <a:pPr>
                <a:defRPr/>
              </a:pPr>
              <a:t>22</a:t>
            </a:fld>
            <a:endParaRPr lang="en-US"/>
          </a:p>
        </p:txBody>
      </p:sp>
      <p:sp>
        <p:nvSpPr>
          <p:cNvPr id="7" name="Date Placeholder 4"/>
          <p:cNvSpPr>
            <a:spLocks noGrp="1"/>
          </p:cNvSpPr>
          <p:nvPr>
            <p:ph type="dt" sz="quarter" idx="10"/>
          </p:nvPr>
        </p:nvSpPr>
        <p:spPr>
          <a:xfrm>
            <a:off x="46038" y="6594475"/>
            <a:ext cx="1741487" cy="230188"/>
          </a:xfrm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>
                <a:solidFill>
                  <a:srgbClr val="898989"/>
                </a:solidFill>
                <a:ea typeface="ＭＳ Ｐゴシック" charset="-128"/>
                <a:cs typeface="ＭＳ Ｐゴシック" charset="-128"/>
              </a:rPr>
              <a:t>Nov 6, 2017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352301" y="1925664"/>
            <a:ext cx="305868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26% into ocean </a:t>
            </a:r>
          </a:p>
          <a:p>
            <a:r>
              <a:rPr lang="en-US" dirty="0">
                <a:solidFill>
                  <a:schemeClr val="bg1"/>
                </a:solidFill>
              </a:rPr>
              <a:t>31% into land</a:t>
            </a:r>
          </a:p>
          <a:p>
            <a:r>
              <a:rPr lang="en-US" dirty="0">
                <a:solidFill>
                  <a:schemeClr val="bg1"/>
                </a:solidFill>
              </a:rPr>
              <a:t>43% remains in atmosphere</a:t>
            </a:r>
          </a:p>
        </p:txBody>
      </p:sp>
    </p:spTree>
    <p:extLst>
      <p:ext uri="{BB962C8B-B14F-4D97-AF65-F5344CB8AC3E}">
        <p14:creationId xmlns:p14="http://schemas.microsoft.com/office/powerpoint/2010/main" val="19694912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03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dirty="0"/>
              <a:t>Atmospheric CO2 through time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135532" y="-1149266"/>
            <a:ext cx="6981740" cy="903519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5243279" y="6317476"/>
            <a:ext cx="344352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https://</a:t>
            </a:r>
            <a:r>
              <a:rPr lang="en-US" sz="1200" dirty="0" err="1"/>
              <a:t>scripps.ucsd.edu</a:t>
            </a:r>
            <a:r>
              <a:rPr lang="en-US" sz="1200" dirty="0"/>
              <a:t>/programs/</a:t>
            </a:r>
            <a:r>
              <a:rPr lang="en-US" sz="1200" dirty="0" err="1"/>
              <a:t>keelingcurve</a:t>
            </a:r>
            <a:r>
              <a:rPr lang="en-US" sz="1200" dirty="0"/>
              <a:t>/</a:t>
            </a:r>
          </a:p>
        </p:txBody>
      </p:sp>
      <p:sp>
        <p:nvSpPr>
          <p:cNvPr id="9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1787525" y="6594475"/>
            <a:ext cx="6573838" cy="230188"/>
          </a:xfrm>
        </p:spPr>
        <p:txBody>
          <a:bodyPr/>
          <a:lstStyle/>
          <a:p>
            <a:pPr>
              <a:defRPr/>
            </a:pPr>
            <a:r>
              <a:rPr lang="en-US" dirty="0"/>
              <a:t>Introduction to oceanography, ocean circulation and climate</a:t>
            </a:r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361363" y="6594475"/>
            <a:ext cx="735012" cy="230188"/>
          </a:xfrm>
        </p:spPr>
        <p:txBody>
          <a:bodyPr/>
          <a:lstStyle/>
          <a:p>
            <a:pPr>
              <a:defRPr/>
            </a:pPr>
            <a:fld id="{D2C6505D-CA52-024E-9578-3B84DCBB67EC}" type="slidenum">
              <a:rPr lang="en-US"/>
              <a:pPr>
                <a:defRPr/>
              </a:pPr>
              <a:t>23</a:t>
            </a:fld>
            <a:endParaRPr lang="en-US"/>
          </a:p>
        </p:txBody>
      </p:sp>
      <p:sp>
        <p:nvSpPr>
          <p:cNvPr id="14" name="Date Placeholder 4"/>
          <p:cNvSpPr>
            <a:spLocks noGrp="1"/>
          </p:cNvSpPr>
          <p:nvPr>
            <p:ph type="dt" sz="quarter" idx="10"/>
          </p:nvPr>
        </p:nvSpPr>
        <p:spPr>
          <a:xfrm>
            <a:off x="46038" y="6594475"/>
            <a:ext cx="1741487" cy="230188"/>
          </a:xfrm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>
                <a:solidFill>
                  <a:srgbClr val="898989"/>
                </a:solidFill>
                <a:ea typeface="ＭＳ Ｐゴシック" charset="-128"/>
                <a:cs typeface="ＭＳ Ｐゴシック" charset="-128"/>
              </a:rPr>
              <a:t>Nov 6, 2017</a:t>
            </a:r>
          </a:p>
        </p:txBody>
      </p:sp>
      <p:cxnSp>
        <p:nvCxnSpPr>
          <p:cNvPr id="15" name="Straight Connector 14"/>
          <p:cNvCxnSpPr/>
          <p:nvPr/>
        </p:nvCxnSpPr>
        <p:spPr>
          <a:xfrm flipH="1">
            <a:off x="1259625" y="3758237"/>
            <a:ext cx="5142606" cy="20821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1402085" y="3388905"/>
            <a:ext cx="23259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Year 2000 ~ 368ppm</a:t>
            </a:r>
          </a:p>
        </p:txBody>
      </p:sp>
      <p:cxnSp>
        <p:nvCxnSpPr>
          <p:cNvPr id="17" name="Straight Connector 16"/>
          <p:cNvCxnSpPr/>
          <p:nvPr/>
        </p:nvCxnSpPr>
        <p:spPr>
          <a:xfrm flipV="1">
            <a:off x="6402231" y="3768647"/>
            <a:ext cx="0" cy="213417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7249154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dirty="0"/>
              <a:t>Atmospheric CO2 through time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135532" y="-1149265"/>
            <a:ext cx="6981740" cy="9035192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5243279" y="6317476"/>
            <a:ext cx="344352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https://</a:t>
            </a:r>
            <a:r>
              <a:rPr lang="en-US" sz="1200" dirty="0" err="1"/>
              <a:t>scripps.ucsd.edu</a:t>
            </a:r>
            <a:r>
              <a:rPr lang="en-US" sz="1200" dirty="0"/>
              <a:t>/programs/</a:t>
            </a:r>
            <a:r>
              <a:rPr lang="en-US" sz="1200" dirty="0" err="1"/>
              <a:t>keelingcurve</a:t>
            </a:r>
            <a:r>
              <a:rPr lang="en-US" sz="1200" dirty="0"/>
              <a:t>/</a:t>
            </a:r>
          </a:p>
        </p:txBody>
      </p:sp>
      <p:sp>
        <p:nvSpPr>
          <p:cNvPr id="9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1787525" y="6594475"/>
            <a:ext cx="6573838" cy="230188"/>
          </a:xfrm>
        </p:spPr>
        <p:txBody>
          <a:bodyPr/>
          <a:lstStyle/>
          <a:p>
            <a:pPr>
              <a:defRPr/>
            </a:pPr>
            <a:r>
              <a:rPr lang="en-US" dirty="0"/>
              <a:t>Introduction to oceanography, ocean circulation and climate</a:t>
            </a:r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361363" y="6594475"/>
            <a:ext cx="735012" cy="230188"/>
          </a:xfrm>
        </p:spPr>
        <p:txBody>
          <a:bodyPr/>
          <a:lstStyle/>
          <a:p>
            <a:pPr>
              <a:defRPr/>
            </a:pPr>
            <a:fld id="{D2C6505D-CA52-024E-9578-3B84DCBB67EC}" type="slidenum">
              <a:rPr lang="en-US"/>
              <a:pPr>
                <a:defRPr/>
              </a:pPr>
              <a:t>24</a:t>
            </a:fld>
            <a:endParaRPr lang="en-US"/>
          </a:p>
        </p:txBody>
      </p:sp>
      <p:sp>
        <p:nvSpPr>
          <p:cNvPr id="14" name="Date Placeholder 4"/>
          <p:cNvSpPr>
            <a:spLocks noGrp="1"/>
          </p:cNvSpPr>
          <p:nvPr>
            <p:ph type="dt" sz="quarter" idx="10"/>
          </p:nvPr>
        </p:nvSpPr>
        <p:spPr>
          <a:xfrm>
            <a:off x="46038" y="6594475"/>
            <a:ext cx="1741487" cy="230188"/>
          </a:xfrm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>
                <a:solidFill>
                  <a:srgbClr val="898989"/>
                </a:solidFill>
                <a:ea typeface="ＭＳ Ｐゴシック" charset="-128"/>
                <a:cs typeface="ＭＳ Ｐゴシック" charset="-128"/>
              </a:rPr>
              <a:t>Nov 6, 2017</a:t>
            </a:r>
          </a:p>
        </p:txBody>
      </p:sp>
      <p:sp>
        <p:nvSpPr>
          <p:cNvPr id="8" name="TextBox 7"/>
          <p:cNvSpPr txBox="1"/>
          <p:nvPr/>
        </p:nvSpPr>
        <p:spPr>
          <a:xfrm rot="16200000">
            <a:off x="5726337" y="4892989"/>
            <a:ext cx="13266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Elizabeth II</a:t>
            </a:r>
          </a:p>
        </p:txBody>
      </p:sp>
      <p:sp>
        <p:nvSpPr>
          <p:cNvPr id="15" name="TextBox 14"/>
          <p:cNvSpPr txBox="1"/>
          <p:nvPr/>
        </p:nvSpPr>
        <p:spPr>
          <a:xfrm rot="16200000">
            <a:off x="3551716" y="4997096"/>
            <a:ext cx="9630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Victoria</a:t>
            </a:r>
          </a:p>
        </p:txBody>
      </p:sp>
      <p:sp>
        <p:nvSpPr>
          <p:cNvPr id="16" name="TextBox 15"/>
          <p:cNvSpPr txBox="1"/>
          <p:nvPr/>
        </p:nvSpPr>
        <p:spPr>
          <a:xfrm rot="16200000">
            <a:off x="2631853" y="4858597"/>
            <a:ext cx="127537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French </a:t>
            </a:r>
          </a:p>
          <a:p>
            <a:r>
              <a:rPr lang="en-US" dirty="0"/>
              <a:t>Revolution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3422541" y="4359410"/>
            <a:ext cx="21863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Industrial revolution</a:t>
            </a:r>
          </a:p>
        </p:txBody>
      </p:sp>
      <p:sp>
        <p:nvSpPr>
          <p:cNvPr id="17" name="TextBox 16"/>
          <p:cNvSpPr txBox="1"/>
          <p:nvPr/>
        </p:nvSpPr>
        <p:spPr>
          <a:xfrm rot="16200000">
            <a:off x="6355218" y="4913811"/>
            <a:ext cx="7486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WWII</a:t>
            </a:r>
          </a:p>
        </p:txBody>
      </p:sp>
      <p:sp>
        <p:nvSpPr>
          <p:cNvPr id="18" name="TextBox 17"/>
          <p:cNvSpPr txBox="1"/>
          <p:nvPr/>
        </p:nvSpPr>
        <p:spPr>
          <a:xfrm rot="16200000">
            <a:off x="5810678" y="5066210"/>
            <a:ext cx="6845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WWI</a:t>
            </a:r>
          </a:p>
        </p:txBody>
      </p:sp>
      <p:cxnSp>
        <p:nvCxnSpPr>
          <p:cNvPr id="4" name="Straight Connector 3"/>
          <p:cNvCxnSpPr/>
          <p:nvPr/>
        </p:nvCxnSpPr>
        <p:spPr>
          <a:xfrm flipV="1">
            <a:off x="8130313" y="2279927"/>
            <a:ext cx="0" cy="362289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 flipH="1">
            <a:off x="1165935" y="2873333"/>
            <a:ext cx="6964378" cy="20821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1266753" y="2584561"/>
            <a:ext cx="23259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Year 2000 ~ 368ppm</a:t>
            </a:r>
          </a:p>
        </p:txBody>
      </p:sp>
      <p:cxnSp>
        <p:nvCxnSpPr>
          <p:cNvPr id="20" name="Straight Connector 19"/>
          <p:cNvCxnSpPr/>
          <p:nvPr/>
        </p:nvCxnSpPr>
        <p:spPr>
          <a:xfrm flipH="1">
            <a:off x="1266753" y="4117158"/>
            <a:ext cx="7277802" cy="0"/>
          </a:xfrm>
          <a:prstGeom prst="line">
            <a:avLst/>
          </a:prstGeom>
          <a:ln>
            <a:solidFill>
              <a:srgbClr val="008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1310916" y="3747826"/>
            <a:ext cx="36941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08000"/>
                </a:solidFill>
              </a:rPr>
              <a:t>Max over 800000 years ~ 300ppm</a:t>
            </a:r>
          </a:p>
        </p:txBody>
      </p:sp>
      <p:cxnSp>
        <p:nvCxnSpPr>
          <p:cNvPr id="22" name="Straight Arrow Connector 21"/>
          <p:cNvCxnSpPr/>
          <p:nvPr/>
        </p:nvCxnSpPr>
        <p:spPr>
          <a:xfrm flipV="1">
            <a:off x="5968282" y="4154061"/>
            <a:ext cx="0" cy="1748764"/>
          </a:xfrm>
          <a:prstGeom prst="straightConnector1">
            <a:avLst/>
          </a:prstGeom>
          <a:ln w="38100" cmpd="sng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3352641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dirty="0"/>
              <a:t>Atmospheric CO2 through time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135532" y="-1149265"/>
            <a:ext cx="6981740" cy="9035192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5243279" y="6317476"/>
            <a:ext cx="344352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https://</a:t>
            </a:r>
            <a:r>
              <a:rPr lang="en-US" sz="1200" dirty="0" err="1"/>
              <a:t>scripps.ucsd.edu</a:t>
            </a:r>
            <a:r>
              <a:rPr lang="en-US" sz="1200" dirty="0"/>
              <a:t>/programs/</a:t>
            </a:r>
            <a:r>
              <a:rPr lang="en-US" sz="1200" dirty="0" err="1"/>
              <a:t>keelingcurve</a:t>
            </a:r>
            <a:r>
              <a:rPr lang="en-US" sz="1200" dirty="0"/>
              <a:t>/</a:t>
            </a:r>
          </a:p>
        </p:txBody>
      </p:sp>
      <p:sp>
        <p:nvSpPr>
          <p:cNvPr id="9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1787525" y="6594475"/>
            <a:ext cx="6573838" cy="230188"/>
          </a:xfrm>
        </p:spPr>
        <p:txBody>
          <a:bodyPr/>
          <a:lstStyle/>
          <a:p>
            <a:pPr>
              <a:defRPr/>
            </a:pPr>
            <a:r>
              <a:rPr lang="en-US" dirty="0"/>
              <a:t>Introduction to oceanography, ocean circulation and climate</a:t>
            </a:r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361363" y="6594475"/>
            <a:ext cx="735012" cy="230188"/>
          </a:xfrm>
        </p:spPr>
        <p:txBody>
          <a:bodyPr/>
          <a:lstStyle/>
          <a:p>
            <a:pPr>
              <a:defRPr/>
            </a:pPr>
            <a:fld id="{D2C6505D-CA52-024E-9578-3B84DCBB67EC}" type="slidenum">
              <a:rPr lang="en-US"/>
              <a:pPr>
                <a:defRPr/>
              </a:pPr>
              <a:t>25</a:t>
            </a:fld>
            <a:endParaRPr lang="en-US"/>
          </a:p>
        </p:txBody>
      </p:sp>
      <p:sp>
        <p:nvSpPr>
          <p:cNvPr id="14" name="Date Placeholder 4"/>
          <p:cNvSpPr>
            <a:spLocks noGrp="1"/>
          </p:cNvSpPr>
          <p:nvPr>
            <p:ph type="dt" sz="quarter" idx="10"/>
          </p:nvPr>
        </p:nvSpPr>
        <p:spPr>
          <a:xfrm>
            <a:off x="46038" y="6594475"/>
            <a:ext cx="1741487" cy="230188"/>
          </a:xfrm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>
                <a:solidFill>
                  <a:srgbClr val="898989"/>
                </a:solidFill>
                <a:ea typeface="ＭＳ Ｐゴシック" charset="-128"/>
                <a:cs typeface="ＭＳ Ｐゴシック" charset="-128"/>
              </a:rPr>
              <a:t>Nov 6, 2017</a:t>
            </a:r>
          </a:p>
        </p:txBody>
      </p:sp>
      <p:sp>
        <p:nvSpPr>
          <p:cNvPr id="2" name="TextBox 1"/>
          <p:cNvSpPr txBox="1"/>
          <p:nvPr/>
        </p:nvSpPr>
        <p:spPr>
          <a:xfrm rot="16200000">
            <a:off x="6652075" y="5122028"/>
            <a:ext cx="10442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Romans</a:t>
            </a:r>
          </a:p>
        </p:txBody>
      </p:sp>
      <p:sp>
        <p:nvSpPr>
          <p:cNvPr id="15" name="TextBox 14"/>
          <p:cNvSpPr txBox="1"/>
          <p:nvPr/>
        </p:nvSpPr>
        <p:spPr>
          <a:xfrm rot="16200000">
            <a:off x="5686369" y="5069972"/>
            <a:ext cx="11983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Egyptians</a:t>
            </a:r>
          </a:p>
        </p:txBody>
      </p:sp>
      <p:sp>
        <p:nvSpPr>
          <p:cNvPr id="16" name="TextBox 15"/>
          <p:cNvSpPr txBox="1"/>
          <p:nvPr/>
        </p:nvSpPr>
        <p:spPr>
          <a:xfrm rot="16200000">
            <a:off x="7132650" y="5044934"/>
            <a:ext cx="14421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Middle Ages</a:t>
            </a:r>
          </a:p>
        </p:txBody>
      </p:sp>
      <p:sp>
        <p:nvSpPr>
          <p:cNvPr id="17" name="TextBox 16"/>
          <p:cNvSpPr txBox="1"/>
          <p:nvPr/>
        </p:nvSpPr>
        <p:spPr>
          <a:xfrm rot="18015258">
            <a:off x="4215626" y="5069974"/>
            <a:ext cx="13008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Agriculture</a:t>
            </a:r>
          </a:p>
        </p:txBody>
      </p:sp>
      <p:cxnSp>
        <p:nvCxnSpPr>
          <p:cNvPr id="18" name="Straight Connector 17"/>
          <p:cNvCxnSpPr/>
          <p:nvPr/>
        </p:nvCxnSpPr>
        <p:spPr>
          <a:xfrm flipH="1">
            <a:off x="1266753" y="4117158"/>
            <a:ext cx="7277802" cy="0"/>
          </a:xfrm>
          <a:prstGeom prst="line">
            <a:avLst/>
          </a:prstGeom>
          <a:ln>
            <a:solidFill>
              <a:srgbClr val="008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1310916" y="3747826"/>
            <a:ext cx="36941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08000"/>
                </a:solidFill>
              </a:rPr>
              <a:t>Max over 800000 years ~ 300ppm</a:t>
            </a:r>
          </a:p>
        </p:txBody>
      </p:sp>
      <p:cxnSp>
        <p:nvCxnSpPr>
          <p:cNvPr id="20" name="Straight Connector 19"/>
          <p:cNvCxnSpPr/>
          <p:nvPr/>
        </p:nvCxnSpPr>
        <p:spPr>
          <a:xfrm flipH="1">
            <a:off x="1228395" y="2894154"/>
            <a:ext cx="737862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1266753" y="2584561"/>
            <a:ext cx="23259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Year 2000 ~ 368ppm</a:t>
            </a:r>
          </a:p>
        </p:txBody>
      </p:sp>
    </p:spTree>
    <p:extLst>
      <p:ext uri="{BB962C8B-B14F-4D97-AF65-F5344CB8AC3E}">
        <p14:creationId xmlns:p14="http://schemas.microsoft.com/office/powerpoint/2010/main" val="313352641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dirty="0"/>
              <a:t>Atmospheric CO2 through time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135532" y="-1149265"/>
            <a:ext cx="6981740" cy="9035192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5243279" y="6317476"/>
            <a:ext cx="344352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https://</a:t>
            </a:r>
            <a:r>
              <a:rPr lang="en-US" sz="1200" dirty="0" err="1"/>
              <a:t>scripps.ucsd.edu</a:t>
            </a:r>
            <a:r>
              <a:rPr lang="en-US" sz="1200" dirty="0"/>
              <a:t>/programs/</a:t>
            </a:r>
            <a:r>
              <a:rPr lang="en-US" sz="1200" dirty="0" err="1"/>
              <a:t>keelingcurve</a:t>
            </a:r>
            <a:r>
              <a:rPr lang="en-US" sz="1200" dirty="0"/>
              <a:t>/</a:t>
            </a:r>
          </a:p>
        </p:txBody>
      </p:sp>
      <p:sp>
        <p:nvSpPr>
          <p:cNvPr id="9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1787525" y="6594475"/>
            <a:ext cx="6573838" cy="230188"/>
          </a:xfrm>
        </p:spPr>
        <p:txBody>
          <a:bodyPr/>
          <a:lstStyle/>
          <a:p>
            <a:pPr>
              <a:defRPr/>
            </a:pPr>
            <a:r>
              <a:rPr lang="en-US" dirty="0"/>
              <a:t>Introduction to oceanography, ocean circulation and climate</a:t>
            </a:r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361363" y="6594475"/>
            <a:ext cx="735012" cy="230188"/>
          </a:xfrm>
        </p:spPr>
        <p:txBody>
          <a:bodyPr/>
          <a:lstStyle/>
          <a:p>
            <a:pPr>
              <a:defRPr/>
            </a:pPr>
            <a:fld id="{D2C6505D-CA52-024E-9578-3B84DCBB67EC}" type="slidenum">
              <a:rPr lang="en-US"/>
              <a:pPr>
                <a:defRPr/>
              </a:pPr>
              <a:t>26</a:t>
            </a:fld>
            <a:endParaRPr lang="en-US"/>
          </a:p>
        </p:txBody>
      </p:sp>
      <p:sp>
        <p:nvSpPr>
          <p:cNvPr id="14" name="Date Placeholder 4"/>
          <p:cNvSpPr>
            <a:spLocks noGrp="1"/>
          </p:cNvSpPr>
          <p:nvPr>
            <p:ph type="dt" sz="quarter" idx="10"/>
          </p:nvPr>
        </p:nvSpPr>
        <p:spPr>
          <a:xfrm>
            <a:off x="46038" y="6594475"/>
            <a:ext cx="1741487" cy="230188"/>
          </a:xfrm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>
                <a:solidFill>
                  <a:srgbClr val="898989"/>
                </a:solidFill>
                <a:ea typeface="ＭＳ Ｐゴシック" charset="-128"/>
                <a:cs typeface="ＭＳ Ｐゴシック" charset="-128"/>
              </a:rPr>
              <a:t>Nov 6, 2017</a:t>
            </a:r>
          </a:p>
        </p:txBody>
      </p:sp>
      <p:sp>
        <p:nvSpPr>
          <p:cNvPr id="8" name="TextBox 7"/>
          <p:cNvSpPr txBox="1"/>
          <p:nvPr/>
        </p:nvSpPr>
        <p:spPr>
          <a:xfrm rot="16200000">
            <a:off x="7592094" y="4289180"/>
            <a:ext cx="9547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Ice Age</a:t>
            </a:r>
          </a:p>
        </p:txBody>
      </p:sp>
      <p:sp>
        <p:nvSpPr>
          <p:cNvPr id="15" name="TextBox 14"/>
          <p:cNvSpPr txBox="1"/>
          <p:nvPr/>
        </p:nvSpPr>
        <p:spPr>
          <a:xfrm rot="16200000">
            <a:off x="6557739" y="4441580"/>
            <a:ext cx="9547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Ice Age</a:t>
            </a:r>
          </a:p>
        </p:txBody>
      </p:sp>
      <p:sp>
        <p:nvSpPr>
          <p:cNvPr id="16" name="TextBox 15"/>
          <p:cNvSpPr txBox="1"/>
          <p:nvPr/>
        </p:nvSpPr>
        <p:spPr>
          <a:xfrm rot="16200000">
            <a:off x="5585845" y="4289180"/>
            <a:ext cx="9547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Ice Age</a:t>
            </a:r>
          </a:p>
        </p:txBody>
      </p:sp>
      <p:sp>
        <p:nvSpPr>
          <p:cNvPr id="17" name="TextBox 16"/>
          <p:cNvSpPr txBox="1"/>
          <p:nvPr/>
        </p:nvSpPr>
        <p:spPr>
          <a:xfrm rot="16200000">
            <a:off x="4765925" y="4289180"/>
            <a:ext cx="9547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Ice Age</a:t>
            </a:r>
          </a:p>
        </p:txBody>
      </p:sp>
      <p:sp>
        <p:nvSpPr>
          <p:cNvPr id="18" name="TextBox 17"/>
          <p:cNvSpPr txBox="1"/>
          <p:nvPr/>
        </p:nvSpPr>
        <p:spPr>
          <a:xfrm rot="16200000">
            <a:off x="3950183" y="4441580"/>
            <a:ext cx="9547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Ice Age</a:t>
            </a:r>
          </a:p>
        </p:txBody>
      </p:sp>
      <p:sp>
        <p:nvSpPr>
          <p:cNvPr id="19" name="TextBox 18"/>
          <p:cNvSpPr txBox="1"/>
          <p:nvPr/>
        </p:nvSpPr>
        <p:spPr>
          <a:xfrm rot="16200000">
            <a:off x="3155262" y="4441580"/>
            <a:ext cx="9547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Ice Age</a:t>
            </a:r>
          </a:p>
        </p:txBody>
      </p:sp>
      <p:sp>
        <p:nvSpPr>
          <p:cNvPr id="20" name="TextBox 19"/>
          <p:cNvSpPr txBox="1"/>
          <p:nvPr/>
        </p:nvSpPr>
        <p:spPr>
          <a:xfrm rot="16200000">
            <a:off x="2204188" y="4593980"/>
            <a:ext cx="9547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Ice Age</a:t>
            </a:r>
          </a:p>
        </p:txBody>
      </p:sp>
      <p:sp>
        <p:nvSpPr>
          <p:cNvPr id="21" name="TextBox 20"/>
          <p:cNvSpPr txBox="1"/>
          <p:nvPr/>
        </p:nvSpPr>
        <p:spPr>
          <a:xfrm rot="16200000">
            <a:off x="1409266" y="4593980"/>
            <a:ext cx="9547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Ice Age</a:t>
            </a:r>
          </a:p>
        </p:txBody>
      </p:sp>
      <p:cxnSp>
        <p:nvCxnSpPr>
          <p:cNvPr id="23" name="Straight Connector 22"/>
          <p:cNvCxnSpPr/>
          <p:nvPr/>
        </p:nvCxnSpPr>
        <p:spPr>
          <a:xfrm flipH="1">
            <a:off x="1289737" y="3716593"/>
            <a:ext cx="7277802" cy="0"/>
          </a:xfrm>
          <a:prstGeom prst="line">
            <a:avLst/>
          </a:prstGeom>
          <a:ln>
            <a:solidFill>
              <a:srgbClr val="008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1333900" y="3347261"/>
            <a:ext cx="36941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08000"/>
                </a:solidFill>
              </a:rPr>
              <a:t>Max over 800000 years ~ 300ppm</a:t>
            </a:r>
          </a:p>
        </p:txBody>
      </p:sp>
      <p:cxnSp>
        <p:nvCxnSpPr>
          <p:cNvPr id="25" name="Straight Connector 24"/>
          <p:cNvCxnSpPr/>
          <p:nvPr/>
        </p:nvCxnSpPr>
        <p:spPr>
          <a:xfrm flipH="1">
            <a:off x="1289737" y="5628389"/>
            <a:ext cx="7277802" cy="0"/>
          </a:xfrm>
          <a:prstGeom prst="line">
            <a:avLst/>
          </a:prstGeom>
          <a:ln>
            <a:solidFill>
              <a:srgbClr val="008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1289737" y="5581788"/>
            <a:ext cx="36300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08000"/>
                </a:solidFill>
              </a:rPr>
              <a:t>Min over 800000 years ~ 170ppm</a:t>
            </a:r>
          </a:p>
        </p:txBody>
      </p:sp>
      <p:sp>
        <p:nvSpPr>
          <p:cNvPr id="3" name="TextBox 2"/>
          <p:cNvSpPr txBox="1"/>
          <p:nvPr/>
        </p:nvSpPr>
        <p:spPr>
          <a:xfrm rot="16200000">
            <a:off x="7262706" y="2579130"/>
            <a:ext cx="124415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b="1" dirty="0">
                <a:solidFill>
                  <a:srgbClr val="FF0000"/>
                </a:solidFill>
              </a:rPr>
              <a:t>Size of</a:t>
            </a:r>
          </a:p>
          <a:p>
            <a:pPr algn="ctr"/>
            <a:r>
              <a:rPr lang="en-US" sz="2000" b="1" dirty="0">
                <a:solidFill>
                  <a:srgbClr val="FF0000"/>
                </a:solidFill>
              </a:rPr>
              <a:t> Ice Age!</a:t>
            </a:r>
          </a:p>
        </p:txBody>
      </p:sp>
      <p:cxnSp>
        <p:nvCxnSpPr>
          <p:cNvPr id="5" name="Straight Arrow Connector 4"/>
          <p:cNvCxnSpPr/>
          <p:nvPr/>
        </p:nvCxnSpPr>
        <p:spPr>
          <a:xfrm flipV="1">
            <a:off x="8257263" y="2175821"/>
            <a:ext cx="0" cy="1540772"/>
          </a:xfrm>
          <a:prstGeom prst="straightConnector1">
            <a:avLst/>
          </a:prstGeom>
          <a:ln w="38100" cmpd="sng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3497466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37994" y="92763"/>
            <a:ext cx="8856360" cy="750496"/>
          </a:xfrm>
        </p:spPr>
        <p:txBody>
          <a:bodyPr/>
          <a:lstStyle/>
          <a:p>
            <a:r>
              <a:rPr lang="en-US" sz="4000" dirty="0"/>
              <a:t>Oceans are the largest carbon reservoir</a:t>
            </a:r>
            <a:endParaRPr lang="en-US" sz="2800" dirty="0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0174" y="820318"/>
            <a:ext cx="8740079" cy="543633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137994" y="6256648"/>
            <a:ext cx="49228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http://</a:t>
            </a:r>
            <a:r>
              <a:rPr lang="en-US" sz="1200" dirty="0" err="1"/>
              <a:t>worldoceanreview.com</a:t>
            </a:r>
            <a:r>
              <a:rPr lang="en-US" sz="1200" dirty="0"/>
              <a:t>/en/wor-1/ocean-chemistry/co2-reservoir/</a:t>
            </a:r>
          </a:p>
        </p:txBody>
      </p:sp>
      <p:sp>
        <p:nvSpPr>
          <p:cNvPr id="9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1787525" y="6594475"/>
            <a:ext cx="6573838" cy="230188"/>
          </a:xfrm>
        </p:spPr>
        <p:txBody>
          <a:bodyPr/>
          <a:lstStyle/>
          <a:p>
            <a:pPr>
              <a:defRPr/>
            </a:pPr>
            <a:r>
              <a:rPr lang="en-US" dirty="0"/>
              <a:t>Introduction to oceanography, ocean circulation and climate</a:t>
            </a:r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361363" y="6594475"/>
            <a:ext cx="735012" cy="230188"/>
          </a:xfrm>
        </p:spPr>
        <p:txBody>
          <a:bodyPr/>
          <a:lstStyle/>
          <a:p>
            <a:pPr>
              <a:defRPr/>
            </a:pPr>
            <a:fld id="{D2C6505D-CA52-024E-9578-3B84DCBB67EC}" type="slidenum">
              <a:rPr lang="en-US"/>
              <a:pPr>
                <a:defRPr/>
              </a:pPr>
              <a:t>27</a:t>
            </a:fld>
            <a:endParaRPr lang="en-US"/>
          </a:p>
        </p:txBody>
      </p:sp>
      <p:sp>
        <p:nvSpPr>
          <p:cNvPr id="14" name="Date Placeholder 4"/>
          <p:cNvSpPr>
            <a:spLocks noGrp="1"/>
          </p:cNvSpPr>
          <p:nvPr>
            <p:ph type="dt" sz="quarter" idx="10"/>
          </p:nvPr>
        </p:nvSpPr>
        <p:spPr>
          <a:xfrm>
            <a:off x="46038" y="6594475"/>
            <a:ext cx="1741487" cy="230188"/>
          </a:xfrm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>
                <a:solidFill>
                  <a:srgbClr val="898989"/>
                </a:solidFill>
                <a:ea typeface="ＭＳ Ｐゴシック" charset="-128"/>
                <a:cs typeface="ＭＳ Ｐゴシック" charset="-128"/>
              </a:rPr>
              <a:t>Nov 6, 2017</a:t>
            </a:r>
          </a:p>
        </p:txBody>
      </p:sp>
    </p:spTree>
    <p:extLst>
      <p:ext uri="{BB962C8B-B14F-4D97-AF65-F5344CB8AC3E}">
        <p14:creationId xmlns:p14="http://schemas.microsoft.com/office/powerpoint/2010/main" val="135210751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dirty="0"/>
              <a:t>ARGO floats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2961" y="1296914"/>
            <a:ext cx="7063413" cy="5297561"/>
          </a:xfrm>
          <a:prstGeom prst="rect">
            <a:avLst/>
          </a:prstGeom>
        </p:spPr>
      </p:pic>
      <p:sp>
        <p:nvSpPr>
          <p:cNvPr id="9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1787525" y="6594475"/>
            <a:ext cx="6573838" cy="230188"/>
          </a:xfrm>
        </p:spPr>
        <p:txBody>
          <a:bodyPr/>
          <a:lstStyle/>
          <a:p>
            <a:pPr>
              <a:defRPr/>
            </a:pPr>
            <a:r>
              <a:rPr lang="en-US" dirty="0"/>
              <a:t>Introduction to oceanography, ocean circulation and climate</a:t>
            </a:r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361363" y="6594475"/>
            <a:ext cx="735012" cy="230188"/>
          </a:xfrm>
        </p:spPr>
        <p:txBody>
          <a:bodyPr/>
          <a:lstStyle/>
          <a:p>
            <a:pPr>
              <a:defRPr/>
            </a:pPr>
            <a:fld id="{D2C6505D-CA52-024E-9578-3B84DCBB67EC}" type="slidenum">
              <a:rPr lang="en-US"/>
              <a:pPr>
                <a:defRPr/>
              </a:pPr>
              <a:t>28</a:t>
            </a:fld>
            <a:endParaRPr lang="en-US"/>
          </a:p>
        </p:txBody>
      </p:sp>
      <p:sp>
        <p:nvSpPr>
          <p:cNvPr id="14" name="Date Placeholder 4"/>
          <p:cNvSpPr>
            <a:spLocks noGrp="1"/>
          </p:cNvSpPr>
          <p:nvPr>
            <p:ph type="dt" sz="quarter" idx="10"/>
          </p:nvPr>
        </p:nvSpPr>
        <p:spPr>
          <a:xfrm>
            <a:off x="46038" y="6594475"/>
            <a:ext cx="1741487" cy="230188"/>
          </a:xfrm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>
                <a:solidFill>
                  <a:srgbClr val="898989"/>
                </a:solidFill>
                <a:ea typeface="ＭＳ Ｐゴシック" charset="-128"/>
                <a:cs typeface="ＭＳ Ｐゴシック" charset="-128"/>
              </a:rPr>
              <a:t>Nov 6, 2017</a:t>
            </a:r>
          </a:p>
        </p:txBody>
      </p:sp>
    </p:spTree>
    <p:extLst>
      <p:ext uri="{BB962C8B-B14F-4D97-AF65-F5344CB8AC3E}">
        <p14:creationId xmlns:p14="http://schemas.microsoft.com/office/powerpoint/2010/main" val="260420915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earth_structur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9137" y="1754866"/>
            <a:ext cx="2669608" cy="4683524"/>
          </a:xfrm>
          <a:prstGeom prst="rect">
            <a:avLst/>
          </a:prstGeom>
        </p:spPr>
      </p:pic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457200" y="178238"/>
            <a:ext cx="8229600" cy="1143000"/>
          </a:xfrm>
        </p:spPr>
        <p:txBody>
          <a:bodyPr/>
          <a:lstStyle/>
          <a:p>
            <a:r>
              <a:rPr lang="en-US" dirty="0"/>
              <a:t>The Ocean interior (with robots!)</a:t>
            </a:r>
            <a:br>
              <a:rPr lang="en-US" dirty="0"/>
            </a:br>
            <a:r>
              <a:rPr lang="en-US" dirty="0"/>
              <a:t>The ARGO program: T,S,(O</a:t>
            </a:r>
            <a:r>
              <a:rPr lang="en-US" baseline="-25000" dirty="0"/>
              <a:t>2</a:t>
            </a:r>
            <a:r>
              <a:rPr lang="en-US" dirty="0"/>
              <a:t>,…)</a:t>
            </a:r>
          </a:p>
        </p:txBody>
      </p:sp>
      <p:pic>
        <p:nvPicPr>
          <p:cNvPr id="12" name="Picture 11" descr="earth_structur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16761" y="1803679"/>
            <a:ext cx="6179614" cy="4634711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2916761" y="6161391"/>
            <a:ext cx="265672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rgbClr val="FFFFFF"/>
                </a:solidFill>
              </a:rPr>
              <a:t>http://</a:t>
            </a:r>
            <a:r>
              <a:rPr lang="en-US" sz="1200" dirty="0" err="1">
                <a:solidFill>
                  <a:srgbClr val="FFFFFF"/>
                </a:solidFill>
              </a:rPr>
              <a:t>www.argo.ucsd.edu/index.html</a:t>
            </a:r>
            <a:endParaRPr lang="en-US" sz="1200" dirty="0">
              <a:solidFill>
                <a:srgbClr val="FFFFFF"/>
              </a:solidFill>
            </a:endParaRPr>
          </a:p>
        </p:txBody>
      </p:sp>
      <p:sp>
        <p:nvSpPr>
          <p:cNvPr id="14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1787525" y="6594475"/>
            <a:ext cx="6573838" cy="230188"/>
          </a:xfrm>
        </p:spPr>
        <p:txBody>
          <a:bodyPr/>
          <a:lstStyle/>
          <a:p>
            <a:pPr>
              <a:defRPr/>
            </a:pPr>
            <a:r>
              <a:rPr lang="en-US" dirty="0"/>
              <a:t>Introduction to oceanography, ocean circulation and climate</a:t>
            </a:r>
          </a:p>
        </p:txBody>
      </p:sp>
      <p:sp>
        <p:nvSpPr>
          <p:cNvPr id="1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361363" y="6594475"/>
            <a:ext cx="735012" cy="230188"/>
          </a:xfrm>
        </p:spPr>
        <p:txBody>
          <a:bodyPr/>
          <a:lstStyle/>
          <a:p>
            <a:pPr>
              <a:defRPr/>
            </a:pPr>
            <a:fld id="{D2C6505D-CA52-024E-9578-3B84DCBB67EC}" type="slidenum">
              <a:rPr lang="en-US"/>
              <a:pPr>
                <a:defRPr/>
              </a:pPr>
              <a:t>29</a:t>
            </a:fld>
            <a:endParaRPr lang="en-US"/>
          </a:p>
        </p:txBody>
      </p:sp>
      <p:sp>
        <p:nvSpPr>
          <p:cNvPr id="17" name="Date Placeholder 4"/>
          <p:cNvSpPr>
            <a:spLocks noGrp="1"/>
          </p:cNvSpPr>
          <p:nvPr>
            <p:ph type="dt" sz="quarter" idx="10"/>
          </p:nvPr>
        </p:nvSpPr>
        <p:spPr>
          <a:xfrm>
            <a:off x="46038" y="6594475"/>
            <a:ext cx="1741487" cy="230188"/>
          </a:xfrm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>
                <a:solidFill>
                  <a:srgbClr val="898989"/>
                </a:solidFill>
                <a:ea typeface="ＭＳ Ｐゴシック" charset="-128"/>
                <a:cs typeface="ＭＳ Ｐゴシック" charset="-128"/>
              </a:rPr>
              <a:t>Nov 6, 2017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34363"/>
          </a:xfrm>
        </p:spPr>
        <p:txBody>
          <a:bodyPr/>
          <a:lstStyle/>
          <a:p>
            <a:r>
              <a:rPr lang="en-US" dirty="0"/>
              <a:t>Observing the Earth from space</a:t>
            </a:r>
          </a:p>
        </p:txBody>
      </p:sp>
      <p:pic>
        <p:nvPicPr>
          <p:cNvPr id="6" name="Picture 5" descr="665718main_a-train-image-29jun2012.jp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4279" y="904488"/>
            <a:ext cx="8062213" cy="5446025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613485" y="1268860"/>
            <a:ext cx="7981672" cy="206210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>
              <a:buFont typeface="Arial"/>
              <a:buChar char="•"/>
            </a:pPr>
            <a:r>
              <a:rPr lang="en-US" sz="3200" dirty="0">
                <a:solidFill>
                  <a:srgbClr val="FFFFFF"/>
                </a:solidFill>
              </a:rPr>
              <a:t>GOES </a:t>
            </a:r>
            <a:r>
              <a:rPr lang="en-US" sz="2000" dirty="0">
                <a:solidFill>
                  <a:srgbClr val="FFFFFF"/>
                </a:solidFill>
              </a:rPr>
              <a:t>(Geostationary </a:t>
            </a:r>
            <a:r>
              <a:rPr lang="en-US" sz="2000" dirty="0" err="1">
                <a:solidFill>
                  <a:srgbClr val="FFFFFF"/>
                </a:solidFill>
              </a:rPr>
              <a:t>Operiational</a:t>
            </a:r>
            <a:r>
              <a:rPr lang="en-US" sz="2000" dirty="0">
                <a:solidFill>
                  <a:srgbClr val="FFFFFF"/>
                </a:solidFill>
              </a:rPr>
              <a:t> Environmental Satellites)  </a:t>
            </a:r>
          </a:p>
          <a:p>
            <a:pPr marL="457200" indent="-457200">
              <a:buFont typeface="Arial"/>
              <a:buChar char="•"/>
            </a:pPr>
            <a:r>
              <a:rPr lang="en-US" sz="3200" dirty="0">
                <a:solidFill>
                  <a:srgbClr val="FFFFFF"/>
                </a:solidFill>
              </a:rPr>
              <a:t>The “A-Train”</a:t>
            </a:r>
          </a:p>
          <a:p>
            <a:pPr marL="457200" indent="-457200">
              <a:buFont typeface="Arial"/>
              <a:buChar char="•"/>
            </a:pPr>
            <a:r>
              <a:rPr lang="en-US" sz="3200" dirty="0" err="1">
                <a:solidFill>
                  <a:schemeClr val="accent3">
                    <a:lumMod val="40000"/>
                    <a:lumOff val="60000"/>
                  </a:schemeClr>
                </a:solidFill>
              </a:rPr>
              <a:t>SeaWifs</a:t>
            </a:r>
            <a:r>
              <a:rPr lang="en-US" sz="3200" dirty="0">
                <a:solidFill>
                  <a:schemeClr val="accent3">
                    <a:lumMod val="40000"/>
                    <a:lumOff val="60000"/>
                  </a:schemeClr>
                </a:solidFill>
              </a:rPr>
              <a:t>, </a:t>
            </a:r>
            <a:r>
              <a:rPr lang="en-US" sz="3200" dirty="0" err="1">
                <a:solidFill>
                  <a:schemeClr val="accent3">
                    <a:lumMod val="40000"/>
                    <a:lumOff val="60000"/>
                  </a:schemeClr>
                </a:solidFill>
              </a:rPr>
              <a:t>Modis</a:t>
            </a:r>
            <a:endParaRPr lang="en-US" sz="3200" dirty="0">
              <a:solidFill>
                <a:schemeClr val="accent3">
                  <a:lumMod val="40000"/>
                  <a:lumOff val="60000"/>
                </a:schemeClr>
              </a:solidFill>
            </a:endParaRPr>
          </a:p>
          <a:p>
            <a:pPr marL="457200" indent="-457200">
              <a:buFont typeface="Arial"/>
              <a:buChar char="•"/>
            </a:pPr>
            <a:r>
              <a:rPr lang="en-US" sz="3200" dirty="0" err="1">
                <a:solidFill>
                  <a:schemeClr val="accent1">
                    <a:lumMod val="20000"/>
                    <a:lumOff val="80000"/>
                  </a:schemeClr>
                </a:solidFill>
              </a:rPr>
              <a:t>Topex</a:t>
            </a:r>
            <a:r>
              <a:rPr lang="en-US" sz="32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/Poseidon </a:t>
            </a:r>
          </a:p>
        </p:txBody>
      </p:sp>
      <p:sp>
        <p:nvSpPr>
          <p:cNvPr id="11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1787525" y="6594475"/>
            <a:ext cx="6573838" cy="230188"/>
          </a:xfrm>
        </p:spPr>
        <p:txBody>
          <a:bodyPr/>
          <a:lstStyle/>
          <a:p>
            <a:pPr>
              <a:defRPr/>
            </a:pPr>
            <a:r>
              <a:rPr lang="en-US" dirty="0"/>
              <a:t>Introduction to oceanography, ocean circulation and climate</a:t>
            </a:r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361363" y="6594475"/>
            <a:ext cx="735012" cy="230188"/>
          </a:xfrm>
        </p:spPr>
        <p:txBody>
          <a:bodyPr/>
          <a:lstStyle/>
          <a:p>
            <a:pPr>
              <a:defRPr/>
            </a:pPr>
            <a:fld id="{D2C6505D-CA52-024E-9578-3B84DCBB67EC}" type="slidenum">
              <a:rPr lang="en-US"/>
              <a:pPr>
                <a:defRPr/>
              </a:pPr>
              <a:t>3</a:t>
            </a:fld>
            <a:endParaRPr lang="en-US"/>
          </a:p>
        </p:txBody>
      </p:sp>
      <p:sp>
        <p:nvSpPr>
          <p:cNvPr id="13" name="Date Placeholder 4"/>
          <p:cNvSpPr>
            <a:spLocks noGrp="1"/>
          </p:cNvSpPr>
          <p:nvPr>
            <p:ph type="dt" sz="quarter" idx="10"/>
          </p:nvPr>
        </p:nvSpPr>
        <p:spPr>
          <a:xfrm>
            <a:off x="46038" y="6594475"/>
            <a:ext cx="1741487" cy="230188"/>
          </a:xfrm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>
                <a:solidFill>
                  <a:srgbClr val="898989"/>
                </a:solidFill>
                <a:ea typeface="ＭＳ Ｐゴシック" charset="-128"/>
                <a:cs typeface="ＭＳ Ｐゴシック" charset="-128"/>
              </a:rPr>
              <a:t>Nov 6, 2017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549357" y="936467"/>
            <a:ext cx="101822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NASA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05485" y="5476015"/>
            <a:ext cx="6558206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>
              <a:buFont typeface="Arial"/>
              <a:buChar char="•"/>
            </a:pPr>
            <a:r>
              <a:rPr lang="en-US" sz="3200" dirty="0">
                <a:solidFill>
                  <a:schemeClr val="bg1"/>
                </a:solidFill>
              </a:rPr>
              <a:t>Copernicus/Sentinel </a:t>
            </a:r>
            <a:r>
              <a:rPr lang="en-US" sz="3200" dirty="0" err="1">
                <a:solidFill>
                  <a:schemeClr val="bg1"/>
                </a:solidFill>
              </a:rPr>
              <a:t>Programme</a:t>
            </a: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61613" y="5155715"/>
            <a:ext cx="80021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FF00"/>
                </a:solidFill>
              </a:rPr>
              <a:t>ESA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dirty="0"/>
              <a:t>The Ocean interior</a:t>
            </a:r>
            <a:br>
              <a:rPr lang="en-US" dirty="0"/>
            </a:br>
            <a:r>
              <a:rPr lang="en-US" dirty="0"/>
              <a:t>The ARGO program: T,S,(O</a:t>
            </a:r>
            <a:r>
              <a:rPr lang="en-US" baseline="-25000" dirty="0"/>
              <a:t>2</a:t>
            </a:r>
            <a:r>
              <a:rPr lang="en-US" dirty="0"/>
              <a:t>,…)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9312" y="1717189"/>
            <a:ext cx="8862903" cy="4052582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1062699" y="5126698"/>
            <a:ext cx="265672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http://</a:t>
            </a:r>
            <a:r>
              <a:rPr lang="en-US" sz="1200" dirty="0" err="1"/>
              <a:t>www.argo.ucsd.edu/index.html</a:t>
            </a:r>
            <a:endParaRPr lang="en-US" sz="1200" dirty="0"/>
          </a:p>
        </p:txBody>
      </p:sp>
      <p:sp>
        <p:nvSpPr>
          <p:cNvPr id="9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1787525" y="6594475"/>
            <a:ext cx="6573838" cy="230188"/>
          </a:xfrm>
        </p:spPr>
        <p:txBody>
          <a:bodyPr/>
          <a:lstStyle/>
          <a:p>
            <a:pPr>
              <a:defRPr/>
            </a:pPr>
            <a:r>
              <a:rPr lang="en-US" dirty="0"/>
              <a:t>Introduction to oceanography, ocean circulation and climate</a:t>
            </a:r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361363" y="6594475"/>
            <a:ext cx="735012" cy="230188"/>
          </a:xfrm>
        </p:spPr>
        <p:txBody>
          <a:bodyPr/>
          <a:lstStyle/>
          <a:p>
            <a:pPr>
              <a:defRPr/>
            </a:pPr>
            <a:fld id="{D2C6505D-CA52-024E-9578-3B84DCBB67EC}" type="slidenum">
              <a:rPr lang="en-US"/>
              <a:pPr>
                <a:defRPr/>
              </a:pPr>
              <a:t>30</a:t>
            </a:fld>
            <a:endParaRPr lang="en-US"/>
          </a:p>
        </p:txBody>
      </p:sp>
      <p:sp>
        <p:nvSpPr>
          <p:cNvPr id="14" name="Date Placeholder 4"/>
          <p:cNvSpPr>
            <a:spLocks noGrp="1"/>
          </p:cNvSpPr>
          <p:nvPr>
            <p:ph type="dt" sz="quarter" idx="10"/>
          </p:nvPr>
        </p:nvSpPr>
        <p:spPr>
          <a:xfrm>
            <a:off x="46038" y="6594475"/>
            <a:ext cx="1741487" cy="230188"/>
          </a:xfrm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>
                <a:solidFill>
                  <a:srgbClr val="898989"/>
                </a:solidFill>
                <a:ea typeface="ＭＳ Ｐゴシック" charset="-128"/>
                <a:cs typeface="ＭＳ Ｐゴシック" charset="-128"/>
              </a:rPr>
              <a:t>Nov 6, 2017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title"/>
          </p:nvPr>
        </p:nvSpPr>
        <p:spPr>
          <a:xfrm>
            <a:off x="0" y="34804"/>
            <a:ext cx="9144000" cy="1143000"/>
          </a:xfrm>
        </p:spPr>
        <p:txBody>
          <a:bodyPr/>
          <a:lstStyle/>
          <a:p>
            <a:r>
              <a:rPr lang="en-US" sz="6000" dirty="0"/>
              <a:t>Take home messages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55974" y="1342634"/>
            <a:ext cx="8857119" cy="48320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2800" b="1" dirty="0"/>
              <a:t>Always think both in space and in time!</a:t>
            </a:r>
          </a:p>
          <a:p>
            <a:pPr marL="742950" lvl="1" indent="-285750">
              <a:buFont typeface="Arial"/>
              <a:buChar char="•"/>
            </a:pPr>
            <a:r>
              <a:rPr lang="en-US" sz="2800" dirty="0"/>
              <a:t>Measure one location at one time</a:t>
            </a:r>
          </a:p>
          <a:p>
            <a:pPr marL="1200150" lvl="2" indent="-285750">
              <a:buFont typeface="Arial"/>
              <a:buChar char="•"/>
            </a:pPr>
            <a:r>
              <a:rPr lang="en-US" sz="2800" dirty="0"/>
              <a:t>Measure one location in time</a:t>
            </a:r>
          </a:p>
          <a:p>
            <a:pPr marL="1657350" lvl="3" indent="-285750">
              <a:buFont typeface="Arial"/>
              <a:buChar char="•"/>
            </a:pPr>
            <a:r>
              <a:rPr lang="en-US" sz="2800" dirty="0"/>
              <a:t>Measure many location only once</a:t>
            </a:r>
          </a:p>
          <a:p>
            <a:pPr marL="2114550" lvl="4" indent="-285750">
              <a:buFont typeface="Arial"/>
              <a:buChar char="•"/>
            </a:pPr>
            <a:r>
              <a:rPr lang="en-US" sz="2800" dirty="0"/>
              <a:t>Measure everywhere all the time</a:t>
            </a:r>
          </a:p>
          <a:p>
            <a:pPr lvl="3"/>
            <a:endParaRPr lang="en-US" sz="2800" dirty="0"/>
          </a:p>
          <a:p>
            <a:pPr marL="285750" indent="-285750">
              <a:buFont typeface="Arial"/>
              <a:buChar char="•"/>
            </a:pPr>
            <a:r>
              <a:rPr lang="en-US" sz="2800" b="1" dirty="0"/>
              <a:t>Observations themselves are typically simple</a:t>
            </a:r>
          </a:p>
          <a:p>
            <a:pPr marL="742950" lvl="1" indent="-285750">
              <a:buFont typeface="Arial"/>
              <a:buChar char="•"/>
            </a:pPr>
            <a:r>
              <a:rPr lang="en-US" sz="2800" dirty="0"/>
              <a:t>It’s the logistics of getting them that is challenging</a:t>
            </a:r>
          </a:p>
          <a:p>
            <a:pPr marL="285750" indent="-285750">
              <a:buFont typeface="Arial"/>
              <a:buChar char="•"/>
            </a:pPr>
            <a:endParaRPr lang="en-US" sz="2800" dirty="0"/>
          </a:p>
          <a:p>
            <a:pPr marL="285750" indent="-285750">
              <a:buFont typeface="Arial"/>
              <a:buChar char="•"/>
            </a:pPr>
            <a:r>
              <a:rPr lang="en-US" sz="2800" b="1" dirty="0"/>
              <a:t>Creativity more than technical expertise</a:t>
            </a:r>
          </a:p>
          <a:p>
            <a:pPr marL="742950" lvl="1" indent="-285750">
              <a:buFont typeface="Arial"/>
              <a:buChar char="•"/>
            </a:pPr>
            <a:r>
              <a:rPr lang="en-US" sz="2800" dirty="0"/>
              <a:t>...but technical ability to interpret data necessary!</a:t>
            </a:r>
          </a:p>
        </p:txBody>
      </p:sp>
      <p:sp>
        <p:nvSpPr>
          <p:cNvPr id="9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1787525" y="6594475"/>
            <a:ext cx="6573838" cy="230188"/>
          </a:xfrm>
        </p:spPr>
        <p:txBody>
          <a:bodyPr/>
          <a:lstStyle/>
          <a:p>
            <a:pPr>
              <a:defRPr/>
            </a:pPr>
            <a:r>
              <a:rPr lang="en-US" dirty="0"/>
              <a:t>Introduction to oceanography, ocean circulation and climate</a:t>
            </a:r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361363" y="6594475"/>
            <a:ext cx="735012" cy="230188"/>
          </a:xfrm>
        </p:spPr>
        <p:txBody>
          <a:bodyPr/>
          <a:lstStyle/>
          <a:p>
            <a:pPr>
              <a:defRPr/>
            </a:pPr>
            <a:fld id="{D2C6505D-CA52-024E-9578-3B84DCBB67EC}" type="slidenum">
              <a:rPr lang="en-US"/>
              <a:pPr>
                <a:defRPr/>
              </a:pPr>
              <a:t>31</a:t>
            </a:fld>
            <a:endParaRPr lang="en-US"/>
          </a:p>
        </p:txBody>
      </p:sp>
      <p:sp>
        <p:nvSpPr>
          <p:cNvPr id="11" name="Date Placeholder 4"/>
          <p:cNvSpPr>
            <a:spLocks noGrp="1"/>
          </p:cNvSpPr>
          <p:nvPr>
            <p:ph type="dt" sz="quarter" idx="10"/>
          </p:nvPr>
        </p:nvSpPr>
        <p:spPr>
          <a:xfrm>
            <a:off x="46038" y="6594475"/>
            <a:ext cx="1741487" cy="230188"/>
          </a:xfrm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>
                <a:solidFill>
                  <a:srgbClr val="898989"/>
                </a:solidFill>
                <a:ea typeface="ＭＳ Ｐゴシック" charset="-128"/>
                <a:cs typeface="ＭＳ Ｐゴシック" charset="-128"/>
              </a:rPr>
              <a:t>Nov 6, 2017</a:t>
            </a:r>
          </a:p>
        </p:txBody>
      </p:sp>
    </p:spTree>
    <p:extLst>
      <p:ext uri="{BB962C8B-B14F-4D97-AF65-F5344CB8AC3E}">
        <p14:creationId xmlns:p14="http://schemas.microsoft.com/office/powerpoint/2010/main" val="31729904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-1587" y="28620"/>
            <a:ext cx="9097962" cy="1143000"/>
          </a:xfrm>
        </p:spPr>
        <p:txBody>
          <a:bodyPr/>
          <a:lstStyle/>
          <a:p>
            <a:r>
              <a:rPr lang="en-US" sz="4000" dirty="0"/>
              <a:t>Limitations: Water absorbs blue light last</a:t>
            </a:r>
            <a:endParaRPr lang="en-US" sz="1800" dirty="0"/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79276" y="1056477"/>
            <a:ext cx="5996237" cy="5223390"/>
          </a:xfrm>
        </p:spPr>
      </p:pic>
      <p:sp>
        <p:nvSpPr>
          <p:cNvPr id="12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1787525" y="6594475"/>
            <a:ext cx="6573838" cy="230188"/>
          </a:xfrm>
        </p:spPr>
        <p:txBody>
          <a:bodyPr/>
          <a:lstStyle/>
          <a:p>
            <a:pPr>
              <a:defRPr/>
            </a:pPr>
            <a:r>
              <a:rPr lang="en-US" dirty="0"/>
              <a:t>Introduction to oceanography, ocean circulation and climate</a:t>
            </a:r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361363" y="6594475"/>
            <a:ext cx="735012" cy="230188"/>
          </a:xfrm>
        </p:spPr>
        <p:txBody>
          <a:bodyPr/>
          <a:lstStyle/>
          <a:p>
            <a:pPr>
              <a:defRPr/>
            </a:pPr>
            <a:fld id="{D2C6505D-CA52-024E-9578-3B84DCBB67EC}" type="slidenum">
              <a:rPr lang="en-US"/>
              <a:pPr>
                <a:defRPr/>
              </a:pPr>
              <a:t>4</a:t>
            </a:fld>
            <a:endParaRPr lang="en-US"/>
          </a:p>
        </p:txBody>
      </p:sp>
      <p:sp>
        <p:nvSpPr>
          <p:cNvPr id="16" name="Date Placeholder 4"/>
          <p:cNvSpPr>
            <a:spLocks noGrp="1"/>
          </p:cNvSpPr>
          <p:nvPr>
            <p:ph type="dt" sz="quarter" idx="10"/>
          </p:nvPr>
        </p:nvSpPr>
        <p:spPr>
          <a:xfrm>
            <a:off x="46038" y="6594475"/>
            <a:ext cx="1741487" cy="230188"/>
          </a:xfrm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>
                <a:solidFill>
                  <a:srgbClr val="898989"/>
                </a:solidFill>
                <a:ea typeface="ＭＳ Ｐゴシック" charset="-128"/>
                <a:cs typeface="ＭＳ Ｐゴシック" charset="-128"/>
              </a:rPr>
              <a:t>Nov 6, 2017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787525" y="6190719"/>
            <a:ext cx="578798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https://</a:t>
            </a:r>
            <a:r>
              <a:rPr lang="en-US" sz="1200" dirty="0" err="1"/>
              <a:t>manoa.hawaii.edu</a:t>
            </a:r>
            <a:r>
              <a:rPr lang="en-US" sz="1200" dirty="0"/>
              <a:t>/</a:t>
            </a:r>
            <a:r>
              <a:rPr lang="en-US" sz="1200" dirty="0" err="1"/>
              <a:t>exploringourfluidearth</a:t>
            </a:r>
            <a:r>
              <a:rPr lang="en-US" sz="1200" dirty="0"/>
              <a:t>/physical/ocean-depths/light-ocean</a:t>
            </a:r>
          </a:p>
        </p:txBody>
      </p:sp>
    </p:spTree>
    <p:extLst>
      <p:ext uri="{BB962C8B-B14F-4D97-AF65-F5344CB8AC3E}">
        <p14:creationId xmlns:p14="http://schemas.microsoft.com/office/powerpoint/2010/main" val="2304274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-1587" y="28620"/>
            <a:ext cx="9097962" cy="1143000"/>
          </a:xfrm>
        </p:spPr>
        <p:txBody>
          <a:bodyPr/>
          <a:lstStyle/>
          <a:p>
            <a:r>
              <a:rPr lang="en-US" sz="4000" b="1" dirty="0">
                <a:solidFill>
                  <a:srgbClr val="008000"/>
                </a:solidFill>
              </a:rPr>
              <a:t>Surface of the ocean from space</a:t>
            </a:r>
            <a:endParaRPr lang="en-US" sz="1800" dirty="0">
              <a:solidFill>
                <a:srgbClr val="008000"/>
              </a:solidFill>
            </a:endParaRPr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9742" y="1171620"/>
            <a:ext cx="6625967" cy="4972978"/>
          </a:xfrm>
        </p:spPr>
      </p:pic>
      <p:sp>
        <p:nvSpPr>
          <p:cNvPr id="11" name="TextBox 10"/>
          <p:cNvSpPr txBox="1"/>
          <p:nvPr/>
        </p:nvSpPr>
        <p:spPr>
          <a:xfrm>
            <a:off x="1046997" y="5722300"/>
            <a:ext cx="50814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MODIS Terra, 22 May 2010, natural color image</a:t>
            </a:r>
          </a:p>
        </p:txBody>
      </p:sp>
      <p:sp>
        <p:nvSpPr>
          <p:cNvPr id="12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1787525" y="6594475"/>
            <a:ext cx="6573838" cy="230188"/>
          </a:xfrm>
        </p:spPr>
        <p:txBody>
          <a:bodyPr/>
          <a:lstStyle/>
          <a:p>
            <a:pPr>
              <a:defRPr/>
            </a:pPr>
            <a:r>
              <a:rPr lang="en-US" dirty="0"/>
              <a:t>Introduction to oceanography, ocean circulation and climate</a:t>
            </a:r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361363" y="6594475"/>
            <a:ext cx="735012" cy="230188"/>
          </a:xfrm>
        </p:spPr>
        <p:txBody>
          <a:bodyPr/>
          <a:lstStyle/>
          <a:p>
            <a:pPr>
              <a:defRPr/>
            </a:pPr>
            <a:fld id="{D2C6505D-CA52-024E-9578-3B84DCBB67EC}" type="slidenum">
              <a:rPr lang="en-US"/>
              <a:pPr>
                <a:defRPr/>
              </a:pPr>
              <a:t>5</a:t>
            </a:fld>
            <a:endParaRPr lang="en-US"/>
          </a:p>
        </p:txBody>
      </p:sp>
      <p:sp>
        <p:nvSpPr>
          <p:cNvPr id="16" name="Date Placeholder 4"/>
          <p:cNvSpPr>
            <a:spLocks noGrp="1"/>
          </p:cNvSpPr>
          <p:nvPr>
            <p:ph type="dt" sz="quarter" idx="10"/>
          </p:nvPr>
        </p:nvSpPr>
        <p:spPr>
          <a:xfrm>
            <a:off x="46038" y="6594475"/>
            <a:ext cx="1741487" cy="230188"/>
          </a:xfrm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>
                <a:solidFill>
                  <a:srgbClr val="898989"/>
                </a:solidFill>
                <a:ea typeface="ＭＳ Ｐゴシック" charset="-128"/>
                <a:cs typeface="ＭＳ Ｐゴシック" charset="-128"/>
              </a:rPr>
              <a:t>Nov 6, 2017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787525" y="6098431"/>
            <a:ext cx="461556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https://</a:t>
            </a:r>
            <a:r>
              <a:rPr lang="en-US" sz="1200" dirty="0" err="1"/>
              <a:t>www.nasa.gov</a:t>
            </a:r>
            <a:r>
              <a:rPr lang="en-US" sz="1200" dirty="0"/>
              <a:t>/topics/earth/features/</a:t>
            </a:r>
            <a:r>
              <a:rPr lang="en-US" sz="1200" dirty="0" err="1"/>
              <a:t>n_atlantic_bloom.html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5804969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46039" y="24783"/>
            <a:ext cx="9050336" cy="1143000"/>
          </a:xfrm>
        </p:spPr>
        <p:txBody>
          <a:bodyPr/>
          <a:lstStyle/>
          <a:p>
            <a:r>
              <a:rPr lang="en-US" b="1" dirty="0">
                <a:solidFill>
                  <a:srgbClr val="008000"/>
                </a:solidFill>
              </a:rPr>
              <a:t>Ocean color and biology</a:t>
            </a:r>
            <a:br>
              <a:rPr lang="en-US" dirty="0"/>
            </a:br>
            <a:r>
              <a:rPr lang="en-US" dirty="0"/>
              <a:t>Light and photosynthesis</a:t>
            </a:r>
          </a:p>
        </p:txBody>
      </p:sp>
      <p:pic>
        <p:nvPicPr>
          <p:cNvPr id="12" name="Content Placeholder 11" descr="Par_action_spectrum.gif"/>
          <p:cNvPicPr>
            <a:picLocks noGrp="1" noChangeAspect="1"/>
          </p:cNvPicPr>
          <p:nvPr>
            <p:ph idx="1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278713" y="1297117"/>
            <a:ext cx="3780581" cy="3606007"/>
          </a:xfrm>
        </p:spPr>
      </p:pic>
      <p:sp>
        <p:nvSpPr>
          <p:cNvPr id="14" name="TextBox 13"/>
          <p:cNvSpPr txBox="1"/>
          <p:nvPr/>
        </p:nvSpPr>
        <p:spPr>
          <a:xfrm>
            <a:off x="366889" y="5061802"/>
            <a:ext cx="8523111" cy="120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Font typeface="Arial"/>
              <a:buChar char="•"/>
            </a:pPr>
            <a:r>
              <a:rPr lang="en-US" sz="2400" dirty="0"/>
              <a:t> We know the light spectrum going towards Earth</a:t>
            </a:r>
          </a:p>
          <a:p>
            <a:pPr algn="ctr">
              <a:buFont typeface="Arial"/>
              <a:buChar char="•"/>
            </a:pPr>
            <a:r>
              <a:rPr lang="en-US" sz="2400" dirty="0"/>
              <a:t> Measure the light spectrum leaving Earth</a:t>
            </a:r>
          </a:p>
          <a:p>
            <a:pPr algn="ctr">
              <a:buFont typeface="Arial"/>
              <a:buChar char="•"/>
            </a:pPr>
            <a:r>
              <a:rPr lang="en-US" sz="2400" dirty="0"/>
              <a:t> How can we interpret the difference?</a:t>
            </a:r>
          </a:p>
        </p:txBody>
      </p:sp>
      <p:pic>
        <p:nvPicPr>
          <p:cNvPr id="15" name="Content Placeholder 11" descr="Par_action_spectrum.gif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123108" y="1613099"/>
            <a:ext cx="5392509" cy="30746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TextBox 12"/>
          <p:cNvSpPr txBox="1"/>
          <p:nvPr/>
        </p:nvSpPr>
        <p:spPr>
          <a:xfrm>
            <a:off x="8158744" y="3653778"/>
            <a:ext cx="80899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dirty="0"/>
              <a:t>Wikipedia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600459" y="3007447"/>
            <a:ext cx="10290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 err="1">
                <a:solidFill>
                  <a:srgbClr val="008000"/>
                </a:solidFill>
              </a:rPr>
              <a:t>Chl</a:t>
            </a:r>
            <a:r>
              <a:rPr lang="en-US" sz="1200" b="1" dirty="0">
                <a:solidFill>
                  <a:srgbClr val="008000"/>
                </a:solidFill>
              </a:rPr>
              <a:t> does not absorb green light</a:t>
            </a:r>
          </a:p>
        </p:txBody>
      </p:sp>
      <p:sp>
        <p:nvSpPr>
          <p:cNvPr id="19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1787525" y="6594475"/>
            <a:ext cx="6573838" cy="230188"/>
          </a:xfrm>
        </p:spPr>
        <p:txBody>
          <a:bodyPr/>
          <a:lstStyle/>
          <a:p>
            <a:pPr>
              <a:defRPr/>
            </a:pPr>
            <a:r>
              <a:rPr lang="en-US" dirty="0"/>
              <a:t>Introduction to oceanography, ocean circulation and climate</a:t>
            </a:r>
          </a:p>
        </p:txBody>
      </p:sp>
      <p:sp>
        <p:nvSpPr>
          <p:cNvPr id="2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361363" y="6594475"/>
            <a:ext cx="735012" cy="230188"/>
          </a:xfrm>
        </p:spPr>
        <p:txBody>
          <a:bodyPr/>
          <a:lstStyle/>
          <a:p>
            <a:pPr>
              <a:defRPr/>
            </a:pPr>
            <a:fld id="{D2C6505D-CA52-024E-9578-3B84DCBB67EC}" type="slidenum">
              <a:rPr lang="en-US"/>
              <a:pPr>
                <a:defRPr/>
              </a:pPr>
              <a:t>6</a:t>
            </a:fld>
            <a:endParaRPr lang="en-US"/>
          </a:p>
        </p:txBody>
      </p:sp>
      <p:sp>
        <p:nvSpPr>
          <p:cNvPr id="21" name="Date Placeholder 4"/>
          <p:cNvSpPr>
            <a:spLocks noGrp="1"/>
          </p:cNvSpPr>
          <p:nvPr>
            <p:ph type="dt" sz="quarter" idx="10"/>
          </p:nvPr>
        </p:nvSpPr>
        <p:spPr>
          <a:xfrm>
            <a:off x="46038" y="6594475"/>
            <a:ext cx="1741487" cy="230188"/>
          </a:xfrm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>
                <a:solidFill>
                  <a:srgbClr val="898989"/>
                </a:solidFill>
                <a:ea typeface="ＭＳ Ｐゴシック" charset="-128"/>
                <a:cs typeface="ＭＳ Ｐゴシック" charset="-128"/>
              </a:rPr>
              <a:t>Nov 6, 2017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-1587" y="28620"/>
            <a:ext cx="9097962" cy="1143000"/>
          </a:xfrm>
        </p:spPr>
        <p:txBody>
          <a:bodyPr/>
          <a:lstStyle/>
          <a:p>
            <a:r>
              <a:rPr lang="en-US" sz="4000" b="1" dirty="0">
                <a:solidFill>
                  <a:srgbClr val="0000FF"/>
                </a:solidFill>
              </a:rPr>
              <a:t>Physics</a:t>
            </a:r>
            <a:r>
              <a:rPr lang="en-US" sz="4000" dirty="0"/>
              <a:t>: Why do rivers flow?</a:t>
            </a:r>
            <a:endParaRPr lang="en-US" sz="1800" dirty="0"/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idx="1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7407" y="1171620"/>
            <a:ext cx="6630638" cy="4972978"/>
          </a:xfrm>
        </p:spPr>
      </p:pic>
      <p:sp>
        <p:nvSpPr>
          <p:cNvPr id="11" name="TextBox 10"/>
          <p:cNvSpPr txBox="1"/>
          <p:nvPr/>
        </p:nvSpPr>
        <p:spPr>
          <a:xfrm>
            <a:off x="1057407" y="5836821"/>
            <a:ext cx="211047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err="1"/>
              <a:t>Rhein</a:t>
            </a:r>
            <a:r>
              <a:rPr lang="en-US" sz="1400" dirty="0"/>
              <a:t> Falls, Switzerland</a:t>
            </a:r>
          </a:p>
        </p:txBody>
      </p:sp>
      <p:sp>
        <p:nvSpPr>
          <p:cNvPr id="12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1787525" y="6594475"/>
            <a:ext cx="6573838" cy="230188"/>
          </a:xfrm>
        </p:spPr>
        <p:txBody>
          <a:bodyPr/>
          <a:lstStyle/>
          <a:p>
            <a:pPr>
              <a:defRPr/>
            </a:pPr>
            <a:r>
              <a:rPr lang="en-US" dirty="0"/>
              <a:t>Introduction to oceanography, ocean circulation and climate</a:t>
            </a:r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361363" y="6594475"/>
            <a:ext cx="735012" cy="230188"/>
          </a:xfrm>
        </p:spPr>
        <p:txBody>
          <a:bodyPr/>
          <a:lstStyle/>
          <a:p>
            <a:pPr>
              <a:defRPr/>
            </a:pPr>
            <a:fld id="{D2C6505D-CA52-024E-9578-3B84DCBB67EC}" type="slidenum">
              <a:rPr lang="en-US"/>
              <a:pPr>
                <a:defRPr/>
              </a:pPr>
              <a:t>7</a:t>
            </a:fld>
            <a:endParaRPr lang="en-US"/>
          </a:p>
        </p:txBody>
      </p:sp>
      <p:sp>
        <p:nvSpPr>
          <p:cNvPr id="16" name="Date Placeholder 4"/>
          <p:cNvSpPr>
            <a:spLocks noGrp="1"/>
          </p:cNvSpPr>
          <p:nvPr>
            <p:ph type="dt" sz="quarter" idx="10"/>
          </p:nvPr>
        </p:nvSpPr>
        <p:spPr>
          <a:xfrm>
            <a:off x="46038" y="6594475"/>
            <a:ext cx="1741487" cy="230188"/>
          </a:xfrm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>
                <a:solidFill>
                  <a:srgbClr val="898989"/>
                </a:solidFill>
                <a:ea typeface="ＭＳ Ｐゴシック" charset="-128"/>
                <a:cs typeface="ＭＳ Ｐゴシック" charset="-128"/>
              </a:rPr>
              <a:t>Nov 6, 2017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-1587" y="28620"/>
            <a:ext cx="9097962" cy="1143000"/>
          </a:xfrm>
        </p:spPr>
        <p:txBody>
          <a:bodyPr/>
          <a:lstStyle/>
          <a:p>
            <a:r>
              <a:rPr lang="en-US" sz="4000" b="1" dirty="0">
                <a:solidFill>
                  <a:srgbClr val="0000FF"/>
                </a:solidFill>
              </a:rPr>
              <a:t>Physics</a:t>
            </a:r>
            <a:r>
              <a:rPr lang="en-US" sz="4000" dirty="0"/>
              <a:t>: Why do fluids flow?</a:t>
            </a:r>
            <a:endParaRPr lang="en-US" sz="1800" dirty="0"/>
          </a:p>
        </p:txBody>
      </p:sp>
      <p:sp>
        <p:nvSpPr>
          <p:cNvPr id="2" name="TextBox 1"/>
          <p:cNvSpPr txBox="1"/>
          <p:nvPr/>
        </p:nvSpPr>
        <p:spPr>
          <a:xfrm>
            <a:off x="1959384" y="1187472"/>
            <a:ext cx="536757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solidFill>
                  <a:srgbClr val="0000FF"/>
                </a:solidFill>
              </a:rPr>
              <a:t>Pressure gradient force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91282" y="5972702"/>
            <a:ext cx="190927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/>
              <a:t>High pressure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968017" y="5972702"/>
            <a:ext cx="185229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/>
              <a:t>Low pressure</a:t>
            </a:r>
          </a:p>
        </p:txBody>
      </p:sp>
      <p:cxnSp>
        <p:nvCxnSpPr>
          <p:cNvPr id="35" name="Straight Arrow Connector 34"/>
          <p:cNvCxnSpPr>
            <a:stCxn id="4" idx="3"/>
            <a:endCxn id="12" idx="1"/>
          </p:cNvCxnSpPr>
          <p:nvPr/>
        </p:nvCxnSpPr>
        <p:spPr>
          <a:xfrm>
            <a:off x="2800554" y="6172757"/>
            <a:ext cx="3167463" cy="0"/>
          </a:xfrm>
          <a:prstGeom prst="straightConnector1">
            <a:avLst/>
          </a:prstGeom>
          <a:ln w="139700">
            <a:solidFill>
              <a:srgbClr val="000000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Rectangle 4"/>
          <p:cNvSpPr/>
          <p:nvPr/>
        </p:nvSpPr>
        <p:spPr>
          <a:xfrm rot="274426">
            <a:off x="1284434" y="2445146"/>
            <a:ext cx="6060721" cy="3386529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 rot="274426">
            <a:off x="1322330" y="2253722"/>
            <a:ext cx="6060721" cy="282195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Rectangle 18"/>
          <p:cNvSpPr/>
          <p:nvPr/>
        </p:nvSpPr>
        <p:spPr>
          <a:xfrm rot="274426">
            <a:off x="1254224" y="3201640"/>
            <a:ext cx="2996937" cy="2506477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274426">
            <a:off x="729804" y="3206947"/>
            <a:ext cx="4255873" cy="568135"/>
          </a:xfrm>
          <a:prstGeom prst="rect">
            <a:avLst/>
          </a:prstGeom>
          <a:solidFill>
            <a:srgbClr val="3366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/>
          <p:cNvSpPr/>
          <p:nvPr/>
        </p:nvSpPr>
        <p:spPr>
          <a:xfrm rot="274426">
            <a:off x="4224118" y="4636325"/>
            <a:ext cx="3386873" cy="568135"/>
          </a:xfrm>
          <a:prstGeom prst="rect">
            <a:avLst/>
          </a:prstGeom>
          <a:solidFill>
            <a:srgbClr val="3366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/>
          <p:cNvSpPr/>
          <p:nvPr/>
        </p:nvSpPr>
        <p:spPr>
          <a:xfrm rot="274426">
            <a:off x="4275546" y="3348546"/>
            <a:ext cx="657320" cy="1748964"/>
          </a:xfrm>
          <a:prstGeom prst="rect">
            <a:avLst/>
          </a:prstGeom>
          <a:solidFill>
            <a:srgbClr val="3366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 rot="274426">
            <a:off x="1440308" y="2475530"/>
            <a:ext cx="5053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Air</a:t>
            </a:r>
          </a:p>
        </p:txBody>
      </p:sp>
      <p:sp>
        <p:nvSpPr>
          <p:cNvPr id="22" name="TextBox 21"/>
          <p:cNvSpPr txBox="1"/>
          <p:nvPr/>
        </p:nvSpPr>
        <p:spPr>
          <a:xfrm rot="274426">
            <a:off x="1315608" y="3225865"/>
            <a:ext cx="8174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Water</a:t>
            </a:r>
          </a:p>
        </p:txBody>
      </p:sp>
      <p:sp>
        <p:nvSpPr>
          <p:cNvPr id="24" name="TextBox 23"/>
          <p:cNvSpPr txBox="1"/>
          <p:nvPr/>
        </p:nvSpPr>
        <p:spPr>
          <a:xfrm rot="274426">
            <a:off x="6327939" y="2495679"/>
            <a:ext cx="5053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Air</a:t>
            </a:r>
          </a:p>
        </p:txBody>
      </p:sp>
      <p:sp>
        <p:nvSpPr>
          <p:cNvPr id="27" name="TextBox 26"/>
          <p:cNvSpPr txBox="1"/>
          <p:nvPr/>
        </p:nvSpPr>
        <p:spPr>
          <a:xfrm rot="274426">
            <a:off x="6293444" y="3238308"/>
            <a:ext cx="5053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Air</a:t>
            </a:r>
          </a:p>
        </p:txBody>
      </p:sp>
      <p:cxnSp>
        <p:nvCxnSpPr>
          <p:cNvPr id="29" name="Straight Connector 28"/>
          <p:cNvCxnSpPr>
            <a:stCxn id="22" idx="3"/>
          </p:cNvCxnSpPr>
          <p:nvPr/>
        </p:nvCxnSpPr>
        <p:spPr>
          <a:xfrm>
            <a:off x="2131732" y="3443123"/>
            <a:ext cx="4147791" cy="0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>
            <a:endCxn id="24" idx="1"/>
          </p:cNvCxnSpPr>
          <p:nvPr/>
        </p:nvCxnSpPr>
        <p:spPr>
          <a:xfrm>
            <a:off x="1959384" y="2660197"/>
            <a:ext cx="4369360" cy="0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/>
          <p:cNvCxnSpPr/>
          <p:nvPr/>
        </p:nvCxnSpPr>
        <p:spPr>
          <a:xfrm rot="274426">
            <a:off x="361937" y="3313292"/>
            <a:ext cx="910310" cy="0"/>
          </a:xfrm>
          <a:prstGeom prst="straightConnector1">
            <a:avLst/>
          </a:prstGeom>
          <a:ln w="88900">
            <a:solidFill>
              <a:srgbClr val="000090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/>
          <p:cNvCxnSpPr/>
          <p:nvPr/>
        </p:nvCxnSpPr>
        <p:spPr>
          <a:xfrm rot="274426">
            <a:off x="7201628" y="5081017"/>
            <a:ext cx="910310" cy="0"/>
          </a:xfrm>
          <a:prstGeom prst="straightConnector1">
            <a:avLst/>
          </a:prstGeom>
          <a:ln w="88900">
            <a:solidFill>
              <a:srgbClr val="000090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9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1787525" y="6594475"/>
            <a:ext cx="6573838" cy="230188"/>
          </a:xfrm>
        </p:spPr>
        <p:txBody>
          <a:bodyPr/>
          <a:lstStyle/>
          <a:p>
            <a:pPr>
              <a:defRPr/>
            </a:pPr>
            <a:r>
              <a:rPr lang="en-US" dirty="0"/>
              <a:t>Introduction to oceanography, ocean circulation and climate</a:t>
            </a:r>
          </a:p>
        </p:txBody>
      </p:sp>
      <p:sp>
        <p:nvSpPr>
          <p:cNvPr id="4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361363" y="6594475"/>
            <a:ext cx="735012" cy="230188"/>
          </a:xfrm>
        </p:spPr>
        <p:txBody>
          <a:bodyPr/>
          <a:lstStyle/>
          <a:p>
            <a:pPr>
              <a:defRPr/>
            </a:pPr>
            <a:fld id="{D2C6505D-CA52-024E-9578-3B84DCBB67EC}" type="slidenum">
              <a:rPr lang="en-US"/>
              <a:pPr>
                <a:defRPr/>
              </a:pPr>
              <a:t>8</a:t>
            </a:fld>
            <a:endParaRPr lang="en-US"/>
          </a:p>
        </p:txBody>
      </p:sp>
      <p:sp>
        <p:nvSpPr>
          <p:cNvPr id="41" name="Date Placeholder 4"/>
          <p:cNvSpPr>
            <a:spLocks noGrp="1"/>
          </p:cNvSpPr>
          <p:nvPr>
            <p:ph type="dt" sz="quarter" idx="10"/>
          </p:nvPr>
        </p:nvSpPr>
        <p:spPr>
          <a:xfrm>
            <a:off x="46038" y="6594475"/>
            <a:ext cx="1741487" cy="230188"/>
          </a:xfrm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>
                <a:solidFill>
                  <a:srgbClr val="898989"/>
                </a:solidFill>
                <a:ea typeface="ＭＳ Ｐゴシック" charset="-128"/>
                <a:cs typeface="ＭＳ Ｐゴシック" charset="-128"/>
              </a:rPr>
              <a:t>Nov 6, 2017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2800554" y="2312137"/>
            <a:ext cx="25584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Line of constant gravity</a:t>
            </a:r>
          </a:p>
        </p:txBody>
      </p:sp>
    </p:spTree>
    <p:extLst>
      <p:ext uri="{BB962C8B-B14F-4D97-AF65-F5344CB8AC3E}">
        <p14:creationId xmlns:p14="http://schemas.microsoft.com/office/powerpoint/2010/main" val="10924487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title"/>
          </p:nvPr>
        </p:nvSpPr>
        <p:spPr>
          <a:xfrm>
            <a:off x="205390" y="31535"/>
            <a:ext cx="6509146" cy="1998537"/>
          </a:xfrm>
        </p:spPr>
        <p:txBody>
          <a:bodyPr/>
          <a:lstStyle/>
          <a:p>
            <a:pPr algn="l"/>
            <a:r>
              <a:rPr lang="en-US" sz="4800" dirty="0"/>
              <a:t>From sea surface height to current velocity</a:t>
            </a:r>
            <a:br>
              <a:rPr lang="en-US" sz="4800" dirty="0"/>
            </a:br>
            <a:endParaRPr lang="en-US" sz="3200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852868" y="3374534"/>
            <a:ext cx="6732446" cy="1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7585314" y="3087703"/>
            <a:ext cx="1511061" cy="738664"/>
          </a:xfrm>
          <a:prstGeom prst="rect">
            <a:avLst/>
          </a:prstGeom>
          <a:noFill/>
          <a:ln w="12700">
            <a:solidFill>
              <a:schemeClr val="accent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 err="1"/>
              <a:t>Geopotential</a:t>
            </a:r>
            <a:r>
              <a:rPr lang="en-US" dirty="0"/>
              <a:t> </a:t>
            </a:r>
          </a:p>
          <a:p>
            <a:pPr algn="ctr"/>
            <a:r>
              <a:rPr lang="en-US" sz="1200" dirty="0"/>
              <a:t>= lines of constant gravity</a:t>
            </a:r>
          </a:p>
        </p:txBody>
      </p:sp>
      <p:sp>
        <p:nvSpPr>
          <p:cNvPr id="15" name="Oval 14"/>
          <p:cNvSpPr/>
          <p:nvPr/>
        </p:nvSpPr>
        <p:spPr>
          <a:xfrm>
            <a:off x="2182598" y="3216366"/>
            <a:ext cx="333731" cy="343016"/>
          </a:xfrm>
          <a:prstGeom prst="ellipse">
            <a:avLst/>
          </a:prstGeom>
          <a:solidFill>
            <a:schemeClr val="accent2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1031994" y="3671199"/>
            <a:ext cx="1511061" cy="92333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No pressure gradient = </a:t>
            </a:r>
          </a:p>
          <a:p>
            <a:pPr algn="ctr"/>
            <a:r>
              <a:rPr lang="en-US" dirty="0"/>
              <a:t>No velocity</a:t>
            </a:r>
          </a:p>
        </p:txBody>
      </p:sp>
      <p:sp>
        <p:nvSpPr>
          <p:cNvPr id="18" name="Oval 17"/>
          <p:cNvSpPr/>
          <p:nvPr/>
        </p:nvSpPr>
        <p:spPr>
          <a:xfrm>
            <a:off x="1031994" y="3216366"/>
            <a:ext cx="333731" cy="343016"/>
          </a:xfrm>
          <a:prstGeom prst="ellipse">
            <a:avLst/>
          </a:prstGeom>
          <a:solidFill>
            <a:srgbClr val="008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5363398" y="2530332"/>
            <a:ext cx="333731" cy="343016"/>
          </a:xfrm>
          <a:prstGeom prst="ellipse">
            <a:avLst/>
          </a:prstGeom>
          <a:solidFill>
            <a:schemeClr val="accent2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4379660" y="3216364"/>
            <a:ext cx="333731" cy="343016"/>
          </a:xfrm>
          <a:prstGeom prst="ellipse">
            <a:avLst/>
          </a:prstGeom>
          <a:solidFill>
            <a:srgbClr val="008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2" name="Straight Arrow Connector 21"/>
          <p:cNvCxnSpPr/>
          <p:nvPr/>
        </p:nvCxnSpPr>
        <p:spPr>
          <a:xfrm rot="10800000" flipV="1">
            <a:off x="4551724" y="2716311"/>
            <a:ext cx="982653" cy="648949"/>
          </a:xfrm>
          <a:prstGeom prst="straightConnector1">
            <a:avLst/>
          </a:prstGeom>
          <a:ln>
            <a:solidFill>
              <a:schemeClr val="tx1"/>
            </a:solidFill>
            <a:tail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 rot="5400000">
            <a:off x="5209900" y="3040787"/>
            <a:ext cx="648950" cy="1588"/>
          </a:xfrm>
          <a:prstGeom prst="straightConnector1">
            <a:avLst/>
          </a:prstGeom>
          <a:ln>
            <a:solidFill>
              <a:schemeClr val="tx1"/>
            </a:solidFill>
            <a:prstDash val="sysDash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4379660" y="3671199"/>
            <a:ext cx="1511061" cy="1200329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Pressure gradient </a:t>
            </a:r>
          </a:p>
          <a:p>
            <a:pPr algn="ctr"/>
            <a:r>
              <a:rPr lang="en-US" dirty="0"/>
              <a:t>= </a:t>
            </a:r>
          </a:p>
          <a:p>
            <a:pPr algn="ctr"/>
            <a:r>
              <a:rPr lang="en-US" dirty="0"/>
              <a:t>Velocity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467924" y="4871528"/>
            <a:ext cx="823816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u="sng" dirty="0"/>
              <a:t>…so if one can:</a:t>
            </a:r>
          </a:p>
          <a:p>
            <a:pPr marL="342900" indent="-342900">
              <a:buFont typeface="Arial"/>
              <a:buChar char="•"/>
            </a:pPr>
            <a:r>
              <a:rPr lang="en-US" sz="2400" b="1" dirty="0"/>
              <a:t> estimate the “height” of the sea surface relative to the </a:t>
            </a:r>
            <a:r>
              <a:rPr lang="en-US" sz="2400" b="1" dirty="0" err="1"/>
              <a:t>geopotential</a:t>
            </a:r>
            <a:r>
              <a:rPr lang="en-US" sz="2400" b="1" dirty="0"/>
              <a:t>, </a:t>
            </a:r>
          </a:p>
          <a:p>
            <a:pPr marL="342900" indent="-342900">
              <a:buFont typeface="Arial"/>
              <a:buChar char="•"/>
            </a:pPr>
            <a:r>
              <a:rPr lang="en-US" sz="2400" b="1" dirty="0"/>
              <a:t>one should be able to estimate ocean currents!</a:t>
            </a:r>
          </a:p>
        </p:txBody>
      </p:sp>
      <p:cxnSp>
        <p:nvCxnSpPr>
          <p:cNvPr id="34" name="Straight Arrow Connector 33"/>
          <p:cNvCxnSpPr>
            <a:endCxn id="20" idx="6"/>
          </p:cNvCxnSpPr>
          <p:nvPr/>
        </p:nvCxnSpPr>
        <p:spPr>
          <a:xfrm rot="10800000" flipV="1">
            <a:off x="4713391" y="3365260"/>
            <a:ext cx="820986" cy="22611"/>
          </a:xfrm>
          <a:prstGeom prst="straightConnector1">
            <a:avLst/>
          </a:prstGeom>
          <a:ln w="44450"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>
            <a:off x="1186599" y="3387872"/>
            <a:ext cx="1158789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7" name="Picture 36" descr="Screen shot 2014-06-25 at 18.04.23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08784" y="1377093"/>
            <a:ext cx="2540442" cy="1340013"/>
          </a:xfrm>
          <a:prstGeom prst="rect">
            <a:avLst/>
          </a:prstGeom>
        </p:spPr>
      </p:pic>
      <p:sp>
        <p:nvSpPr>
          <p:cNvPr id="38" name="TextBox 37"/>
          <p:cNvSpPr txBox="1"/>
          <p:nvPr/>
        </p:nvSpPr>
        <p:spPr>
          <a:xfrm>
            <a:off x="1318802" y="3127850"/>
            <a:ext cx="937445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/>
              <a:t>Sea surface</a:t>
            </a:r>
          </a:p>
        </p:txBody>
      </p:sp>
      <p:sp>
        <p:nvSpPr>
          <p:cNvPr id="39" name="TextBox 38"/>
          <p:cNvSpPr txBox="1"/>
          <p:nvPr/>
        </p:nvSpPr>
        <p:spPr>
          <a:xfrm rot="19549544">
            <a:off x="4498708" y="2826093"/>
            <a:ext cx="937445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/>
              <a:t>Sea surface</a:t>
            </a:r>
          </a:p>
        </p:txBody>
      </p:sp>
      <p:sp>
        <p:nvSpPr>
          <p:cNvPr id="23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1787525" y="6594475"/>
            <a:ext cx="6573838" cy="230188"/>
          </a:xfrm>
        </p:spPr>
        <p:txBody>
          <a:bodyPr/>
          <a:lstStyle/>
          <a:p>
            <a:pPr>
              <a:defRPr/>
            </a:pPr>
            <a:r>
              <a:rPr lang="en-US" dirty="0"/>
              <a:t>Introduction to oceanography, ocean circulation and climate</a:t>
            </a:r>
          </a:p>
        </p:txBody>
      </p:sp>
      <p:sp>
        <p:nvSpPr>
          <p:cNvPr id="2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361363" y="6594475"/>
            <a:ext cx="735012" cy="230188"/>
          </a:xfrm>
        </p:spPr>
        <p:txBody>
          <a:bodyPr/>
          <a:lstStyle/>
          <a:p>
            <a:pPr>
              <a:defRPr/>
            </a:pPr>
            <a:fld id="{D2C6505D-CA52-024E-9578-3B84DCBB67EC}" type="slidenum">
              <a:rPr lang="en-US"/>
              <a:pPr>
                <a:defRPr/>
              </a:pPr>
              <a:t>9</a:t>
            </a:fld>
            <a:endParaRPr lang="en-US"/>
          </a:p>
        </p:txBody>
      </p:sp>
      <p:sp>
        <p:nvSpPr>
          <p:cNvPr id="28" name="Date Placeholder 4"/>
          <p:cNvSpPr>
            <a:spLocks noGrp="1"/>
          </p:cNvSpPr>
          <p:nvPr>
            <p:ph type="dt" sz="quarter" idx="10"/>
          </p:nvPr>
        </p:nvSpPr>
        <p:spPr>
          <a:xfrm>
            <a:off x="46038" y="6594475"/>
            <a:ext cx="1741487" cy="230188"/>
          </a:xfrm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>
                <a:solidFill>
                  <a:srgbClr val="898989"/>
                </a:solidFill>
                <a:ea typeface="ＭＳ Ｐゴシック" charset="-128"/>
                <a:cs typeface="ＭＳ Ｐゴシック" charset="-128"/>
              </a:rPr>
              <a:t>Nov 6, 2017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odule">
  <a:themeElements>
    <a:clrScheme name="Custom 2">
      <a:dk1>
        <a:srgbClr val="FFF68F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Tradition">
      <a:majorFont>
        <a:latin typeface="Candara"/>
        <a:ea typeface=""/>
        <a:cs typeface=""/>
        <a:font script="Jpan" typeface="メイリオ"/>
      </a:majorFont>
      <a:minorFont>
        <a:latin typeface="Candara"/>
        <a:ea typeface=""/>
        <a:cs typeface=""/>
        <a:font script="Jpan" typeface="メイリオ"/>
      </a:minorFont>
    </a:fontScheme>
    <a:fmtScheme name="Modul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Override1.xml><?xml version="1.0" encoding="utf-8"?>
<a:themeOverride xmlns:a="http://schemas.openxmlformats.org/drawingml/2006/main">
  <a:clrScheme name="Custom 2">
    <a:dk1>
      <a:srgbClr val="FFF68F"/>
    </a:dk1>
    <a:lt1>
      <a:sysClr val="window" lastClr="FFFFFF"/>
    </a:lt1>
    <a:dk2>
      <a:srgbClr val="5A6378"/>
    </a:dk2>
    <a:lt2>
      <a:srgbClr val="D4D4D6"/>
    </a:lt2>
    <a:accent1>
      <a:srgbClr val="F0AD00"/>
    </a:accent1>
    <a:accent2>
      <a:srgbClr val="60B5CC"/>
    </a:accent2>
    <a:accent3>
      <a:srgbClr val="E66C7D"/>
    </a:accent3>
    <a:accent4>
      <a:srgbClr val="6BB76D"/>
    </a:accent4>
    <a:accent5>
      <a:srgbClr val="E88651"/>
    </a:accent5>
    <a:accent6>
      <a:srgbClr val="C64847"/>
    </a:accent6>
    <a:hlink>
      <a:srgbClr val="168BBA"/>
    </a:hlink>
    <a:folHlink>
      <a:srgbClr val="680000"/>
    </a:folHlink>
  </a:clrScheme>
</a:themeOverride>
</file>

<file path=ppt/theme/themeOverride2.xml><?xml version="1.0" encoding="utf-8"?>
<a:themeOverride xmlns:a="http://schemas.openxmlformats.org/drawingml/2006/main">
  <a:clrScheme name="Custom 2">
    <a:dk1>
      <a:srgbClr val="FFF68F"/>
    </a:dk1>
    <a:lt1>
      <a:sysClr val="window" lastClr="FFFFFF"/>
    </a:lt1>
    <a:dk2>
      <a:srgbClr val="5A6378"/>
    </a:dk2>
    <a:lt2>
      <a:srgbClr val="D4D4D6"/>
    </a:lt2>
    <a:accent1>
      <a:srgbClr val="F0AD00"/>
    </a:accent1>
    <a:accent2>
      <a:srgbClr val="60B5CC"/>
    </a:accent2>
    <a:accent3>
      <a:srgbClr val="E66C7D"/>
    </a:accent3>
    <a:accent4>
      <a:srgbClr val="6BB76D"/>
    </a:accent4>
    <a:accent5>
      <a:srgbClr val="E88651"/>
    </a:accent5>
    <a:accent6>
      <a:srgbClr val="C64847"/>
    </a:accent6>
    <a:hlink>
      <a:srgbClr val="168BBA"/>
    </a:hlink>
    <a:folHlink>
      <a:srgbClr val="68000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20977</TotalTime>
  <Words>1362</Words>
  <Application>Microsoft Macintosh PowerPoint</Application>
  <PresentationFormat>On-screen Show (4:3)</PresentationFormat>
  <Paragraphs>273</Paragraphs>
  <Slides>31</Slides>
  <Notes>15</Notes>
  <HiddenSlides>0</HiddenSlides>
  <MMClips>2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31</vt:i4>
      </vt:variant>
    </vt:vector>
  </HeadingPairs>
  <TitlesOfParts>
    <vt:vector size="41" baseType="lpstr">
      <vt:lpstr>ＭＳ Ｐゴシック</vt:lpstr>
      <vt:lpstr>Andale Mono</vt:lpstr>
      <vt:lpstr>Arial</vt:lpstr>
      <vt:lpstr>Calibri</vt:lpstr>
      <vt:lpstr>Candara</vt:lpstr>
      <vt:lpstr>Wingdings</vt:lpstr>
      <vt:lpstr>Wingdings 2</vt:lpstr>
      <vt:lpstr>Wingdings 3</vt:lpstr>
      <vt:lpstr>Module</vt:lpstr>
      <vt:lpstr>Office Theme</vt:lpstr>
      <vt:lpstr>PowerPoint Presentation</vt:lpstr>
      <vt:lpstr>PowerPoint Presentation</vt:lpstr>
      <vt:lpstr>Observing the Earth from space</vt:lpstr>
      <vt:lpstr>Limitations: Water absorbs blue light last</vt:lpstr>
      <vt:lpstr>Surface of the ocean from space</vt:lpstr>
      <vt:lpstr>Ocean color and biology Light and photosynthesis</vt:lpstr>
      <vt:lpstr>Physics: Why do rivers flow?</vt:lpstr>
      <vt:lpstr>Physics: Why do fluids flow?</vt:lpstr>
      <vt:lpstr>From sea surface height to current velocity </vt:lpstr>
      <vt:lpstr>Principle of altimetry:   speed = distance/time so  distance = speed * time  Speed: speed of light time: fraction of seconds</vt:lpstr>
      <vt:lpstr>PowerPoint Presentation</vt:lpstr>
      <vt:lpstr>Mean Dynamic topography  i.e. average ocean height  (= measured height minus gravity/non-sphericity effects)</vt:lpstr>
      <vt:lpstr>What’s beneath the waves? </vt:lpstr>
      <vt:lpstr>Research vessels, ocean sampling</vt:lpstr>
      <vt:lpstr>Paradox: Getting water in the ocean is actually suprisingly difficult! Why?</vt:lpstr>
      <vt:lpstr>Then the fun stops... from this point on it’s chemistry and statistics!</vt:lpstr>
      <vt:lpstr>Working conditions... (an average day in the Southern Ocean)</vt:lpstr>
      <vt:lpstr>Mapping chemical ocean properties</vt:lpstr>
      <vt:lpstr>Mapping chemical ocean properties</vt:lpstr>
      <vt:lpstr>Mapping chemical ocean properties</vt:lpstr>
      <vt:lpstr>Scope and limitation of sampling from boats (imagine the effort!)</vt:lpstr>
      <vt:lpstr>PowerPoint Presentation</vt:lpstr>
      <vt:lpstr>Atmospheric CO2 through time</vt:lpstr>
      <vt:lpstr>Atmospheric CO2 through time</vt:lpstr>
      <vt:lpstr>Atmospheric CO2 through time</vt:lpstr>
      <vt:lpstr>Atmospheric CO2 through time</vt:lpstr>
      <vt:lpstr>Oceans are the largest carbon reservoir</vt:lpstr>
      <vt:lpstr>ARGO floats</vt:lpstr>
      <vt:lpstr>The Ocean interior (with robots!) The ARGO program: T,S,(O2,…)</vt:lpstr>
      <vt:lpstr>The Ocean interior The ARGO program: T,S,(O2,…)</vt:lpstr>
      <vt:lpstr>Take home messages</vt:lpstr>
    </vt:vector>
  </TitlesOfParts>
  <Manager/>
  <Company>University of Oxford</Company>
  <LinksUpToDate>false</LinksUpToDate>
  <SharedDoc>false</SharedDoc>
  <HyperlinkBase/>
  <HyperlinksChanged>false</HyperlinksChanged>
  <AppVersion>16.0015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 introduction to oceanography, ocean circulation and climate</dc:title>
  <dc:subject/>
  <dc:creator>Yves Plancherel</dc:creator>
  <cp:keywords/>
  <dc:description/>
  <cp:lastModifiedBy>Plancherel, Yves</cp:lastModifiedBy>
  <cp:revision>1888</cp:revision>
  <cp:lastPrinted>2017-11-06T13:08:06Z</cp:lastPrinted>
  <dcterms:created xsi:type="dcterms:W3CDTF">2014-06-26T05:31:34Z</dcterms:created>
  <dcterms:modified xsi:type="dcterms:W3CDTF">2018-08-02T11:37:47Z</dcterms:modified>
  <cp:category/>
</cp:coreProperties>
</file>