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2" r:id="rId1"/>
    <p:sldMasterId id="2147483684" r:id="rId2"/>
  </p:sldMasterIdLst>
  <p:notesMasterIdLst>
    <p:notesMasterId r:id="rId36"/>
  </p:notesMasterIdLst>
  <p:handoutMasterIdLst>
    <p:handoutMasterId r:id="rId37"/>
  </p:handoutMasterIdLst>
  <p:sldIdLst>
    <p:sldId id="378" r:id="rId3"/>
    <p:sldId id="512" r:id="rId4"/>
    <p:sldId id="539" r:id="rId5"/>
    <p:sldId id="532" r:id="rId6"/>
    <p:sldId id="533" r:id="rId7"/>
    <p:sldId id="516" r:id="rId8"/>
    <p:sldId id="517" r:id="rId9"/>
    <p:sldId id="521" r:id="rId10"/>
    <p:sldId id="523" r:id="rId11"/>
    <p:sldId id="522" r:id="rId12"/>
    <p:sldId id="524" r:id="rId13"/>
    <p:sldId id="529" r:id="rId14"/>
    <p:sldId id="518" r:id="rId15"/>
    <p:sldId id="534" r:id="rId16"/>
    <p:sldId id="513" r:id="rId17"/>
    <p:sldId id="514" r:id="rId18"/>
    <p:sldId id="519" r:id="rId19"/>
    <p:sldId id="525" r:id="rId20"/>
    <p:sldId id="526" r:id="rId21"/>
    <p:sldId id="520" r:id="rId22"/>
    <p:sldId id="527" r:id="rId23"/>
    <p:sldId id="528" r:id="rId24"/>
    <p:sldId id="530" r:id="rId25"/>
    <p:sldId id="511" r:id="rId26"/>
    <p:sldId id="508" r:id="rId27"/>
    <p:sldId id="505" r:id="rId28"/>
    <p:sldId id="506" r:id="rId29"/>
    <p:sldId id="531" r:id="rId30"/>
    <p:sldId id="537" r:id="rId31"/>
    <p:sldId id="507" r:id="rId32"/>
    <p:sldId id="510" r:id="rId33"/>
    <p:sldId id="536" r:id="rId34"/>
    <p:sldId id="535" r:id="rId3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clrMru>
    <a:srgbClr val="54B979"/>
    <a:srgbClr val="2BE3EB"/>
    <a:srgbClr val="FF78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590"/>
    <p:restoredTop sz="83625" autoAdjust="0"/>
  </p:normalViewPr>
  <p:slideViewPr>
    <p:cSldViewPr snapToGrid="0" snapToObjects="1">
      <p:cViewPr varScale="1">
        <p:scale>
          <a:sx n="90" d="100"/>
          <a:sy n="90" d="100"/>
        </p:scale>
        <p:origin x="1616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104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BB8B197-00C7-3345-B4C6-2C6B7522A0B6}" type="datetime1">
              <a:rPr lang="en-US"/>
              <a:pPr>
                <a:defRPr/>
              </a:pPr>
              <a:t>8/2/18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024511B-613A-3141-B231-D7FB09F956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48003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AB4FC6B-41EA-8447-96BD-D5AA5F4712FA}" type="datetime1">
              <a:rPr lang="en-US"/>
              <a:pPr>
                <a:defRPr/>
              </a:pPr>
              <a:t>8/2/18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0E3A1BB-E7E6-F741-AD8F-BE36F3BAA2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15764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E3A1BB-E7E6-F741-AD8F-BE36F3BAA23B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E3A1BB-E7E6-F741-AD8F-BE36F3BAA23B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68362CD-04AE-574D-AFE8-99F0FEB444E9}" type="datetime1">
              <a:rPr lang="en-US"/>
              <a:pPr>
                <a:defRPr/>
              </a:pPr>
              <a:t>8/2/18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Carbon uptake by eMLR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6517369-79E8-D449-A305-18C1DBBC55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146FBE-13D5-D341-BF1A-50EB0DDA79E1}" type="datetime1">
              <a:rPr lang="en-US"/>
              <a:pPr>
                <a:defRPr/>
              </a:pPr>
              <a:t>8/2/18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Carbon uptake by eMLR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13F52-C80F-4E46-A9F1-D9E9643D63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B6FE7-43D4-684C-8B9A-1A28CFC8F803}" type="datetime1">
              <a:rPr lang="en-US"/>
              <a:pPr>
                <a:defRPr/>
              </a:pPr>
              <a:t>8/2/18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Carbon uptake by eMLR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3090E9-34D6-1E46-AD0E-E08CF70A14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4D41C-3FAF-5F4C-AE6B-47F343215FD1}" type="datetime1">
              <a:rPr lang="en-US"/>
              <a:pPr>
                <a:defRPr/>
              </a:pPr>
              <a:t>8/2/18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Carbon uptake by eMLR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E5878-9260-A64E-A3EB-DCB801D01B6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6A34DC-BE40-3C47-B9DC-2818C0E2A7C7}" type="datetime1">
              <a:rPr lang="en-US"/>
              <a:pPr>
                <a:defRPr/>
              </a:pPr>
              <a:t>8/2/18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Carbon uptake by eMLR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49F36-A7C5-CA41-990B-C1A982A5B39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6F578-5CAA-9546-9B7D-136311CC0FDC}" type="datetime1">
              <a:rPr lang="en-US"/>
              <a:pPr>
                <a:defRPr/>
              </a:pPr>
              <a:t>8/2/18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Carbon uptake by eMLR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14DA74-9535-2D4C-8A27-8C7F52D8B0A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F4A32-C665-6E41-8965-08B4D7C8F319}" type="datetime1">
              <a:rPr lang="en-US"/>
              <a:pPr>
                <a:defRPr/>
              </a:pPr>
              <a:t>8/2/18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Carbon uptake by eMLR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C2B3B-61D5-7948-8745-035F5C7F5D6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B580CC-6035-D847-B506-12812D1CCFF7}" type="datetime1">
              <a:rPr lang="en-US"/>
              <a:pPr>
                <a:defRPr/>
              </a:pPr>
              <a:t>8/2/18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Carbon uptake by eMLR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D09D9-247F-9247-AEAC-D937797DE15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DFC7EB-F926-E244-9236-2E3DFEEF0084}" type="datetime1">
              <a:rPr lang="en-US"/>
              <a:pPr>
                <a:defRPr/>
              </a:pPr>
              <a:t>8/2/18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Carbon uptake by eMLR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09638-28FB-B840-AF1F-F44E4E5EA34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82CCFF-155A-9B4A-9292-E0DAF3E5C06B}" type="datetime1">
              <a:rPr lang="en-US"/>
              <a:pPr>
                <a:defRPr/>
              </a:pPr>
              <a:t>8/2/18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Carbon uptake by eMLR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6D0C3-947F-5F41-93CD-7F08F6ADBC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D9AE8-7F8F-1B48-8B83-BA087961B6A9}" type="datetime1">
              <a:rPr lang="en-US"/>
              <a:pPr>
                <a:defRPr/>
              </a:pPr>
              <a:t>8/2/18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Carbon uptake by eMLR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25D40-6707-8E42-A620-F5C39F87947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01427A-6584-5249-96DA-33C1592829A4}" type="datetime1">
              <a:rPr lang="en-US"/>
              <a:pPr>
                <a:defRPr/>
              </a:pPr>
              <a:t>8/2/18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Carbon uptake by eMLR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1BA58-4263-DC4D-A03E-170389AC35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BD2B7-F0D2-EE4C-A86F-87700CCD7BE5}" type="datetime1">
              <a:rPr lang="en-US"/>
              <a:pPr>
                <a:defRPr/>
              </a:pPr>
              <a:t>8/2/18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Carbon uptake by eMLR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C5D85-37C3-2A45-9D93-863BCCCFF4E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56A17-6126-A241-8F97-8D2BFAB09C3C}" type="datetime1">
              <a:rPr lang="en-US"/>
              <a:pPr>
                <a:defRPr/>
              </a:pPr>
              <a:t>8/2/18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Carbon uptake by eMLR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8F45E-277E-0F45-908B-82A7F0155C6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C8CF18-AF16-AB42-BC3A-A32AC9877360}" type="datetime1">
              <a:rPr lang="en-US"/>
              <a:pPr>
                <a:defRPr/>
              </a:pPr>
              <a:t>8/2/18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Carbon uptake by eMLR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C9E9A-AB10-164D-AFC6-4FD609265FF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E63176B-56AD-7640-AC3E-FAE96766E16E}" type="datetime1">
              <a:rPr lang="en-US"/>
              <a:pPr>
                <a:defRPr/>
              </a:pPr>
              <a:t>8/2/18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Carbon uptake by eMLR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7E8A8B6-1D5D-7B4A-8BC9-8D9479BF37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17207-47B7-174B-8D2D-A9B23869A210}" type="datetime1">
              <a:rPr lang="en-US"/>
              <a:pPr>
                <a:defRPr/>
              </a:pPr>
              <a:t>8/2/18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Carbon uptake by eMLR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E53FFC-C78F-A545-B8F0-545BBCE6B8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F8AD1-4347-6C42-A903-875E3F254482}" type="datetime1">
              <a:rPr lang="en-US"/>
              <a:pPr>
                <a:defRPr/>
              </a:pPr>
              <a:t>8/2/18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Carbon uptake by eMLR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5867F2-E84C-294F-B115-8E18338A29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7CD05-FB87-384B-B9B6-4C1D80159E7A}" type="datetime1">
              <a:rPr lang="en-US"/>
              <a:pPr>
                <a:defRPr/>
              </a:pPr>
              <a:t>8/2/18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Carbon uptake by eMLR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BA0327-4F3D-F042-A009-E684AB634F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2E76A-794D-674C-9C3A-8E8812346C6E}" type="datetime1">
              <a:rPr lang="en-US"/>
              <a:pPr>
                <a:defRPr/>
              </a:pPr>
              <a:t>8/2/18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Carbon uptake by eMLR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21D11-6AFF-FC43-8C73-6746DA6586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A7379-3F63-0A44-BEDD-A0003CEEF8D5}" type="datetime1">
              <a:rPr lang="en-US"/>
              <a:pPr>
                <a:defRPr/>
              </a:pPr>
              <a:t>8/2/18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Carbon uptake by eMLR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70205-6A68-A643-AFC4-A9C4932408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8F57CD-9FBE-CF4E-91B4-AA11835C23D7}" type="datetime1">
              <a:rPr lang="en-US"/>
              <a:pPr>
                <a:defRPr/>
              </a:pPr>
              <a:t>8/2/18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Carbon uptake by eMLR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A975A9-6197-E549-A53E-FE3CA95895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025" y="6524625"/>
            <a:ext cx="1584325" cy="274638"/>
          </a:xfrm>
          <a:prstGeom prst="rect">
            <a:avLst/>
          </a:prstGeom>
          <a:solidFill>
            <a:schemeClr val="bg2">
              <a:lumMod val="10000"/>
            </a:schemeClr>
          </a:solidFill>
        </p:spPr>
        <p:txBody>
          <a:bodyPr vert="horz" wrap="square" lIns="109728" tIns="45720" rIns="45720" bIns="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697"/>
                </a:solidFill>
                <a:latin typeface="Andale Mono" charset="0"/>
                <a:ea typeface="Andale Mono" charset="0"/>
                <a:cs typeface="Andale Mono" charset="0"/>
              </a:defRPr>
            </a:lvl1pPr>
          </a:lstStyle>
          <a:p>
            <a:pPr>
              <a:defRPr/>
            </a:pPr>
            <a:fld id="{A479DF29-AAED-034B-9DB7-F78271C54FAF}" type="datetime1">
              <a:rPr lang="en-US"/>
              <a:pPr>
                <a:defRPr/>
              </a:pPr>
              <a:t>8/2/18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57350" y="6524625"/>
            <a:ext cx="6704013" cy="274638"/>
          </a:xfrm>
          <a:prstGeom prst="rect">
            <a:avLst/>
          </a:prstGeom>
          <a:solidFill>
            <a:schemeClr val="bg2">
              <a:lumMod val="10000"/>
            </a:schemeClr>
          </a:solidFill>
        </p:spPr>
        <p:txBody>
          <a:bodyPr vert="horz" lIns="45720" rIns="45720" bIns="0" rtlCol="0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95000"/>
                  </a:schemeClr>
                </a:solidFill>
                <a:latin typeface="Andale Mono"/>
                <a:ea typeface="+mn-ea"/>
                <a:cs typeface="Andale Mono"/>
              </a:defRPr>
            </a:lvl1pPr>
          </a:lstStyle>
          <a:p>
            <a:pPr>
              <a:defRPr/>
            </a:pPr>
            <a:r>
              <a:rPr lang="en-US"/>
              <a:t>Carbon uptake by eMLR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61363" y="6524625"/>
            <a:ext cx="735012" cy="274638"/>
          </a:xfrm>
          <a:prstGeom prst="rect">
            <a:avLst/>
          </a:prstGeom>
          <a:solidFill>
            <a:schemeClr val="bg2">
              <a:lumMod val="10000"/>
            </a:schemeClr>
          </a:solidFill>
        </p:spPr>
        <p:txBody>
          <a:bodyPr vert="horz" wrap="square" lIns="91440" tIns="45720" rIns="91440" bIns="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FFF697"/>
                </a:solidFill>
                <a:latin typeface="Andale Mono" charset="0"/>
                <a:ea typeface="Andale Mono" charset="0"/>
                <a:cs typeface="Andale Mono" charset="0"/>
              </a:defRPr>
            </a:lvl1pPr>
          </a:lstStyle>
          <a:p>
            <a:pPr>
              <a:defRPr/>
            </a:pPr>
            <a:fld id="{DC015F42-58DE-6342-B1F5-C76E4AD4C3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2" r:id="rId1"/>
    <p:sldLayoutId id="2147484025" r:id="rId2"/>
    <p:sldLayoutId id="2147484043" r:id="rId3"/>
    <p:sldLayoutId id="2147484026" r:id="rId4"/>
    <p:sldLayoutId id="2147484027" r:id="rId5"/>
    <p:sldLayoutId id="2147484028" r:id="rId6"/>
    <p:sldLayoutId id="2147484029" r:id="rId7"/>
    <p:sldLayoutId id="2147484044" r:id="rId8"/>
    <p:sldLayoutId id="2147484045" r:id="rId9"/>
    <p:sldLayoutId id="2147484030" r:id="rId10"/>
    <p:sldLayoutId id="2147484046" r:id="rId11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andara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andara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andara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andara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andara" charset="0"/>
          <a:ea typeface="ＭＳ Ｐゴシック" charset="-128"/>
          <a:cs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andara" charset="0"/>
          <a:ea typeface="ＭＳ Ｐゴシック" charset="-128"/>
          <a:cs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andara" charset="0"/>
          <a:ea typeface="ＭＳ Ｐゴシック" charset="-128"/>
          <a:cs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andara" charset="0"/>
          <a:ea typeface="ＭＳ Ｐゴシック" charset="-128"/>
          <a:cs typeface="ＭＳ Ｐゴシック" charset="-128"/>
        </a:defRPr>
      </a:lvl9pPr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charset="2"/>
        <a:buChar char="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charset="2"/>
        <a:buChar char="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charset="2"/>
        <a:buChar char=""/>
        <a:defRPr lang="en-US"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4B0D1C0-AB7B-CC41-A321-B5C84A660E02}" type="datetime1">
              <a:rPr lang="en-US"/>
              <a:pPr>
                <a:defRPr/>
              </a:pPr>
              <a:t>8/2/18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Carbon uptake by eMLR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D33E29C-ECF0-FA46-81C2-F43E71D091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1" r:id="rId1"/>
    <p:sldLayoutId id="2147484032" r:id="rId2"/>
    <p:sldLayoutId id="2147484033" r:id="rId3"/>
    <p:sldLayoutId id="2147484034" r:id="rId4"/>
    <p:sldLayoutId id="2147484035" r:id="rId5"/>
    <p:sldLayoutId id="2147484036" r:id="rId6"/>
    <p:sldLayoutId id="2147484037" r:id="rId7"/>
    <p:sldLayoutId id="2147484038" r:id="rId8"/>
    <p:sldLayoutId id="2147484039" r:id="rId9"/>
    <p:sldLayoutId id="2147484040" r:id="rId10"/>
    <p:sldLayoutId id="2147484041" r:id="rId11"/>
  </p:sldLayoutIdLst>
  <p:hf hd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yvesp@earth.ox.ac.uk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Content Placeholder 2"/>
          <p:cNvSpPr txBox="1">
            <a:spLocks/>
          </p:cNvSpPr>
          <p:nvPr/>
        </p:nvSpPr>
        <p:spPr bwMode="auto">
          <a:xfrm>
            <a:off x="122237" y="1831260"/>
            <a:ext cx="4706327" cy="3059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4864" tIns="91440">
            <a:prstTxWarp prst="textNoShape">
              <a:avLst/>
            </a:prstTxWarp>
          </a:bodyPr>
          <a:lstStyle/>
          <a:p>
            <a:pPr marL="438150" indent="-319088" defTabSz="914400">
              <a:buClr>
                <a:schemeClr val="accent1"/>
              </a:buClr>
              <a:buSzPct val="80000"/>
              <a:buFont typeface="Arial" charset="0"/>
              <a:buChar char="•"/>
            </a:pPr>
            <a:r>
              <a:rPr lang="en-US" sz="3200" dirty="0">
                <a:latin typeface="Candara" charset="0"/>
              </a:rPr>
              <a:t>Global </a:t>
            </a:r>
            <a:r>
              <a:rPr lang="en-US" sz="3200" dirty="0" err="1">
                <a:latin typeface="Candara" charset="0"/>
              </a:rPr>
              <a:t>programmes</a:t>
            </a:r>
            <a:endParaRPr lang="en-US" sz="3200" dirty="0">
              <a:latin typeface="Candara" charset="0"/>
            </a:endParaRPr>
          </a:p>
          <a:p>
            <a:pPr marL="895350" lvl="1" indent="-319088" defTabSz="914400">
              <a:buClr>
                <a:schemeClr val="accent1"/>
              </a:buClr>
              <a:buSzPct val="80000"/>
              <a:buFont typeface="Arial" charset="0"/>
              <a:buChar char="•"/>
            </a:pPr>
            <a:r>
              <a:rPr lang="en-US" sz="3200" dirty="0">
                <a:latin typeface="Candara" charset="0"/>
              </a:rPr>
              <a:t>GOSHIP</a:t>
            </a:r>
          </a:p>
          <a:p>
            <a:pPr marL="895350" lvl="1" indent="-319088" defTabSz="914400">
              <a:buClr>
                <a:schemeClr val="accent1"/>
              </a:buClr>
              <a:buSzPct val="80000"/>
              <a:buFont typeface="Arial" charset="0"/>
              <a:buChar char="•"/>
            </a:pPr>
            <a:r>
              <a:rPr lang="en-US" sz="3200" dirty="0">
                <a:latin typeface="Candara" charset="0"/>
              </a:rPr>
              <a:t>GEOTRACES</a:t>
            </a:r>
          </a:p>
          <a:p>
            <a:pPr marL="895350" lvl="1" indent="-319088" defTabSz="914400">
              <a:buClr>
                <a:schemeClr val="accent1"/>
              </a:buClr>
              <a:buSzPct val="80000"/>
              <a:buFont typeface="Arial" charset="0"/>
              <a:buChar char="•"/>
            </a:pPr>
            <a:r>
              <a:rPr lang="en-US" sz="3200" dirty="0">
                <a:latin typeface="Candara" charset="0"/>
              </a:rPr>
              <a:t>ARGO/BIOARGO/SOCCOM</a:t>
            </a: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202110" y="0"/>
            <a:ext cx="4953078" cy="1624506"/>
          </a:xfrm>
          <a:prstGeom prst="rect">
            <a:avLst/>
          </a:prstGeom>
        </p:spPr>
        <p:txBody>
          <a:bodyPr rIns="45720" anchor="ctr"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algn="ctr" defTabSz="914400" fontAlgn="auto"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accent1">
                    <a:satMod val="150000"/>
                  </a:schemeClr>
                </a:solidFill>
                <a:latin typeface="+mj-lt"/>
                <a:ea typeface="+mj-ea"/>
                <a:cs typeface="+mj-cs"/>
              </a:rPr>
              <a:t>Ongoing </a:t>
            </a:r>
            <a:r>
              <a:rPr lang="en-US" sz="3600" b="1" dirty="0" err="1">
                <a:solidFill>
                  <a:schemeClr val="accent1">
                    <a:satMod val="150000"/>
                  </a:schemeClr>
                </a:solidFill>
                <a:latin typeface="+mj-lt"/>
                <a:ea typeface="+mj-ea"/>
                <a:cs typeface="+mj-cs"/>
              </a:rPr>
              <a:t>programmes</a:t>
            </a:r>
            <a:r>
              <a:rPr lang="en-US" sz="4000" b="1" dirty="0">
                <a:solidFill>
                  <a:schemeClr val="accent1">
                    <a:satMod val="150000"/>
                  </a:schemeClr>
                </a:solidFill>
                <a:latin typeface="+mj-lt"/>
                <a:ea typeface="+mj-ea"/>
                <a:cs typeface="+mj-cs"/>
              </a:rPr>
              <a:t> and initiatives</a:t>
            </a:r>
            <a:endParaRPr lang="en-US" sz="3600" b="1" dirty="0">
              <a:solidFill>
                <a:schemeClr val="accent1">
                  <a:satMod val="1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187" y="165170"/>
            <a:ext cx="3645498" cy="4860665"/>
          </a:xfrm>
          <a:prstGeom prst="rect">
            <a:avLst/>
          </a:prstGeom>
        </p:spPr>
      </p:pic>
      <p:sp>
        <p:nvSpPr>
          <p:cNvPr id="8" name="Subtitle 2"/>
          <p:cNvSpPr txBox="1">
            <a:spLocks/>
          </p:cNvSpPr>
          <p:nvPr/>
        </p:nvSpPr>
        <p:spPr bwMode="auto">
          <a:xfrm>
            <a:off x="122237" y="5192713"/>
            <a:ext cx="8900117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18872" tIns="0" rIns="45720" bIns="0" numCol="1" rtlCol="0" anchor="b" anchorCtr="0" compatLnSpc="1">
            <a:prstTxWarp prst="textNoShape">
              <a:avLst/>
            </a:prstTxWarp>
            <a:normAutofit fontScale="92500" lnSpcReduction="20000"/>
          </a:bodyPr>
          <a:lstStyle>
            <a:lvl1pPr marL="0" indent="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2"/>
              <a:buNone/>
              <a:defRPr sz="2000" kern="1200">
                <a:solidFill>
                  <a:srgbClr val="FFFFFF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charset="2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charset="2"/>
              <a:buNone/>
              <a:defRPr lang="en-US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None/>
              <a:defRPr kumimoji="0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>
                <a:solidFill>
                  <a:schemeClr val="bg2">
                    <a:lumMod val="50000"/>
                  </a:schemeClr>
                </a:solidFill>
              </a:rPr>
              <a:t>Marine Biogeochemistry Training School</a:t>
            </a:r>
            <a:endParaRPr lang="en-US">
              <a:solidFill>
                <a:schemeClr val="bg2">
                  <a:lumMod val="50000"/>
                </a:schemeClr>
              </a:solidFill>
              <a:ea typeface="+mn-ea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>
              <a:solidFill>
                <a:schemeClr val="tx2">
                  <a:lumMod val="10000"/>
                </a:schemeClr>
              </a:solidFill>
              <a:ea typeface="+mn-ea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2595">
                <a:solidFill>
                  <a:schemeClr val="tx2">
                    <a:lumMod val="10000"/>
                  </a:schemeClr>
                </a:solidFill>
                <a:ea typeface="+mn-ea"/>
                <a:cs typeface="+mn-cs"/>
              </a:rPr>
              <a:t>Yves Plancherel</a:t>
            </a:r>
            <a:endParaRPr lang="en-US" sz="1647">
              <a:solidFill>
                <a:schemeClr val="tx2">
                  <a:lumMod val="10000"/>
                </a:schemeClr>
              </a:solidFill>
              <a:ea typeface="+mn-ea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1730">
                <a:solidFill>
                  <a:schemeClr val="bg2"/>
                </a:solidFill>
                <a:ea typeface="+mn-ea"/>
                <a:cs typeface="+mn-cs"/>
                <a:hlinkClick r:id="rId4"/>
              </a:rPr>
              <a:t>yves.plancherel@earth.ox.ac.uk</a:t>
            </a:r>
            <a:endParaRPr lang="en-US" sz="1730">
              <a:solidFill>
                <a:schemeClr val="bg2"/>
              </a:solidFill>
              <a:ea typeface="+mn-ea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1730">
              <a:solidFill>
                <a:schemeClr val="tx2">
                  <a:lumMod val="10000"/>
                </a:schemeClr>
              </a:solidFill>
              <a:ea typeface="+mn-ea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>
                <a:solidFill>
                  <a:schemeClr val="tx2">
                    <a:lumMod val="10000"/>
                  </a:schemeClr>
                </a:solidFill>
                <a:ea typeface="+mn-ea"/>
                <a:cs typeface="+mn-cs"/>
              </a:rPr>
              <a:t>Portugal, Faro, 5</a:t>
            </a:r>
            <a:r>
              <a:rPr lang="en-US" baseline="30000">
                <a:solidFill>
                  <a:schemeClr val="tx2">
                    <a:lumMod val="10000"/>
                  </a:schemeClr>
                </a:solidFill>
                <a:ea typeface="+mn-ea"/>
                <a:cs typeface="+mn-cs"/>
              </a:rPr>
              <a:t>th</a:t>
            </a:r>
            <a:r>
              <a:rPr lang="en-US">
                <a:solidFill>
                  <a:schemeClr val="tx2">
                    <a:lumMod val="10000"/>
                  </a:schemeClr>
                </a:solidFill>
                <a:ea typeface="+mn-ea"/>
                <a:cs typeface="+mn-cs"/>
              </a:rPr>
              <a:t> June 2018</a:t>
            </a:r>
            <a:endParaRPr lang="en-US" dirty="0">
              <a:solidFill>
                <a:schemeClr val="tx2">
                  <a:lumMod val="10000"/>
                </a:schemeClr>
              </a:solidFill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8" y="649802"/>
            <a:ext cx="9159417" cy="5316565"/>
          </a:xfrm>
          <a:prstGeom prst="rect">
            <a:avLst/>
          </a:prstGeom>
        </p:spPr>
      </p:pic>
      <p:sp>
        <p:nvSpPr>
          <p:cNvPr id="6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Ongoing </a:t>
            </a:r>
            <a:r>
              <a:rPr lang="en-US" dirty="0" err="1"/>
              <a:t>programmes</a:t>
            </a:r>
            <a:r>
              <a:rPr lang="en-US" dirty="0"/>
              <a:t> and initiatives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10</a:t>
            </a:fld>
            <a:endParaRPr lang="en-US"/>
          </a:p>
        </p:txBody>
      </p:sp>
      <p:sp>
        <p:nvSpPr>
          <p:cNvPr id="8" name="Date Placeholder 4"/>
          <p:cNvSpPr>
            <a:spLocks noGrp="1"/>
          </p:cNvSpPr>
          <p:nvPr>
            <p:ph type="dt" sz="quarter" idx="10"/>
          </p:nvPr>
        </p:nvSpPr>
        <p:spPr>
          <a:xfrm>
            <a:off x="60804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June 5, 2018</a:t>
            </a:r>
          </a:p>
        </p:txBody>
      </p:sp>
    </p:spTree>
    <p:extLst>
      <p:ext uri="{BB962C8B-B14F-4D97-AF65-F5344CB8AC3E}">
        <p14:creationId xmlns:p14="http://schemas.microsoft.com/office/powerpoint/2010/main" val="17250266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741" y="131915"/>
            <a:ext cx="7324060" cy="6425403"/>
          </a:xfrm>
          <a:prstGeom prst="rect">
            <a:avLst/>
          </a:prstGeom>
        </p:spPr>
      </p:pic>
      <p:sp>
        <p:nvSpPr>
          <p:cNvPr id="6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Ongoing </a:t>
            </a:r>
            <a:r>
              <a:rPr lang="en-US" dirty="0" err="1"/>
              <a:t>programmes</a:t>
            </a:r>
            <a:r>
              <a:rPr lang="en-US" dirty="0"/>
              <a:t> and initiatives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8" name="Date Placeholder 4"/>
          <p:cNvSpPr>
            <a:spLocks noGrp="1"/>
          </p:cNvSpPr>
          <p:nvPr>
            <p:ph type="dt" sz="quarter" idx="10"/>
          </p:nvPr>
        </p:nvSpPr>
        <p:spPr>
          <a:xfrm>
            <a:off x="60804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June 5, 2018</a:t>
            </a:r>
          </a:p>
        </p:txBody>
      </p:sp>
    </p:spTree>
    <p:extLst>
      <p:ext uri="{BB962C8B-B14F-4D97-AF65-F5344CB8AC3E}">
        <p14:creationId xmlns:p14="http://schemas.microsoft.com/office/powerpoint/2010/main" val="16218630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96"/>
          <a:stretch/>
        </p:blipFill>
        <p:spPr>
          <a:xfrm>
            <a:off x="125935" y="0"/>
            <a:ext cx="9018065" cy="2554905"/>
          </a:xfrm>
          <a:prstGeom prst="rect">
            <a:avLst/>
          </a:prstGeom>
        </p:spPr>
      </p:pic>
      <p:pic>
        <p:nvPicPr>
          <p:cNvPr id="2" name="Picture 1" descr="A16_SILCAT.gi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633"/>
          <a:stretch/>
        </p:blipFill>
        <p:spPr>
          <a:xfrm>
            <a:off x="52105" y="2554905"/>
            <a:ext cx="9144000" cy="3902079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Ongoing </a:t>
            </a:r>
            <a:r>
              <a:rPr lang="en-US" dirty="0" err="1"/>
              <a:t>programmes</a:t>
            </a:r>
            <a:r>
              <a:rPr lang="en-US" dirty="0"/>
              <a:t> and initiatives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12</a:t>
            </a:fld>
            <a:endParaRPr lang="en-US"/>
          </a:p>
        </p:txBody>
      </p:sp>
      <p:sp>
        <p:nvSpPr>
          <p:cNvPr id="10" name="Date Placeholder 4"/>
          <p:cNvSpPr>
            <a:spLocks noGrp="1"/>
          </p:cNvSpPr>
          <p:nvPr>
            <p:ph type="dt" sz="quarter" idx="10"/>
          </p:nvPr>
        </p:nvSpPr>
        <p:spPr>
          <a:xfrm>
            <a:off x="60804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June 5, 2018</a:t>
            </a:r>
          </a:p>
        </p:txBody>
      </p:sp>
    </p:spTree>
    <p:extLst>
      <p:ext uri="{BB962C8B-B14F-4D97-AF65-F5344CB8AC3E}">
        <p14:creationId xmlns:p14="http://schemas.microsoft.com/office/powerpoint/2010/main" val="7297624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Ocean carbon: GLODAP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664" y="945033"/>
            <a:ext cx="6954903" cy="5579942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Ongoing </a:t>
            </a:r>
            <a:r>
              <a:rPr lang="en-US" dirty="0" err="1"/>
              <a:t>programmes</a:t>
            </a:r>
            <a:r>
              <a:rPr lang="en-US" dirty="0"/>
              <a:t> and initiatives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13</a:t>
            </a:fld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quarter" idx="10"/>
          </p:nvPr>
        </p:nvSpPr>
        <p:spPr>
          <a:xfrm>
            <a:off x="60804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June 5, 2018</a:t>
            </a:r>
          </a:p>
        </p:txBody>
      </p:sp>
    </p:spTree>
    <p:extLst>
      <p:ext uri="{BB962C8B-B14F-4D97-AF65-F5344CB8AC3E}">
        <p14:creationId xmlns:p14="http://schemas.microsoft.com/office/powerpoint/2010/main" val="34984766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3803" y="169072"/>
            <a:ext cx="4978096" cy="642540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74002" y="5951599"/>
            <a:ext cx="15278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Sabine et al. (2008)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754" y="383974"/>
            <a:ext cx="33440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Learning from repeat sections</a:t>
            </a: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Ongoing </a:t>
            </a:r>
            <a:r>
              <a:rPr lang="en-US" dirty="0" err="1"/>
              <a:t>programmes</a:t>
            </a:r>
            <a:r>
              <a:rPr lang="en-US" dirty="0"/>
              <a:t> and initiatives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14</a:t>
            </a:fld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quarter" idx="10"/>
          </p:nvPr>
        </p:nvSpPr>
        <p:spPr>
          <a:xfrm>
            <a:off x="60804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June 5, 2018</a:t>
            </a:r>
          </a:p>
        </p:txBody>
      </p:sp>
    </p:spTree>
    <p:extLst>
      <p:ext uri="{BB962C8B-B14F-4D97-AF65-F5344CB8AC3E}">
        <p14:creationId xmlns:p14="http://schemas.microsoft.com/office/powerpoint/2010/main" val="7090532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392" y="7179"/>
            <a:ext cx="6615279" cy="6615279"/>
          </a:xfrm>
          <a:prstGeom prst="rect">
            <a:avLst/>
          </a:prstGeom>
        </p:spPr>
      </p:pic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Ongoing </a:t>
            </a:r>
            <a:r>
              <a:rPr lang="en-US" dirty="0" err="1"/>
              <a:t>programmes</a:t>
            </a:r>
            <a:r>
              <a:rPr lang="en-US" dirty="0"/>
              <a:t> and initiatives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15</a:t>
            </a:fld>
            <a:endParaRPr lang="en-US"/>
          </a:p>
        </p:txBody>
      </p:sp>
      <p:sp>
        <p:nvSpPr>
          <p:cNvPr id="15" name="Date Placeholder 4"/>
          <p:cNvSpPr>
            <a:spLocks noGrp="1"/>
          </p:cNvSpPr>
          <p:nvPr>
            <p:ph type="dt" sz="quarter" idx="10"/>
          </p:nvPr>
        </p:nvSpPr>
        <p:spPr>
          <a:xfrm>
            <a:off x="60804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June 5, 2018</a:t>
            </a:r>
          </a:p>
        </p:txBody>
      </p:sp>
    </p:spTree>
    <p:extLst>
      <p:ext uri="{BB962C8B-B14F-4D97-AF65-F5344CB8AC3E}">
        <p14:creationId xmlns:p14="http://schemas.microsoft.com/office/powerpoint/2010/main" val="4288518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392" y="7179"/>
            <a:ext cx="6615279" cy="6615279"/>
          </a:xfrm>
          <a:prstGeom prst="rect">
            <a:avLst/>
          </a:prstGeom>
        </p:spPr>
      </p:pic>
      <p:sp>
        <p:nvSpPr>
          <p:cNvPr id="6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Ongoing </a:t>
            </a:r>
            <a:r>
              <a:rPr lang="en-US" dirty="0" err="1"/>
              <a:t>programmes</a:t>
            </a:r>
            <a:r>
              <a:rPr lang="en-US" dirty="0"/>
              <a:t> and initiatives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16</a:t>
            </a:fld>
            <a:endParaRPr lang="en-US"/>
          </a:p>
        </p:txBody>
      </p:sp>
      <p:sp>
        <p:nvSpPr>
          <p:cNvPr id="8" name="Date Placeholder 4"/>
          <p:cNvSpPr>
            <a:spLocks noGrp="1"/>
          </p:cNvSpPr>
          <p:nvPr>
            <p:ph type="dt" sz="quarter" idx="10"/>
          </p:nvPr>
        </p:nvSpPr>
        <p:spPr>
          <a:xfrm>
            <a:off x="60804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June 5, 2018</a:t>
            </a:r>
          </a:p>
        </p:txBody>
      </p:sp>
    </p:spTree>
    <p:extLst>
      <p:ext uri="{BB962C8B-B14F-4D97-AF65-F5344CB8AC3E}">
        <p14:creationId xmlns:p14="http://schemas.microsoft.com/office/powerpoint/2010/main" val="19840649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Trace elements and isotopes (GEOTRACES)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50" y="1300459"/>
            <a:ext cx="8236050" cy="5108956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Ongoing </a:t>
            </a:r>
            <a:r>
              <a:rPr lang="en-US" dirty="0" err="1"/>
              <a:t>programmes</a:t>
            </a:r>
            <a:r>
              <a:rPr lang="en-US" dirty="0"/>
              <a:t> and initiatives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17</a:t>
            </a:fld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quarter" idx="10"/>
          </p:nvPr>
        </p:nvSpPr>
        <p:spPr>
          <a:xfrm>
            <a:off x="60804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June 5, 2018</a:t>
            </a:r>
          </a:p>
        </p:txBody>
      </p:sp>
    </p:spTree>
    <p:extLst>
      <p:ext uri="{BB962C8B-B14F-4D97-AF65-F5344CB8AC3E}">
        <p14:creationId xmlns:p14="http://schemas.microsoft.com/office/powerpoint/2010/main" val="4571593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80" y="383973"/>
            <a:ext cx="8587536" cy="5946179"/>
          </a:xfrm>
          <a:prstGeom prst="rect">
            <a:avLst/>
          </a:prstGeom>
        </p:spPr>
      </p:pic>
      <p:sp>
        <p:nvSpPr>
          <p:cNvPr id="6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Ongoing </a:t>
            </a:r>
            <a:r>
              <a:rPr lang="en-US" dirty="0" err="1"/>
              <a:t>programmes</a:t>
            </a:r>
            <a:r>
              <a:rPr lang="en-US" dirty="0"/>
              <a:t> and initiatives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18</a:t>
            </a:fld>
            <a:endParaRPr lang="en-US"/>
          </a:p>
        </p:txBody>
      </p:sp>
      <p:sp>
        <p:nvSpPr>
          <p:cNvPr id="8" name="Date Placeholder 4"/>
          <p:cNvSpPr>
            <a:spLocks noGrp="1"/>
          </p:cNvSpPr>
          <p:nvPr>
            <p:ph type="dt" sz="quarter" idx="10"/>
          </p:nvPr>
        </p:nvSpPr>
        <p:spPr>
          <a:xfrm>
            <a:off x="60804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June 5, 2018</a:t>
            </a:r>
          </a:p>
        </p:txBody>
      </p:sp>
    </p:spTree>
    <p:extLst>
      <p:ext uri="{BB962C8B-B14F-4D97-AF65-F5344CB8AC3E}">
        <p14:creationId xmlns:p14="http://schemas.microsoft.com/office/powerpoint/2010/main" val="42796971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9" r="1506"/>
          <a:stretch/>
        </p:blipFill>
        <p:spPr>
          <a:xfrm>
            <a:off x="46038" y="309993"/>
            <a:ext cx="9030483" cy="6284482"/>
          </a:xfrm>
          <a:prstGeom prst="rect">
            <a:avLst/>
          </a:prstGeom>
        </p:spPr>
      </p:pic>
      <p:sp>
        <p:nvSpPr>
          <p:cNvPr id="6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Ongoing </a:t>
            </a:r>
            <a:r>
              <a:rPr lang="en-US" dirty="0" err="1"/>
              <a:t>programmes</a:t>
            </a:r>
            <a:r>
              <a:rPr lang="en-US" dirty="0"/>
              <a:t> and initiatives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19</a:t>
            </a:fld>
            <a:endParaRPr lang="en-US"/>
          </a:p>
        </p:txBody>
      </p:sp>
      <p:sp>
        <p:nvSpPr>
          <p:cNvPr id="8" name="Date Placeholder 4"/>
          <p:cNvSpPr>
            <a:spLocks noGrp="1"/>
          </p:cNvSpPr>
          <p:nvPr>
            <p:ph type="dt" sz="quarter" idx="10"/>
          </p:nvPr>
        </p:nvSpPr>
        <p:spPr>
          <a:xfrm>
            <a:off x="60804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June 5, 2018</a:t>
            </a:r>
          </a:p>
        </p:txBody>
      </p:sp>
    </p:spTree>
    <p:extLst>
      <p:ext uri="{BB962C8B-B14F-4D97-AF65-F5344CB8AC3E}">
        <p14:creationId xmlns:p14="http://schemas.microsoft.com/office/powerpoint/2010/main" val="3929952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Current global hydrographic </a:t>
            </a:r>
            <a:r>
              <a:rPr lang="en-US" dirty="0" err="1"/>
              <a:t>programme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45" y="1831262"/>
            <a:ext cx="9028782" cy="4149874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Ongoing </a:t>
            </a:r>
            <a:r>
              <a:rPr lang="en-US" dirty="0" err="1"/>
              <a:t>programmes</a:t>
            </a:r>
            <a:r>
              <a:rPr lang="en-US" dirty="0"/>
              <a:t> and initiatives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quarter" idx="10"/>
          </p:nvPr>
        </p:nvSpPr>
        <p:spPr>
          <a:xfrm>
            <a:off x="60804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June 5, 2018</a:t>
            </a:r>
          </a:p>
        </p:txBody>
      </p:sp>
    </p:spTree>
    <p:extLst>
      <p:ext uri="{BB962C8B-B14F-4D97-AF65-F5344CB8AC3E}">
        <p14:creationId xmlns:p14="http://schemas.microsoft.com/office/powerpoint/2010/main" val="13363251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57" b="30069"/>
          <a:stretch/>
        </p:blipFill>
        <p:spPr>
          <a:xfrm>
            <a:off x="60804" y="1004239"/>
            <a:ext cx="9082344" cy="4282790"/>
          </a:xfrm>
          <a:prstGeom prst="rect">
            <a:avLst/>
          </a:prstGeom>
        </p:spPr>
      </p:pic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Ongoing </a:t>
            </a:r>
            <a:r>
              <a:rPr lang="en-US" dirty="0" err="1"/>
              <a:t>programmes</a:t>
            </a:r>
            <a:r>
              <a:rPr lang="en-US" dirty="0"/>
              <a:t> and initiatives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20</a:t>
            </a:fld>
            <a:endParaRPr lang="en-US"/>
          </a:p>
        </p:txBody>
      </p:sp>
      <p:sp>
        <p:nvSpPr>
          <p:cNvPr id="15" name="Date Placeholder 4"/>
          <p:cNvSpPr>
            <a:spLocks noGrp="1"/>
          </p:cNvSpPr>
          <p:nvPr>
            <p:ph type="dt" sz="quarter" idx="10"/>
          </p:nvPr>
        </p:nvSpPr>
        <p:spPr>
          <a:xfrm>
            <a:off x="60804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June 5, 2018</a:t>
            </a:r>
          </a:p>
        </p:txBody>
      </p:sp>
    </p:spTree>
    <p:extLst>
      <p:ext uri="{BB962C8B-B14F-4D97-AF65-F5344CB8AC3E}">
        <p14:creationId xmlns:p14="http://schemas.microsoft.com/office/powerpoint/2010/main" val="10285444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84" y="309993"/>
            <a:ext cx="7529590" cy="6284482"/>
          </a:xfrm>
          <a:prstGeom prst="rect">
            <a:avLst/>
          </a:prstGeom>
        </p:spPr>
      </p:pic>
      <p:sp>
        <p:nvSpPr>
          <p:cNvPr id="6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Ongoing </a:t>
            </a:r>
            <a:r>
              <a:rPr lang="en-US" dirty="0" err="1"/>
              <a:t>programmes</a:t>
            </a:r>
            <a:r>
              <a:rPr lang="en-US" dirty="0"/>
              <a:t> and initiatives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21</a:t>
            </a:fld>
            <a:endParaRPr lang="en-US"/>
          </a:p>
        </p:txBody>
      </p:sp>
      <p:sp>
        <p:nvSpPr>
          <p:cNvPr id="8" name="Date Placeholder 4"/>
          <p:cNvSpPr>
            <a:spLocks noGrp="1"/>
          </p:cNvSpPr>
          <p:nvPr>
            <p:ph type="dt" sz="quarter" idx="10"/>
          </p:nvPr>
        </p:nvSpPr>
        <p:spPr>
          <a:xfrm>
            <a:off x="60804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June 5, 2018</a:t>
            </a:r>
          </a:p>
        </p:txBody>
      </p:sp>
    </p:spTree>
    <p:extLst>
      <p:ext uri="{BB962C8B-B14F-4D97-AF65-F5344CB8AC3E}">
        <p14:creationId xmlns:p14="http://schemas.microsoft.com/office/powerpoint/2010/main" val="25177913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29" y="1251485"/>
            <a:ext cx="8951789" cy="4478592"/>
          </a:xfrm>
          <a:prstGeom prst="rect">
            <a:avLst/>
          </a:prstGeom>
        </p:spPr>
      </p:pic>
      <p:sp>
        <p:nvSpPr>
          <p:cNvPr id="6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Ongoing </a:t>
            </a:r>
            <a:r>
              <a:rPr lang="en-US" dirty="0" err="1"/>
              <a:t>programmes</a:t>
            </a:r>
            <a:r>
              <a:rPr lang="en-US" dirty="0"/>
              <a:t> and initiatives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22</a:t>
            </a:fld>
            <a:endParaRPr lang="en-US"/>
          </a:p>
        </p:txBody>
      </p:sp>
      <p:sp>
        <p:nvSpPr>
          <p:cNvPr id="8" name="Date Placeholder 4"/>
          <p:cNvSpPr>
            <a:spLocks noGrp="1"/>
          </p:cNvSpPr>
          <p:nvPr>
            <p:ph type="dt" sz="quarter" idx="10"/>
          </p:nvPr>
        </p:nvSpPr>
        <p:spPr>
          <a:xfrm>
            <a:off x="60804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June 5, 2018</a:t>
            </a:r>
          </a:p>
        </p:txBody>
      </p:sp>
    </p:spTree>
    <p:extLst>
      <p:ext uri="{BB962C8B-B14F-4D97-AF65-F5344CB8AC3E}">
        <p14:creationId xmlns:p14="http://schemas.microsoft.com/office/powerpoint/2010/main" val="42725636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Ongoing </a:t>
            </a:r>
            <a:r>
              <a:rPr lang="en-US" dirty="0" err="1"/>
              <a:t>programmes</a:t>
            </a:r>
            <a:r>
              <a:rPr lang="en-US" dirty="0"/>
              <a:t> and initiatives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23</a:t>
            </a:fld>
            <a:endParaRPr lang="en-US"/>
          </a:p>
        </p:txBody>
      </p:sp>
      <p:sp>
        <p:nvSpPr>
          <p:cNvPr id="10" name="Date Placeholder 4"/>
          <p:cNvSpPr>
            <a:spLocks noGrp="1"/>
          </p:cNvSpPr>
          <p:nvPr>
            <p:ph type="dt" sz="quarter" idx="10"/>
          </p:nvPr>
        </p:nvSpPr>
        <p:spPr>
          <a:xfrm>
            <a:off x="60804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June 5, 2018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264786-A9A4-194F-A7A3-F857008B06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250" y="685800"/>
            <a:ext cx="76835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6105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Modern hydrographic sampling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Ongoing </a:t>
            </a:r>
            <a:r>
              <a:rPr lang="en-US" dirty="0" err="1"/>
              <a:t>programmes</a:t>
            </a:r>
            <a:r>
              <a:rPr lang="en-US" dirty="0"/>
              <a:t> and initiatives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24</a:t>
            </a:fld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quarter" idx="10"/>
          </p:nvPr>
        </p:nvSpPr>
        <p:spPr>
          <a:xfrm>
            <a:off x="60804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June 5, 2018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7EB7AA-5AAA-E742-81CE-D0C6B03132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011" y="1339849"/>
            <a:ext cx="8772870" cy="461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5536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Sampling challenge (May 2018)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Ongoing </a:t>
            </a:r>
            <a:r>
              <a:rPr lang="en-US" dirty="0" err="1"/>
              <a:t>programmes</a:t>
            </a:r>
            <a:r>
              <a:rPr lang="en-US" dirty="0"/>
              <a:t> and initiatives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25</a:t>
            </a:fld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quarter" idx="10"/>
          </p:nvPr>
        </p:nvSpPr>
        <p:spPr>
          <a:xfrm>
            <a:off x="60804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June 5, 2018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BB48B4-F463-C449-8483-2066EF2373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565" y="1143000"/>
            <a:ext cx="8677997" cy="486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1358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earth_structu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137" y="1754866"/>
            <a:ext cx="2669608" cy="4683524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178238"/>
            <a:ext cx="8229600" cy="1143000"/>
          </a:xfrm>
        </p:spPr>
        <p:txBody>
          <a:bodyPr/>
          <a:lstStyle/>
          <a:p>
            <a:r>
              <a:rPr lang="en-US" dirty="0"/>
              <a:t>The Ocean interior (with robots!)</a:t>
            </a:r>
            <a:br>
              <a:rPr lang="en-US" dirty="0"/>
            </a:br>
            <a:r>
              <a:rPr lang="en-US" dirty="0"/>
              <a:t>The ARGO program: T,S,(O</a:t>
            </a:r>
            <a:r>
              <a:rPr lang="en-US" baseline="-25000" dirty="0"/>
              <a:t>2</a:t>
            </a:r>
            <a:r>
              <a:rPr lang="en-US" dirty="0"/>
              <a:t>,…)</a:t>
            </a:r>
          </a:p>
        </p:txBody>
      </p:sp>
      <p:pic>
        <p:nvPicPr>
          <p:cNvPr id="12" name="Picture 11" descr="earth_structur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6761" y="1803679"/>
            <a:ext cx="6179614" cy="463471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16761" y="6161391"/>
            <a:ext cx="26567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FF"/>
                </a:solidFill>
              </a:rPr>
              <a:t>http://</a:t>
            </a:r>
            <a:r>
              <a:rPr lang="en-US" sz="1200" dirty="0" err="1">
                <a:solidFill>
                  <a:srgbClr val="FFFFFF"/>
                </a:solidFill>
              </a:rPr>
              <a:t>www.argo.ucsd.edu/index.html</a:t>
            </a:r>
            <a:endParaRPr lang="en-US" sz="1200" dirty="0">
              <a:solidFill>
                <a:srgbClr val="FFFFFF"/>
              </a:solidFill>
            </a:endParaRPr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Ongoing </a:t>
            </a:r>
            <a:r>
              <a:rPr lang="en-US" dirty="0" err="1"/>
              <a:t>programmes</a:t>
            </a:r>
            <a:r>
              <a:rPr lang="en-US" dirty="0"/>
              <a:t> and initiatives</a:t>
            </a: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26</a:t>
            </a:fld>
            <a:endParaRPr lang="en-US"/>
          </a:p>
        </p:txBody>
      </p:sp>
      <p:sp>
        <p:nvSpPr>
          <p:cNvPr id="18" name="Date Placeholder 4"/>
          <p:cNvSpPr>
            <a:spLocks noGrp="1"/>
          </p:cNvSpPr>
          <p:nvPr>
            <p:ph type="dt" sz="quarter" idx="10"/>
          </p:nvPr>
        </p:nvSpPr>
        <p:spPr>
          <a:xfrm>
            <a:off x="60804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June 5, 2018</a:t>
            </a:r>
          </a:p>
        </p:txBody>
      </p:sp>
    </p:spTree>
    <p:extLst>
      <p:ext uri="{BB962C8B-B14F-4D97-AF65-F5344CB8AC3E}">
        <p14:creationId xmlns:p14="http://schemas.microsoft.com/office/powerpoint/2010/main" val="11096120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The Ocean interior</a:t>
            </a:r>
            <a:br>
              <a:rPr lang="en-US" dirty="0"/>
            </a:br>
            <a:r>
              <a:rPr lang="en-US" dirty="0"/>
              <a:t>The ARGO program: T,S,(O</a:t>
            </a:r>
            <a:r>
              <a:rPr lang="en-US" baseline="-25000" dirty="0"/>
              <a:t>2</a:t>
            </a:r>
            <a:r>
              <a:rPr lang="en-US" dirty="0"/>
              <a:t>,…)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12" y="1717189"/>
            <a:ext cx="8862903" cy="405258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62699" y="5126698"/>
            <a:ext cx="26567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http://</a:t>
            </a:r>
            <a:r>
              <a:rPr lang="en-US" sz="1200" dirty="0" err="1"/>
              <a:t>www.argo.ucsd.edu/index.html</a:t>
            </a:r>
            <a:endParaRPr lang="en-US" sz="1200" dirty="0"/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Ongoing </a:t>
            </a:r>
            <a:r>
              <a:rPr lang="en-US" dirty="0" err="1"/>
              <a:t>programmes</a:t>
            </a:r>
            <a:r>
              <a:rPr lang="en-US" dirty="0"/>
              <a:t> and initiatives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27</a:t>
            </a:fld>
            <a:endParaRPr lang="en-US"/>
          </a:p>
        </p:txBody>
      </p:sp>
      <p:sp>
        <p:nvSpPr>
          <p:cNvPr id="16" name="Date Placeholder 4"/>
          <p:cNvSpPr>
            <a:spLocks noGrp="1"/>
          </p:cNvSpPr>
          <p:nvPr>
            <p:ph type="dt" sz="quarter" idx="10"/>
          </p:nvPr>
        </p:nvSpPr>
        <p:spPr>
          <a:xfrm>
            <a:off x="60804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June 5, 2018</a:t>
            </a:r>
          </a:p>
        </p:txBody>
      </p:sp>
    </p:spTree>
    <p:extLst>
      <p:ext uri="{BB962C8B-B14F-4D97-AF65-F5344CB8AC3E}">
        <p14:creationId xmlns:p14="http://schemas.microsoft.com/office/powerpoint/2010/main" val="5441181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44" y="190919"/>
            <a:ext cx="7191163" cy="6385636"/>
          </a:xfrm>
          <a:prstGeom prst="rect">
            <a:avLst/>
          </a:prstGeom>
        </p:spPr>
      </p:pic>
      <p:sp>
        <p:nvSpPr>
          <p:cNvPr id="6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Ongoing </a:t>
            </a:r>
            <a:r>
              <a:rPr lang="en-US" dirty="0" err="1"/>
              <a:t>programmes</a:t>
            </a:r>
            <a:r>
              <a:rPr lang="en-US" dirty="0"/>
              <a:t> and initiatives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28</a:t>
            </a:fld>
            <a:endParaRPr lang="en-US"/>
          </a:p>
        </p:txBody>
      </p:sp>
      <p:sp>
        <p:nvSpPr>
          <p:cNvPr id="8" name="Date Placeholder 4"/>
          <p:cNvSpPr>
            <a:spLocks noGrp="1"/>
          </p:cNvSpPr>
          <p:nvPr>
            <p:ph type="dt" sz="quarter" idx="10"/>
          </p:nvPr>
        </p:nvSpPr>
        <p:spPr>
          <a:xfrm>
            <a:off x="60804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June 5, 2018</a:t>
            </a:r>
          </a:p>
        </p:txBody>
      </p:sp>
    </p:spTree>
    <p:extLst>
      <p:ext uri="{BB962C8B-B14F-4D97-AF65-F5344CB8AC3E}">
        <p14:creationId xmlns:p14="http://schemas.microsoft.com/office/powerpoint/2010/main" val="7492927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469" y="454178"/>
            <a:ext cx="7368358" cy="6140297"/>
          </a:xfrm>
          <a:prstGeom prst="rect">
            <a:avLst/>
          </a:prstGeom>
        </p:spPr>
      </p:pic>
      <p:sp>
        <p:nvSpPr>
          <p:cNvPr id="6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Ongoing </a:t>
            </a:r>
            <a:r>
              <a:rPr lang="en-US" dirty="0" err="1"/>
              <a:t>programmes</a:t>
            </a:r>
            <a:r>
              <a:rPr lang="en-US" dirty="0"/>
              <a:t> and initiatives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29</a:t>
            </a:fld>
            <a:endParaRPr lang="en-US"/>
          </a:p>
        </p:txBody>
      </p:sp>
      <p:sp>
        <p:nvSpPr>
          <p:cNvPr id="8" name="Date Placeholder 4"/>
          <p:cNvSpPr>
            <a:spLocks noGrp="1"/>
          </p:cNvSpPr>
          <p:nvPr>
            <p:ph type="dt" sz="quarter" idx="10"/>
          </p:nvPr>
        </p:nvSpPr>
        <p:spPr>
          <a:xfrm>
            <a:off x="60804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June 5, 2018</a:t>
            </a:r>
          </a:p>
        </p:txBody>
      </p:sp>
    </p:spTree>
    <p:extLst>
      <p:ext uri="{BB962C8B-B14F-4D97-AF65-F5344CB8AC3E}">
        <p14:creationId xmlns:p14="http://schemas.microsoft.com/office/powerpoint/2010/main" val="771745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Modeling a living planet: tracers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9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038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March 14</a:t>
            </a:r>
            <a:r>
              <a:rPr lang="en-US" baseline="30000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th</a:t>
            </a: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, 2016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38" y="1719313"/>
            <a:ext cx="4489469" cy="487516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9790" y="1850410"/>
            <a:ext cx="4641434" cy="4572000"/>
          </a:xfrm>
          <a:prstGeom prst="rect">
            <a:avLst/>
          </a:prstGeom>
        </p:spPr>
      </p:pic>
      <p:sp>
        <p:nvSpPr>
          <p:cNvPr id="8" name="Title 9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GEOSECS (1980s)</a:t>
            </a:r>
          </a:p>
        </p:txBody>
      </p:sp>
    </p:spTree>
    <p:extLst>
      <p:ext uri="{BB962C8B-B14F-4D97-AF65-F5344CB8AC3E}">
        <p14:creationId xmlns:p14="http://schemas.microsoft.com/office/powerpoint/2010/main" val="1978077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57" y="140066"/>
            <a:ext cx="8605877" cy="6454409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Ongoing </a:t>
            </a:r>
            <a:r>
              <a:rPr lang="en-US" dirty="0" err="1"/>
              <a:t>programmes</a:t>
            </a:r>
            <a:r>
              <a:rPr lang="en-US" dirty="0"/>
              <a:t> and initiatives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30</a:t>
            </a:fld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quarter" idx="10"/>
          </p:nvPr>
        </p:nvSpPr>
        <p:spPr>
          <a:xfrm>
            <a:off x="60804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June 5, 2018</a:t>
            </a:r>
          </a:p>
        </p:txBody>
      </p:sp>
    </p:spTree>
    <p:extLst>
      <p:ext uri="{BB962C8B-B14F-4D97-AF65-F5344CB8AC3E}">
        <p14:creationId xmlns:p14="http://schemas.microsoft.com/office/powerpoint/2010/main" val="31009419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66659"/>
          </a:xfrm>
        </p:spPr>
        <p:txBody>
          <a:bodyPr/>
          <a:lstStyle/>
          <a:p>
            <a:r>
              <a:rPr lang="en-US" dirty="0"/>
              <a:t>Biogeochemical-ARGO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66"/>
          <a:stretch/>
        </p:blipFill>
        <p:spPr>
          <a:xfrm>
            <a:off x="457201" y="966659"/>
            <a:ext cx="7709174" cy="5329033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Ongoing </a:t>
            </a:r>
            <a:r>
              <a:rPr lang="en-US" dirty="0" err="1"/>
              <a:t>programmes</a:t>
            </a:r>
            <a:r>
              <a:rPr lang="en-US" dirty="0"/>
              <a:t> and initiatives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31</a:t>
            </a:fld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quarter" idx="10"/>
          </p:nvPr>
        </p:nvSpPr>
        <p:spPr>
          <a:xfrm>
            <a:off x="60804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June 5, 2018</a:t>
            </a:r>
          </a:p>
        </p:txBody>
      </p:sp>
    </p:spTree>
    <p:extLst>
      <p:ext uri="{BB962C8B-B14F-4D97-AF65-F5344CB8AC3E}">
        <p14:creationId xmlns:p14="http://schemas.microsoft.com/office/powerpoint/2010/main" val="2895178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66659"/>
          </a:xfrm>
        </p:spPr>
        <p:txBody>
          <a:bodyPr/>
          <a:lstStyle/>
          <a:p>
            <a:r>
              <a:rPr lang="en-US" dirty="0"/>
              <a:t>Biogeochemical-ARGO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96" y="802750"/>
            <a:ext cx="8919180" cy="5558673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Ongoing </a:t>
            </a:r>
            <a:r>
              <a:rPr lang="en-US" dirty="0" err="1"/>
              <a:t>programmes</a:t>
            </a:r>
            <a:r>
              <a:rPr lang="en-US" dirty="0"/>
              <a:t> and initiatives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32</a:t>
            </a:fld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quarter" idx="10"/>
          </p:nvPr>
        </p:nvSpPr>
        <p:spPr>
          <a:xfrm>
            <a:off x="60804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June 5, 2018</a:t>
            </a:r>
          </a:p>
        </p:txBody>
      </p:sp>
    </p:spTree>
    <p:extLst>
      <p:ext uri="{BB962C8B-B14F-4D97-AF65-F5344CB8AC3E}">
        <p14:creationId xmlns:p14="http://schemas.microsoft.com/office/powerpoint/2010/main" val="35779610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54" y="51029"/>
            <a:ext cx="8941950" cy="3137714"/>
          </a:xfrm>
          <a:prstGeom prst="rect">
            <a:avLst/>
          </a:prstGeom>
        </p:spPr>
      </p:pic>
      <p:pic>
        <p:nvPicPr>
          <p:cNvPr id="3" name="Picture 2" descr="Screen Shot 2018-05-30 at 13.50.1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036" y="3188743"/>
            <a:ext cx="6457976" cy="3191529"/>
          </a:xfrm>
          <a:prstGeom prst="rect">
            <a:avLst/>
          </a:prstGeom>
        </p:spPr>
      </p:pic>
      <p:sp>
        <p:nvSpPr>
          <p:cNvPr id="11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Ongoing </a:t>
            </a:r>
            <a:r>
              <a:rPr lang="en-US" dirty="0" err="1"/>
              <a:t>programmes</a:t>
            </a:r>
            <a:r>
              <a:rPr lang="en-US" dirty="0"/>
              <a:t> and initiatives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33</a:t>
            </a:fld>
            <a:endParaRPr lang="en-US"/>
          </a:p>
        </p:txBody>
      </p:sp>
      <p:sp>
        <p:nvSpPr>
          <p:cNvPr id="16" name="Date Placeholder 4"/>
          <p:cNvSpPr>
            <a:spLocks noGrp="1"/>
          </p:cNvSpPr>
          <p:nvPr>
            <p:ph type="dt" sz="quarter" idx="10"/>
          </p:nvPr>
        </p:nvSpPr>
        <p:spPr>
          <a:xfrm>
            <a:off x="60804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June 5, 2018</a:t>
            </a:r>
          </a:p>
        </p:txBody>
      </p:sp>
    </p:spTree>
    <p:extLst>
      <p:ext uri="{BB962C8B-B14F-4D97-AF65-F5344CB8AC3E}">
        <p14:creationId xmlns:p14="http://schemas.microsoft.com/office/powerpoint/2010/main" val="1336849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WOCE/JGOFS (1990s)</a:t>
            </a:r>
          </a:p>
        </p:txBody>
      </p:sp>
      <p:pic>
        <p:nvPicPr>
          <p:cNvPr id="7" name="Content Placeholder 3" descr="CDIACmap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" r="3252"/>
          <a:stretch>
            <a:fillRect/>
          </a:stretch>
        </p:blipFill>
        <p:spPr>
          <a:xfrm>
            <a:off x="147151" y="1168399"/>
            <a:ext cx="9004205" cy="5152406"/>
          </a:xfrm>
        </p:spPr>
      </p:pic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Ongoing </a:t>
            </a:r>
            <a:r>
              <a:rPr lang="en-US" dirty="0" err="1"/>
              <a:t>programmes</a:t>
            </a:r>
            <a:r>
              <a:rPr lang="en-US" dirty="0"/>
              <a:t> and initiatives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15" name="Date Placeholder 4"/>
          <p:cNvSpPr>
            <a:spLocks noGrp="1"/>
          </p:cNvSpPr>
          <p:nvPr>
            <p:ph type="dt" sz="quarter" idx="10"/>
          </p:nvPr>
        </p:nvSpPr>
        <p:spPr>
          <a:xfrm>
            <a:off x="60804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June 5, 2018</a:t>
            </a:r>
          </a:p>
        </p:txBody>
      </p:sp>
    </p:spTree>
    <p:extLst>
      <p:ext uri="{BB962C8B-B14F-4D97-AF65-F5344CB8AC3E}">
        <p14:creationId xmlns:p14="http://schemas.microsoft.com/office/powerpoint/2010/main" val="4177071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CLIVAR, REPEAT HYDROGRAPHY (2000s)</a:t>
            </a:r>
          </a:p>
        </p:txBody>
      </p:sp>
      <p:pic>
        <p:nvPicPr>
          <p:cNvPr id="8" name="Content Placeholder 2" descr="CDIAC_CLIVAR_global_ma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" r="545"/>
          <a:stretch>
            <a:fillRect/>
          </a:stretch>
        </p:blipFill>
        <p:spPr bwMode="auto">
          <a:xfrm>
            <a:off x="111649" y="1207158"/>
            <a:ext cx="9013897" cy="5157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Ongoing </a:t>
            </a:r>
            <a:r>
              <a:rPr lang="en-US" dirty="0" err="1"/>
              <a:t>programmes</a:t>
            </a:r>
            <a:r>
              <a:rPr lang="en-US" dirty="0"/>
              <a:t> and initiatives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15" name="Date Placeholder 4"/>
          <p:cNvSpPr>
            <a:spLocks noGrp="1"/>
          </p:cNvSpPr>
          <p:nvPr>
            <p:ph type="dt" sz="quarter" idx="10"/>
          </p:nvPr>
        </p:nvSpPr>
        <p:spPr>
          <a:xfrm>
            <a:off x="60804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June 5, 2018</a:t>
            </a:r>
          </a:p>
        </p:txBody>
      </p:sp>
    </p:spTree>
    <p:extLst>
      <p:ext uri="{BB962C8B-B14F-4D97-AF65-F5344CB8AC3E}">
        <p14:creationId xmlns:p14="http://schemas.microsoft.com/office/powerpoint/2010/main" val="2239714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Go-</a:t>
            </a:r>
            <a:r>
              <a:rPr lang="en-US" dirty="0" err="1"/>
              <a:t>ship.org</a:t>
            </a:r>
            <a:r>
              <a:rPr lang="en-US" dirty="0"/>
              <a:t> (2010s): status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77117"/>
            <a:ext cx="8229599" cy="5825226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Ongoing </a:t>
            </a:r>
            <a:r>
              <a:rPr lang="en-US" dirty="0" err="1"/>
              <a:t>programmes</a:t>
            </a:r>
            <a:r>
              <a:rPr lang="en-US" dirty="0"/>
              <a:t> and initiatives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quarter" idx="10"/>
          </p:nvPr>
        </p:nvSpPr>
        <p:spPr>
          <a:xfrm>
            <a:off x="60804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June 5, 2018</a:t>
            </a:r>
          </a:p>
        </p:txBody>
      </p:sp>
    </p:spTree>
    <p:extLst>
      <p:ext uri="{BB962C8B-B14F-4D97-AF65-F5344CB8AC3E}">
        <p14:creationId xmlns:p14="http://schemas.microsoft.com/office/powerpoint/2010/main" val="1264288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contributions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77117"/>
            <a:ext cx="8229599" cy="5825226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Ongoing </a:t>
            </a:r>
            <a:r>
              <a:rPr lang="en-US" dirty="0" err="1"/>
              <a:t>programmes</a:t>
            </a:r>
            <a:r>
              <a:rPr lang="en-US" dirty="0"/>
              <a:t> and initiatives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quarter" idx="10"/>
          </p:nvPr>
        </p:nvSpPr>
        <p:spPr>
          <a:xfrm>
            <a:off x="60804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June 5, 2018</a:t>
            </a:r>
          </a:p>
        </p:txBody>
      </p:sp>
    </p:spTree>
    <p:extLst>
      <p:ext uri="{BB962C8B-B14F-4D97-AF65-F5344CB8AC3E}">
        <p14:creationId xmlns:p14="http://schemas.microsoft.com/office/powerpoint/2010/main" val="1264288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99" y="354438"/>
            <a:ext cx="8376489" cy="6078699"/>
          </a:xfrm>
          <a:prstGeom prst="rect">
            <a:avLst/>
          </a:prstGeom>
        </p:spPr>
      </p:pic>
      <p:sp>
        <p:nvSpPr>
          <p:cNvPr id="15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Ongoing </a:t>
            </a:r>
            <a:r>
              <a:rPr lang="en-US" dirty="0" err="1"/>
              <a:t>programmes</a:t>
            </a:r>
            <a:r>
              <a:rPr lang="en-US" dirty="0"/>
              <a:t> and initiatives</a:t>
            </a: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8</a:t>
            </a:fld>
            <a:endParaRPr lang="en-US"/>
          </a:p>
        </p:txBody>
      </p:sp>
      <p:sp>
        <p:nvSpPr>
          <p:cNvPr id="17" name="Date Placeholder 4"/>
          <p:cNvSpPr>
            <a:spLocks noGrp="1"/>
          </p:cNvSpPr>
          <p:nvPr>
            <p:ph type="dt" sz="quarter" idx="10"/>
          </p:nvPr>
        </p:nvSpPr>
        <p:spPr>
          <a:xfrm>
            <a:off x="60804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June 5, 2018</a:t>
            </a:r>
          </a:p>
        </p:txBody>
      </p:sp>
    </p:spTree>
    <p:extLst>
      <p:ext uri="{BB962C8B-B14F-4D97-AF65-F5344CB8AC3E}">
        <p14:creationId xmlns:p14="http://schemas.microsoft.com/office/powerpoint/2010/main" val="1028544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85" y="1727884"/>
            <a:ext cx="8810403" cy="3175416"/>
          </a:xfrm>
          <a:prstGeom prst="rect">
            <a:avLst/>
          </a:prstGeom>
        </p:spPr>
      </p:pic>
      <p:sp>
        <p:nvSpPr>
          <p:cNvPr id="6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787525" y="6594475"/>
            <a:ext cx="6573838" cy="230188"/>
          </a:xfrm>
        </p:spPr>
        <p:txBody>
          <a:bodyPr/>
          <a:lstStyle/>
          <a:p>
            <a:pPr>
              <a:defRPr/>
            </a:pPr>
            <a:r>
              <a:rPr lang="en-US" dirty="0"/>
              <a:t>Ongoing </a:t>
            </a:r>
            <a:r>
              <a:rPr lang="en-US" dirty="0" err="1"/>
              <a:t>programmes</a:t>
            </a:r>
            <a:r>
              <a:rPr lang="en-US" dirty="0"/>
              <a:t> and initiatives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61363" y="6594475"/>
            <a:ext cx="735012" cy="230188"/>
          </a:xfrm>
        </p:spPr>
        <p:txBody>
          <a:bodyPr/>
          <a:lstStyle/>
          <a:p>
            <a:pPr>
              <a:defRPr/>
            </a:pPr>
            <a:fld id="{D2C6505D-CA52-024E-9578-3B84DCBB67EC}" type="slidenum">
              <a:rPr lang="en-US"/>
              <a:pPr>
                <a:defRPr/>
              </a:pPr>
              <a:t>9</a:t>
            </a:fld>
            <a:endParaRPr lang="en-US"/>
          </a:p>
        </p:txBody>
      </p:sp>
      <p:sp>
        <p:nvSpPr>
          <p:cNvPr id="8" name="Date Placeholder 4"/>
          <p:cNvSpPr>
            <a:spLocks noGrp="1"/>
          </p:cNvSpPr>
          <p:nvPr>
            <p:ph type="dt" sz="quarter" idx="10"/>
          </p:nvPr>
        </p:nvSpPr>
        <p:spPr>
          <a:xfrm>
            <a:off x="60804" y="6594475"/>
            <a:ext cx="1741487" cy="2301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898989"/>
                </a:solidFill>
                <a:ea typeface="ＭＳ Ｐゴシック" charset="-128"/>
                <a:cs typeface="ＭＳ Ｐゴシック" charset="-128"/>
              </a:rPr>
              <a:t>June 5, 2018</a:t>
            </a:r>
          </a:p>
        </p:txBody>
      </p:sp>
    </p:spTree>
    <p:extLst>
      <p:ext uri="{BB962C8B-B14F-4D97-AF65-F5344CB8AC3E}">
        <p14:creationId xmlns:p14="http://schemas.microsoft.com/office/powerpoint/2010/main" val="17250266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Custom 2">
      <a:dk1>
        <a:srgbClr val="FFF68F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Tradition">
      <a:majorFont>
        <a:latin typeface="Candara"/>
        <a:ea typeface=""/>
        <a:cs typeface=""/>
        <a:font script="Jpan" typeface="メイリオ"/>
      </a:majorFont>
      <a:minorFont>
        <a:latin typeface="Candara"/>
        <a:ea typeface=""/>
        <a:cs typeface=""/>
        <a:font script="Jpan" typeface="メイリオ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Custom 2">
    <a:dk1>
      <a:srgbClr val="FFF68F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Custom 2">
    <a:dk1>
      <a:srgbClr val="FFF68F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21257</TotalTime>
  <Words>427</Words>
  <Application>Microsoft Macintosh PowerPoint</Application>
  <PresentationFormat>On-screen Show (4:3)</PresentationFormat>
  <Paragraphs>127</Paragraphs>
  <Slides>33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43" baseType="lpstr">
      <vt:lpstr>ＭＳ Ｐゴシック</vt:lpstr>
      <vt:lpstr>Andale Mono</vt:lpstr>
      <vt:lpstr>Arial</vt:lpstr>
      <vt:lpstr>Calibri</vt:lpstr>
      <vt:lpstr>Candara</vt:lpstr>
      <vt:lpstr>Wingdings</vt:lpstr>
      <vt:lpstr>Wingdings 2</vt:lpstr>
      <vt:lpstr>Wingdings 3</vt:lpstr>
      <vt:lpstr>Module</vt:lpstr>
      <vt:lpstr>Office Theme</vt:lpstr>
      <vt:lpstr>PowerPoint Presentation</vt:lpstr>
      <vt:lpstr>Current global hydrographic programme</vt:lpstr>
      <vt:lpstr>GEOSECS (1980s)</vt:lpstr>
      <vt:lpstr>WOCE/JGOFS (1990s)</vt:lpstr>
      <vt:lpstr>CLIVAR, REPEAT HYDROGRAPHY (2000s)</vt:lpstr>
      <vt:lpstr>Go-ship.org (2010s): status</vt:lpstr>
      <vt:lpstr>contributions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Ocean carbon: GLODAP</vt:lpstr>
      <vt:lpstr>PowerPoint Presentation</vt:lpstr>
      <vt:lpstr>PowerPoint Presentation</vt:lpstr>
      <vt:lpstr>PowerPoint Presentation</vt:lpstr>
      <vt:lpstr>Trace elements and isotopes (GEOTRACES)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Modern hydrographic sampling</vt:lpstr>
      <vt:lpstr>Sampling challenge (May 2018)</vt:lpstr>
      <vt:lpstr>The Ocean interior (with robots!) The ARGO program: T,S,(O2,…)</vt:lpstr>
      <vt:lpstr>The Ocean interior The ARGO program: T,S,(O2,…)</vt:lpstr>
      <vt:lpstr>PowerPoint Presentation</vt:lpstr>
      <vt:lpstr>PowerPoint Presentation</vt:lpstr>
      <vt:lpstr>PowerPoint Presentation</vt:lpstr>
      <vt:lpstr>Biogeochemical-ARGO</vt:lpstr>
      <vt:lpstr>Biogeochemical-ARGO</vt:lpstr>
      <vt:lpstr>PowerPoint Presentation</vt:lpstr>
    </vt:vector>
  </TitlesOfParts>
  <Company>Princeton University</Company>
  <LinksUpToDate>false</LinksUpToDate>
  <SharedDoc>false</SharedDoc>
  <HyperlinksChanged>false</HyperlinksChanged>
  <AppVersion>16.0015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</dc:title>
  <dc:creator>Yves Plancherel</dc:creator>
  <cp:lastModifiedBy>Plancherel, Yves</cp:lastModifiedBy>
  <cp:revision>1927</cp:revision>
  <cp:lastPrinted>2017-11-06T13:08:06Z</cp:lastPrinted>
  <dcterms:created xsi:type="dcterms:W3CDTF">2014-06-26T05:31:34Z</dcterms:created>
  <dcterms:modified xsi:type="dcterms:W3CDTF">2018-08-02T12:35:51Z</dcterms:modified>
</cp:coreProperties>
</file>