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1"/>
    <p:sldMasterId id="2147483684" r:id="rId2"/>
  </p:sldMasterIdLst>
  <p:notesMasterIdLst>
    <p:notesMasterId r:id="rId97"/>
  </p:notesMasterIdLst>
  <p:handoutMasterIdLst>
    <p:handoutMasterId r:id="rId98"/>
  </p:handoutMasterIdLst>
  <p:sldIdLst>
    <p:sldId id="378" r:id="rId3"/>
    <p:sldId id="502" r:id="rId4"/>
    <p:sldId id="738" r:id="rId5"/>
    <p:sldId id="739" r:id="rId6"/>
    <p:sldId id="427" r:id="rId7"/>
    <p:sldId id="624" r:id="rId8"/>
    <p:sldId id="619" r:id="rId9"/>
    <p:sldId id="620" r:id="rId10"/>
    <p:sldId id="695" r:id="rId11"/>
    <p:sldId id="736" r:id="rId12"/>
    <p:sldId id="606" r:id="rId13"/>
    <p:sldId id="640" r:id="rId14"/>
    <p:sldId id="788" r:id="rId15"/>
    <p:sldId id="652" r:id="rId16"/>
    <p:sldId id="698" r:id="rId17"/>
    <p:sldId id="737" r:id="rId18"/>
    <p:sldId id="433" r:id="rId19"/>
    <p:sldId id="436" r:id="rId20"/>
    <p:sldId id="626" r:id="rId21"/>
    <p:sldId id="686" r:id="rId22"/>
    <p:sldId id="596" r:id="rId23"/>
    <p:sldId id="675" r:id="rId24"/>
    <p:sldId id="785" r:id="rId25"/>
    <p:sldId id="791" r:id="rId26"/>
    <p:sldId id="792" r:id="rId27"/>
    <p:sldId id="707" r:id="rId28"/>
    <p:sldId id="683" r:id="rId29"/>
    <p:sldId id="570" r:id="rId30"/>
    <p:sldId id="776" r:id="rId31"/>
    <p:sldId id="775" r:id="rId32"/>
    <p:sldId id="808" r:id="rId33"/>
    <p:sldId id="712" r:id="rId34"/>
    <p:sldId id="589" r:id="rId35"/>
    <p:sldId id="590" r:id="rId36"/>
    <p:sldId id="797" r:id="rId37"/>
    <p:sldId id="796" r:id="rId38"/>
    <p:sldId id="744" r:id="rId39"/>
    <p:sldId id="798" r:id="rId40"/>
    <p:sldId id="592" r:id="rId41"/>
    <p:sldId id="556" r:id="rId42"/>
    <p:sldId id="724" r:id="rId43"/>
    <p:sldId id="715" r:id="rId44"/>
    <p:sldId id="717" r:id="rId45"/>
    <p:sldId id="716" r:id="rId46"/>
    <p:sldId id="720" r:id="rId47"/>
    <p:sldId id="561" r:id="rId48"/>
    <p:sldId id="757" r:id="rId49"/>
    <p:sldId id="756" r:id="rId50"/>
    <p:sldId id="578" r:id="rId51"/>
    <p:sldId id="573" r:id="rId52"/>
    <p:sldId id="529" r:id="rId53"/>
    <p:sldId id="582" r:id="rId54"/>
    <p:sldId id="726" r:id="rId55"/>
    <p:sldId id="727" r:id="rId56"/>
    <p:sldId id="743" r:id="rId57"/>
    <p:sldId id="742" r:id="rId58"/>
    <p:sldId id="679" r:id="rId59"/>
    <p:sldId id="676" r:id="rId60"/>
    <p:sldId id="747" r:id="rId61"/>
    <p:sldId id="637" r:id="rId62"/>
    <p:sldId id="638" r:id="rId63"/>
    <p:sldId id="647" r:id="rId64"/>
    <p:sldId id="641" r:id="rId65"/>
    <p:sldId id="648" r:id="rId66"/>
    <p:sldId id="631" r:id="rId67"/>
    <p:sldId id="748" r:id="rId68"/>
    <p:sldId id="644" r:id="rId69"/>
    <p:sldId id="677" r:id="rId70"/>
    <p:sldId id="761" r:id="rId71"/>
    <p:sldId id="504" r:id="rId72"/>
    <p:sldId id="729" r:id="rId73"/>
    <p:sldId id="646" r:id="rId74"/>
    <p:sldId id="762" r:id="rId75"/>
    <p:sldId id="642" r:id="rId76"/>
    <p:sldId id="754" r:id="rId77"/>
    <p:sldId id="636" r:id="rId78"/>
    <p:sldId id="752" r:id="rId79"/>
    <p:sldId id="749" r:id="rId80"/>
    <p:sldId id="599" r:id="rId81"/>
    <p:sldId id="476" r:id="rId82"/>
    <p:sldId id="594" r:id="rId83"/>
    <p:sldId id="764" r:id="rId84"/>
    <p:sldId id="691" r:id="rId85"/>
    <p:sldId id="690" r:id="rId86"/>
    <p:sldId id="765" r:id="rId87"/>
    <p:sldId id="766" r:id="rId88"/>
    <p:sldId id="678" r:id="rId89"/>
    <p:sldId id="664" r:id="rId90"/>
    <p:sldId id="665" r:id="rId91"/>
    <p:sldId id="601" r:id="rId92"/>
    <p:sldId id="694" r:id="rId93"/>
    <p:sldId id="789" r:id="rId94"/>
    <p:sldId id="734" r:id="rId95"/>
    <p:sldId id="746" r:id="rId9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clrMru>
    <a:srgbClr val="54B979"/>
    <a:srgbClr val="2BE3EB"/>
    <a:srgbClr val="FF78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88"/>
    <p:restoredTop sz="83584" autoAdjust="0"/>
  </p:normalViewPr>
  <p:slideViewPr>
    <p:cSldViewPr snapToGrid="0" snapToObjects="1">
      <p:cViewPr varScale="1">
        <p:scale>
          <a:sx n="105" d="100"/>
          <a:sy n="105" d="100"/>
        </p:scale>
        <p:origin x="968"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936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tableStyles" Target="tableStyle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handoutMaster" Target="handoutMasters/handoutMaster1.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DBB8B197-00C7-3345-B4C6-2C6B7522A0B6}" type="datetime1">
              <a:rPr lang="en-US"/>
              <a:pPr>
                <a:defRPr/>
              </a:pPr>
              <a:t>8/2/18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B024511B-613A-3141-B231-D7FB09F95692}" type="slidenum">
              <a:rPr lang="en-US"/>
              <a:pPr>
                <a:defRPr/>
              </a:pPr>
              <a:t>‹#›</a:t>
            </a:fld>
            <a:endParaRPr lang="en-US"/>
          </a:p>
        </p:txBody>
      </p:sp>
    </p:spTree>
    <p:extLst>
      <p:ext uri="{BB962C8B-B14F-4D97-AF65-F5344CB8AC3E}">
        <p14:creationId xmlns:p14="http://schemas.microsoft.com/office/powerpoint/2010/main" val="398848003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DAB4FC6B-41EA-8447-96BD-D5AA5F4712FA}" type="datetime1">
              <a:rPr lang="en-US"/>
              <a:pPr>
                <a:defRPr/>
              </a:pPr>
              <a:t>8/2/18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90E3A1BB-E7E6-F741-AD8F-BE36F3BAA23B}" type="slidenum">
              <a:rPr lang="en-US"/>
              <a:pPr>
                <a:defRPr/>
              </a:pPr>
              <a:t>‹#›</a:t>
            </a:fld>
            <a:endParaRPr lang="en-US"/>
          </a:p>
        </p:txBody>
      </p:sp>
    </p:spTree>
    <p:extLst>
      <p:ext uri="{BB962C8B-B14F-4D97-AF65-F5344CB8AC3E}">
        <p14:creationId xmlns:p14="http://schemas.microsoft.com/office/powerpoint/2010/main" val="2411157646"/>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en.wikipedia.org/wiki/Artificial_satellite"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en.wikipedia.org/wiki/Ionosphere" TargetMode="External"/><Relationship Id="rId5" Type="http://schemas.openxmlformats.org/officeDocument/2006/relationships/hyperlink" Target="http://en.wikipedia.org/wiki/Aerodynamic_drag" TargetMode="External"/><Relationship Id="rId4" Type="http://schemas.openxmlformats.org/officeDocument/2006/relationships/hyperlink" Target="http://en.wikipedia.org/wiki/Earth's_atmosphere#Temperature_and_the_atmospheric_layers" TargetMode="Externa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3" Type="http://schemas.openxmlformats.org/officeDocument/2006/relationships/hyperlink" Target="http://pubs.usgs.gov/of/2003/of03-221/data/images/thin_section/fullres_zip/82mw0017ts.zip" TargetMode="External"/><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300 m x 1270km swath, </a:t>
            </a:r>
            <a:r>
              <a:rPr lang="en-US" dirty="0" err="1"/>
              <a:t>overlaping</a:t>
            </a:r>
            <a:r>
              <a:rPr lang="en-US" baseline="0" dirty="0"/>
              <a:t> SLSTR (infrared radiometer) on Sentinel 3 also. OLCI has 21 bands in the visible. </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sz="1200" dirty="0"/>
              <a:t>How do we look at it? ...it’s big!</a:t>
            </a:r>
          </a:p>
          <a:p>
            <a:pPr marL="285750" indent="-285750">
              <a:buFont typeface="Arial"/>
              <a:buChar char="•"/>
            </a:pPr>
            <a:r>
              <a:rPr lang="en-US" sz="1200" dirty="0"/>
              <a:t>If we look, what can we see?</a:t>
            </a:r>
          </a:p>
          <a:p>
            <a:pPr marL="285750" indent="-285750">
              <a:buFont typeface="Arial"/>
              <a:buChar char="•"/>
            </a:pPr>
            <a:r>
              <a:rPr lang="en-US" sz="1200" dirty="0"/>
              <a:t>What can we learn from what we see?</a:t>
            </a:r>
          </a:p>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a:t>
            </a:fld>
            <a:endParaRPr lang="en-US"/>
          </a:p>
        </p:txBody>
      </p:sp>
    </p:spTree>
    <p:extLst>
      <p:ext uri="{BB962C8B-B14F-4D97-AF65-F5344CB8AC3E}">
        <p14:creationId xmlns:p14="http://schemas.microsoft.com/office/powerpoint/2010/main" val="2723314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21</a:t>
            </a:fld>
            <a:endParaRPr lang="en-US"/>
          </a:p>
        </p:txBody>
      </p:sp>
    </p:spTree>
    <p:extLst>
      <p:ext uri="{BB962C8B-B14F-4D97-AF65-F5344CB8AC3E}">
        <p14:creationId xmlns:p14="http://schemas.microsoft.com/office/powerpoint/2010/main" val="30352493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23</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27</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29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sz="1200" dirty="0"/>
              <a:t>How do we look at it? ...it’s big!</a:t>
            </a:r>
          </a:p>
          <a:p>
            <a:pPr marL="285750" indent="-285750">
              <a:buFont typeface="Arial"/>
              <a:buChar char="•"/>
            </a:pPr>
            <a:r>
              <a:rPr lang="en-US" sz="1200" dirty="0"/>
              <a:t>If we look, what can we see?</a:t>
            </a:r>
          </a:p>
          <a:p>
            <a:pPr marL="285750" indent="-285750">
              <a:buFont typeface="Arial"/>
              <a:buChar char="•"/>
            </a:pPr>
            <a:r>
              <a:rPr lang="en-US" sz="1200" dirty="0"/>
              <a:t>What can we learn from what we see?</a:t>
            </a:r>
          </a:p>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a:t>
            </a:fld>
            <a:endParaRPr lang="en-US"/>
          </a:p>
        </p:txBody>
      </p:sp>
    </p:spTree>
    <p:extLst>
      <p:ext uri="{BB962C8B-B14F-4D97-AF65-F5344CB8AC3E}">
        <p14:creationId xmlns:p14="http://schemas.microsoft.com/office/powerpoint/2010/main" val="27233147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31</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32</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34</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35</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36</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37</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38</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39</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sz="1200" dirty="0"/>
              <a:t>How do we look at it? ...it’s big!</a:t>
            </a:r>
          </a:p>
          <a:p>
            <a:pPr marL="285750" indent="-285750">
              <a:buFont typeface="Arial"/>
              <a:buChar char="•"/>
            </a:pPr>
            <a:r>
              <a:rPr lang="en-US" sz="1200" dirty="0"/>
              <a:t>If we look, what can we see?</a:t>
            </a:r>
          </a:p>
          <a:p>
            <a:pPr marL="285750" indent="-285750">
              <a:buFont typeface="Arial"/>
              <a:buChar char="•"/>
            </a:pPr>
            <a:r>
              <a:rPr lang="en-US" sz="1200" dirty="0"/>
              <a:t>What can we learn from what we see?</a:t>
            </a:r>
          </a:p>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a:t>
            </a:fld>
            <a:endParaRPr lang="en-US"/>
          </a:p>
        </p:txBody>
      </p:sp>
    </p:spTree>
    <p:extLst>
      <p:ext uri="{BB962C8B-B14F-4D97-AF65-F5344CB8AC3E}">
        <p14:creationId xmlns:p14="http://schemas.microsoft.com/office/powerpoint/2010/main" val="27233147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41</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Coral bleaching, Adelaide</a:t>
            </a:r>
            <a:r>
              <a:rPr lang="en-US" baseline="0" dirty="0"/>
              <a:t> Reef, Central Great Barrier Reef</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42</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20m resolution land use map created from sentinel 2A on</a:t>
            </a:r>
            <a:r>
              <a:rPr lang="en-US" baseline="0" dirty="0"/>
              <a:t> 28 September 2016</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43</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20m resolution land use map created from 180000 images from sentinel 2A between </a:t>
            </a:r>
            <a:r>
              <a:rPr lang="en-US" dirty="0" err="1"/>
              <a:t>december</a:t>
            </a:r>
            <a:r>
              <a:rPr lang="en-US" dirty="0"/>
              <a:t> 2015 and 2016.</a:t>
            </a: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44</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Sentinel</a:t>
            </a:r>
            <a:r>
              <a:rPr lang="en-US" baseline="0" dirty="0"/>
              <a:t> 3A, SLSTR</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45</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46</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47</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48</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49</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charset="-128"/>
                <a:cs typeface="ＭＳ Ｐゴシック" charset="-128"/>
              </a:rPr>
              <a:t>was the first </a:t>
            </a:r>
            <a:r>
              <a:rPr lang="en-US" sz="1200" kern="1200" dirty="0">
                <a:solidFill>
                  <a:schemeClr val="tx1"/>
                </a:solidFill>
                <a:latin typeface="+mn-lt"/>
                <a:ea typeface="ＭＳ Ｐゴシック" charset="-128"/>
                <a:cs typeface="ＭＳ Ｐゴシック" charset="-128"/>
                <a:hlinkClick r:id="rId3"/>
              </a:rPr>
              <a:t>artificial Earth satellite. It was a 58 cm (23 in) diameter polished metal sphere, with four external radio antennas to broadcast radio pulses. </a:t>
            </a:r>
            <a:endParaRPr lang="en-US" sz="1200" kern="1200" dirty="0">
              <a:solidFill>
                <a:schemeClr val="tx1"/>
              </a:solidFill>
              <a:latin typeface="+mn-lt"/>
              <a:ea typeface="ＭＳ Ｐゴシック" charset="-128"/>
              <a:cs typeface="ＭＳ Ｐゴシック" charset="-128"/>
            </a:endParaRPr>
          </a:p>
          <a:p>
            <a:r>
              <a:rPr lang="en-US" sz="1200" i="1" kern="1200" dirty="0">
                <a:solidFill>
                  <a:schemeClr val="tx1"/>
                </a:solidFill>
                <a:latin typeface="+mn-lt"/>
                <a:ea typeface="ＭＳ Ｐゴシック" charset="-128"/>
                <a:cs typeface="ＭＳ Ｐゴシック" charset="-128"/>
              </a:rPr>
              <a:t>Sputnik itself provided scientists with valuable information. The density of the upper </a:t>
            </a:r>
            <a:r>
              <a:rPr lang="en-US" sz="1200" i="1" kern="1200" dirty="0">
                <a:solidFill>
                  <a:schemeClr val="tx1"/>
                </a:solidFill>
                <a:latin typeface="+mn-lt"/>
                <a:ea typeface="ＭＳ Ｐゴシック" charset="-128"/>
                <a:cs typeface="ＭＳ Ｐゴシック" charset="-128"/>
                <a:hlinkClick r:id="rId4"/>
              </a:rPr>
              <a:t>atmosphere could be deduced from its </a:t>
            </a:r>
            <a:r>
              <a:rPr lang="en-US" sz="1200" i="1" kern="1200" dirty="0">
                <a:solidFill>
                  <a:schemeClr val="tx1"/>
                </a:solidFill>
                <a:latin typeface="+mn-lt"/>
                <a:ea typeface="ＭＳ Ｐゴシック" charset="-128"/>
                <a:cs typeface="ＭＳ Ｐゴシック" charset="-128"/>
                <a:hlinkClick r:id="rId5"/>
              </a:rPr>
              <a:t>drag on the orbit, and the propagation of its radio signals gave information about the </a:t>
            </a:r>
            <a:r>
              <a:rPr lang="en-US" sz="1200" i="1" kern="1200" dirty="0">
                <a:solidFill>
                  <a:schemeClr val="tx1"/>
                </a:solidFill>
                <a:latin typeface="+mn-lt"/>
                <a:ea typeface="ＭＳ Ｐゴシック" charset="-128"/>
                <a:cs typeface="ＭＳ Ｐゴシック" charset="-128"/>
                <a:hlinkClick r:id="rId6"/>
              </a:rPr>
              <a:t>ionosphere.</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charset="-128"/>
                <a:cs typeface="ＭＳ Ｐゴシック" charset="-128"/>
              </a:rPr>
              <a:t>This visualization shows ocean surface currents around the world during the period from June 2005 through December 2007. The visualization does not include a narration or annotations; the goal was to use ocean flow data to create a simple, visceral experience.</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ＭＳ Ｐゴシック" charset="-128"/>
                <a:cs typeface="ＭＳ Ｐゴシック" charset="-128"/>
              </a:rPr>
              <a:t>his visualization was produced using model output from the joint MIT/JPL project: Estimating the Circulation and Climate of the Ocean, Phase II or ECCO2</a:t>
            </a:r>
            <a:r>
              <a:rPr lang="en-US" sz="1200" kern="1200" baseline="0" dirty="0">
                <a:solidFill>
                  <a:schemeClr val="tx1"/>
                </a:solidFill>
                <a:latin typeface="+mn-lt"/>
                <a:ea typeface="ＭＳ Ｐゴシック" charset="-128"/>
                <a:cs typeface="ＭＳ Ｐゴシック" charset="-128"/>
              </a:rPr>
              <a:t>. </a:t>
            </a:r>
            <a:r>
              <a:rPr lang="en-US" sz="1200" kern="1200" dirty="0">
                <a:solidFill>
                  <a:schemeClr val="tx1"/>
                </a:solidFill>
                <a:latin typeface="+mn-lt"/>
                <a:ea typeface="ＭＳ Ｐゴシック" charset="-128"/>
                <a:cs typeface="ＭＳ Ｐゴシック" charset="-128"/>
              </a:rPr>
              <a:t>ECCO2 uses the MIT general circulation model (</a:t>
            </a:r>
            <a:r>
              <a:rPr lang="en-US" sz="1200" kern="1200" dirty="0" err="1">
                <a:solidFill>
                  <a:schemeClr val="tx1"/>
                </a:solidFill>
                <a:latin typeface="+mn-lt"/>
                <a:ea typeface="ＭＳ Ｐゴシック" charset="-128"/>
                <a:cs typeface="ＭＳ Ｐゴシック" charset="-128"/>
              </a:rPr>
              <a:t>MITgcm</a:t>
            </a:r>
            <a:r>
              <a:rPr lang="en-US" sz="1200" kern="1200" dirty="0">
                <a:solidFill>
                  <a:schemeClr val="tx1"/>
                </a:solidFill>
                <a:latin typeface="+mn-lt"/>
                <a:ea typeface="ＭＳ Ｐゴシック" charset="-128"/>
                <a:cs typeface="ＭＳ Ｐゴシック" charset="-128"/>
              </a:rPr>
              <a:t>) to synthesize satellite and in-situ data of the global ocean and sea-ice at resolutions that begin to resolve ocean eddies and other narrow current systems, which transport heat and carbon in the oceans. ECCO2 provides ocean flows at all depths, but only surface flows are used in this visualization. The dark patterns under the ocean represent the undersea bathymetry. Topographic land exaggeration is 20x and bathymetric exaggeration is 40x.</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ＭＳ Ｐゴシック" charset="-128"/>
                <a:cs typeface="ＭＳ Ｐゴシック" charset="-128"/>
              </a:rPr>
              <a:t>This visualization was shown at the SIGGRAPH Asia 2012 Computer Animation Festival.			</a:t>
            </a:r>
          </a:p>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51</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52</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53</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54</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55</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56</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57</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58</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Radar</a:t>
            </a:r>
            <a:r>
              <a:rPr lang="en-US" baseline="0" dirty="0"/>
              <a:t> image from a ship</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59</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61</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62</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63</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64</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First image from </a:t>
            </a:r>
            <a:r>
              <a:rPr lang="en-US" dirty="0" err="1"/>
              <a:t>seawinds</a:t>
            </a:r>
            <a:r>
              <a:rPr lang="en-US" dirty="0"/>
              <a:t>, 2003, showing wind speed and direction from </a:t>
            </a:r>
            <a:r>
              <a:rPr lang="en-US" dirty="0" err="1"/>
              <a:t>scatterometry</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65</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66</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67</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68</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69</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71</a:t>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72</a:t>
            </a:fld>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73</a:t>
            </a:fld>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74</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75</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76</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charset="-128"/>
                <a:cs typeface="ＭＳ Ｐゴシック" charset="-128"/>
              </a:rPr>
              <a:t>Benjamin</a:t>
            </a:r>
            <a:r>
              <a:rPr lang="en-US" sz="1200" kern="1200" baseline="0" dirty="0">
                <a:solidFill>
                  <a:schemeClr val="tx1"/>
                </a:solidFill>
                <a:latin typeface="+mn-lt"/>
                <a:ea typeface="ＭＳ Ｐゴシック" charset="-128"/>
                <a:cs typeface="ＭＳ Ｐゴシック" charset="-128"/>
              </a:rPr>
              <a:t> Franklin, Gulf Stream map, contrast with today’s SST maps. </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77</a:t>
            </a:fld>
            <a:endParaRPr 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78</a:t>
            </a:fld>
            <a:endParaRPr 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79</a:t>
            </a:fld>
            <a:endParaRPr 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80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8</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81</a:t>
            </a:fld>
            <a:endParaRPr 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82</a:t>
            </a:fld>
            <a:endParaRPr 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Grace Application:</a:t>
            </a:r>
            <a:r>
              <a:rPr lang="en-US" baseline="0" dirty="0"/>
              <a:t> hydrology, ice, solid earth, ocean</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83</a:t>
            </a:fld>
            <a:endParaRPr 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84</a:t>
            </a:fld>
            <a:endParaRPr 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85</a:t>
            </a:fld>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86</a:t>
            </a:fld>
            <a:endParaRPr 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1" kern="1200" dirty="0">
              <a:solidFill>
                <a:schemeClr val="tx1"/>
              </a:solidFill>
              <a:latin typeface="+mn-lt"/>
              <a:ea typeface="ＭＳ Ｐゴシック" charset="-128"/>
              <a:cs typeface="ＭＳ Ｐゴシック" charset="-128"/>
              <a:hlinkClick r:id="rId3"/>
            </a:endParaRPr>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87</a:t>
            </a:fld>
            <a:endParaRPr 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Do you know what altitudes these A-train</a:t>
            </a:r>
            <a:r>
              <a:rPr lang="en-US" baseline="0" dirty="0"/>
              <a:t> satellites fly?  (about 700-800km)</a:t>
            </a:r>
          </a:p>
          <a:p>
            <a:r>
              <a:rPr lang="en-US" baseline="0" dirty="0"/>
              <a:t>Do you know what the radius of the Earth is? (6370km)</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88</a:t>
            </a:fld>
            <a:endParaRPr 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Sentinel 3</a:t>
            </a:r>
            <a:r>
              <a:rPr lang="en-US" baseline="0" dirty="0"/>
              <a:t> and 6 focus on the ocean</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89</a:t>
            </a:fld>
            <a:endParaRPr 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90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sz="1200" dirty="0"/>
              <a:t>How do we look at it? ...it’s big!</a:t>
            </a:r>
          </a:p>
          <a:p>
            <a:pPr marL="285750" indent="-285750">
              <a:buFont typeface="Arial"/>
              <a:buChar char="•"/>
            </a:pPr>
            <a:r>
              <a:rPr lang="en-US" sz="1200" dirty="0"/>
              <a:t>If we look, what can we see?</a:t>
            </a:r>
          </a:p>
          <a:p>
            <a:pPr marL="285750" indent="-285750">
              <a:buFont typeface="Arial"/>
              <a:buChar char="•"/>
            </a:pPr>
            <a:r>
              <a:rPr lang="en-US" sz="1200" dirty="0"/>
              <a:t>What can we learn from what we see?</a:t>
            </a:r>
          </a:p>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9</a:t>
            </a:fld>
            <a:endParaRPr lang="en-US"/>
          </a:p>
        </p:txBody>
      </p:sp>
    </p:spTree>
    <p:extLst>
      <p:ext uri="{BB962C8B-B14F-4D97-AF65-F5344CB8AC3E}">
        <p14:creationId xmlns:p14="http://schemas.microsoft.com/office/powerpoint/2010/main" val="272331476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91</a:t>
            </a:fld>
            <a:endParaRPr 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latin typeface="+mn-lt"/>
                <a:ea typeface="ＭＳ Ｐゴシック" charset="-128"/>
                <a:cs typeface="ＭＳ Ｐゴシック" charset="-128"/>
              </a:rPr>
              <a:t>Benjamin</a:t>
            </a:r>
            <a:r>
              <a:rPr lang="en-US" sz="1200" kern="1200" baseline="0" dirty="0">
                <a:solidFill>
                  <a:schemeClr val="tx1"/>
                </a:solidFill>
                <a:latin typeface="+mn-lt"/>
                <a:ea typeface="ＭＳ Ｐゴシック" charset="-128"/>
                <a:cs typeface="ＭＳ Ｐゴシック" charset="-128"/>
              </a:rPr>
              <a:t> Franklin, Gulf Stream map, contrast with today’s SST maps. </a:t>
            </a:r>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92</a:t>
            </a:fld>
            <a:endParaRPr 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0E3A1BB-E7E6-F741-AD8F-BE36F3BAA23B}" type="slidenum">
              <a:rPr lang="en-US" smtClean="0"/>
              <a:pPr>
                <a:defRPr/>
              </a:pPr>
              <a:t>93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bwMode="ltGray">
          <a:xfrm>
            <a:off x="0" y="0"/>
            <a:ext cx="9144000" cy="513556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bwMode="invGray">
          <a:xfrm>
            <a:off x="0" y="5127625"/>
            <a:ext cx="9144000" cy="4603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685800" y="3355848"/>
            <a:ext cx="8077200" cy="1673352"/>
          </a:xfrm>
        </p:spPr>
        <p:txBody>
          <a:bodyPr tIns="0" bIns="0" anchor="t"/>
          <a:lstStyle>
            <a:lvl1pPr algn="l">
              <a:defRPr sz="4700" b="1"/>
            </a:lvl1pPr>
          </a:lstStyle>
          <a:p>
            <a:r>
              <a:rPr lang="en-US"/>
              <a:t>Click to edit Master title style</a:t>
            </a:r>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Date Placeholder 3"/>
          <p:cNvSpPr>
            <a:spLocks noGrp="1"/>
          </p:cNvSpPr>
          <p:nvPr>
            <p:ph type="dt" sz="half" idx="10"/>
          </p:nvPr>
        </p:nvSpPr>
        <p:spPr/>
        <p:txBody>
          <a:bodyPr/>
          <a:lstStyle>
            <a:lvl1pPr>
              <a:defRPr>
                <a:solidFill>
                  <a:srgbClr val="FFFFFF"/>
                </a:solidFill>
              </a:defRPr>
            </a:lvl1pPr>
          </a:lstStyle>
          <a:p>
            <a:pPr>
              <a:defRPr/>
            </a:pPr>
            <a:fld id="{468362CD-04AE-574D-AFE8-99F0FEB444E9}" type="datetime1">
              <a:rPr lang="en-US"/>
              <a:pPr>
                <a:defRPr/>
              </a:pPr>
              <a:t>8/2/18</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a:t>Carbon uptake by eMLR</a:t>
            </a:r>
          </a:p>
        </p:txBody>
      </p:sp>
      <p:sp>
        <p:nvSpPr>
          <p:cNvPr id="8" name="Slide Number Placeholder 5"/>
          <p:cNvSpPr>
            <a:spLocks noGrp="1"/>
          </p:cNvSpPr>
          <p:nvPr>
            <p:ph type="sldNum" sz="quarter" idx="12"/>
          </p:nvPr>
        </p:nvSpPr>
        <p:spPr/>
        <p:txBody>
          <a:bodyPr/>
          <a:lstStyle>
            <a:lvl1pPr>
              <a:defRPr>
                <a:solidFill>
                  <a:srgbClr val="FFFFFF"/>
                </a:solidFill>
              </a:defRPr>
            </a:lvl1pPr>
          </a:lstStyle>
          <a:p>
            <a:pPr>
              <a:defRPr/>
            </a:pPr>
            <a:fld id="{E6517369-79E8-D449-A305-18C1DBBC551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1146FBE-13D5-D341-BF1A-50EB0DDA79E1}" type="datetime1">
              <a:rPr lang="en-US"/>
              <a:pPr>
                <a:defRPr/>
              </a:pPr>
              <a:t>8/2/18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EE13F52-C80F-4E46-A9F1-D9E9643D632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invGray">
          <a:xfrm>
            <a:off x="6599238" y="0"/>
            <a:ext cx="46037"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bwMode="ltGray">
          <a:xfrm>
            <a:off x="6648450" y="0"/>
            <a:ext cx="2514600"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Vertical Title 1"/>
          <p:cNvSpPr>
            <a:spLocks noGrp="1"/>
          </p:cNvSpPr>
          <p:nvPr>
            <p:ph type="title" orient="vert"/>
          </p:nvPr>
        </p:nvSpPr>
        <p:spPr>
          <a:xfrm>
            <a:off x="6781800" y="274640"/>
            <a:ext cx="19050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a:defRPr/>
            </a:pPr>
            <a:fld id="{1ADB6FE7-43D4-684C-8B9A-1A28CFC8F803}" type="datetime1">
              <a:rPr lang="en-US"/>
              <a:pPr>
                <a:defRPr/>
              </a:pPr>
              <a:t>8/2/18</a:t>
            </a:fld>
            <a:endParaRPr lang="en-US"/>
          </a:p>
        </p:txBody>
      </p:sp>
      <p:sp>
        <p:nvSpPr>
          <p:cNvPr id="7" name="Footer Placeholder 4"/>
          <p:cNvSpPr>
            <a:spLocks noGrp="1"/>
          </p:cNvSpPr>
          <p:nvPr>
            <p:ph type="ftr" sz="quarter" idx="11"/>
          </p:nvPr>
        </p:nvSpPr>
        <p:spPr>
          <a:xfrm>
            <a:off x="2640013" y="6376988"/>
            <a:ext cx="3836987" cy="365125"/>
          </a:xfrm>
        </p:spPr>
        <p:txBody>
          <a:bodyPr/>
          <a:lstStyle>
            <a:lvl1pPr>
              <a:defRPr/>
            </a:lvl1pPr>
          </a:lstStyle>
          <a:p>
            <a:pPr>
              <a:defRPr/>
            </a:pPr>
            <a:r>
              <a:rPr lang="en-US"/>
              <a:t>Carbon uptake by eMLR</a:t>
            </a:r>
          </a:p>
        </p:txBody>
      </p:sp>
      <p:sp>
        <p:nvSpPr>
          <p:cNvPr id="8" name="Slide Number Placeholder 5"/>
          <p:cNvSpPr>
            <a:spLocks noGrp="1"/>
          </p:cNvSpPr>
          <p:nvPr>
            <p:ph type="sldNum" sz="quarter" idx="12"/>
          </p:nvPr>
        </p:nvSpPr>
        <p:spPr/>
        <p:txBody>
          <a:bodyPr/>
          <a:lstStyle>
            <a:lvl1pPr>
              <a:defRPr/>
            </a:lvl1pPr>
          </a:lstStyle>
          <a:p>
            <a:pPr>
              <a:defRPr/>
            </a:pPr>
            <a:fld id="{683090E9-34D6-1E46-AD0E-E08CF70A14A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E4D41C-3FAF-5F4C-AE6B-47F343215FD1}"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B3E5878-9260-A64E-A3EB-DCB801D01B65}"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36A34DC-BE40-3C47-B9DC-2818C0E2A7C7}"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CA49F36-A7C5-CA41-990B-C1A982A5B39D}"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C26F578-5CAA-9546-9B7D-136311CC0FDC}"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A14DA74-9535-2D4C-8A27-8C7F52D8B0AE}"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67F4A32-C665-6E41-8965-08B4D7C8F319}" type="datetime1">
              <a:rPr lang="en-US"/>
              <a:pPr>
                <a:defRPr/>
              </a:pPr>
              <a:t>8/2/18</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B6CC2B3B-61D5-7948-8745-035F5C7F5D60}"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AB580CC-6035-D847-B506-12812D1CCFF7}" type="datetime1">
              <a:rPr lang="en-US"/>
              <a:pPr>
                <a:defRPr/>
              </a:pPr>
              <a:t>8/2/18</a:t>
            </a:fld>
            <a:endParaRPr lang="en-US" dirty="0"/>
          </a:p>
        </p:txBody>
      </p:sp>
      <p:sp>
        <p:nvSpPr>
          <p:cNvPr id="8"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80AD09D9-247F-9247-AEAC-D937797DE152}"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DDFC7EB-F926-E244-9236-2E3DFEEF0084}" type="datetime1">
              <a:rPr lang="en-US"/>
              <a:pPr>
                <a:defRPr/>
              </a:pPr>
              <a:t>8/2/18</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ADD09638-28FB-B840-AF1F-F44E4E5EA345}"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082CCFF-155A-9B4A-9292-E0DAF3E5C06B}" type="datetime1">
              <a:rPr lang="en-US"/>
              <a:pPr>
                <a:defRPr/>
              </a:pPr>
              <a:t>8/2/18</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71B6D0C3-947F-5F41-93CD-7F08F6ADBC34}"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0CD9AE8-7F8F-1B48-8B83-BA087961B6A9}" type="datetime1">
              <a:rPr lang="en-US"/>
              <a:pPr>
                <a:defRPr/>
              </a:pPr>
              <a:t>8/2/18</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68225D40-6707-8E42-A620-F5C39F879474}"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C01427A-6584-5249-96DA-33C1592829A4}" type="datetime1">
              <a:rPr lang="en-US"/>
              <a:pPr>
                <a:defRPr/>
              </a:pPr>
              <a:t>8/2/18</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3A1BA58-4263-DC4D-A03E-170389AC35D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B0BD2B7-F0D2-EE4C-A86F-87700CCD7BE5}" type="datetime1">
              <a:rPr lang="en-US"/>
              <a:pPr>
                <a:defRPr/>
              </a:pPr>
              <a:t>8/2/18</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8CCC5D85-37C3-2A45-9D93-863BCCCFF4E2}"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AD56A17-6126-A241-8F97-8D2BFAB09C3C}"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808F45E-277E-0F45-908B-82A7F0155C6F}"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BC8CF18-AF16-AB42-BC3A-A32AC9877360}" type="datetime1">
              <a:rPr lang="en-US"/>
              <a:pPr>
                <a:defRPr/>
              </a:pPr>
              <a:t>8/2/18</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44C9E9A-AB10-164D-AFC6-4FD609265FFA}"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bwMode="ltGray">
          <a:xfrm>
            <a:off x="0" y="0"/>
            <a:ext cx="9144000" cy="26019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bwMode="invGray">
          <a:xfrm>
            <a:off x="0" y="2601913"/>
            <a:ext cx="9144000" cy="46037"/>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49808" y="118872"/>
            <a:ext cx="8013192" cy="1636776"/>
          </a:xfrm>
        </p:spPr>
        <p:txBody>
          <a:bodyPr tIns="0" rIns="91440" bIns="0" anchor="b"/>
          <a:lstStyle>
            <a:lvl1pPr algn="l">
              <a:defRPr sz="4700" b="1" cap="none" baseline="0"/>
            </a:lvl1pPr>
          </a:lstStyle>
          <a:p>
            <a:r>
              <a:rPr lang="en-US"/>
              <a:t>Click to edit Master title style</a:t>
            </a:r>
          </a:p>
        </p:txBody>
      </p:sp>
      <p:sp>
        <p:nvSpPr>
          <p:cNvPr id="3" name="Text Placeholder 2"/>
          <p:cNvSpPr>
            <a:spLocks noGrp="1"/>
          </p:cNvSpPr>
          <p:nvPr>
            <p:ph type="body" idx="1"/>
          </p:nvPr>
        </p:nvSpPr>
        <p:spPr>
          <a:xfrm>
            <a:off x="740664" y="1828800"/>
            <a:ext cx="8022336" cy="685800"/>
          </a:xfrm>
        </p:spPr>
        <p:txBody>
          <a:bodyPr lIns="146304" tIns="0" rIns="45720" bIns="0"/>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Date Placeholder 3"/>
          <p:cNvSpPr>
            <a:spLocks noGrp="1"/>
          </p:cNvSpPr>
          <p:nvPr>
            <p:ph type="dt" sz="half" idx="10"/>
          </p:nvPr>
        </p:nvSpPr>
        <p:spPr/>
        <p:txBody>
          <a:bodyPr/>
          <a:lstStyle>
            <a:lvl1pPr>
              <a:defRPr>
                <a:solidFill>
                  <a:srgbClr val="FFFFFF"/>
                </a:solidFill>
              </a:defRPr>
            </a:lvl1pPr>
          </a:lstStyle>
          <a:p>
            <a:pPr>
              <a:defRPr/>
            </a:pPr>
            <a:fld id="{4E63176B-56AD-7640-AC3E-FAE96766E16E}" type="datetime1">
              <a:rPr lang="en-US"/>
              <a:pPr>
                <a:defRPr/>
              </a:pPr>
              <a:t>8/2/18</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a:t>Carbon uptake by eMLR</a:t>
            </a:r>
          </a:p>
        </p:txBody>
      </p:sp>
      <p:sp>
        <p:nvSpPr>
          <p:cNvPr id="8" name="Slide Number Placeholder 5"/>
          <p:cNvSpPr>
            <a:spLocks noGrp="1"/>
          </p:cNvSpPr>
          <p:nvPr>
            <p:ph type="sldNum" sz="quarter" idx="12"/>
          </p:nvPr>
        </p:nvSpPr>
        <p:spPr/>
        <p:txBody>
          <a:bodyPr/>
          <a:lstStyle>
            <a:lvl1pPr>
              <a:defRPr>
                <a:solidFill>
                  <a:srgbClr val="FFFFFF"/>
                </a:solidFill>
              </a:defRPr>
            </a:lvl1pPr>
          </a:lstStyle>
          <a:p>
            <a:pPr>
              <a:defRPr/>
            </a:pPr>
            <a:fld id="{E7E8A8B6-1D5D-7B4A-8BC9-8D9479BF3755}"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1BF17207-47B7-174B-8D2D-A9B23869A210}" type="datetime1">
              <a:rPr lang="en-US"/>
              <a:pPr>
                <a:defRPr/>
              </a:pPr>
              <a:t>8/2/18</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DE53FFC-C78F-A545-B8F0-545BBCE6B8C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01F8AD1-4347-6C42-A903-875E3F254482}" type="datetime1">
              <a:rPr lang="en-US"/>
              <a:pPr>
                <a:defRPr/>
              </a:pPr>
              <a:t>8/2/18</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9F5867F2-E84C-294F-B115-8E18338A294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F07CD05-FB87-384B-B9B6-4C1D80159E7A}" type="datetime1">
              <a:rPr lang="en-US"/>
              <a:pPr>
                <a:defRPr/>
              </a:pPr>
              <a:t>8/2/18</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2DBA0327-4F3D-F042-A009-E684AB634F3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A32E76A-794D-674C-9C3A-8E8812346C6E}" type="datetime1">
              <a:rPr lang="en-US"/>
              <a:pPr>
                <a:defRPr/>
              </a:pPr>
              <a:t>8/2/18</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a:t>Carbon uptake by eMLR</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87E21D11-6AFF-FC43-8C73-6746DA65865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167838" y="152400"/>
            <a:ext cx="2523744" cy="978408"/>
          </a:xfrm>
        </p:spPr>
        <p:txBody>
          <a:bodyPr lIns="73152" bIns="0" anchor="b">
            <a:sp3d prstMaterial="matte"/>
          </a:bodyPr>
          <a:lstStyle>
            <a:lvl1pPr algn="l">
              <a:defRPr sz="2000" b="0"/>
            </a:lvl1pPr>
          </a:lstStyle>
          <a:p>
            <a:r>
              <a:rPr lang="en-US"/>
              <a:t>Click to edit Master title style</a:t>
            </a:r>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lvl1pPr>
              <a:defRPr/>
            </a:lvl1pPr>
          </a:lstStyle>
          <a:p>
            <a:pPr>
              <a:defRPr/>
            </a:pPr>
            <a:fld id="{7D9A7379-3F63-0A44-BEDD-A0003CEEF8D5}" type="datetime1">
              <a:rPr lang="en-US"/>
              <a:pPr>
                <a:defRPr/>
              </a:pPr>
              <a:t>8/2/18</a:t>
            </a:fld>
            <a:endParaRPr lang="en-US"/>
          </a:p>
        </p:txBody>
      </p:sp>
      <p:sp>
        <p:nvSpPr>
          <p:cNvPr id="8" name="Footer Placeholder 5"/>
          <p:cNvSpPr>
            <a:spLocks noGrp="1"/>
          </p:cNvSpPr>
          <p:nvPr>
            <p:ph type="ftr" sz="quarter" idx="11"/>
          </p:nvPr>
        </p:nvSpPr>
        <p:spPr/>
        <p:txBody>
          <a:bodyPr/>
          <a:lstStyle>
            <a:lvl1pPr>
              <a:defRPr/>
            </a:lvl1pPr>
          </a:lstStyle>
          <a:p>
            <a:pPr>
              <a:defRPr/>
            </a:pPr>
            <a:r>
              <a:rPr lang="en-US"/>
              <a:t>Carbon uptake by eMLR</a:t>
            </a:r>
          </a:p>
        </p:txBody>
      </p:sp>
      <p:sp>
        <p:nvSpPr>
          <p:cNvPr id="9" name="Slide Number Placeholder 6"/>
          <p:cNvSpPr>
            <a:spLocks noGrp="1"/>
          </p:cNvSpPr>
          <p:nvPr>
            <p:ph type="sldNum" sz="quarter" idx="12"/>
          </p:nvPr>
        </p:nvSpPr>
        <p:spPr/>
        <p:txBody>
          <a:bodyPr/>
          <a:lstStyle>
            <a:lvl1pPr>
              <a:defRPr/>
            </a:lvl1pPr>
          </a:lstStyle>
          <a:p>
            <a:pPr>
              <a:defRPr/>
            </a:pPr>
            <a:fld id="{9D470205-6A68-A643-AFC4-A9C4932408B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bwMode="invGray">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lstStyle>
          <a:p>
            <a:r>
              <a:rPr lang="en-US"/>
              <a:t>Click to edit Master title style</a:t>
            </a:r>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a:xfrm>
            <a:off x="165100" y="1169988"/>
            <a:ext cx="2522538" cy="201612"/>
          </a:xfrm>
        </p:spPr>
        <p:txBody>
          <a:bodyPr/>
          <a:lstStyle>
            <a:lvl1pPr>
              <a:defRPr/>
            </a:lvl1pPr>
          </a:lstStyle>
          <a:p>
            <a:pPr>
              <a:defRPr/>
            </a:pPr>
            <a:fld id="{748F57CD-9FBE-CF4E-91B4-AA11835C23D7}" type="datetime1">
              <a:rPr lang="en-US"/>
              <a:pPr>
                <a:defRPr/>
              </a:pPr>
              <a:t>8/2/18</a:t>
            </a:fld>
            <a:endParaRPr lang="en-US"/>
          </a:p>
        </p:txBody>
      </p:sp>
      <p:sp>
        <p:nvSpPr>
          <p:cNvPr id="8" name="Footer Placeholder 5"/>
          <p:cNvSpPr>
            <a:spLocks noGrp="1"/>
          </p:cNvSpPr>
          <p:nvPr>
            <p:ph type="ftr" sz="quarter" idx="11"/>
          </p:nvPr>
        </p:nvSpPr>
        <p:spPr>
          <a:xfrm>
            <a:off x="3035300" y="1169988"/>
            <a:ext cx="5194300" cy="201612"/>
          </a:xfrm>
        </p:spPr>
        <p:txBody>
          <a:bodyPr/>
          <a:lstStyle>
            <a:lvl1pPr>
              <a:defRPr>
                <a:solidFill>
                  <a:schemeClr val="bg1">
                    <a:shade val="50000"/>
                  </a:schemeClr>
                </a:solidFill>
              </a:defRPr>
            </a:lvl1pPr>
          </a:lstStyle>
          <a:p>
            <a:pPr>
              <a:defRPr/>
            </a:pPr>
            <a:r>
              <a:rPr lang="en-US"/>
              <a:t>Carbon uptake by eMLR</a:t>
            </a:r>
          </a:p>
        </p:txBody>
      </p:sp>
      <p:sp>
        <p:nvSpPr>
          <p:cNvPr id="9" name="Slide Number Placeholder 6"/>
          <p:cNvSpPr>
            <a:spLocks noGrp="1"/>
          </p:cNvSpPr>
          <p:nvPr>
            <p:ph type="sldNum" sz="quarter" idx="12"/>
          </p:nvPr>
        </p:nvSpPr>
        <p:spPr>
          <a:xfrm>
            <a:off x="8339138" y="1169988"/>
            <a:ext cx="733425" cy="201612"/>
          </a:xfrm>
        </p:spPr>
        <p:txBody>
          <a:bodyPr/>
          <a:lstStyle>
            <a:lvl1pPr>
              <a:defRPr/>
            </a:lvl1pPr>
          </a:lstStyle>
          <a:p>
            <a:pPr>
              <a:defRPr/>
            </a:pPr>
            <a:fld id="{3AA975A9-6197-E549-A53E-FE3CA9589544}"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Rectangle 9"/>
          <p:cNvSpPr/>
          <p:nvPr/>
        </p:nvSpPr>
        <p:spPr bwMode="invGray">
          <a:xfrm>
            <a:off x="0" y="1436688"/>
            <a:ext cx="9144000" cy="4445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bwMode="ltGray">
          <a:xfrm>
            <a:off x="0" y="0"/>
            <a:ext cx="9144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457200" y="152400"/>
            <a:ext cx="8229600" cy="1250950"/>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lang="en-US"/>
              <a:t>Click to edit Master title style</a:t>
            </a:r>
          </a:p>
        </p:txBody>
      </p:sp>
      <p:sp>
        <p:nvSpPr>
          <p:cNvPr id="1029" name="Text Placeholder 2"/>
          <p:cNvSpPr>
            <a:spLocks noGrp="1"/>
          </p:cNvSpPr>
          <p:nvPr>
            <p:ph type="body" idx="1"/>
          </p:nvPr>
        </p:nvSpPr>
        <p:spPr bwMode="auto">
          <a:xfrm>
            <a:off x="457200" y="1774825"/>
            <a:ext cx="8229600" cy="4625975"/>
          </a:xfrm>
          <a:prstGeom prst="rect">
            <a:avLst/>
          </a:prstGeom>
          <a:noFill/>
          <a:ln w="9525">
            <a:noFill/>
            <a:miter lim="800000"/>
            <a:headEnd/>
            <a:tailEnd/>
          </a:ln>
        </p:spPr>
        <p:txBody>
          <a:bodyPr vert="horz" wrap="square" lIns="54864" tIns="9144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025" y="6524625"/>
            <a:ext cx="1584325" cy="274638"/>
          </a:xfrm>
          <a:prstGeom prst="rect">
            <a:avLst/>
          </a:prstGeom>
          <a:solidFill>
            <a:schemeClr val="bg2">
              <a:lumMod val="10000"/>
            </a:schemeClr>
          </a:solidFill>
        </p:spPr>
        <p:txBody>
          <a:bodyPr vert="horz" wrap="square" lIns="109728" tIns="45720" rIns="45720" bIns="0" numCol="1" anchor="b" anchorCtr="0" compatLnSpc="1">
            <a:prstTxWarp prst="textNoShape">
              <a:avLst/>
            </a:prstTxWarp>
          </a:bodyPr>
          <a:lstStyle>
            <a:lvl1pPr>
              <a:defRPr sz="1200">
                <a:solidFill>
                  <a:srgbClr val="FFF697"/>
                </a:solidFill>
                <a:latin typeface="Andale Mono" charset="0"/>
                <a:ea typeface="Andale Mono" charset="0"/>
                <a:cs typeface="Andale Mono" charset="0"/>
              </a:defRPr>
            </a:lvl1pPr>
          </a:lstStyle>
          <a:p>
            <a:pPr>
              <a:defRPr/>
            </a:pPr>
            <a:fld id="{A479DF29-AAED-034B-9DB7-F78271C54FAF}" type="datetime1">
              <a:rPr lang="en-US"/>
              <a:pPr>
                <a:defRPr/>
              </a:pPr>
              <a:t>8/2/18</a:t>
            </a:fld>
            <a:endParaRPr lang="en-US"/>
          </a:p>
        </p:txBody>
      </p:sp>
      <p:sp>
        <p:nvSpPr>
          <p:cNvPr id="5" name="Footer Placeholder 4"/>
          <p:cNvSpPr>
            <a:spLocks noGrp="1"/>
          </p:cNvSpPr>
          <p:nvPr>
            <p:ph type="ftr" sz="quarter" idx="3"/>
          </p:nvPr>
        </p:nvSpPr>
        <p:spPr>
          <a:xfrm>
            <a:off x="1657350" y="6524625"/>
            <a:ext cx="6704013" cy="274638"/>
          </a:xfrm>
          <a:prstGeom prst="rect">
            <a:avLst/>
          </a:prstGeom>
          <a:solidFill>
            <a:schemeClr val="bg2">
              <a:lumMod val="10000"/>
            </a:schemeClr>
          </a:solidFill>
        </p:spPr>
        <p:txBody>
          <a:bodyPr vert="horz" lIns="45720" rIns="45720" bIns="0" rtlCol="0" anchor="b"/>
          <a:lstStyle>
            <a:lvl1pPr algn="ctr" eaLnBrk="1" fontAlgn="auto" latinLnBrk="0" hangingPunct="1">
              <a:spcBef>
                <a:spcPts val="0"/>
              </a:spcBef>
              <a:spcAft>
                <a:spcPts val="0"/>
              </a:spcAft>
              <a:defRPr kumimoji="0" sz="1200">
                <a:solidFill>
                  <a:schemeClr val="tx1">
                    <a:tint val="95000"/>
                  </a:schemeClr>
                </a:solidFill>
                <a:latin typeface="Andale Mono"/>
                <a:ea typeface="+mn-ea"/>
                <a:cs typeface="Andale Mono"/>
              </a:defRPr>
            </a:lvl1pPr>
          </a:lstStyle>
          <a:p>
            <a:pPr>
              <a:defRPr/>
            </a:pPr>
            <a:r>
              <a:rPr lang="en-US"/>
              <a:t>Carbon uptake by eMLR</a:t>
            </a:r>
            <a:endParaRPr lang="en-US" dirty="0"/>
          </a:p>
        </p:txBody>
      </p:sp>
      <p:sp>
        <p:nvSpPr>
          <p:cNvPr id="6" name="Slide Number Placeholder 5"/>
          <p:cNvSpPr>
            <a:spLocks noGrp="1"/>
          </p:cNvSpPr>
          <p:nvPr>
            <p:ph type="sldNum" sz="quarter" idx="4"/>
          </p:nvPr>
        </p:nvSpPr>
        <p:spPr>
          <a:xfrm>
            <a:off x="8361363" y="6524625"/>
            <a:ext cx="735012" cy="274638"/>
          </a:xfrm>
          <a:prstGeom prst="rect">
            <a:avLst/>
          </a:prstGeom>
          <a:solidFill>
            <a:schemeClr val="bg2">
              <a:lumMod val="10000"/>
            </a:schemeClr>
          </a:solidFill>
        </p:spPr>
        <p:txBody>
          <a:bodyPr vert="horz" wrap="square" lIns="91440" tIns="45720" rIns="91440" bIns="0" numCol="1" anchor="b" anchorCtr="0" compatLnSpc="1">
            <a:prstTxWarp prst="textNoShape">
              <a:avLst/>
            </a:prstTxWarp>
          </a:bodyPr>
          <a:lstStyle>
            <a:lvl1pPr algn="r">
              <a:defRPr sz="1200">
                <a:solidFill>
                  <a:srgbClr val="FFF697"/>
                </a:solidFill>
                <a:latin typeface="Andale Mono" charset="0"/>
                <a:ea typeface="Andale Mono" charset="0"/>
                <a:cs typeface="Andale Mono" charset="0"/>
              </a:defRPr>
            </a:lvl1pPr>
          </a:lstStyle>
          <a:p>
            <a:pPr>
              <a:defRPr/>
            </a:pPr>
            <a:fld id="{DC015F42-58DE-6342-B1F5-C76E4AD4C33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2" r:id="rId1"/>
    <p:sldLayoutId id="2147484025" r:id="rId2"/>
    <p:sldLayoutId id="2147484043" r:id="rId3"/>
    <p:sldLayoutId id="2147484026" r:id="rId4"/>
    <p:sldLayoutId id="2147484027" r:id="rId5"/>
    <p:sldLayoutId id="2147484028" r:id="rId6"/>
    <p:sldLayoutId id="2147484029" r:id="rId7"/>
    <p:sldLayoutId id="2147484044" r:id="rId8"/>
    <p:sldLayoutId id="2147484045" r:id="rId9"/>
    <p:sldLayoutId id="2147484030" r:id="rId10"/>
    <p:sldLayoutId id="2147484046" r:id="rId11"/>
  </p:sldLayoutIdLst>
  <p:hf hdr="0"/>
  <p:txStyles>
    <p:titleStyle>
      <a:lvl1pPr algn="l" rtl="0" eaLnBrk="0" fontAlgn="base" hangingPunct="0">
        <a:spcBef>
          <a:spcPct val="0"/>
        </a:spcBef>
        <a:spcAft>
          <a:spcPct val="0"/>
        </a:spcAft>
        <a:defRPr sz="4500" b="1" kern="1200">
          <a:solidFill>
            <a:srgbClr val="FFC800"/>
          </a:solidFill>
          <a:latin typeface="+mj-lt"/>
          <a:ea typeface="ＭＳ Ｐゴシック" charset="-128"/>
          <a:cs typeface="ＭＳ Ｐゴシック" charset="-128"/>
        </a:defRPr>
      </a:lvl1pPr>
      <a:lvl2pPr algn="l" rtl="0" eaLnBrk="0" fontAlgn="base" hangingPunct="0">
        <a:spcBef>
          <a:spcPct val="0"/>
        </a:spcBef>
        <a:spcAft>
          <a:spcPct val="0"/>
        </a:spcAft>
        <a:defRPr sz="4500" b="1">
          <a:solidFill>
            <a:srgbClr val="FFC800"/>
          </a:solidFill>
          <a:latin typeface="Candara" charset="0"/>
          <a:ea typeface="ＭＳ Ｐゴシック" charset="-128"/>
          <a:cs typeface="ＭＳ Ｐゴシック" charset="-128"/>
        </a:defRPr>
      </a:lvl2pPr>
      <a:lvl3pPr algn="l" rtl="0" eaLnBrk="0" fontAlgn="base" hangingPunct="0">
        <a:spcBef>
          <a:spcPct val="0"/>
        </a:spcBef>
        <a:spcAft>
          <a:spcPct val="0"/>
        </a:spcAft>
        <a:defRPr sz="4500" b="1">
          <a:solidFill>
            <a:srgbClr val="FFC800"/>
          </a:solidFill>
          <a:latin typeface="Candara" charset="0"/>
          <a:ea typeface="ＭＳ Ｐゴシック" charset="-128"/>
          <a:cs typeface="ＭＳ Ｐゴシック" charset="-128"/>
        </a:defRPr>
      </a:lvl3pPr>
      <a:lvl4pPr algn="l" rtl="0" eaLnBrk="0" fontAlgn="base" hangingPunct="0">
        <a:spcBef>
          <a:spcPct val="0"/>
        </a:spcBef>
        <a:spcAft>
          <a:spcPct val="0"/>
        </a:spcAft>
        <a:defRPr sz="4500" b="1">
          <a:solidFill>
            <a:srgbClr val="FFC800"/>
          </a:solidFill>
          <a:latin typeface="Candara" charset="0"/>
          <a:ea typeface="ＭＳ Ｐゴシック" charset="-128"/>
          <a:cs typeface="ＭＳ Ｐゴシック" charset="-128"/>
        </a:defRPr>
      </a:lvl4pPr>
      <a:lvl5pPr algn="l" rtl="0" eaLnBrk="0" fontAlgn="base" hangingPunct="0">
        <a:spcBef>
          <a:spcPct val="0"/>
        </a:spcBef>
        <a:spcAft>
          <a:spcPct val="0"/>
        </a:spcAft>
        <a:defRPr sz="4500" b="1">
          <a:solidFill>
            <a:srgbClr val="FFC800"/>
          </a:solidFill>
          <a:latin typeface="Candara" charset="0"/>
          <a:ea typeface="ＭＳ Ｐゴシック" charset="-128"/>
          <a:cs typeface="ＭＳ Ｐゴシック" charset="-128"/>
        </a:defRPr>
      </a:lvl5pPr>
      <a:lvl6pPr marL="457200" algn="l" rtl="0" fontAlgn="base">
        <a:spcBef>
          <a:spcPct val="0"/>
        </a:spcBef>
        <a:spcAft>
          <a:spcPct val="0"/>
        </a:spcAft>
        <a:defRPr sz="4500" b="1">
          <a:solidFill>
            <a:srgbClr val="FFC800"/>
          </a:solidFill>
          <a:latin typeface="Candara" charset="0"/>
          <a:ea typeface="ＭＳ Ｐゴシック" charset="-128"/>
          <a:cs typeface="ＭＳ Ｐゴシック" charset="-128"/>
        </a:defRPr>
      </a:lvl6pPr>
      <a:lvl7pPr marL="914400" algn="l" rtl="0" fontAlgn="base">
        <a:spcBef>
          <a:spcPct val="0"/>
        </a:spcBef>
        <a:spcAft>
          <a:spcPct val="0"/>
        </a:spcAft>
        <a:defRPr sz="4500" b="1">
          <a:solidFill>
            <a:srgbClr val="FFC800"/>
          </a:solidFill>
          <a:latin typeface="Candara" charset="0"/>
          <a:ea typeface="ＭＳ Ｐゴシック" charset="-128"/>
          <a:cs typeface="ＭＳ Ｐゴシック" charset="-128"/>
        </a:defRPr>
      </a:lvl7pPr>
      <a:lvl8pPr marL="1371600" algn="l" rtl="0" fontAlgn="base">
        <a:spcBef>
          <a:spcPct val="0"/>
        </a:spcBef>
        <a:spcAft>
          <a:spcPct val="0"/>
        </a:spcAft>
        <a:defRPr sz="4500" b="1">
          <a:solidFill>
            <a:srgbClr val="FFC800"/>
          </a:solidFill>
          <a:latin typeface="Candara" charset="0"/>
          <a:ea typeface="ＭＳ Ｐゴシック" charset="-128"/>
          <a:cs typeface="ＭＳ Ｐゴシック" charset="-128"/>
        </a:defRPr>
      </a:lvl8pPr>
      <a:lvl9pPr marL="1828800" algn="l" rtl="0" fontAlgn="base">
        <a:spcBef>
          <a:spcPct val="0"/>
        </a:spcBef>
        <a:spcAft>
          <a:spcPct val="0"/>
        </a:spcAft>
        <a:defRPr sz="4500" b="1">
          <a:solidFill>
            <a:srgbClr val="FFC800"/>
          </a:solidFill>
          <a:latin typeface="Candara" charset="0"/>
          <a:ea typeface="ＭＳ Ｐゴシック" charset="-128"/>
          <a:cs typeface="ＭＳ Ｐゴシック" charset="-128"/>
        </a:defRPr>
      </a:lvl9pPr>
    </p:titleStyle>
    <p:bodyStyle>
      <a:lvl1pPr marL="438150" indent="-319088" algn="l" rtl="0" eaLnBrk="0" fontAlgn="base" hangingPunct="0">
        <a:spcBef>
          <a:spcPct val="0"/>
        </a:spcBef>
        <a:spcAft>
          <a:spcPct val="0"/>
        </a:spcAft>
        <a:buClr>
          <a:schemeClr val="accent1"/>
        </a:buClr>
        <a:buSzPct val="80000"/>
        <a:buFont typeface="Wingdings 2" charset="2"/>
        <a:buChar char=""/>
        <a:defRPr sz="3200" kern="1200">
          <a:solidFill>
            <a:schemeClr val="tx1"/>
          </a:solidFill>
          <a:latin typeface="+mn-lt"/>
          <a:ea typeface="ＭＳ Ｐゴシック" charset="-128"/>
          <a:cs typeface="ＭＳ Ｐゴシック" charset="-128"/>
        </a:defRPr>
      </a:lvl1pPr>
      <a:lvl2pPr marL="730250" indent="-273050" algn="l" rtl="0" eaLnBrk="0" fontAlgn="base" hangingPunct="0">
        <a:spcBef>
          <a:spcPct val="20000"/>
        </a:spcBef>
        <a:spcAft>
          <a:spcPct val="0"/>
        </a:spcAft>
        <a:buClr>
          <a:schemeClr val="accent2"/>
        </a:buClr>
        <a:buSzPct val="90000"/>
        <a:buFont typeface="Wingdings" charset="2"/>
        <a:buChar char=""/>
        <a:defRPr sz="2800" kern="1200">
          <a:solidFill>
            <a:schemeClr val="tx1"/>
          </a:solidFill>
          <a:latin typeface="+mn-lt"/>
          <a:ea typeface="ＭＳ Ｐゴシック" charset="-128"/>
          <a:cs typeface="+mn-cs"/>
        </a:defRPr>
      </a:lvl2pPr>
      <a:lvl3pPr marL="995363" indent="-228600" algn="l" rtl="0" eaLnBrk="0" fontAlgn="base" hangingPunct="0">
        <a:spcBef>
          <a:spcPct val="20000"/>
        </a:spcBef>
        <a:spcAft>
          <a:spcPct val="0"/>
        </a:spcAft>
        <a:buClr>
          <a:srgbClr val="E66C7D"/>
        </a:buClr>
        <a:buFont typeface="Arial" charset="0"/>
        <a:buChar char="▪"/>
        <a:defRPr sz="2400" kern="1200">
          <a:solidFill>
            <a:schemeClr val="tx1"/>
          </a:solidFill>
          <a:latin typeface="+mn-lt"/>
          <a:ea typeface="ＭＳ Ｐゴシック" charset="-128"/>
          <a:cs typeface="+mn-cs"/>
        </a:defRPr>
      </a:lvl3pPr>
      <a:lvl4pPr marL="1216025" indent="-182563" algn="l" rtl="0" eaLnBrk="0" fontAlgn="base" hangingPunct="0">
        <a:spcBef>
          <a:spcPct val="20000"/>
        </a:spcBef>
        <a:spcAft>
          <a:spcPct val="0"/>
        </a:spcAft>
        <a:buClr>
          <a:srgbClr val="6BB76D"/>
        </a:buClr>
        <a:buFont typeface="Arial" charset="0"/>
        <a:buChar char="▪"/>
        <a:defRPr sz="2000" kern="1200">
          <a:solidFill>
            <a:schemeClr val="tx1"/>
          </a:solidFill>
          <a:latin typeface="+mn-lt"/>
          <a:ea typeface="ＭＳ Ｐゴシック" charset="-128"/>
          <a:cs typeface="+mn-cs"/>
        </a:defRPr>
      </a:lvl4pPr>
      <a:lvl5pPr marL="1425575" indent="-182563" algn="l" rtl="0" eaLnBrk="0" fontAlgn="base" hangingPunct="0">
        <a:spcBef>
          <a:spcPct val="20000"/>
        </a:spcBef>
        <a:spcAft>
          <a:spcPct val="0"/>
        </a:spcAft>
        <a:buClr>
          <a:srgbClr val="E88651"/>
        </a:buClr>
        <a:buFont typeface="Wingdings 3" charset="2"/>
        <a:buChar char=""/>
        <a:defRPr lang="en-US" sz="2000" kern="1200">
          <a:solidFill>
            <a:schemeClr val="tx1"/>
          </a:solidFill>
          <a:latin typeface="+mn-lt"/>
          <a:ea typeface="ＭＳ Ｐゴシック" charset="-128"/>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D4B0D1C0-AB7B-CC41-A321-B5C84A660E02}" type="datetime1">
              <a:rPr lang="en-US"/>
              <a:pPr>
                <a:defRPr/>
              </a:pPr>
              <a:t>8/2/18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r>
              <a:rPr lang="en-US"/>
              <a:t>Carbon uptake by eMLR</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1D33E29C-ECF0-FA46-81C2-F43E71D0915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Lst>
  <p:hf hdr="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yvesp@earth.ox.ac.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35.jpg"/></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hyperlink" Target="https://oceancolor.gsfc.nasa.gov" TargetMode="External"/><Relationship Id="rId2" Type="http://schemas.openxmlformats.org/officeDocument/2006/relationships/notesSlide" Target="../notesSlides/notesSlide50.xml"/><Relationship Id="rId1" Type="http://schemas.openxmlformats.org/officeDocument/2006/relationships/slideLayout" Target="../slideLayouts/slideLayout13.xml"/><Relationship Id="rId4" Type="http://schemas.openxmlformats.org/officeDocument/2006/relationships/image" Target="../media/image49.png"/></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0.xml"/><Relationship Id="rId1" Type="http://schemas.openxmlformats.org/officeDocument/2006/relationships/slideLayout" Target="../slideLayouts/slideLayout13.xml"/><Relationship Id="rId4" Type="http://schemas.openxmlformats.org/officeDocument/2006/relationships/image" Target="../media/image58.png"/></Relationships>
</file>

<file path=ppt/slides/_rels/slide6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1.xml"/><Relationship Id="rId1" Type="http://schemas.openxmlformats.org/officeDocument/2006/relationships/slideLayout" Target="../slideLayouts/slideLayout13.xml"/><Relationship Id="rId4" Type="http://schemas.openxmlformats.org/officeDocument/2006/relationships/image" Target="../media/image60.png"/></Relationships>
</file>

<file path=ppt/slides/_rels/slide6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3.xml"/><Relationship Id="rId1" Type="http://schemas.openxmlformats.org/officeDocument/2006/relationships/slideLayout" Target="../slideLayouts/slideLayout13.xml"/><Relationship Id="rId4" Type="http://schemas.openxmlformats.org/officeDocument/2006/relationships/image" Target="../media/image63.png"/></Relationships>
</file>

<file path=ppt/slides/_rels/slide6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5.xml"/><Relationship Id="rId1" Type="http://schemas.openxmlformats.org/officeDocument/2006/relationships/slideLayout" Target="../slideLayouts/slideLayout13.xml"/><Relationship Id="rId4" Type="http://schemas.openxmlformats.org/officeDocument/2006/relationships/image" Target="../media/image66.png"/></Relationships>
</file>

<file path=ppt/slides/_rels/slide6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6.xml"/><Relationship Id="rId1" Type="http://schemas.openxmlformats.org/officeDocument/2006/relationships/slideLayout" Target="../slideLayouts/slideLayout13.xml"/><Relationship Id="rId4" Type="http://schemas.openxmlformats.org/officeDocument/2006/relationships/image" Target="../media/image68.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69.gif"/><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1.xml"/><Relationship Id="rId1" Type="http://schemas.openxmlformats.org/officeDocument/2006/relationships/slideLayout" Target="../slideLayouts/slideLayout13.xml"/><Relationship Id="rId4" Type="http://schemas.openxmlformats.org/officeDocument/2006/relationships/image" Target="../media/image71.png"/></Relationships>
</file>

<file path=ppt/slides/_rels/slide7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2.xml"/><Relationship Id="rId1" Type="http://schemas.openxmlformats.org/officeDocument/2006/relationships/slideLayout" Target="../slideLayouts/slideLayout13.xml"/><Relationship Id="rId4" Type="http://schemas.openxmlformats.org/officeDocument/2006/relationships/image" Target="../media/image73.png"/></Relationships>
</file>

<file path=ppt/slides/_rels/slide7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3.xml"/><Relationship Id="rId1" Type="http://schemas.openxmlformats.org/officeDocument/2006/relationships/slideLayout" Target="../slideLayouts/slideLayout13.xml"/><Relationship Id="rId4" Type="http://schemas.openxmlformats.org/officeDocument/2006/relationships/image" Target="../media/image75.png"/></Relationships>
</file>

<file path=ppt/slides/_rels/slide7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82.xml"/><Relationship Id="rId1" Type="http://schemas.openxmlformats.org/officeDocument/2006/relationships/slideLayout" Target="../slideLayouts/slideLayout13.xml"/><Relationship Id="rId4" Type="http://schemas.openxmlformats.org/officeDocument/2006/relationships/image" Target="../media/image83.jpeg"/></Relationships>
</file>

<file path=ppt/slides/_rels/slide8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4.xml"/><Relationship Id="rId1" Type="http://schemas.openxmlformats.org/officeDocument/2006/relationships/slideLayout" Target="../slideLayouts/slideLayout13.xml"/><Relationship Id="rId4" Type="http://schemas.openxmlformats.org/officeDocument/2006/relationships/image" Target="../media/image86.png"/></Relationships>
</file>

<file path=ppt/slides/_rels/slide86.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87.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2.xml"/><Relationship Id="rId1" Type="http://schemas.openxmlformats.org/officeDocument/2006/relationships/slideLayout" Target="../slideLayouts/slideLayout13.xml"/><Relationship Id="rId4" Type="http://schemas.openxmlformats.org/officeDocument/2006/relationships/image" Target="../media/image94.png"/></Relationships>
</file>

<file path=ppt/slides/_rels/slide94.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2237" y="5192713"/>
            <a:ext cx="8900117" cy="1500187"/>
          </a:xfrm>
        </p:spPr>
        <p:txBody>
          <a:bodyPr rtlCol="0">
            <a:normAutofit fontScale="92500" lnSpcReduction="20000"/>
          </a:bodyPr>
          <a:lstStyle/>
          <a:p>
            <a:pPr algn="ctr" eaLnBrk="1" fontAlgn="auto" hangingPunct="1">
              <a:spcBef>
                <a:spcPts val="0"/>
              </a:spcBef>
              <a:spcAft>
                <a:spcPts val="0"/>
              </a:spcAft>
              <a:defRPr/>
            </a:pPr>
            <a:r>
              <a:rPr lang="en-US" dirty="0">
                <a:solidFill>
                  <a:schemeClr val="bg2">
                    <a:lumMod val="50000"/>
                  </a:schemeClr>
                </a:solidFill>
              </a:rPr>
              <a:t>Marine Biogeochemistry Training School</a:t>
            </a:r>
            <a:endParaRPr lang="en-US" dirty="0">
              <a:solidFill>
                <a:schemeClr val="bg2">
                  <a:lumMod val="50000"/>
                </a:schemeClr>
              </a:solidFill>
              <a:ea typeface="+mn-ea"/>
              <a:cs typeface="+mn-cs"/>
            </a:endParaRPr>
          </a:p>
          <a:p>
            <a:pPr algn="ctr" eaLnBrk="1" fontAlgn="auto" hangingPunct="1">
              <a:spcBef>
                <a:spcPts val="0"/>
              </a:spcBef>
              <a:spcAft>
                <a:spcPts val="0"/>
              </a:spcAft>
              <a:buFont typeface="Wingdings 2"/>
              <a:buNone/>
              <a:defRPr/>
            </a:pPr>
            <a:endParaRPr lang="en-US" dirty="0">
              <a:solidFill>
                <a:schemeClr val="tx2">
                  <a:lumMod val="10000"/>
                </a:schemeClr>
              </a:solidFill>
              <a:ea typeface="+mn-ea"/>
              <a:cs typeface="+mn-cs"/>
            </a:endParaRPr>
          </a:p>
          <a:p>
            <a:pPr algn="ctr" eaLnBrk="1" fontAlgn="auto" hangingPunct="1">
              <a:spcBef>
                <a:spcPts val="0"/>
              </a:spcBef>
              <a:spcAft>
                <a:spcPts val="0"/>
              </a:spcAft>
              <a:buFont typeface="Wingdings 2"/>
              <a:buNone/>
              <a:defRPr/>
            </a:pPr>
            <a:r>
              <a:rPr lang="en-US" sz="2595" dirty="0">
                <a:solidFill>
                  <a:schemeClr val="tx2">
                    <a:lumMod val="10000"/>
                  </a:schemeClr>
                </a:solidFill>
                <a:ea typeface="+mn-ea"/>
                <a:cs typeface="+mn-cs"/>
              </a:rPr>
              <a:t>Yves Plancherel</a:t>
            </a:r>
            <a:endParaRPr lang="en-US" sz="1647" dirty="0">
              <a:solidFill>
                <a:schemeClr val="tx2">
                  <a:lumMod val="10000"/>
                </a:schemeClr>
              </a:solidFill>
              <a:ea typeface="+mn-ea"/>
              <a:cs typeface="+mn-cs"/>
            </a:endParaRPr>
          </a:p>
          <a:p>
            <a:pPr algn="ctr" eaLnBrk="1" fontAlgn="auto" hangingPunct="1">
              <a:spcBef>
                <a:spcPts val="0"/>
              </a:spcBef>
              <a:spcAft>
                <a:spcPts val="0"/>
              </a:spcAft>
              <a:buFont typeface="Wingdings 2"/>
              <a:buNone/>
              <a:defRPr/>
            </a:pPr>
            <a:r>
              <a:rPr lang="en-US" sz="1730" dirty="0">
                <a:solidFill>
                  <a:schemeClr val="bg2"/>
                </a:solidFill>
                <a:ea typeface="+mn-ea"/>
                <a:cs typeface="+mn-cs"/>
                <a:hlinkClick r:id="rId3"/>
              </a:rPr>
              <a:t>yves.plancherel@earth.ox.ac.uk</a:t>
            </a:r>
            <a:endParaRPr lang="en-US" sz="1730" dirty="0">
              <a:solidFill>
                <a:schemeClr val="bg2"/>
              </a:solidFill>
              <a:ea typeface="+mn-ea"/>
              <a:cs typeface="+mn-cs"/>
            </a:endParaRPr>
          </a:p>
          <a:p>
            <a:pPr algn="ctr" eaLnBrk="1" fontAlgn="auto" hangingPunct="1">
              <a:spcBef>
                <a:spcPts val="0"/>
              </a:spcBef>
              <a:spcAft>
                <a:spcPts val="0"/>
              </a:spcAft>
              <a:buFont typeface="Wingdings 2"/>
              <a:buNone/>
              <a:defRPr/>
            </a:pPr>
            <a:endParaRPr lang="en-US" sz="1730" dirty="0">
              <a:solidFill>
                <a:schemeClr val="tx2">
                  <a:lumMod val="10000"/>
                </a:schemeClr>
              </a:solidFill>
              <a:ea typeface="+mn-ea"/>
              <a:cs typeface="+mn-cs"/>
            </a:endParaRPr>
          </a:p>
          <a:p>
            <a:pPr algn="ctr" eaLnBrk="1" fontAlgn="auto" hangingPunct="1">
              <a:spcBef>
                <a:spcPts val="0"/>
              </a:spcBef>
              <a:spcAft>
                <a:spcPts val="0"/>
              </a:spcAft>
              <a:buFont typeface="Wingdings 2"/>
              <a:buNone/>
              <a:defRPr/>
            </a:pPr>
            <a:r>
              <a:rPr lang="en-US" dirty="0">
                <a:solidFill>
                  <a:schemeClr val="tx2">
                    <a:lumMod val="10000"/>
                  </a:schemeClr>
                </a:solidFill>
                <a:ea typeface="+mn-ea"/>
                <a:cs typeface="+mn-cs"/>
              </a:rPr>
              <a:t>Portugal, Faro, 5</a:t>
            </a:r>
            <a:r>
              <a:rPr lang="en-US" baseline="30000" dirty="0">
                <a:solidFill>
                  <a:schemeClr val="tx2">
                    <a:lumMod val="10000"/>
                  </a:schemeClr>
                </a:solidFill>
                <a:ea typeface="+mn-ea"/>
                <a:cs typeface="+mn-cs"/>
              </a:rPr>
              <a:t>th</a:t>
            </a:r>
            <a:r>
              <a:rPr lang="en-US" dirty="0">
                <a:solidFill>
                  <a:schemeClr val="tx2">
                    <a:lumMod val="10000"/>
                  </a:schemeClr>
                </a:solidFill>
                <a:ea typeface="+mn-ea"/>
                <a:cs typeface="+mn-cs"/>
              </a:rPr>
              <a:t> June 2018</a:t>
            </a:r>
          </a:p>
        </p:txBody>
      </p:sp>
      <p:sp>
        <p:nvSpPr>
          <p:cNvPr id="27651" name="Content Placeholder 2"/>
          <p:cNvSpPr txBox="1">
            <a:spLocks/>
          </p:cNvSpPr>
          <p:nvPr/>
        </p:nvSpPr>
        <p:spPr bwMode="auto">
          <a:xfrm>
            <a:off x="71438" y="1615574"/>
            <a:ext cx="5161838" cy="3353742"/>
          </a:xfrm>
          <a:prstGeom prst="rect">
            <a:avLst/>
          </a:prstGeom>
          <a:noFill/>
          <a:ln w="9525">
            <a:noFill/>
            <a:miter lim="800000"/>
            <a:headEnd/>
            <a:tailEnd/>
          </a:ln>
        </p:spPr>
        <p:txBody>
          <a:bodyPr lIns="54864" tIns="91440">
            <a:prstTxWarp prst="textNoShape">
              <a:avLst/>
            </a:prstTxWarp>
          </a:bodyPr>
          <a:lstStyle/>
          <a:p>
            <a:pPr marL="438150" indent="-319088" defTabSz="914400">
              <a:buClr>
                <a:schemeClr val="accent1"/>
              </a:buClr>
              <a:buSzPct val="80000"/>
              <a:buFont typeface="Arial" charset="0"/>
              <a:buChar char="•"/>
            </a:pPr>
            <a:r>
              <a:rPr lang="en-US" sz="3600" dirty="0">
                <a:latin typeface="Candara" charset="0"/>
              </a:rPr>
              <a:t>Satellite basics</a:t>
            </a:r>
          </a:p>
          <a:p>
            <a:pPr marL="438150" indent="-319088" defTabSz="914400">
              <a:buClr>
                <a:schemeClr val="accent1"/>
              </a:buClr>
              <a:buSzPct val="80000"/>
              <a:buFont typeface="Arial" charset="0"/>
              <a:buChar char="•"/>
            </a:pPr>
            <a:r>
              <a:rPr lang="en-US" sz="3600" dirty="0">
                <a:latin typeface="Candara" charset="0"/>
              </a:rPr>
              <a:t>Radiometry</a:t>
            </a:r>
          </a:p>
          <a:p>
            <a:pPr marL="438150" indent="-319088" defTabSz="914400">
              <a:buClr>
                <a:schemeClr val="accent1"/>
              </a:buClr>
              <a:buSzPct val="80000"/>
              <a:buFont typeface="Arial" charset="0"/>
              <a:buChar char="•"/>
            </a:pPr>
            <a:r>
              <a:rPr lang="en-US" sz="3600" dirty="0" err="1">
                <a:latin typeface="Candara" charset="0"/>
              </a:rPr>
              <a:t>Scatterometry</a:t>
            </a:r>
            <a:endParaRPr lang="en-US" sz="3600" dirty="0">
              <a:latin typeface="Candara" charset="0"/>
            </a:endParaRPr>
          </a:p>
          <a:p>
            <a:pPr marL="438150" indent="-319088" defTabSz="914400">
              <a:buClr>
                <a:schemeClr val="accent1"/>
              </a:buClr>
              <a:buSzPct val="80000"/>
              <a:buFont typeface="Arial" charset="0"/>
              <a:buChar char="•"/>
            </a:pPr>
            <a:r>
              <a:rPr lang="en-US" sz="3600" dirty="0">
                <a:latin typeface="Candara" charset="0"/>
              </a:rPr>
              <a:t>Altimetry</a:t>
            </a:r>
          </a:p>
          <a:p>
            <a:pPr marL="438150" indent="-319088" defTabSz="914400">
              <a:buClr>
                <a:schemeClr val="accent1"/>
              </a:buClr>
              <a:buSzPct val="80000"/>
              <a:buFont typeface="Arial" charset="0"/>
              <a:buChar char="•"/>
            </a:pPr>
            <a:r>
              <a:rPr lang="en-US" sz="3600" dirty="0" err="1">
                <a:latin typeface="Candara" charset="0"/>
              </a:rPr>
              <a:t>Gravimetry</a:t>
            </a:r>
            <a:endParaRPr lang="en-US" sz="3600" dirty="0">
              <a:latin typeface="Candara" charset="0"/>
            </a:endParaRPr>
          </a:p>
          <a:p>
            <a:pPr marL="438150" indent="-319088" defTabSz="914400">
              <a:buClr>
                <a:schemeClr val="accent1"/>
              </a:buClr>
              <a:buSzPct val="80000"/>
              <a:buFont typeface="Arial" charset="0"/>
              <a:buChar char="•"/>
            </a:pPr>
            <a:r>
              <a:rPr lang="en-US" sz="3600" dirty="0">
                <a:latin typeface="Candara" charset="0"/>
              </a:rPr>
              <a:t>Outlook</a:t>
            </a:r>
          </a:p>
          <a:p>
            <a:pPr marL="438150" indent="-319088" defTabSz="914400">
              <a:buClr>
                <a:schemeClr val="accent1"/>
              </a:buClr>
              <a:buSzPct val="80000"/>
              <a:buFont typeface="Arial" charset="0"/>
              <a:buChar char="•"/>
            </a:pPr>
            <a:endParaRPr lang="en-US" sz="3600" dirty="0">
              <a:latin typeface="Candara" charset="0"/>
            </a:endParaRPr>
          </a:p>
          <a:p>
            <a:pPr marL="119062" defTabSz="914400">
              <a:buClr>
                <a:schemeClr val="accent1"/>
              </a:buClr>
              <a:buSzPct val="80000"/>
            </a:pPr>
            <a:endParaRPr lang="en-US" sz="3600" dirty="0">
              <a:latin typeface="Candara" charset="0"/>
            </a:endParaRPr>
          </a:p>
        </p:txBody>
      </p:sp>
      <p:sp>
        <p:nvSpPr>
          <p:cNvPr id="5" name="Title 3"/>
          <p:cNvSpPr txBox="1">
            <a:spLocks/>
          </p:cNvSpPr>
          <p:nvPr/>
        </p:nvSpPr>
        <p:spPr>
          <a:xfrm>
            <a:off x="329885" y="149613"/>
            <a:ext cx="8356915" cy="1252728"/>
          </a:xfrm>
          <a:prstGeom prst="rect">
            <a:avLst/>
          </a:prstGeom>
        </p:spPr>
        <p:txBody>
          <a:bodyPr rIns="45720" anchor="ctr">
            <a:scene3d>
              <a:camera prst="orthographicFront"/>
              <a:lightRig rig="threePt" dir="t">
                <a:rot lat="0" lon="0" rev="4800000"/>
              </a:lightRig>
            </a:scene3d>
            <a:sp3d prstMaterial="matte">
              <a:bevelT w="50800" h="10160"/>
            </a:sp3d>
          </a:bodyPr>
          <a:lstStyle/>
          <a:p>
            <a:pPr algn="ctr" defTabSz="914400" fontAlgn="auto">
              <a:spcAft>
                <a:spcPts val="0"/>
              </a:spcAft>
              <a:defRPr/>
            </a:pPr>
            <a:r>
              <a:rPr lang="en-US" sz="3600" b="1" dirty="0">
                <a:solidFill>
                  <a:schemeClr val="accent1">
                    <a:satMod val="150000"/>
                  </a:schemeClr>
                </a:solidFill>
                <a:latin typeface="+mj-lt"/>
                <a:ea typeface="+mj-ea"/>
                <a:cs typeface="+mj-cs"/>
              </a:rPr>
              <a:t>An introduction to satellite oceanography</a:t>
            </a:r>
          </a:p>
          <a:p>
            <a:pPr algn="ctr" defTabSz="914400" fontAlgn="auto">
              <a:spcAft>
                <a:spcPts val="0"/>
              </a:spcAft>
              <a:defRPr/>
            </a:pPr>
            <a:r>
              <a:rPr lang="en-US" sz="3600" b="1" dirty="0">
                <a:solidFill>
                  <a:schemeClr val="accent1">
                    <a:satMod val="150000"/>
                  </a:schemeClr>
                </a:solidFill>
                <a:latin typeface="+mj-lt"/>
                <a:ea typeface="+mj-ea"/>
                <a:cs typeface="+mj-cs"/>
              </a:rPr>
              <a:t>(remote sensing)</a:t>
            </a:r>
            <a:endParaRPr lang="en-US" sz="4000" b="1" dirty="0">
              <a:solidFill>
                <a:schemeClr val="accent1">
                  <a:satMod val="150000"/>
                </a:schemeClr>
              </a:solidFill>
              <a:latin typeface="+mj-lt"/>
              <a:ea typeface="+mj-ea"/>
              <a:cs typeface="+mj-cs"/>
            </a:endParaRPr>
          </a:p>
        </p:txBody>
      </p:sp>
      <p:sp>
        <p:nvSpPr>
          <p:cNvPr id="2" name="Rectangle 1"/>
          <p:cNvSpPr/>
          <p:nvPr/>
        </p:nvSpPr>
        <p:spPr>
          <a:xfrm>
            <a:off x="3539063" y="4772582"/>
            <a:ext cx="5634433" cy="338554"/>
          </a:xfrm>
          <a:prstGeom prst="rect">
            <a:avLst/>
          </a:prstGeom>
        </p:spPr>
        <p:txBody>
          <a:bodyPr wrap="square">
            <a:spAutoFit/>
          </a:bodyPr>
          <a:lstStyle/>
          <a:p>
            <a:pPr algn="ctr" eaLnBrk="0" hangingPunct="0"/>
            <a:r>
              <a:rPr lang="en-US" sz="1600" dirty="0"/>
              <a:t>Copernicus-Sentinel 3A/B (orbit 814.5km ~ Faro-A Coruna)</a:t>
            </a:r>
          </a:p>
        </p:txBody>
      </p:sp>
      <p:pic>
        <p:nvPicPr>
          <p:cNvPr id="7" name="Picture 6">
            <a:extLst>
              <a:ext uri="{FF2B5EF4-FFF2-40B4-BE49-F238E27FC236}">
                <a16:creationId xmlns:a16="http://schemas.microsoft.com/office/drawing/2014/main" id="{A53ED86D-F84B-9B4D-ACA3-92BCFDA21411}"/>
              </a:ext>
            </a:extLst>
          </p:cNvPr>
          <p:cNvPicPr>
            <a:picLocks noChangeAspect="1"/>
          </p:cNvPicPr>
          <p:nvPr/>
        </p:nvPicPr>
        <p:blipFill>
          <a:blip r:embed="rId4"/>
          <a:stretch>
            <a:fillRect/>
          </a:stretch>
        </p:blipFill>
        <p:spPr>
          <a:xfrm>
            <a:off x="3851445" y="1866343"/>
            <a:ext cx="4880325" cy="265547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7625" y="2463302"/>
            <a:ext cx="9144000" cy="1143000"/>
          </a:xfrm>
        </p:spPr>
        <p:txBody>
          <a:bodyPr/>
          <a:lstStyle/>
          <a:p>
            <a:r>
              <a:rPr lang="en-US" sz="6600" dirty="0"/>
              <a:t>Where are satellites and why?</a:t>
            </a:r>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10</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1913847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9"/>
          <p:cNvSpPr txBox="1">
            <a:spLocks/>
          </p:cNvSpPr>
          <p:nvPr/>
        </p:nvSpPr>
        <p:spPr bwMode="auto">
          <a:xfrm>
            <a:off x="46038" y="50799"/>
            <a:ext cx="9097961" cy="8621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eaLnBrk="0" hangingPunct="0"/>
            <a:r>
              <a:rPr lang="en-US" sz="4400" dirty="0"/>
              <a:t> </a:t>
            </a:r>
            <a:r>
              <a:rPr lang="en-US" sz="4400" b="1" dirty="0">
                <a:solidFill>
                  <a:srgbClr val="008000"/>
                </a:solidFill>
              </a:rPr>
              <a:t>Orbits</a:t>
            </a:r>
            <a:r>
              <a:rPr lang="en-US" sz="4400" dirty="0">
                <a:solidFill>
                  <a:srgbClr val="008000"/>
                </a:solidFill>
              </a:rPr>
              <a:t> </a:t>
            </a:r>
            <a:r>
              <a:rPr lang="en-US" sz="4400" dirty="0"/>
              <a:t>- </a:t>
            </a:r>
            <a:r>
              <a:rPr lang="en-US" sz="3200" b="1" dirty="0"/>
              <a:t>Copernicus/Sentinel 1A/B</a:t>
            </a:r>
          </a:p>
          <a:p>
            <a:pPr algn="ctr" eaLnBrk="0" hangingPunct="0"/>
            <a:r>
              <a:rPr lang="en-US" sz="2800" dirty="0"/>
              <a:t>(Synthetic Aperture Radar, SAR, interferometry)</a:t>
            </a:r>
            <a:endParaRPr lang="en-US" sz="4000" dirty="0"/>
          </a:p>
        </p:txBody>
      </p:sp>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11</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12" name="TextBox 11"/>
          <p:cNvSpPr txBox="1"/>
          <p:nvPr/>
        </p:nvSpPr>
        <p:spPr>
          <a:xfrm>
            <a:off x="1936067" y="1000874"/>
            <a:ext cx="5228941" cy="276999"/>
          </a:xfrm>
          <a:prstGeom prst="rect">
            <a:avLst/>
          </a:prstGeom>
          <a:noFill/>
        </p:spPr>
        <p:txBody>
          <a:bodyPr wrap="none" rtlCol="0">
            <a:spAutoFit/>
          </a:bodyPr>
          <a:lstStyle/>
          <a:p>
            <a:r>
              <a:rPr lang="en-US" sz="1200" dirty="0"/>
              <a:t>http://</a:t>
            </a:r>
            <a:r>
              <a:rPr lang="en-US" sz="1200" dirty="0" err="1"/>
              <a:t>www.esa.int</a:t>
            </a:r>
            <a:r>
              <a:rPr lang="en-US" sz="1200" dirty="0"/>
              <a:t>/</a:t>
            </a:r>
            <a:r>
              <a:rPr lang="en-US" sz="1200" dirty="0" err="1"/>
              <a:t>spaceinvideos</a:t>
            </a:r>
            <a:r>
              <a:rPr lang="en-US" sz="1200" dirty="0"/>
              <a:t>/Videos/2016/01/</a:t>
            </a:r>
            <a:r>
              <a:rPr lang="en-US" sz="1200" dirty="0" err="1"/>
              <a:t>A_multitalented_mission</a:t>
            </a:r>
            <a:endParaRPr lang="en-US" sz="1200" dirty="0"/>
          </a:p>
        </p:txBody>
      </p:sp>
      <p:pic>
        <p:nvPicPr>
          <p:cNvPr id="4" name="Picture 3">
            <a:extLst>
              <a:ext uri="{FF2B5EF4-FFF2-40B4-BE49-F238E27FC236}">
                <a16:creationId xmlns:a16="http://schemas.microsoft.com/office/drawing/2014/main" id="{63BA4C8D-BFB7-A741-9D59-B740788409ED}"/>
              </a:ext>
            </a:extLst>
          </p:cNvPr>
          <p:cNvPicPr>
            <a:picLocks noChangeAspect="1"/>
          </p:cNvPicPr>
          <p:nvPr/>
        </p:nvPicPr>
        <p:blipFill>
          <a:blip r:embed="rId3"/>
          <a:stretch>
            <a:fillRect/>
          </a:stretch>
        </p:blipFill>
        <p:spPr>
          <a:xfrm>
            <a:off x="112881" y="1333499"/>
            <a:ext cx="8827127" cy="5022331"/>
          </a:xfrm>
          <a:prstGeom prst="rect">
            <a:avLst/>
          </a:prstGeom>
        </p:spPr>
      </p:pic>
    </p:spTree>
    <p:extLst>
      <p:ext uri="{BB962C8B-B14F-4D97-AF65-F5344CB8AC3E}">
        <p14:creationId xmlns:p14="http://schemas.microsoft.com/office/powerpoint/2010/main" val="2243006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56974" y="2878663"/>
            <a:ext cx="5655021" cy="3006987"/>
          </a:xfrm>
        </p:spPr>
      </p:pic>
      <p:sp>
        <p:nvSpPr>
          <p:cNvPr id="2" name="TextBox 1"/>
          <p:cNvSpPr txBox="1"/>
          <p:nvPr/>
        </p:nvSpPr>
        <p:spPr>
          <a:xfrm>
            <a:off x="6942666" y="6113617"/>
            <a:ext cx="1946567" cy="276999"/>
          </a:xfrm>
          <a:prstGeom prst="rect">
            <a:avLst/>
          </a:prstGeom>
          <a:noFill/>
        </p:spPr>
        <p:txBody>
          <a:bodyPr wrap="none" rtlCol="0">
            <a:spAutoFit/>
          </a:bodyPr>
          <a:lstStyle/>
          <a:p>
            <a:r>
              <a:rPr lang="en-US" sz="1200" dirty="0"/>
              <a:t>Emery and Camps (2017)</a:t>
            </a: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812" y="5868717"/>
            <a:ext cx="5587220" cy="501332"/>
          </a:xfrm>
          <a:prstGeom prst="rect">
            <a:avLst/>
          </a:prstGeom>
        </p:spPr>
      </p:pic>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12</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12" name="Title 9"/>
          <p:cNvSpPr>
            <a:spLocks noGrp="1"/>
          </p:cNvSpPr>
          <p:nvPr>
            <p:ph type="title"/>
          </p:nvPr>
        </p:nvSpPr>
        <p:spPr>
          <a:xfrm>
            <a:off x="46039" y="24783"/>
            <a:ext cx="9050336" cy="1143000"/>
          </a:xfrm>
        </p:spPr>
        <p:txBody>
          <a:bodyPr/>
          <a:lstStyle/>
          <a:p>
            <a:r>
              <a:rPr lang="en-US" b="1" dirty="0">
                <a:solidFill>
                  <a:srgbClr val="008000"/>
                </a:solidFill>
              </a:rPr>
              <a:t>Orbits</a:t>
            </a:r>
            <a:endParaRPr lang="en-US" dirty="0"/>
          </a:p>
        </p:txBody>
      </p:sp>
      <p:sp>
        <p:nvSpPr>
          <p:cNvPr id="4" name="TextBox 3"/>
          <p:cNvSpPr txBox="1"/>
          <p:nvPr/>
        </p:nvSpPr>
        <p:spPr>
          <a:xfrm>
            <a:off x="300008" y="818846"/>
            <a:ext cx="8796367" cy="1938992"/>
          </a:xfrm>
          <a:prstGeom prst="rect">
            <a:avLst/>
          </a:prstGeom>
          <a:noFill/>
        </p:spPr>
        <p:txBody>
          <a:bodyPr wrap="square" rtlCol="0">
            <a:spAutoFit/>
          </a:bodyPr>
          <a:lstStyle/>
          <a:p>
            <a:pPr marL="285750" indent="-285750">
              <a:buFont typeface="Arial"/>
              <a:buChar char="•"/>
            </a:pPr>
            <a:r>
              <a:rPr lang="en-US" sz="2400" dirty="0"/>
              <a:t>“</a:t>
            </a:r>
            <a:r>
              <a:rPr lang="en-US" sz="2400" b="1" dirty="0"/>
              <a:t>Shape</a:t>
            </a:r>
            <a:r>
              <a:rPr lang="en-US" sz="2400" dirty="0"/>
              <a:t>”</a:t>
            </a:r>
          </a:p>
          <a:p>
            <a:pPr marL="742950" lvl="1" indent="-285750">
              <a:buFont typeface="Arial"/>
              <a:buChar char="•"/>
            </a:pPr>
            <a:r>
              <a:rPr lang="en-US" sz="2400" dirty="0"/>
              <a:t>Polar, sun-synchronous, geosynchronous (geostationary)</a:t>
            </a:r>
          </a:p>
          <a:p>
            <a:pPr marL="285750" indent="-285750">
              <a:buFont typeface="Arial"/>
              <a:buChar char="•"/>
            </a:pPr>
            <a:r>
              <a:rPr lang="en-US" sz="2400" dirty="0"/>
              <a:t>“</a:t>
            </a:r>
            <a:r>
              <a:rPr lang="en-US" sz="2400" b="1" dirty="0"/>
              <a:t>Height</a:t>
            </a:r>
            <a:r>
              <a:rPr lang="en-US" sz="2400" dirty="0"/>
              <a:t>”</a:t>
            </a:r>
          </a:p>
          <a:p>
            <a:pPr marL="742950" lvl="1" indent="-285750">
              <a:buFont typeface="Arial"/>
              <a:buChar char="•"/>
            </a:pPr>
            <a:r>
              <a:rPr lang="en-US" sz="2400" dirty="0"/>
              <a:t>Footprint/swath</a:t>
            </a:r>
          </a:p>
          <a:p>
            <a:pPr marL="742950" lvl="1" indent="-285750">
              <a:buFont typeface="Arial"/>
              <a:buChar char="•"/>
            </a:pPr>
            <a:r>
              <a:rPr lang="en-US" sz="2400" dirty="0"/>
              <a:t>Friction, contamination, velocity/gravity, thrust</a:t>
            </a:r>
          </a:p>
        </p:txBody>
      </p:sp>
      <p:pic>
        <p:nvPicPr>
          <p:cNvPr id="13" name="Content Placeholder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bwMode="auto">
          <a:xfrm>
            <a:off x="5711995" y="3098451"/>
            <a:ext cx="3384380" cy="2516267"/>
          </a:xfrm>
          <a:prstGeom prst="rect">
            <a:avLst/>
          </a:prstGeom>
          <a:noFill/>
          <a:ln w="9525">
            <a:noFill/>
            <a:miter lim="800000"/>
            <a:headEnd/>
            <a:tailEnd/>
          </a:ln>
        </p:spPr>
      </p:pic>
      <p:sp>
        <p:nvSpPr>
          <p:cNvPr id="14" name="TextBox 13"/>
          <p:cNvSpPr txBox="1"/>
          <p:nvPr/>
        </p:nvSpPr>
        <p:spPr>
          <a:xfrm>
            <a:off x="6269991" y="2751695"/>
            <a:ext cx="2494230" cy="369332"/>
          </a:xfrm>
          <a:prstGeom prst="rect">
            <a:avLst/>
          </a:prstGeom>
          <a:noFill/>
        </p:spPr>
        <p:txBody>
          <a:bodyPr wrap="none" rtlCol="0">
            <a:spAutoFit/>
          </a:bodyPr>
          <a:lstStyle/>
          <a:p>
            <a:r>
              <a:rPr lang="en-US" dirty="0"/>
              <a:t>Sun-synchronous orbit</a:t>
            </a:r>
          </a:p>
        </p:txBody>
      </p:sp>
    </p:spTree>
    <p:extLst>
      <p:ext uri="{BB962C8B-B14F-4D97-AF65-F5344CB8AC3E}">
        <p14:creationId xmlns:p14="http://schemas.microsoft.com/office/powerpoint/2010/main" val="3390428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3600" b="1" dirty="0">
                <a:solidFill>
                  <a:srgbClr val="008000"/>
                </a:solidFill>
              </a:rPr>
              <a:t>Zenith angles: </a:t>
            </a:r>
            <a:r>
              <a:rPr lang="en-US" sz="3600" b="1" dirty="0">
                <a:solidFill>
                  <a:srgbClr val="000000"/>
                </a:solidFill>
              </a:rPr>
              <a:t>who sees what how</a:t>
            </a:r>
            <a:endParaRPr lang="en-US" sz="1600" dirty="0">
              <a:solidFill>
                <a:srgbClr val="000000"/>
              </a:solidFill>
            </a:endParaRPr>
          </a:p>
        </p:txBody>
      </p:sp>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929515" y="1458162"/>
            <a:ext cx="3717587" cy="4850155"/>
          </a:xfrm>
        </p:spPr>
      </p:pic>
      <p:sp>
        <p:nvSpPr>
          <p:cNvPr id="7" name="TextBox 6"/>
          <p:cNvSpPr txBox="1"/>
          <p:nvPr/>
        </p:nvSpPr>
        <p:spPr>
          <a:xfrm>
            <a:off x="7042502" y="6317476"/>
            <a:ext cx="1604601" cy="276999"/>
          </a:xfrm>
          <a:prstGeom prst="rect">
            <a:avLst/>
          </a:prstGeom>
          <a:noFill/>
        </p:spPr>
        <p:txBody>
          <a:bodyPr wrap="none" rtlCol="0">
            <a:spAutoFit/>
          </a:bodyPr>
          <a:lstStyle/>
          <a:p>
            <a:r>
              <a:rPr lang="en-US" sz="1200" dirty="0"/>
              <a:t>Ruddick et al. (2014)</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13</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pic>
        <p:nvPicPr>
          <p:cNvPr id="12" name="Content Placeholder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auto">
          <a:xfrm>
            <a:off x="356166" y="1428670"/>
            <a:ext cx="3618510" cy="4894360"/>
          </a:xfrm>
          <a:prstGeom prst="rect">
            <a:avLst/>
          </a:prstGeom>
          <a:noFill/>
          <a:ln w="9525">
            <a:noFill/>
            <a:miter lim="800000"/>
            <a:headEnd/>
            <a:tailEnd/>
          </a:ln>
        </p:spPr>
      </p:pic>
      <p:sp>
        <p:nvSpPr>
          <p:cNvPr id="2" name="TextBox 1"/>
          <p:cNvSpPr txBox="1"/>
          <p:nvPr/>
        </p:nvSpPr>
        <p:spPr>
          <a:xfrm>
            <a:off x="881099" y="1058053"/>
            <a:ext cx="2222358" cy="400110"/>
          </a:xfrm>
          <a:prstGeom prst="rect">
            <a:avLst/>
          </a:prstGeom>
          <a:noFill/>
        </p:spPr>
        <p:txBody>
          <a:bodyPr wrap="none" rtlCol="0">
            <a:spAutoFit/>
          </a:bodyPr>
          <a:lstStyle/>
          <a:p>
            <a:r>
              <a:rPr lang="en-US" sz="2000" b="1" dirty="0"/>
              <a:t>Sun zenith angle</a:t>
            </a:r>
          </a:p>
        </p:txBody>
      </p:sp>
      <p:sp>
        <p:nvSpPr>
          <p:cNvPr id="13" name="TextBox 12"/>
          <p:cNvSpPr txBox="1"/>
          <p:nvPr/>
        </p:nvSpPr>
        <p:spPr>
          <a:xfrm>
            <a:off x="5218210" y="1067472"/>
            <a:ext cx="3614717" cy="400110"/>
          </a:xfrm>
          <a:prstGeom prst="rect">
            <a:avLst/>
          </a:prstGeom>
          <a:noFill/>
        </p:spPr>
        <p:txBody>
          <a:bodyPr wrap="none" rtlCol="0">
            <a:spAutoFit/>
          </a:bodyPr>
          <a:lstStyle/>
          <a:p>
            <a:r>
              <a:rPr lang="en-US" sz="2000" b="1" dirty="0"/>
              <a:t>Viewing/sensor zenith angle</a:t>
            </a:r>
          </a:p>
        </p:txBody>
      </p:sp>
    </p:spTree>
    <p:extLst>
      <p:ext uri="{BB962C8B-B14F-4D97-AF65-F5344CB8AC3E}">
        <p14:creationId xmlns:p14="http://schemas.microsoft.com/office/powerpoint/2010/main" val="3122266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381125" y="758679"/>
            <a:ext cx="6747366" cy="5172052"/>
          </a:xfrm>
        </p:spPr>
      </p:pic>
      <p:sp>
        <p:nvSpPr>
          <p:cNvPr id="2" name="TextBox 1"/>
          <p:cNvSpPr txBox="1"/>
          <p:nvPr/>
        </p:nvSpPr>
        <p:spPr>
          <a:xfrm>
            <a:off x="0" y="6313701"/>
            <a:ext cx="1946567" cy="276999"/>
          </a:xfrm>
          <a:prstGeom prst="rect">
            <a:avLst/>
          </a:prstGeom>
          <a:noFill/>
        </p:spPr>
        <p:txBody>
          <a:bodyPr wrap="none" rtlCol="0">
            <a:spAutoFit/>
          </a:bodyPr>
          <a:lstStyle/>
          <a:p>
            <a:r>
              <a:rPr lang="en-US" sz="1200" dirty="0"/>
              <a:t>Emery and Camps (2017)</a:t>
            </a:r>
          </a:p>
        </p:txBody>
      </p:sp>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54078" y="6004056"/>
            <a:ext cx="4418000" cy="586644"/>
          </a:xfrm>
          <a:prstGeom prst="rect">
            <a:avLst/>
          </a:prstGeom>
        </p:spPr>
      </p:pic>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14</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12" name="Title 9"/>
          <p:cNvSpPr>
            <a:spLocks noGrp="1"/>
          </p:cNvSpPr>
          <p:nvPr>
            <p:ph type="title"/>
          </p:nvPr>
        </p:nvSpPr>
        <p:spPr>
          <a:xfrm>
            <a:off x="-1587" y="28620"/>
            <a:ext cx="9097962" cy="730059"/>
          </a:xfrm>
        </p:spPr>
        <p:txBody>
          <a:bodyPr/>
          <a:lstStyle/>
          <a:p>
            <a:r>
              <a:rPr lang="en-US" sz="3600" b="1" dirty="0">
                <a:solidFill>
                  <a:srgbClr val="008000"/>
                </a:solidFill>
              </a:rPr>
              <a:t>Some choices are set by science objectives</a:t>
            </a:r>
            <a:endParaRPr lang="en-US" sz="1600" dirty="0">
              <a:solidFill>
                <a:srgbClr val="008000"/>
              </a:solidFill>
            </a:endParaRPr>
          </a:p>
        </p:txBody>
      </p:sp>
    </p:spTree>
    <p:extLst>
      <p:ext uri="{BB962C8B-B14F-4D97-AF65-F5344CB8AC3E}">
        <p14:creationId xmlns:p14="http://schemas.microsoft.com/office/powerpoint/2010/main" val="3652450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222821" y="732715"/>
            <a:ext cx="8745707" cy="5488685"/>
          </a:xfrm>
        </p:spPr>
      </p:pic>
      <p:sp>
        <p:nvSpPr>
          <p:cNvPr id="9" name="TextBox 8"/>
          <p:cNvSpPr txBox="1"/>
          <p:nvPr/>
        </p:nvSpPr>
        <p:spPr>
          <a:xfrm>
            <a:off x="2243611" y="6036702"/>
            <a:ext cx="6724918" cy="276999"/>
          </a:xfrm>
          <a:prstGeom prst="rect">
            <a:avLst/>
          </a:prstGeom>
          <a:noFill/>
        </p:spPr>
        <p:txBody>
          <a:bodyPr wrap="none" rtlCol="0">
            <a:spAutoFit/>
          </a:bodyPr>
          <a:lstStyle/>
          <a:p>
            <a:r>
              <a:rPr lang="en-US" sz="1200" dirty="0"/>
              <a:t>Ebenezer (2015), https://</a:t>
            </a:r>
            <a:r>
              <a:rPr lang="en-US" sz="1200" dirty="0" err="1"/>
              <a:t>coessing.files.wordpress.com</a:t>
            </a:r>
            <a:r>
              <a:rPr lang="en-US" sz="1200" dirty="0"/>
              <a:t>/2016/08/ebenezer_rmu2015_lec1_re.pdf </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15</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2" name="TextBox 1"/>
          <p:cNvSpPr txBox="1"/>
          <p:nvPr/>
        </p:nvSpPr>
        <p:spPr>
          <a:xfrm>
            <a:off x="222821" y="167098"/>
            <a:ext cx="8745708" cy="584776"/>
          </a:xfrm>
          <a:prstGeom prst="rect">
            <a:avLst/>
          </a:prstGeom>
          <a:noFill/>
        </p:spPr>
        <p:txBody>
          <a:bodyPr wrap="square" rtlCol="0">
            <a:spAutoFit/>
          </a:bodyPr>
          <a:lstStyle/>
          <a:p>
            <a:pPr algn="ctr"/>
            <a:r>
              <a:rPr lang="en-US" sz="3200" b="1" dirty="0">
                <a:solidFill>
                  <a:srgbClr val="008000"/>
                </a:solidFill>
              </a:rPr>
              <a:t>Resolution considerations</a:t>
            </a:r>
          </a:p>
        </p:txBody>
      </p:sp>
    </p:spTree>
    <p:extLst>
      <p:ext uri="{BB962C8B-B14F-4D97-AF65-F5344CB8AC3E}">
        <p14:creationId xmlns:p14="http://schemas.microsoft.com/office/powerpoint/2010/main" val="1850857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7625" y="2463302"/>
            <a:ext cx="9144000" cy="1143000"/>
          </a:xfrm>
        </p:spPr>
        <p:txBody>
          <a:bodyPr/>
          <a:lstStyle/>
          <a:p>
            <a:r>
              <a:rPr lang="en-US" sz="6600" dirty="0"/>
              <a:t>How do satellites and their sensors work?</a:t>
            </a:r>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16</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1913847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earth_structure.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048" y="133334"/>
            <a:ext cx="9034327" cy="6461141"/>
          </a:xfrm>
          <a:prstGeom prst="rect">
            <a:avLst/>
          </a:prstGeom>
        </p:spPr>
      </p:pic>
      <p:sp>
        <p:nvSpPr>
          <p:cNvPr id="11"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5"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17</a:t>
            </a:fld>
            <a:endParaRPr lang="en-US"/>
          </a:p>
        </p:txBody>
      </p:sp>
      <p:sp>
        <p:nvSpPr>
          <p:cNvPr id="16"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2" name="Rectangle 1"/>
          <p:cNvSpPr/>
          <p:nvPr/>
        </p:nvSpPr>
        <p:spPr>
          <a:xfrm>
            <a:off x="440267" y="1761067"/>
            <a:ext cx="8534400" cy="931333"/>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earth_structure.jpg"/>
          <p:cNvPicPr>
            <a:picLocks noChangeAspect="1"/>
          </p:cNvPicPr>
          <p:nvPr/>
        </p:nvPicPr>
        <p:blipFill>
          <a:blip r:embed="rId2"/>
          <a:stretch>
            <a:fillRect/>
          </a:stretch>
        </p:blipFill>
        <p:spPr>
          <a:xfrm>
            <a:off x="1353464" y="-1139"/>
            <a:ext cx="6541104" cy="6595614"/>
          </a:xfrm>
          <a:prstGeom prst="rect">
            <a:avLst/>
          </a:prstGeom>
        </p:spPr>
      </p:pic>
      <p:sp>
        <p:nvSpPr>
          <p:cNvPr id="6"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18</a:t>
            </a:fld>
            <a:endParaRPr lang="en-US"/>
          </a:p>
        </p:txBody>
      </p:sp>
      <p:sp>
        <p:nvSpPr>
          <p:cNvPr id="12"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2" name="Rectangle 1"/>
          <p:cNvSpPr/>
          <p:nvPr/>
        </p:nvSpPr>
        <p:spPr>
          <a:xfrm>
            <a:off x="2065866" y="778932"/>
            <a:ext cx="1947333" cy="389467"/>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4961467" y="770464"/>
            <a:ext cx="1947333" cy="389467"/>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1151467" y="920999"/>
            <a:ext cx="6715970" cy="5673476"/>
          </a:xfrm>
        </p:spPr>
      </p:pic>
      <p:sp>
        <p:nvSpPr>
          <p:cNvPr id="2" name="TextBox 1"/>
          <p:cNvSpPr txBox="1"/>
          <p:nvPr/>
        </p:nvSpPr>
        <p:spPr>
          <a:xfrm>
            <a:off x="7435418" y="6317476"/>
            <a:ext cx="1510374" cy="276999"/>
          </a:xfrm>
          <a:prstGeom prst="rect">
            <a:avLst/>
          </a:prstGeom>
          <a:noFill/>
        </p:spPr>
        <p:txBody>
          <a:bodyPr wrap="none" rtlCol="0">
            <a:spAutoFit/>
          </a:bodyPr>
          <a:lstStyle/>
          <a:p>
            <a:r>
              <a:rPr lang="en-US" sz="1200" dirty="0"/>
              <a:t>Wilson et al. (2008)</a:t>
            </a:r>
          </a:p>
        </p:txBody>
      </p:sp>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19</a:t>
            </a:fld>
            <a:endParaRPr lang="en-US"/>
          </a:p>
        </p:txBody>
      </p:sp>
      <p:sp>
        <p:nvSpPr>
          <p:cNvPr id="1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7" name="TextBox 6"/>
          <p:cNvSpPr txBox="1"/>
          <p:nvPr/>
        </p:nvSpPr>
        <p:spPr>
          <a:xfrm>
            <a:off x="222821" y="167098"/>
            <a:ext cx="8745708" cy="523220"/>
          </a:xfrm>
          <a:prstGeom prst="rect">
            <a:avLst/>
          </a:prstGeom>
          <a:noFill/>
        </p:spPr>
        <p:txBody>
          <a:bodyPr wrap="square" rtlCol="0">
            <a:spAutoFit/>
          </a:bodyPr>
          <a:lstStyle/>
          <a:p>
            <a:pPr algn="ctr"/>
            <a:r>
              <a:rPr lang="en-US" sz="2800" b="1" dirty="0">
                <a:solidFill>
                  <a:srgbClr val="008000"/>
                </a:solidFill>
              </a:rPr>
              <a:t>Spectral windows used for remote sensing</a:t>
            </a:r>
          </a:p>
        </p:txBody>
      </p:sp>
    </p:spTree>
    <p:extLst>
      <p:ext uri="{BB962C8B-B14F-4D97-AF65-F5344CB8AC3E}">
        <p14:creationId xmlns:p14="http://schemas.microsoft.com/office/powerpoint/2010/main" val="3127066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42733" y="90000"/>
            <a:ext cx="6394986" cy="6394986"/>
          </a:xfrm>
          <a:prstGeom prst="rect">
            <a:avLst/>
          </a:prstGeom>
        </p:spPr>
      </p:pic>
      <p:sp>
        <p:nvSpPr>
          <p:cNvPr id="2" name="TextBox 1"/>
          <p:cNvSpPr txBox="1"/>
          <p:nvPr/>
        </p:nvSpPr>
        <p:spPr>
          <a:xfrm>
            <a:off x="1442733" y="6231070"/>
            <a:ext cx="3956967" cy="253916"/>
          </a:xfrm>
          <a:prstGeom prst="rect">
            <a:avLst/>
          </a:prstGeom>
          <a:noFill/>
        </p:spPr>
        <p:txBody>
          <a:bodyPr wrap="none" rtlCol="0">
            <a:spAutoFit/>
          </a:bodyPr>
          <a:lstStyle/>
          <a:p>
            <a:r>
              <a:rPr lang="en-US" sz="1050" dirty="0">
                <a:solidFill>
                  <a:srgbClr val="FFFFFF"/>
                </a:solidFill>
              </a:rPr>
              <a:t>https://</a:t>
            </a:r>
            <a:r>
              <a:rPr lang="en-US" sz="1050" dirty="0" err="1">
                <a:solidFill>
                  <a:srgbClr val="FFFFFF"/>
                </a:solidFill>
              </a:rPr>
              <a:t>www.nasa.gov</a:t>
            </a:r>
            <a:r>
              <a:rPr lang="en-US" sz="1050" dirty="0">
                <a:solidFill>
                  <a:srgbClr val="FFFFFF"/>
                </a:solidFill>
              </a:rPr>
              <a:t>/image-feature/</a:t>
            </a:r>
            <a:r>
              <a:rPr lang="en-US" sz="1050" dirty="0" err="1">
                <a:solidFill>
                  <a:srgbClr val="FFFFFF"/>
                </a:solidFill>
              </a:rPr>
              <a:t>goddard</a:t>
            </a:r>
            <a:r>
              <a:rPr lang="en-US" sz="1050" dirty="0">
                <a:solidFill>
                  <a:srgbClr val="FFFFFF"/>
                </a:solidFill>
              </a:rPr>
              <a:t>/lro-earthrise-2015</a:t>
            </a:r>
          </a:p>
        </p:txBody>
      </p:sp>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3" name="TextBox 2"/>
          <p:cNvSpPr txBox="1"/>
          <p:nvPr/>
        </p:nvSpPr>
        <p:spPr>
          <a:xfrm>
            <a:off x="3617906" y="236291"/>
            <a:ext cx="2058226" cy="461665"/>
          </a:xfrm>
          <a:prstGeom prst="rect">
            <a:avLst/>
          </a:prstGeom>
          <a:noFill/>
        </p:spPr>
        <p:txBody>
          <a:bodyPr wrap="none" rtlCol="0">
            <a:spAutoFit/>
          </a:bodyPr>
          <a:lstStyle/>
          <a:p>
            <a:r>
              <a:rPr lang="en-US" sz="2400" dirty="0">
                <a:solidFill>
                  <a:srgbClr val="FFFFFF"/>
                </a:solidFill>
              </a:rPr>
              <a:t>~ 70% Ocean</a:t>
            </a:r>
          </a:p>
        </p:txBody>
      </p:sp>
      <p:sp>
        <p:nvSpPr>
          <p:cNvPr id="4" name="TextBox 3"/>
          <p:cNvSpPr txBox="1"/>
          <p:nvPr/>
        </p:nvSpPr>
        <p:spPr>
          <a:xfrm>
            <a:off x="1802425" y="4877602"/>
            <a:ext cx="5686172" cy="954107"/>
          </a:xfrm>
          <a:prstGeom prst="rect">
            <a:avLst/>
          </a:prstGeom>
          <a:noFill/>
        </p:spPr>
        <p:txBody>
          <a:bodyPr wrap="none" rtlCol="0">
            <a:spAutoFit/>
          </a:bodyPr>
          <a:lstStyle/>
          <a:p>
            <a:pPr marL="457200" indent="-457200">
              <a:buFont typeface="Arial"/>
              <a:buChar char="•"/>
            </a:pPr>
            <a:r>
              <a:rPr lang="en-US" sz="2800" dirty="0">
                <a:solidFill>
                  <a:schemeClr val="bg1"/>
                </a:solidFill>
              </a:rPr>
              <a:t>What can we see from space?</a:t>
            </a:r>
          </a:p>
          <a:p>
            <a:pPr marL="457200" indent="-457200">
              <a:buFont typeface="Arial"/>
              <a:buChar char="•"/>
            </a:pPr>
            <a:r>
              <a:rPr lang="en-US" sz="2800" dirty="0">
                <a:solidFill>
                  <a:schemeClr val="bg1"/>
                </a:solidFill>
              </a:rPr>
              <a:t>What can we learn from space?</a:t>
            </a:r>
          </a:p>
        </p:txBody>
      </p:sp>
    </p:spTree>
    <p:extLst>
      <p:ext uri="{BB962C8B-B14F-4D97-AF65-F5344CB8AC3E}">
        <p14:creationId xmlns:p14="http://schemas.microsoft.com/office/powerpoint/2010/main" val="1070264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857770" y="998095"/>
            <a:ext cx="6953576" cy="5048612"/>
          </a:xfrm>
        </p:spPr>
      </p:pic>
      <p:sp>
        <p:nvSpPr>
          <p:cNvPr id="9" name="TextBox 8"/>
          <p:cNvSpPr txBox="1"/>
          <p:nvPr/>
        </p:nvSpPr>
        <p:spPr>
          <a:xfrm>
            <a:off x="1320799" y="6313701"/>
            <a:ext cx="6724918" cy="276999"/>
          </a:xfrm>
          <a:prstGeom prst="rect">
            <a:avLst/>
          </a:prstGeom>
          <a:noFill/>
        </p:spPr>
        <p:txBody>
          <a:bodyPr wrap="none" rtlCol="0">
            <a:spAutoFit/>
          </a:bodyPr>
          <a:lstStyle/>
          <a:p>
            <a:r>
              <a:rPr lang="en-US" sz="1200" dirty="0"/>
              <a:t>Ebenezer (2015), https://</a:t>
            </a:r>
            <a:r>
              <a:rPr lang="en-US" sz="1200" dirty="0" err="1"/>
              <a:t>coessing.files.wordpress.com</a:t>
            </a:r>
            <a:r>
              <a:rPr lang="en-US" sz="1200" dirty="0"/>
              <a:t>/2016/08/ebenezer_rmu2015_lec1_re.pdf </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20</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2" name="TextBox 1"/>
          <p:cNvSpPr txBox="1"/>
          <p:nvPr/>
        </p:nvSpPr>
        <p:spPr>
          <a:xfrm>
            <a:off x="222821" y="167098"/>
            <a:ext cx="8745708" cy="954107"/>
          </a:xfrm>
          <a:prstGeom prst="rect">
            <a:avLst/>
          </a:prstGeom>
          <a:noFill/>
        </p:spPr>
        <p:txBody>
          <a:bodyPr wrap="square" rtlCol="0">
            <a:spAutoFit/>
          </a:bodyPr>
          <a:lstStyle/>
          <a:p>
            <a:pPr algn="ctr"/>
            <a:r>
              <a:rPr lang="en-US" sz="2800" b="1" dirty="0">
                <a:solidFill>
                  <a:srgbClr val="008000"/>
                </a:solidFill>
              </a:rPr>
              <a:t>Electromagnetic spectrum</a:t>
            </a:r>
          </a:p>
          <a:p>
            <a:pPr algn="ctr"/>
            <a:r>
              <a:rPr lang="en-US" sz="2800" b="1" dirty="0">
                <a:solidFill>
                  <a:srgbClr val="000000"/>
                </a:solidFill>
              </a:rPr>
              <a:t>How we look affects what we see</a:t>
            </a:r>
          </a:p>
        </p:txBody>
      </p:sp>
    </p:spTree>
    <p:extLst>
      <p:ext uri="{BB962C8B-B14F-4D97-AF65-F5344CB8AC3E}">
        <p14:creationId xmlns:p14="http://schemas.microsoft.com/office/powerpoint/2010/main" val="1467274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9806" y="9614"/>
            <a:ext cx="7490153" cy="6584861"/>
          </a:xfrm>
          <a:prstGeom prst="rect">
            <a:avLst/>
          </a:prstGeom>
        </p:spPr>
      </p:pic>
      <p:sp>
        <p:nvSpPr>
          <p:cNvPr id="2" name="TextBox 1"/>
          <p:cNvSpPr txBox="1"/>
          <p:nvPr/>
        </p:nvSpPr>
        <p:spPr>
          <a:xfrm>
            <a:off x="4044782" y="6349742"/>
            <a:ext cx="4434709" cy="261610"/>
          </a:xfrm>
          <a:prstGeom prst="rect">
            <a:avLst/>
          </a:prstGeom>
          <a:noFill/>
        </p:spPr>
        <p:txBody>
          <a:bodyPr wrap="none" rtlCol="0">
            <a:spAutoFit/>
          </a:bodyPr>
          <a:lstStyle/>
          <a:p>
            <a:r>
              <a:rPr lang="en-US" sz="1100" dirty="0"/>
              <a:t>http://</a:t>
            </a:r>
            <a:r>
              <a:rPr lang="en-US" sz="1100" dirty="0" err="1"/>
              <a:t>marine.copernicus.eu</a:t>
            </a:r>
            <a:r>
              <a:rPr lang="en-US" sz="1100" dirty="0"/>
              <a:t>/training/education/observation/satellites/</a:t>
            </a:r>
          </a:p>
        </p:txBody>
      </p:sp>
      <p:sp>
        <p:nvSpPr>
          <p:cNvPr id="3" name="TextBox 2"/>
          <p:cNvSpPr txBox="1"/>
          <p:nvPr/>
        </p:nvSpPr>
        <p:spPr>
          <a:xfrm rot="16200000">
            <a:off x="197416" y="1793931"/>
            <a:ext cx="1155447" cy="369332"/>
          </a:xfrm>
          <a:prstGeom prst="rect">
            <a:avLst/>
          </a:prstGeom>
          <a:noFill/>
        </p:spPr>
        <p:txBody>
          <a:bodyPr wrap="none" rtlCol="0">
            <a:spAutoFit/>
          </a:bodyPr>
          <a:lstStyle/>
          <a:p>
            <a:r>
              <a:rPr lang="en-US" dirty="0">
                <a:solidFill>
                  <a:srgbClr val="FF0000"/>
                </a:solidFill>
              </a:rPr>
              <a:t>PASSIVE</a:t>
            </a:r>
          </a:p>
        </p:txBody>
      </p:sp>
      <p:sp>
        <p:nvSpPr>
          <p:cNvPr id="12" name="TextBox 11"/>
          <p:cNvSpPr txBox="1"/>
          <p:nvPr/>
        </p:nvSpPr>
        <p:spPr>
          <a:xfrm rot="16200000">
            <a:off x="259355" y="4904198"/>
            <a:ext cx="1031214" cy="369332"/>
          </a:xfrm>
          <a:prstGeom prst="rect">
            <a:avLst/>
          </a:prstGeom>
          <a:noFill/>
        </p:spPr>
        <p:txBody>
          <a:bodyPr wrap="none" rtlCol="0">
            <a:spAutoFit/>
          </a:bodyPr>
          <a:lstStyle/>
          <a:p>
            <a:r>
              <a:rPr lang="en-US" dirty="0">
                <a:solidFill>
                  <a:srgbClr val="3366FF"/>
                </a:solidFill>
              </a:rPr>
              <a:t>ACTIVE</a:t>
            </a:r>
          </a:p>
        </p:txBody>
      </p:sp>
      <p:cxnSp>
        <p:nvCxnSpPr>
          <p:cNvPr id="5" name="Straight Arrow Connector 4"/>
          <p:cNvCxnSpPr/>
          <p:nvPr/>
        </p:nvCxnSpPr>
        <p:spPr>
          <a:xfrm>
            <a:off x="959806" y="502120"/>
            <a:ext cx="0" cy="3500072"/>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959806" y="4002192"/>
            <a:ext cx="0" cy="2592283"/>
          </a:xfrm>
          <a:prstGeom prst="straightConnector1">
            <a:avLst/>
          </a:prstGeom>
          <a:ln>
            <a:solidFill>
              <a:srgbClr val="3366FF"/>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1143527" y="533392"/>
            <a:ext cx="1287995" cy="646331"/>
          </a:xfrm>
          <a:prstGeom prst="rect">
            <a:avLst/>
          </a:prstGeom>
          <a:solidFill>
            <a:srgbClr val="FFFFFF"/>
          </a:solidFill>
        </p:spPr>
        <p:txBody>
          <a:bodyPr wrap="none" rtlCol="0">
            <a:spAutoFit/>
          </a:bodyPr>
          <a:lstStyle/>
          <a:p>
            <a:r>
              <a:rPr lang="en-US" dirty="0" err="1">
                <a:solidFill>
                  <a:srgbClr val="FF0000"/>
                </a:solidFill>
              </a:rPr>
              <a:t>Spectro</a:t>
            </a:r>
            <a:r>
              <a:rPr lang="en-US" dirty="0">
                <a:solidFill>
                  <a:srgbClr val="FF0000"/>
                </a:solidFill>
              </a:rPr>
              <a:t>-</a:t>
            </a:r>
          </a:p>
          <a:p>
            <a:r>
              <a:rPr lang="en-US" dirty="0">
                <a:solidFill>
                  <a:srgbClr val="FF0000"/>
                </a:solidFill>
              </a:rPr>
              <a:t>radiometer</a:t>
            </a:r>
          </a:p>
        </p:txBody>
      </p:sp>
      <p:sp>
        <p:nvSpPr>
          <p:cNvPr id="14" name="TextBox 13"/>
          <p:cNvSpPr txBox="1"/>
          <p:nvPr/>
        </p:nvSpPr>
        <p:spPr>
          <a:xfrm>
            <a:off x="1173059" y="1474713"/>
            <a:ext cx="1287995" cy="646331"/>
          </a:xfrm>
          <a:prstGeom prst="rect">
            <a:avLst/>
          </a:prstGeom>
          <a:solidFill>
            <a:srgbClr val="FFFFFF"/>
          </a:solidFill>
        </p:spPr>
        <p:txBody>
          <a:bodyPr wrap="none" rtlCol="0">
            <a:spAutoFit/>
          </a:bodyPr>
          <a:lstStyle/>
          <a:p>
            <a:r>
              <a:rPr lang="en-US" dirty="0">
                <a:solidFill>
                  <a:srgbClr val="FF0000"/>
                </a:solidFill>
              </a:rPr>
              <a:t>Infrared-</a:t>
            </a:r>
          </a:p>
          <a:p>
            <a:r>
              <a:rPr lang="en-US" dirty="0">
                <a:solidFill>
                  <a:srgbClr val="FF0000"/>
                </a:solidFill>
              </a:rPr>
              <a:t>radiometer</a:t>
            </a:r>
          </a:p>
        </p:txBody>
      </p:sp>
      <p:sp>
        <p:nvSpPr>
          <p:cNvPr id="15" name="TextBox 14"/>
          <p:cNvSpPr txBox="1"/>
          <p:nvPr/>
        </p:nvSpPr>
        <p:spPr>
          <a:xfrm>
            <a:off x="1173059" y="2738578"/>
            <a:ext cx="1364639" cy="646331"/>
          </a:xfrm>
          <a:prstGeom prst="rect">
            <a:avLst/>
          </a:prstGeom>
          <a:solidFill>
            <a:srgbClr val="FFFFFF"/>
          </a:solidFill>
        </p:spPr>
        <p:txBody>
          <a:bodyPr wrap="none" rtlCol="0">
            <a:spAutoFit/>
          </a:bodyPr>
          <a:lstStyle/>
          <a:p>
            <a:r>
              <a:rPr lang="en-US" dirty="0">
                <a:solidFill>
                  <a:srgbClr val="FF0000"/>
                </a:solidFill>
              </a:rPr>
              <a:t>Microwave-</a:t>
            </a:r>
          </a:p>
          <a:p>
            <a:r>
              <a:rPr lang="en-US" dirty="0">
                <a:solidFill>
                  <a:srgbClr val="FF0000"/>
                </a:solidFill>
              </a:rPr>
              <a:t>radiometer</a:t>
            </a:r>
          </a:p>
        </p:txBody>
      </p:sp>
      <p:sp>
        <p:nvSpPr>
          <p:cNvPr id="16" name="TextBox 15"/>
          <p:cNvSpPr txBox="1"/>
          <p:nvPr/>
        </p:nvSpPr>
        <p:spPr>
          <a:xfrm>
            <a:off x="1143526" y="4061264"/>
            <a:ext cx="1287995" cy="369332"/>
          </a:xfrm>
          <a:prstGeom prst="rect">
            <a:avLst/>
          </a:prstGeom>
          <a:solidFill>
            <a:srgbClr val="FFFFFF"/>
          </a:solidFill>
        </p:spPr>
        <p:txBody>
          <a:bodyPr wrap="square" rtlCol="0">
            <a:spAutoFit/>
          </a:bodyPr>
          <a:lstStyle/>
          <a:p>
            <a:r>
              <a:rPr lang="en-US" dirty="0">
                <a:solidFill>
                  <a:srgbClr val="3366FF"/>
                </a:solidFill>
              </a:rPr>
              <a:t>Altimeter</a:t>
            </a:r>
          </a:p>
        </p:txBody>
      </p:sp>
      <p:sp>
        <p:nvSpPr>
          <p:cNvPr id="17" name="TextBox 16"/>
          <p:cNvSpPr txBox="1"/>
          <p:nvPr/>
        </p:nvSpPr>
        <p:spPr>
          <a:xfrm>
            <a:off x="1143527" y="5176067"/>
            <a:ext cx="1287995" cy="646331"/>
          </a:xfrm>
          <a:prstGeom prst="rect">
            <a:avLst/>
          </a:prstGeom>
          <a:solidFill>
            <a:srgbClr val="FFFFFF"/>
          </a:solidFill>
        </p:spPr>
        <p:txBody>
          <a:bodyPr wrap="square" rtlCol="0">
            <a:spAutoFit/>
          </a:bodyPr>
          <a:lstStyle/>
          <a:p>
            <a:r>
              <a:rPr lang="en-US" dirty="0">
                <a:solidFill>
                  <a:srgbClr val="3366FF"/>
                </a:solidFill>
              </a:rPr>
              <a:t>Scatter-</a:t>
            </a:r>
          </a:p>
          <a:p>
            <a:r>
              <a:rPr lang="en-US" dirty="0" err="1">
                <a:solidFill>
                  <a:srgbClr val="3366FF"/>
                </a:solidFill>
              </a:rPr>
              <a:t>ometer</a:t>
            </a:r>
            <a:endParaRPr lang="en-US" dirty="0">
              <a:solidFill>
                <a:srgbClr val="3366FF"/>
              </a:solidFill>
            </a:endParaRPr>
          </a:p>
        </p:txBody>
      </p:sp>
      <p:sp>
        <p:nvSpPr>
          <p:cNvPr id="18" name="TextBox 17"/>
          <p:cNvSpPr txBox="1"/>
          <p:nvPr/>
        </p:nvSpPr>
        <p:spPr>
          <a:xfrm>
            <a:off x="1143527" y="6000623"/>
            <a:ext cx="1287995" cy="646331"/>
          </a:xfrm>
          <a:prstGeom prst="rect">
            <a:avLst/>
          </a:prstGeom>
          <a:solidFill>
            <a:srgbClr val="FFFFFF"/>
          </a:solidFill>
        </p:spPr>
        <p:txBody>
          <a:bodyPr wrap="square" rtlCol="0">
            <a:spAutoFit/>
          </a:bodyPr>
          <a:lstStyle/>
          <a:p>
            <a:r>
              <a:rPr lang="en-US" sz="1200" dirty="0">
                <a:solidFill>
                  <a:srgbClr val="3366FF"/>
                </a:solidFill>
              </a:rPr>
              <a:t>Synthetic </a:t>
            </a:r>
          </a:p>
          <a:p>
            <a:r>
              <a:rPr lang="en-US" sz="1200" dirty="0">
                <a:solidFill>
                  <a:srgbClr val="3366FF"/>
                </a:solidFill>
              </a:rPr>
              <a:t>aperture</a:t>
            </a:r>
          </a:p>
          <a:p>
            <a:r>
              <a:rPr lang="en-US" sz="1200" dirty="0">
                <a:solidFill>
                  <a:srgbClr val="3366FF"/>
                </a:solidFill>
              </a:rPr>
              <a:t>radar (SAR)</a:t>
            </a:r>
          </a:p>
        </p:txBody>
      </p:sp>
      <p:sp>
        <p:nvSpPr>
          <p:cNvPr id="1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2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21</a:t>
            </a:fld>
            <a:endParaRPr lang="en-US"/>
          </a:p>
        </p:txBody>
      </p:sp>
      <p:sp>
        <p:nvSpPr>
          <p:cNvPr id="2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2511121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7625" y="2463302"/>
            <a:ext cx="9144000" cy="1143000"/>
          </a:xfrm>
        </p:spPr>
        <p:txBody>
          <a:bodyPr/>
          <a:lstStyle/>
          <a:p>
            <a:r>
              <a:rPr lang="en-US" sz="6600" dirty="0"/>
              <a:t>Ocean </a:t>
            </a:r>
            <a:r>
              <a:rPr lang="en-US" sz="6600" dirty="0" err="1"/>
              <a:t>colour</a:t>
            </a:r>
            <a:br>
              <a:rPr lang="en-US" sz="6600" dirty="0"/>
            </a:br>
            <a:r>
              <a:rPr lang="en-US" sz="6600" dirty="0"/>
              <a:t>(visible and infrared)</a:t>
            </a:r>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22</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1597192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94225" y="1259644"/>
            <a:ext cx="9097513" cy="4681531"/>
          </a:xfrm>
        </p:spPr>
      </p:pic>
      <p:sp>
        <p:nvSpPr>
          <p:cNvPr id="9" name="TextBox 8"/>
          <p:cNvSpPr txBox="1"/>
          <p:nvPr/>
        </p:nvSpPr>
        <p:spPr>
          <a:xfrm>
            <a:off x="0" y="6313701"/>
            <a:ext cx="1946567" cy="276999"/>
          </a:xfrm>
          <a:prstGeom prst="rect">
            <a:avLst/>
          </a:prstGeom>
          <a:noFill/>
        </p:spPr>
        <p:txBody>
          <a:bodyPr wrap="none" rtlCol="0">
            <a:spAutoFit/>
          </a:bodyPr>
          <a:lstStyle/>
          <a:p>
            <a:r>
              <a:rPr lang="en-US" sz="1200" dirty="0"/>
              <a:t>Emery and Camps (2017)</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23</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3" name="TextBox 2"/>
          <p:cNvSpPr txBox="1"/>
          <p:nvPr/>
        </p:nvSpPr>
        <p:spPr>
          <a:xfrm>
            <a:off x="1180640" y="5186860"/>
            <a:ext cx="890012" cy="369332"/>
          </a:xfrm>
          <a:prstGeom prst="rect">
            <a:avLst/>
          </a:prstGeom>
          <a:noFill/>
        </p:spPr>
        <p:txBody>
          <a:bodyPr wrap="none" rtlCol="0">
            <a:spAutoFit/>
          </a:bodyPr>
          <a:lstStyle/>
          <a:p>
            <a:r>
              <a:rPr lang="en-US" dirty="0"/>
              <a:t>TIROS</a:t>
            </a:r>
          </a:p>
        </p:txBody>
      </p:sp>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First picture</a:t>
            </a:r>
            <a:endParaRPr lang="en-US" sz="1800" dirty="0">
              <a:solidFill>
                <a:srgbClr val="008000"/>
              </a:solidFill>
            </a:endParaRPr>
          </a:p>
        </p:txBody>
      </p:sp>
    </p:spTree>
    <p:extLst>
      <p:ext uri="{BB962C8B-B14F-4D97-AF65-F5344CB8AC3E}">
        <p14:creationId xmlns:p14="http://schemas.microsoft.com/office/powerpoint/2010/main" val="167004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True color picture:</a:t>
            </a:r>
            <a:br>
              <a:rPr lang="en-US" sz="4000" b="1" dirty="0">
                <a:solidFill>
                  <a:srgbClr val="008000"/>
                </a:solidFill>
              </a:rPr>
            </a:br>
            <a:r>
              <a:rPr lang="en-US" sz="3200" b="1" dirty="0"/>
              <a:t>Ocean </a:t>
            </a:r>
            <a:r>
              <a:rPr lang="en-US" sz="3200" b="1" dirty="0" err="1"/>
              <a:t>colour</a:t>
            </a:r>
            <a:r>
              <a:rPr lang="en-US" sz="3200" b="1" dirty="0"/>
              <a:t> = art of interpreting this</a:t>
            </a:r>
            <a:endParaRPr lang="en-US" sz="3200" dirty="0">
              <a:solidFill>
                <a:srgbClr val="008000"/>
              </a:solidFill>
            </a:endParaRPr>
          </a:p>
        </p:txBody>
      </p:sp>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81593" y="1358007"/>
            <a:ext cx="8495143" cy="5133017"/>
          </a:xfrm>
        </p:spPr>
      </p:pic>
      <p:sp>
        <p:nvSpPr>
          <p:cNvPr id="7" name="TextBox 6"/>
          <p:cNvSpPr txBox="1"/>
          <p:nvPr/>
        </p:nvSpPr>
        <p:spPr>
          <a:xfrm>
            <a:off x="1632303" y="2012221"/>
            <a:ext cx="5856817" cy="276999"/>
          </a:xfrm>
          <a:prstGeom prst="rect">
            <a:avLst/>
          </a:prstGeom>
          <a:noFill/>
        </p:spPr>
        <p:txBody>
          <a:bodyPr wrap="none" rtlCol="0">
            <a:spAutoFit/>
          </a:bodyPr>
          <a:lstStyle/>
          <a:p>
            <a:r>
              <a:rPr lang="en-US" sz="1200" dirty="0">
                <a:solidFill>
                  <a:schemeClr val="bg2">
                    <a:lumMod val="75000"/>
                  </a:schemeClr>
                </a:solidFill>
              </a:rPr>
              <a:t>https://</a:t>
            </a:r>
            <a:r>
              <a:rPr lang="en-US" sz="1200" dirty="0" err="1">
                <a:solidFill>
                  <a:schemeClr val="bg2">
                    <a:lumMod val="75000"/>
                  </a:schemeClr>
                </a:solidFill>
              </a:rPr>
              <a:t>www.youtube.com</a:t>
            </a:r>
            <a:r>
              <a:rPr lang="en-US" sz="1200" dirty="0">
                <a:solidFill>
                  <a:schemeClr val="bg2">
                    <a:lumMod val="75000"/>
                  </a:schemeClr>
                </a:solidFill>
              </a:rPr>
              <a:t>/</a:t>
            </a:r>
            <a:r>
              <a:rPr lang="en-US" sz="1200" dirty="0" err="1">
                <a:solidFill>
                  <a:schemeClr val="bg2">
                    <a:lumMod val="75000"/>
                  </a:schemeClr>
                </a:solidFill>
              </a:rPr>
              <a:t>playlist?list</a:t>
            </a:r>
            <a:r>
              <a:rPr lang="en-US" sz="1200" dirty="0">
                <a:solidFill>
                  <a:schemeClr val="bg2">
                    <a:lumMod val="75000"/>
                  </a:schemeClr>
                </a:solidFill>
              </a:rPr>
              <a:t>=PLWz3L6GkKap5U7QM5IDag4vkruykAE94U</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24</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2" name="TextBox 1"/>
          <p:cNvSpPr txBox="1"/>
          <p:nvPr/>
        </p:nvSpPr>
        <p:spPr>
          <a:xfrm>
            <a:off x="7634693" y="2473617"/>
            <a:ext cx="929010" cy="369332"/>
          </a:xfrm>
          <a:prstGeom prst="rect">
            <a:avLst/>
          </a:prstGeom>
          <a:noFill/>
        </p:spPr>
        <p:txBody>
          <a:bodyPr wrap="none" rtlCol="0">
            <a:spAutoFit/>
          </a:bodyPr>
          <a:lstStyle/>
          <a:p>
            <a:r>
              <a:rPr lang="en-US" b="1" dirty="0">
                <a:solidFill>
                  <a:srgbClr val="FF78C8"/>
                </a:solidFill>
              </a:rPr>
              <a:t>Case 2</a:t>
            </a:r>
          </a:p>
        </p:txBody>
      </p:sp>
      <p:sp>
        <p:nvSpPr>
          <p:cNvPr id="14" name="TextBox 13"/>
          <p:cNvSpPr txBox="1"/>
          <p:nvPr/>
        </p:nvSpPr>
        <p:spPr>
          <a:xfrm>
            <a:off x="4804310" y="5136617"/>
            <a:ext cx="929010" cy="369332"/>
          </a:xfrm>
          <a:prstGeom prst="rect">
            <a:avLst/>
          </a:prstGeom>
          <a:noFill/>
        </p:spPr>
        <p:txBody>
          <a:bodyPr wrap="none" rtlCol="0">
            <a:spAutoFit/>
          </a:bodyPr>
          <a:lstStyle/>
          <a:p>
            <a:r>
              <a:rPr lang="en-US" b="1" dirty="0">
                <a:solidFill>
                  <a:srgbClr val="FF78C8"/>
                </a:solidFill>
              </a:rPr>
              <a:t>Case 1</a:t>
            </a:r>
          </a:p>
        </p:txBody>
      </p:sp>
    </p:spTree>
    <p:extLst>
      <p:ext uri="{BB962C8B-B14F-4D97-AF65-F5344CB8AC3E}">
        <p14:creationId xmlns:p14="http://schemas.microsoft.com/office/powerpoint/2010/main" val="2000793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True </a:t>
            </a:r>
            <a:r>
              <a:rPr lang="en-US" sz="4000" b="1" dirty="0" err="1">
                <a:solidFill>
                  <a:srgbClr val="008000"/>
                </a:solidFill>
              </a:rPr>
              <a:t>vs</a:t>
            </a:r>
            <a:r>
              <a:rPr lang="en-US" sz="4000" b="1" dirty="0">
                <a:solidFill>
                  <a:srgbClr val="008000"/>
                </a:solidFill>
              </a:rPr>
              <a:t> “false” (i.e. processed) color</a:t>
            </a:r>
            <a:endParaRPr lang="en-US" sz="1800" dirty="0">
              <a:solidFill>
                <a:srgbClr val="008000"/>
              </a:solidFill>
            </a:endParaRPr>
          </a:p>
        </p:txBody>
      </p:sp>
      <p:pic>
        <p:nvPicPr>
          <p:cNvPr id="4" name="Content Placeholder 3"/>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r="-1464"/>
          <a:stretch/>
        </p:blipFill>
        <p:spPr>
          <a:xfrm>
            <a:off x="38523" y="1448187"/>
            <a:ext cx="9183369" cy="4756661"/>
          </a:xfrm>
        </p:spPr>
      </p:pic>
      <p:sp>
        <p:nvSpPr>
          <p:cNvPr id="7" name="TextBox 6"/>
          <p:cNvSpPr txBox="1"/>
          <p:nvPr/>
        </p:nvSpPr>
        <p:spPr>
          <a:xfrm>
            <a:off x="1632303" y="6225001"/>
            <a:ext cx="5856817" cy="276999"/>
          </a:xfrm>
          <a:prstGeom prst="rect">
            <a:avLst/>
          </a:prstGeom>
          <a:noFill/>
        </p:spPr>
        <p:txBody>
          <a:bodyPr wrap="none" rtlCol="0">
            <a:spAutoFit/>
          </a:bodyPr>
          <a:lstStyle/>
          <a:p>
            <a:r>
              <a:rPr lang="en-US" sz="1200" dirty="0"/>
              <a:t>https://</a:t>
            </a:r>
            <a:r>
              <a:rPr lang="en-US" sz="1200" dirty="0" err="1"/>
              <a:t>www.youtube.com</a:t>
            </a:r>
            <a:r>
              <a:rPr lang="en-US" sz="1200" dirty="0"/>
              <a:t>/</a:t>
            </a:r>
            <a:r>
              <a:rPr lang="en-US" sz="1200" dirty="0" err="1"/>
              <a:t>playlist?list</a:t>
            </a:r>
            <a:r>
              <a:rPr lang="en-US" sz="1200" dirty="0"/>
              <a:t>=PLWz3L6GkKap5U7QM5IDag4vkruykAE94U</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25</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2" name="TextBox 1"/>
          <p:cNvSpPr txBox="1"/>
          <p:nvPr/>
        </p:nvSpPr>
        <p:spPr>
          <a:xfrm>
            <a:off x="999069" y="1144990"/>
            <a:ext cx="1946341" cy="369332"/>
          </a:xfrm>
          <a:prstGeom prst="rect">
            <a:avLst/>
          </a:prstGeom>
          <a:noFill/>
        </p:spPr>
        <p:txBody>
          <a:bodyPr wrap="none" rtlCol="0">
            <a:spAutoFit/>
          </a:bodyPr>
          <a:lstStyle/>
          <a:p>
            <a:r>
              <a:rPr lang="en-US" dirty="0"/>
              <a:t>SEAWIFS (2002)</a:t>
            </a:r>
          </a:p>
        </p:txBody>
      </p:sp>
    </p:spTree>
    <p:extLst>
      <p:ext uri="{BB962C8B-B14F-4D97-AF65-F5344CB8AC3E}">
        <p14:creationId xmlns:p14="http://schemas.microsoft.com/office/powerpoint/2010/main" val="1134331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90163"/>
            <a:ext cx="8229600" cy="4525963"/>
          </a:xfrm>
        </p:spPr>
        <p:txBody>
          <a:bodyPr/>
          <a:lstStyle/>
          <a:p>
            <a:r>
              <a:rPr lang="en-US" dirty="0"/>
              <a:t>Phytoplankton phenology</a:t>
            </a:r>
          </a:p>
          <a:p>
            <a:r>
              <a:rPr lang="en-US" dirty="0"/>
              <a:t>Carbon inventory</a:t>
            </a:r>
          </a:p>
          <a:p>
            <a:r>
              <a:rPr lang="en-US" dirty="0"/>
              <a:t>Heat budget</a:t>
            </a:r>
          </a:p>
          <a:p>
            <a:r>
              <a:rPr lang="en-US" dirty="0"/>
              <a:t>Ocean dynamics</a:t>
            </a:r>
          </a:p>
          <a:p>
            <a:r>
              <a:rPr lang="en-US" dirty="0"/>
              <a:t>Fisheries</a:t>
            </a:r>
          </a:p>
          <a:p>
            <a:r>
              <a:rPr lang="en-US" dirty="0"/>
              <a:t>Ecosystem management, </a:t>
            </a:r>
            <a:r>
              <a:rPr lang="en-US" dirty="0" err="1"/>
              <a:t>polllution</a:t>
            </a:r>
            <a:r>
              <a:rPr lang="en-US" dirty="0"/>
              <a:t>, oil spills</a:t>
            </a:r>
          </a:p>
          <a:p>
            <a:r>
              <a:rPr lang="en-US" dirty="0"/>
              <a:t>Toxic algal blooms</a:t>
            </a:r>
          </a:p>
          <a:p>
            <a:r>
              <a:rPr lang="en-US" dirty="0"/>
              <a:t>Eutrophication</a:t>
            </a:r>
          </a:p>
          <a:p>
            <a:r>
              <a:rPr lang="en-US" dirty="0"/>
              <a:t>Etc.</a:t>
            </a:r>
          </a:p>
          <a:p>
            <a:endParaRPr lang="en-US" dirty="0"/>
          </a:p>
          <a:p>
            <a:pPr lvl="2"/>
            <a:endParaRPr lang="en-US" dirty="0"/>
          </a:p>
        </p:txBody>
      </p:sp>
      <p:sp>
        <p:nvSpPr>
          <p:cNvPr id="10" name="Title 9"/>
          <p:cNvSpPr>
            <a:spLocks noGrp="1"/>
          </p:cNvSpPr>
          <p:nvPr>
            <p:ph type="title"/>
          </p:nvPr>
        </p:nvSpPr>
        <p:spPr>
          <a:xfrm>
            <a:off x="46039" y="24783"/>
            <a:ext cx="9050336" cy="1143000"/>
          </a:xfrm>
        </p:spPr>
        <p:txBody>
          <a:bodyPr/>
          <a:lstStyle/>
          <a:p>
            <a:r>
              <a:rPr lang="en-US" b="1" dirty="0">
                <a:solidFill>
                  <a:srgbClr val="008000"/>
                </a:solidFill>
              </a:rPr>
              <a:t>Applications of ocean </a:t>
            </a:r>
            <a:r>
              <a:rPr lang="en-US" b="1" dirty="0" err="1">
                <a:solidFill>
                  <a:srgbClr val="008000"/>
                </a:solidFill>
              </a:rPr>
              <a:t>colour</a:t>
            </a:r>
            <a:endParaRPr lang="en-US" dirty="0"/>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26</a:t>
            </a:fld>
            <a:endParaRPr lang="en-US"/>
          </a:p>
        </p:txBody>
      </p:sp>
      <p:sp>
        <p:nvSpPr>
          <p:cNvPr id="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2351556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67783"/>
            <a:ext cx="8229600" cy="5206096"/>
          </a:xfrm>
        </p:spPr>
        <p:txBody>
          <a:bodyPr/>
          <a:lstStyle/>
          <a:p>
            <a:r>
              <a:rPr lang="en-US" sz="2800" b="1" dirty="0"/>
              <a:t>CZCS</a:t>
            </a:r>
            <a:r>
              <a:rPr lang="en-US" sz="2800" dirty="0"/>
              <a:t> (Coastal Zone Color Scanner) </a:t>
            </a:r>
            <a:r>
              <a:rPr lang="mr-IN" sz="2800" dirty="0"/>
              <a:t>–</a:t>
            </a:r>
            <a:r>
              <a:rPr lang="en-US" sz="2800" dirty="0"/>
              <a:t> proof of concept</a:t>
            </a:r>
          </a:p>
          <a:p>
            <a:r>
              <a:rPr lang="en-US" sz="2800" dirty="0"/>
              <a:t>Sea-viewing Wide Field of View Sensor (</a:t>
            </a:r>
            <a:r>
              <a:rPr lang="en-US" sz="2800" b="1" dirty="0" err="1"/>
              <a:t>SeaWIFS</a:t>
            </a:r>
            <a:r>
              <a:rPr lang="en-US" sz="2800" dirty="0"/>
              <a:t>, 1997)</a:t>
            </a:r>
          </a:p>
          <a:p>
            <a:r>
              <a:rPr lang="en-US" sz="2800" dirty="0"/>
              <a:t>Moderate Resolution Imaging </a:t>
            </a:r>
            <a:r>
              <a:rPr lang="en-US" sz="2800" dirty="0" err="1"/>
              <a:t>Spectroradiometer</a:t>
            </a:r>
            <a:r>
              <a:rPr lang="en-US" sz="2800" dirty="0"/>
              <a:t> (</a:t>
            </a:r>
            <a:r>
              <a:rPr lang="en-US" sz="2800" b="1" dirty="0"/>
              <a:t>MODIS</a:t>
            </a:r>
            <a:r>
              <a:rPr lang="en-US" sz="2800" dirty="0"/>
              <a:t>) on the Earth Observing system Terra (1999) and Aqua (2002)</a:t>
            </a:r>
          </a:p>
          <a:p>
            <a:r>
              <a:rPr lang="en-US" sz="2800" dirty="0"/>
              <a:t>ENVISAT </a:t>
            </a:r>
            <a:r>
              <a:rPr lang="mr-IN" sz="2800" dirty="0"/>
              <a:t>–</a:t>
            </a:r>
            <a:r>
              <a:rPr lang="en-US" sz="2800" dirty="0"/>
              <a:t> </a:t>
            </a:r>
            <a:r>
              <a:rPr lang="en-US" sz="2800" b="1" dirty="0"/>
              <a:t>MERIS</a:t>
            </a:r>
            <a:r>
              <a:rPr lang="en-US" sz="2800" dirty="0"/>
              <a:t> (Medium resolution imaging </a:t>
            </a:r>
            <a:r>
              <a:rPr lang="en-US" sz="2800" dirty="0" err="1"/>
              <a:t>spectometer</a:t>
            </a:r>
            <a:r>
              <a:rPr lang="en-US" sz="2800" dirty="0"/>
              <a:t>)</a:t>
            </a:r>
          </a:p>
          <a:p>
            <a:r>
              <a:rPr lang="en-US" sz="2800" dirty="0"/>
              <a:t>Copernicus/Sentinel 3: Ocean and Land </a:t>
            </a:r>
            <a:r>
              <a:rPr lang="en-US" sz="2800" dirty="0" err="1"/>
              <a:t>Colour</a:t>
            </a:r>
            <a:r>
              <a:rPr lang="en-US" sz="2800" dirty="0"/>
              <a:t> Instrument (</a:t>
            </a:r>
            <a:r>
              <a:rPr lang="en-US" sz="2800" b="1" dirty="0"/>
              <a:t>OLCI</a:t>
            </a:r>
            <a:r>
              <a:rPr lang="en-US" sz="2800" dirty="0"/>
              <a:t>)</a:t>
            </a:r>
          </a:p>
          <a:p>
            <a:pPr marL="0" indent="0">
              <a:buNone/>
            </a:pPr>
            <a:endParaRPr lang="en-US" sz="2800" dirty="0"/>
          </a:p>
        </p:txBody>
      </p:sp>
      <p:sp>
        <p:nvSpPr>
          <p:cNvPr id="10" name="Title 9"/>
          <p:cNvSpPr>
            <a:spLocks noGrp="1"/>
          </p:cNvSpPr>
          <p:nvPr>
            <p:ph type="title"/>
          </p:nvPr>
        </p:nvSpPr>
        <p:spPr>
          <a:xfrm>
            <a:off x="46039" y="24783"/>
            <a:ext cx="9050336" cy="1143000"/>
          </a:xfrm>
        </p:spPr>
        <p:txBody>
          <a:bodyPr/>
          <a:lstStyle/>
          <a:p>
            <a:r>
              <a:rPr lang="en-US" b="1" dirty="0">
                <a:solidFill>
                  <a:srgbClr val="008000"/>
                </a:solidFill>
              </a:rPr>
              <a:t>Popular sensors</a:t>
            </a:r>
            <a:endParaRPr lang="en-US" dirty="0"/>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27</a:t>
            </a:fld>
            <a:endParaRPr lang="en-US"/>
          </a:p>
        </p:txBody>
      </p:sp>
      <p:sp>
        <p:nvSpPr>
          <p:cNvPr id="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18957171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3184905" cy="3170306"/>
          </a:xfrm>
        </p:spPr>
        <p:txBody>
          <a:bodyPr/>
          <a:lstStyle/>
          <a:p>
            <a:r>
              <a:rPr lang="en-US" sz="4000" b="1" dirty="0">
                <a:solidFill>
                  <a:srgbClr val="008000"/>
                </a:solidFill>
              </a:rPr>
              <a:t>Historical sensors</a:t>
            </a:r>
            <a:endParaRPr lang="en-US" sz="1800" dirty="0">
              <a:solidFill>
                <a:srgbClr val="008000"/>
              </a:solidFill>
            </a:endParaRPr>
          </a:p>
        </p:txBody>
      </p:sp>
      <p:pic>
        <p:nvPicPr>
          <p:cNvPr id="4" name="Content Placeholder 3"/>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t="2802" b="10123"/>
          <a:stretch/>
        </p:blipFill>
        <p:spPr>
          <a:xfrm>
            <a:off x="3344092" y="-85153"/>
            <a:ext cx="5578844" cy="6798346"/>
          </a:xfrm>
        </p:spPr>
      </p:pic>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28</a:t>
            </a:fld>
            <a:endParaRPr lang="en-US"/>
          </a:p>
        </p:txBody>
      </p:sp>
      <p:sp>
        <p:nvSpPr>
          <p:cNvPr id="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6323168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Current sensors</a:t>
            </a:r>
            <a:endParaRPr lang="en-US" sz="1800" dirty="0">
              <a:solidFill>
                <a:srgbClr val="008000"/>
              </a:solidFill>
            </a:endParaRPr>
          </a:p>
        </p:txBody>
      </p:sp>
      <p:pic>
        <p:nvPicPr>
          <p:cNvPr id="4" name="Content Placeholder 3" descr="Screen Shot 2018-05-25 at 14.09.55.png"/>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45425" y="1028800"/>
            <a:ext cx="9268584" cy="5097364"/>
          </a:xfrm>
        </p:spPr>
      </p:pic>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29</a:t>
            </a:fld>
            <a:endParaRPr lang="en-US"/>
          </a:p>
        </p:txBody>
      </p:sp>
      <p:sp>
        <p:nvSpPr>
          <p:cNvPr id="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459237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5" name="TextBox 4"/>
          <p:cNvSpPr txBox="1"/>
          <p:nvPr/>
        </p:nvSpPr>
        <p:spPr>
          <a:xfrm>
            <a:off x="46038" y="170887"/>
            <a:ext cx="9053771" cy="584776"/>
          </a:xfrm>
          <a:prstGeom prst="rect">
            <a:avLst/>
          </a:prstGeom>
          <a:noFill/>
        </p:spPr>
        <p:txBody>
          <a:bodyPr wrap="square" rtlCol="0">
            <a:spAutoFit/>
          </a:bodyPr>
          <a:lstStyle/>
          <a:p>
            <a:pPr algn="ctr"/>
            <a:r>
              <a:rPr lang="en-US" sz="3200" b="1" dirty="0">
                <a:solidFill>
                  <a:srgbClr val="008000"/>
                </a:solidFill>
              </a:rPr>
              <a:t>Satellite oceanography </a:t>
            </a:r>
            <a:r>
              <a:rPr lang="mr-IN" sz="3200" b="1" dirty="0">
                <a:solidFill>
                  <a:srgbClr val="008000"/>
                </a:solidFill>
              </a:rPr>
              <a:t>–</a:t>
            </a:r>
            <a:r>
              <a:rPr lang="en-US" sz="3200" b="1" dirty="0">
                <a:solidFill>
                  <a:srgbClr val="008000"/>
                </a:solidFill>
              </a:rPr>
              <a:t> the good</a:t>
            </a:r>
          </a:p>
        </p:txBody>
      </p:sp>
      <p:sp>
        <p:nvSpPr>
          <p:cNvPr id="2" name="TextBox 1"/>
          <p:cNvSpPr txBox="1"/>
          <p:nvPr/>
        </p:nvSpPr>
        <p:spPr>
          <a:xfrm>
            <a:off x="270933" y="948267"/>
            <a:ext cx="8686800" cy="7294306"/>
          </a:xfrm>
          <a:prstGeom prst="rect">
            <a:avLst/>
          </a:prstGeom>
          <a:noFill/>
        </p:spPr>
        <p:txBody>
          <a:bodyPr wrap="square" rtlCol="0">
            <a:spAutoFit/>
          </a:bodyPr>
          <a:lstStyle/>
          <a:p>
            <a:pPr marL="285750" indent="-285750">
              <a:buFont typeface="Arial"/>
              <a:buChar char="•"/>
            </a:pPr>
            <a:r>
              <a:rPr lang="en-US" sz="3600" dirty="0"/>
              <a:t>Range of spatial coverage </a:t>
            </a:r>
          </a:p>
          <a:p>
            <a:pPr marL="742950" lvl="1" indent="-285750">
              <a:buFont typeface="Arial"/>
              <a:buChar char="•"/>
            </a:pPr>
            <a:r>
              <a:rPr lang="en-US" sz="3600" dirty="0"/>
              <a:t>global, synoptic scales, down to meters or centimeters </a:t>
            </a:r>
          </a:p>
          <a:p>
            <a:pPr marL="285750" indent="-285750">
              <a:buFont typeface="Arial"/>
              <a:buChar char="•"/>
            </a:pPr>
            <a:r>
              <a:rPr lang="en-US" sz="3600" dirty="0"/>
              <a:t>Repeat views</a:t>
            </a:r>
          </a:p>
          <a:p>
            <a:pPr marL="285750" indent="-285750">
              <a:buFont typeface="Arial"/>
              <a:buChar char="•"/>
            </a:pPr>
            <a:r>
              <a:rPr lang="en-US" sz="3600" dirty="0"/>
              <a:t>Access </a:t>
            </a:r>
            <a:r>
              <a:rPr lang="en-US" sz="2400" dirty="0"/>
              <a:t>(caveat: not unlimited)</a:t>
            </a:r>
            <a:r>
              <a:rPr lang="en-US" sz="3600" dirty="0"/>
              <a:t>:</a:t>
            </a:r>
          </a:p>
          <a:p>
            <a:pPr marL="742950" lvl="1" indent="-285750">
              <a:buFont typeface="Arial"/>
              <a:buChar char="•"/>
            </a:pPr>
            <a:r>
              <a:rPr lang="en-US" sz="3600" dirty="0"/>
              <a:t>Ships avoid storms/bad weather</a:t>
            </a:r>
          </a:p>
          <a:p>
            <a:pPr marL="742950" lvl="1" indent="-285750">
              <a:buFont typeface="Arial"/>
              <a:buChar char="•"/>
            </a:pPr>
            <a:r>
              <a:rPr lang="en-US" sz="3600" dirty="0"/>
              <a:t>Buoys steered away from divergence zones</a:t>
            </a:r>
          </a:p>
          <a:p>
            <a:pPr marL="285750" indent="-285750">
              <a:buFont typeface="Arial"/>
              <a:buChar char="•"/>
            </a:pPr>
            <a:r>
              <a:rPr lang="en-US" sz="3600" dirty="0"/>
              <a:t>Near real time (possible)</a:t>
            </a:r>
          </a:p>
          <a:p>
            <a:pPr marL="742950" lvl="1" indent="-285750">
              <a:buFont typeface="Arial"/>
              <a:buChar char="•"/>
            </a:pPr>
            <a:endParaRPr lang="en-US" sz="3600" dirty="0"/>
          </a:p>
          <a:p>
            <a:pPr marL="742950" lvl="1" indent="-285750">
              <a:buFont typeface="Arial"/>
              <a:buChar char="•"/>
            </a:pPr>
            <a:endParaRPr lang="en-US" sz="3600" dirty="0"/>
          </a:p>
          <a:p>
            <a:pPr marL="742950" lvl="1" indent="-285750">
              <a:buFont typeface="Arial"/>
              <a:buChar char="•"/>
            </a:pPr>
            <a:endParaRPr lang="en-US" sz="3600" dirty="0"/>
          </a:p>
          <a:p>
            <a:pPr marL="285750" indent="-285750">
              <a:buFont typeface="Arial"/>
              <a:buChar char="•"/>
            </a:pPr>
            <a:endParaRPr lang="en-US" sz="3600" dirty="0"/>
          </a:p>
        </p:txBody>
      </p:sp>
    </p:spTree>
    <p:extLst>
      <p:ext uri="{BB962C8B-B14F-4D97-AF65-F5344CB8AC3E}">
        <p14:creationId xmlns:p14="http://schemas.microsoft.com/office/powerpoint/2010/main" val="33850883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46038" y="1515029"/>
            <a:ext cx="8968949" cy="3835904"/>
          </a:xfrm>
        </p:spPr>
      </p:pic>
      <p:sp>
        <p:nvSpPr>
          <p:cNvPr id="2" name="TextBox 1"/>
          <p:cNvSpPr txBox="1"/>
          <p:nvPr/>
        </p:nvSpPr>
        <p:spPr>
          <a:xfrm>
            <a:off x="0" y="6313701"/>
            <a:ext cx="1946567" cy="276999"/>
          </a:xfrm>
          <a:prstGeom prst="rect">
            <a:avLst/>
          </a:prstGeom>
          <a:noFill/>
        </p:spPr>
        <p:txBody>
          <a:bodyPr wrap="none" rtlCol="0">
            <a:spAutoFit/>
          </a:bodyPr>
          <a:lstStyle/>
          <a:p>
            <a:r>
              <a:rPr lang="en-US" sz="1200" dirty="0"/>
              <a:t>Emery and Camps (2017)</a:t>
            </a:r>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30</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3" name="TextBox 2"/>
          <p:cNvSpPr txBox="1"/>
          <p:nvPr/>
        </p:nvSpPr>
        <p:spPr>
          <a:xfrm>
            <a:off x="7191165" y="2230005"/>
            <a:ext cx="1228221" cy="461665"/>
          </a:xfrm>
          <a:prstGeom prst="rect">
            <a:avLst/>
          </a:prstGeom>
          <a:noFill/>
        </p:spPr>
        <p:txBody>
          <a:bodyPr wrap="none" rtlCol="0">
            <a:spAutoFit/>
          </a:bodyPr>
          <a:lstStyle/>
          <a:p>
            <a:r>
              <a:rPr lang="en-US" sz="2400" dirty="0"/>
              <a:t>satellite</a:t>
            </a:r>
          </a:p>
        </p:txBody>
      </p:sp>
      <p:sp>
        <p:nvSpPr>
          <p:cNvPr id="12" name="Title 9"/>
          <p:cNvSpPr>
            <a:spLocks noGrp="1"/>
          </p:cNvSpPr>
          <p:nvPr>
            <p:ph type="title"/>
          </p:nvPr>
        </p:nvSpPr>
        <p:spPr>
          <a:xfrm>
            <a:off x="-1587" y="28620"/>
            <a:ext cx="9097962" cy="1143000"/>
          </a:xfrm>
        </p:spPr>
        <p:txBody>
          <a:bodyPr/>
          <a:lstStyle/>
          <a:p>
            <a:r>
              <a:rPr lang="en-US" sz="4000" b="1" dirty="0">
                <a:solidFill>
                  <a:srgbClr val="008000"/>
                </a:solidFill>
              </a:rPr>
              <a:t>Basic idea: passive radiometry</a:t>
            </a:r>
            <a:br>
              <a:rPr lang="en-US" sz="4000" b="1" dirty="0">
                <a:solidFill>
                  <a:srgbClr val="008000"/>
                </a:solidFill>
              </a:rPr>
            </a:br>
            <a:r>
              <a:rPr lang="en-US" sz="3200" b="1" dirty="0"/>
              <a:t>sun shines, we detect remaining light</a:t>
            </a:r>
            <a:endParaRPr lang="en-US" sz="1400" dirty="0"/>
          </a:p>
        </p:txBody>
      </p:sp>
      <p:sp>
        <p:nvSpPr>
          <p:cNvPr id="4" name="TextBox 3"/>
          <p:cNvSpPr txBox="1"/>
          <p:nvPr/>
        </p:nvSpPr>
        <p:spPr>
          <a:xfrm>
            <a:off x="1946567" y="5463236"/>
            <a:ext cx="3608680" cy="461665"/>
          </a:xfrm>
          <a:prstGeom prst="rect">
            <a:avLst/>
          </a:prstGeom>
          <a:noFill/>
        </p:spPr>
        <p:txBody>
          <a:bodyPr wrap="none" rtlCol="0">
            <a:spAutoFit/>
          </a:bodyPr>
          <a:lstStyle/>
          <a:p>
            <a:pPr marL="342900" indent="-342900">
              <a:buFont typeface="Arial"/>
              <a:buChar char="•"/>
            </a:pPr>
            <a:r>
              <a:rPr lang="en-US" sz="2400" dirty="0"/>
              <a:t>Why is the tree green?</a:t>
            </a:r>
          </a:p>
        </p:txBody>
      </p:sp>
    </p:spTree>
    <p:extLst>
      <p:ext uri="{BB962C8B-B14F-4D97-AF65-F5344CB8AC3E}">
        <p14:creationId xmlns:p14="http://schemas.microsoft.com/office/powerpoint/2010/main" val="31146473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110541" y="1442548"/>
            <a:ext cx="6625967" cy="4972978"/>
          </a:xfrm>
        </p:spPr>
      </p:pic>
      <p:sp>
        <p:nvSpPr>
          <p:cNvPr id="11" name="TextBox 10"/>
          <p:cNvSpPr txBox="1"/>
          <p:nvPr/>
        </p:nvSpPr>
        <p:spPr>
          <a:xfrm>
            <a:off x="1097796" y="5993228"/>
            <a:ext cx="4773362" cy="369332"/>
          </a:xfrm>
          <a:prstGeom prst="rect">
            <a:avLst/>
          </a:prstGeom>
          <a:noFill/>
        </p:spPr>
        <p:txBody>
          <a:bodyPr wrap="none" rtlCol="0">
            <a:spAutoFit/>
          </a:bodyPr>
          <a:lstStyle/>
          <a:p>
            <a:r>
              <a:rPr lang="en-US" dirty="0">
                <a:solidFill>
                  <a:schemeClr val="bg1"/>
                </a:solidFill>
              </a:rPr>
              <a:t>MODIS Terra, 22 May 2010, true color image</a:t>
            </a:r>
          </a:p>
        </p:txBody>
      </p:sp>
      <p:sp>
        <p:nvSpPr>
          <p:cNvPr id="2" name="TextBox 1"/>
          <p:cNvSpPr txBox="1"/>
          <p:nvPr/>
        </p:nvSpPr>
        <p:spPr>
          <a:xfrm>
            <a:off x="1838324" y="6369359"/>
            <a:ext cx="4615566" cy="276999"/>
          </a:xfrm>
          <a:prstGeom prst="rect">
            <a:avLst/>
          </a:prstGeom>
          <a:noFill/>
        </p:spPr>
        <p:txBody>
          <a:bodyPr wrap="none" rtlCol="0">
            <a:spAutoFit/>
          </a:bodyPr>
          <a:lstStyle/>
          <a:p>
            <a:r>
              <a:rPr lang="en-US" sz="1200" dirty="0"/>
              <a:t>https://</a:t>
            </a:r>
            <a:r>
              <a:rPr lang="en-US" sz="1200" dirty="0" err="1"/>
              <a:t>www.nasa.gov</a:t>
            </a:r>
            <a:r>
              <a:rPr lang="en-US" sz="1200" dirty="0"/>
              <a:t>/topics/earth/features/</a:t>
            </a:r>
            <a:r>
              <a:rPr lang="en-US" sz="1200" dirty="0" err="1"/>
              <a:t>n_atlantic_bloom.html</a:t>
            </a:r>
            <a:endParaRPr lang="en-US" sz="1200" dirty="0"/>
          </a:p>
        </p:txBody>
      </p:sp>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31</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12" name="Title 9"/>
          <p:cNvSpPr txBox="1">
            <a:spLocks/>
          </p:cNvSpPr>
          <p:nvPr/>
        </p:nvSpPr>
        <p:spPr bwMode="auto">
          <a:xfrm>
            <a:off x="-1587" y="28620"/>
            <a:ext cx="909796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sz="4000" b="1" dirty="0">
                <a:solidFill>
                  <a:srgbClr val="008000"/>
                </a:solidFill>
              </a:rPr>
              <a:t>Basic idea: passive radiometry</a:t>
            </a:r>
            <a:br>
              <a:rPr lang="en-US" sz="4000" b="1" dirty="0">
                <a:solidFill>
                  <a:srgbClr val="008000"/>
                </a:solidFill>
              </a:rPr>
            </a:br>
            <a:r>
              <a:rPr lang="en-US" sz="3200" b="1" dirty="0"/>
              <a:t>Why is the sea green/</a:t>
            </a:r>
            <a:r>
              <a:rPr lang="en-US" sz="3200" b="1" dirty="0" err="1"/>
              <a:t>blueish</a:t>
            </a:r>
            <a:r>
              <a:rPr lang="en-US" sz="3200" b="1" dirty="0"/>
              <a:t>/</a:t>
            </a:r>
            <a:r>
              <a:rPr lang="en-US" sz="3200" b="1" dirty="0" err="1"/>
              <a:t>etc</a:t>
            </a:r>
            <a:r>
              <a:rPr lang="en-US" sz="3200" b="1" dirty="0"/>
              <a:t>?</a:t>
            </a:r>
            <a:endParaRPr lang="en-US" sz="1400" dirty="0"/>
          </a:p>
        </p:txBody>
      </p:sp>
    </p:spTree>
    <p:extLst>
      <p:ext uri="{BB962C8B-B14F-4D97-AF65-F5344CB8AC3E}">
        <p14:creationId xmlns:p14="http://schemas.microsoft.com/office/powerpoint/2010/main" val="10529140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6039" y="24783"/>
            <a:ext cx="9050336" cy="1143000"/>
          </a:xfrm>
        </p:spPr>
        <p:txBody>
          <a:bodyPr/>
          <a:lstStyle/>
          <a:p>
            <a:r>
              <a:rPr lang="en-US" b="1" dirty="0">
                <a:solidFill>
                  <a:srgbClr val="008000"/>
                </a:solidFill>
              </a:rPr>
              <a:t>Ocean color and biology</a:t>
            </a:r>
            <a:br>
              <a:rPr lang="en-US" dirty="0"/>
            </a:br>
            <a:r>
              <a:rPr lang="en-US" sz="3200" b="1" dirty="0"/>
              <a:t>Light + pigments = photosynthesis </a:t>
            </a:r>
            <a:endParaRPr lang="en-US" sz="3600" b="1" dirty="0"/>
          </a:p>
        </p:txBody>
      </p:sp>
      <p:pic>
        <p:nvPicPr>
          <p:cNvPr id="12" name="Content Placeholder 11" descr="Par_action_spectrum.gif"/>
          <p:cNvPicPr>
            <a:picLocks noGrp="1" noChangeAspect="1"/>
          </p:cNvPicPr>
          <p:nvPr>
            <p:ph idx="1"/>
          </p:nvPr>
        </p:nvPicPr>
        <p:blipFill>
          <a:blip r:embed="rId3" cstate="email">
            <a:extLst>
              <a:ext uri="{28A0092B-C50C-407E-A947-70E740481C1C}">
                <a14:useLocalDpi xmlns:a14="http://schemas.microsoft.com/office/drawing/2010/main"/>
              </a:ext>
            </a:extLst>
          </a:blip>
          <a:srcRect/>
          <a:stretch>
            <a:fillRect/>
          </a:stretch>
        </p:blipFill>
        <p:spPr>
          <a:xfrm>
            <a:off x="5278713" y="1297117"/>
            <a:ext cx="3780581" cy="3606007"/>
          </a:xfrm>
        </p:spPr>
      </p:pic>
      <p:sp>
        <p:nvSpPr>
          <p:cNvPr id="14" name="TextBox 13"/>
          <p:cNvSpPr txBox="1"/>
          <p:nvPr/>
        </p:nvSpPr>
        <p:spPr>
          <a:xfrm>
            <a:off x="1053911" y="5061802"/>
            <a:ext cx="7422444" cy="1200328"/>
          </a:xfrm>
          <a:prstGeom prst="rect">
            <a:avLst/>
          </a:prstGeom>
          <a:noFill/>
        </p:spPr>
        <p:txBody>
          <a:bodyPr wrap="square" rtlCol="0">
            <a:spAutoFit/>
          </a:bodyPr>
          <a:lstStyle/>
          <a:p>
            <a:pPr>
              <a:buFont typeface="Arial"/>
              <a:buChar char="•"/>
            </a:pPr>
            <a:r>
              <a:rPr lang="en-US" sz="2400" dirty="0"/>
              <a:t> We know the light spectrum going towards Earth</a:t>
            </a:r>
          </a:p>
          <a:p>
            <a:pPr>
              <a:buFont typeface="Arial"/>
              <a:buChar char="•"/>
            </a:pPr>
            <a:r>
              <a:rPr lang="en-US" sz="2400" dirty="0"/>
              <a:t> Measure the light spectrum leaving Earth</a:t>
            </a:r>
          </a:p>
          <a:p>
            <a:pPr>
              <a:buFont typeface="Arial"/>
              <a:buChar char="•"/>
            </a:pPr>
            <a:r>
              <a:rPr lang="en-US" sz="2400" dirty="0"/>
              <a:t> Interpret the difference</a:t>
            </a:r>
          </a:p>
        </p:txBody>
      </p:sp>
      <p:pic>
        <p:nvPicPr>
          <p:cNvPr id="15" name="Content Placeholder 11" descr="Par_action_spectrum.gi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bwMode="auto">
          <a:xfrm>
            <a:off x="123108" y="1613099"/>
            <a:ext cx="5392509" cy="3074623"/>
          </a:xfrm>
          <a:prstGeom prst="rect">
            <a:avLst/>
          </a:prstGeom>
          <a:noFill/>
          <a:ln w="9525">
            <a:noFill/>
            <a:miter lim="800000"/>
            <a:headEnd/>
            <a:tailEnd/>
          </a:ln>
        </p:spPr>
      </p:pic>
      <p:sp>
        <p:nvSpPr>
          <p:cNvPr id="13" name="TextBox 12"/>
          <p:cNvSpPr txBox="1"/>
          <p:nvPr/>
        </p:nvSpPr>
        <p:spPr>
          <a:xfrm>
            <a:off x="8158744" y="3653778"/>
            <a:ext cx="808998" cy="261610"/>
          </a:xfrm>
          <a:prstGeom prst="rect">
            <a:avLst/>
          </a:prstGeom>
          <a:noFill/>
        </p:spPr>
        <p:txBody>
          <a:bodyPr wrap="none" rtlCol="0">
            <a:spAutoFit/>
          </a:bodyPr>
          <a:lstStyle/>
          <a:p>
            <a:r>
              <a:rPr lang="en-US" sz="1050" dirty="0"/>
              <a:t>Wikipedia</a:t>
            </a:r>
          </a:p>
        </p:txBody>
      </p:sp>
      <p:sp>
        <p:nvSpPr>
          <p:cNvPr id="16" name="TextBox 15"/>
          <p:cNvSpPr txBox="1"/>
          <p:nvPr/>
        </p:nvSpPr>
        <p:spPr>
          <a:xfrm>
            <a:off x="6600459" y="2533323"/>
            <a:ext cx="1029004" cy="1261884"/>
          </a:xfrm>
          <a:prstGeom prst="rect">
            <a:avLst/>
          </a:prstGeom>
          <a:noFill/>
        </p:spPr>
        <p:txBody>
          <a:bodyPr wrap="square" rtlCol="0">
            <a:spAutoFit/>
          </a:bodyPr>
          <a:lstStyle/>
          <a:p>
            <a:pPr algn="ctr"/>
            <a:r>
              <a:rPr lang="en-US" sz="1400" b="1" dirty="0" err="1">
                <a:solidFill>
                  <a:srgbClr val="008000"/>
                </a:solidFill>
              </a:rPr>
              <a:t>Chl</a:t>
            </a:r>
            <a:r>
              <a:rPr lang="en-US" sz="1400" b="1" dirty="0">
                <a:solidFill>
                  <a:srgbClr val="008000"/>
                </a:solidFill>
              </a:rPr>
              <a:t> does </a:t>
            </a:r>
            <a:r>
              <a:rPr lang="en-US" sz="2000" b="1" u="sng" dirty="0">
                <a:solidFill>
                  <a:srgbClr val="008000"/>
                </a:solidFill>
              </a:rPr>
              <a:t>not</a:t>
            </a:r>
            <a:r>
              <a:rPr lang="en-US" sz="2000" b="1" dirty="0">
                <a:solidFill>
                  <a:srgbClr val="008000"/>
                </a:solidFill>
              </a:rPr>
              <a:t> </a:t>
            </a:r>
            <a:r>
              <a:rPr lang="en-US" sz="1400" b="1" dirty="0">
                <a:solidFill>
                  <a:srgbClr val="008000"/>
                </a:solidFill>
              </a:rPr>
              <a:t>absorb green light</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32</a:t>
            </a:fld>
            <a:endParaRPr lang="en-US"/>
          </a:p>
        </p:txBody>
      </p:sp>
      <p:sp>
        <p:nvSpPr>
          <p:cNvPr id="18"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23273974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Measured spectra in the ocean at different chlorophyll concentrations</a:t>
            </a:r>
            <a:endParaRPr lang="en-US" sz="1800" dirty="0">
              <a:solidFill>
                <a:srgbClr val="008000"/>
              </a:solidFill>
            </a:endParaRPr>
          </a:p>
        </p:txBody>
      </p:sp>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679301" y="1457840"/>
            <a:ext cx="5767458" cy="4933439"/>
          </a:xfrm>
        </p:spPr>
      </p:pic>
      <p:sp>
        <p:nvSpPr>
          <p:cNvPr id="7" name="TextBox 6"/>
          <p:cNvSpPr txBox="1"/>
          <p:nvPr/>
        </p:nvSpPr>
        <p:spPr>
          <a:xfrm>
            <a:off x="1645435" y="6329913"/>
            <a:ext cx="5856817" cy="276999"/>
          </a:xfrm>
          <a:prstGeom prst="rect">
            <a:avLst/>
          </a:prstGeom>
          <a:noFill/>
        </p:spPr>
        <p:txBody>
          <a:bodyPr wrap="none" rtlCol="0">
            <a:spAutoFit/>
          </a:bodyPr>
          <a:lstStyle/>
          <a:p>
            <a:r>
              <a:rPr lang="en-US" sz="1200" dirty="0"/>
              <a:t>https://</a:t>
            </a:r>
            <a:r>
              <a:rPr lang="en-US" sz="1200" dirty="0" err="1"/>
              <a:t>www.youtube.com</a:t>
            </a:r>
            <a:r>
              <a:rPr lang="en-US" sz="1200" dirty="0"/>
              <a:t>/</a:t>
            </a:r>
            <a:r>
              <a:rPr lang="en-US" sz="1200" dirty="0" err="1"/>
              <a:t>playlist?list</a:t>
            </a:r>
            <a:r>
              <a:rPr lang="en-US" sz="1200" dirty="0"/>
              <a:t>=PLWz3L6GkKap5U7QM5IDag4vkruykAE94U</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33</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1297721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2179"/>
            <a:ext cx="9097962" cy="1143000"/>
          </a:xfrm>
        </p:spPr>
        <p:txBody>
          <a:bodyPr/>
          <a:lstStyle/>
          <a:p>
            <a:r>
              <a:rPr lang="en-US" sz="3600" b="1" dirty="0">
                <a:solidFill>
                  <a:srgbClr val="008000"/>
                </a:solidFill>
              </a:rPr>
              <a:t>Algorithms: </a:t>
            </a:r>
            <a:r>
              <a:rPr lang="en-US" sz="3200" b="1" dirty="0">
                <a:solidFill>
                  <a:srgbClr val="008000"/>
                </a:solidFill>
              </a:rPr>
              <a:t>Reflectance ratios at fixed spectral band and calibration with in situ data</a:t>
            </a:r>
            <a:endParaRPr lang="en-US" sz="1400" dirty="0">
              <a:solidFill>
                <a:srgbClr val="008000"/>
              </a:solidFill>
            </a:endParaRPr>
          </a:p>
        </p:txBody>
      </p:sp>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711200" y="1645306"/>
            <a:ext cx="3200402" cy="4672170"/>
          </a:xfrm>
        </p:spPr>
      </p:pic>
      <p:sp>
        <p:nvSpPr>
          <p:cNvPr id="7" name="TextBox 6"/>
          <p:cNvSpPr txBox="1"/>
          <p:nvPr/>
        </p:nvSpPr>
        <p:spPr>
          <a:xfrm>
            <a:off x="46038" y="6317476"/>
            <a:ext cx="5856817" cy="276999"/>
          </a:xfrm>
          <a:prstGeom prst="rect">
            <a:avLst/>
          </a:prstGeom>
          <a:noFill/>
        </p:spPr>
        <p:txBody>
          <a:bodyPr wrap="none" rtlCol="0">
            <a:spAutoFit/>
          </a:bodyPr>
          <a:lstStyle/>
          <a:p>
            <a:r>
              <a:rPr lang="en-US" sz="1200" dirty="0"/>
              <a:t>https://</a:t>
            </a:r>
            <a:r>
              <a:rPr lang="en-US" sz="1200" dirty="0" err="1"/>
              <a:t>www.youtube.com</a:t>
            </a:r>
            <a:r>
              <a:rPr lang="en-US" sz="1200" dirty="0"/>
              <a:t>/</a:t>
            </a:r>
            <a:r>
              <a:rPr lang="en-US" sz="1200" dirty="0" err="1"/>
              <a:t>playlist?list</a:t>
            </a:r>
            <a:r>
              <a:rPr lang="en-US" sz="1200" dirty="0"/>
              <a:t>=PLWz3L6GkKap5U7QM5IDag4vkruykAE94U</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34</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2" name="TextBox 1"/>
          <p:cNvSpPr txBox="1"/>
          <p:nvPr/>
        </p:nvSpPr>
        <p:spPr>
          <a:xfrm>
            <a:off x="4690533" y="2387601"/>
            <a:ext cx="3826934" cy="830997"/>
          </a:xfrm>
          <a:prstGeom prst="rect">
            <a:avLst/>
          </a:prstGeom>
          <a:noFill/>
        </p:spPr>
        <p:txBody>
          <a:bodyPr wrap="square" rtlCol="0">
            <a:spAutoFit/>
          </a:bodyPr>
          <a:lstStyle/>
          <a:p>
            <a:pPr algn="ctr"/>
            <a:r>
              <a:rPr lang="en-US" sz="2400" b="1" dirty="0"/>
              <a:t>Evolving algorithms and calibrations:</a:t>
            </a:r>
          </a:p>
        </p:txBody>
      </p:sp>
      <p:sp>
        <p:nvSpPr>
          <p:cNvPr id="3" name="TextBox 2"/>
          <p:cNvSpPr txBox="1"/>
          <p:nvPr/>
        </p:nvSpPr>
        <p:spPr>
          <a:xfrm>
            <a:off x="4690533" y="3352801"/>
            <a:ext cx="4080934" cy="2308324"/>
          </a:xfrm>
          <a:prstGeom prst="rect">
            <a:avLst/>
          </a:prstGeom>
          <a:noFill/>
        </p:spPr>
        <p:txBody>
          <a:bodyPr wrap="square" rtlCol="0">
            <a:spAutoFit/>
          </a:bodyPr>
          <a:lstStyle/>
          <a:p>
            <a:pPr marL="285750" indent="-285750">
              <a:buFont typeface="Arial"/>
              <a:buChar char="•"/>
            </a:pPr>
            <a:r>
              <a:rPr lang="en-US" sz="2400" dirty="0"/>
              <a:t>Case 1 </a:t>
            </a:r>
            <a:r>
              <a:rPr lang="en-US" sz="2400" dirty="0" err="1"/>
              <a:t>vs</a:t>
            </a:r>
            <a:r>
              <a:rPr lang="en-US" sz="2400" dirty="0"/>
              <a:t> case 2 waters</a:t>
            </a:r>
          </a:p>
          <a:p>
            <a:pPr marL="285750" indent="-285750">
              <a:buFont typeface="Arial"/>
              <a:buChar char="•"/>
            </a:pPr>
            <a:r>
              <a:rPr lang="en-US" sz="2400" dirty="0"/>
              <a:t>Viewing &amp; zenith angles</a:t>
            </a:r>
          </a:p>
          <a:p>
            <a:pPr marL="285750" indent="-285750">
              <a:buFont typeface="Arial"/>
              <a:buChar char="•"/>
            </a:pPr>
            <a:r>
              <a:rPr lang="en-US" sz="2400" dirty="0"/>
              <a:t>Thin clouds</a:t>
            </a:r>
          </a:p>
          <a:p>
            <a:pPr marL="285750" indent="-285750">
              <a:buFont typeface="Arial"/>
              <a:buChar char="•"/>
            </a:pPr>
            <a:r>
              <a:rPr lang="en-US" sz="2400" dirty="0"/>
              <a:t>Sun glints</a:t>
            </a:r>
          </a:p>
          <a:p>
            <a:pPr marL="285750" indent="-285750">
              <a:buFont typeface="Arial"/>
              <a:buChar char="•"/>
            </a:pPr>
            <a:r>
              <a:rPr lang="en-US" sz="2400" dirty="0"/>
              <a:t>Available spectral bands vary </a:t>
            </a:r>
          </a:p>
        </p:txBody>
      </p:sp>
      <p:sp>
        <p:nvSpPr>
          <p:cNvPr id="12" name="TextBox 11"/>
          <p:cNvSpPr txBox="1"/>
          <p:nvPr/>
        </p:nvSpPr>
        <p:spPr>
          <a:xfrm>
            <a:off x="331792" y="1206548"/>
            <a:ext cx="3826934" cy="461665"/>
          </a:xfrm>
          <a:prstGeom prst="rect">
            <a:avLst/>
          </a:prstGeom>
          <a:noFill/>
        </p:spPr>
        <p:txBody>
          <a:bodyPr wrap="square" rtlCol="0">
            <a:spAutoFit/>
          </a:bodyPr>
          <a:lstStyle/>
          <a:p>
            <a:pPr algn="ctr"/>
            <a:r>
              <a:rPr lang="en-US" sz="2400" b="1" dirty="0"/>
              <a:t>Basic idea</a:t>
            </a:r>
          </a:p>
        </p:txBody>
      </p:sp>
    </p:spTree>
    <p:extLst>
      <p:ext uri="{BB962C8B-B14F-4D97-AF65-F5344CB8AC3E}">
        <p14:creationId xmlns:p14="http://schemas.microsoft.com/office/powerpoint/2010/main" val="2692976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46038" y="1357883"/>
            <a:ext cx="4623799" cy="4796423"/>
          </a:xfrm>
        </p:spPr>
      </p:pic>
      <p:sp>
        <p:nvSpPr>
          <p:cNvPr id="7" name="TextBox 6"/>
          <p:cNvSpPr txBox="1"/>
          <p:nvPr/>
        </p:nvSpPr>
        <p:spPr>
          <a:xfrm>
            <a:off x="46038" y="6154306"/>
            <a:ext cx="5856817" cy="276999"/>
          </a:xfrm>
          <a:prstGeom prst="rect">
            <a:avLst/>
          </a:prstGeom>
          <a:noFill/>
        </p:spPr>
        <p:txBody>
          <a:bodyPr wrap="none" rtlCol="0">
            <a:spAutoFit/>
          </a:bodyPr>
          <a:lstStyle/>
          <a:p>
            <a:r>
              <a:rPr lang="en-US" sz="1200" dirty="0"/>
              <a:t>https://</a:t>
            </a:r>
            <a:r>
              <a:rPr lang="en-US" sz="1200" dirty="0" err="1"/>
              <a:t>www.youtube.com</a:t>
            </a:r>
            <a:r>
              <a:rPr lang="en-US" sz="1200" dirty="0"/>
              <a:t>/</a:t>
            </a:r>
            <a:r>
              <a:rPr lang="en-US" sz="1200" dirty="0" err="1"/>
              <a:t>playlist?list</a:t>
            </a:r>
            <a:r>
              <a:rPr lang="en-US" sz="1200" dirty="0"/>
              <a:t>=PLWz3L6GkKap5U7QM5IDag4vkruykAE94U</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35</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pic>
        <p:nvPicPr>
          <p:cNvPr id="12" name="Content Placeholder 7"/>
          <p:cNvPicPr>
            <a:picLocks noChangeAspect="1"/>
          </p:cNvPicPr>
          <p:nvPr/>
        </p:nvPicPr>
        <p:blipFill>
          <a:blip r:embed="rId4">
            <a:extLst>
              <a:ext uri="{28A0092B-C50C-407E-A947-70E740481C1C}">
                <a14:useLocalDpi xmlns:a14="http://schemas.microsoft.com/office/drawing/2010/main"/>
              </a:ext>
            </a:extLst>
          </a:blip>
          <a:stretch>
            <a:fillRect/>
          </a:stretch>
        </p:blipFill>
        <p:spPr bwMode="auto">
          <a:xfrm>
            <a:off x="4656399" y="1659463"/>
            <a:ext cx="4487601" cy="3909200"/>
          </a:xfrm>
          <a:prstGeom prst="rect">
            <a:avLst/>
          </a:prstGeom>
          <a:noFill/>
          <a:ln w="9525">
            <a:noFill/>
            <a:miter lim="800000"/>
            <a:headEnd/>
            <a:tailEnd/>
          </a:ln>
        </p:spPr>
      </p:pic>
      <p:sp>
        <p:nvSpPr>
          <p:cNvPr id="13" name="Title 9"/>
          <p:cNvSpPr>
            <a:spLocks noGrp="1"/>
          </p:cNvSpPr>
          <p:nvPr>
            <p:ph type="title"/>
          </p:nvPr>
        </p:nvSpPr>
        <p:spPr>
          <a:xfrm>
            <a:off x="-1587" y="28620"/>
            <a:ext cx="9097962" cy="1143000"/>
          </a:xfrm>
        </p:spPr>
        <p:txBody>
          <a:bodyPr/>
          <a:lstStyle/>
          <a:p>
            <a:r>
              <a:rPr lang="en-US" sz="4000" b="1" dirty="0">
                <a:solidFill>
                  <a:srgbClr val="008000"/>
                </a:solidFill>
              </a:rPr>
              <a:t>Fate of light in water</a:t>
            </a:r>
            <a:br>
              <a:rPr lang="en-US" sz="4000" b="1" dirty="0">
                <a:solidFill>
                  <a:srgbClr val="008000"/>
                </a:solidFill>
              </a:rPr>
            </a:br>
            <a:r>
              <a:rPr lang="en-US" sz="3600" b="1" dirty="0"/>
              <a:t>What can go wrong?</a:t>
            </a:r>
            <a:endParaRPr lang="en-US" sz="1600" dirty="0"/>
          </a:p>
        </p:txBody>
      </p:sp>
    </p:spTree>
    <p:extLst>
      <p:ext uri="{BB962C8B-B14F-4D97-AF65-F5344CB8AC3E}">
        <p14:creationId xmlns:p14="http://schemas.microsoft.com/office/powerpoint/2010/main" val="1380933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From the sun to the sensor</a:t>
            </a:r>
            <a:br>
              <a:rPr lang="en-US" sz="4000" b="1" dirty="0">
                <a:solidFill>
                  <a:srgbClr val="008000"/>
                </a:solidFill>
              </a:rPr>
            </a:br>
            <a:r>
              <a:rPr lang="en-US" sz="3600" b="1" dirty="0"/>
              <a:t>What can go wrong?</a:t>
            </a:r>
            <a:endParaRPr lang="en-US" sz="1600" dirty="0"/>
          </a:p>
        </p:txBody>
      </p:sp>
      <p:pic>
        <p:nvPicPr>
          <p:cNvPr id="4" name="Content Placeholder 3"/>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277376" y="1266927"/>
            <a:ext cx="4742808" cy="5071904"/>
          </a:xfrm>
        </p:spPr>
      </p:pic>
      <p:sp>
        <p:nvSpPr>
          <p:cNvPr id="7" name="TextBox 6"/>
          <p:cNvSpPr txBox="1"/>
          <p:nvPr/>
        </p:nvSpPr>
        <p:spPr>
          <a:xfrm>
            <a:off x="257750" y="6317476"/>
            <a:ext cx="5856817" cy="276999"/>
          </a:xfrm>
          <a:prstGeom prst="rect">
            <a:avLst/>
          </a:prstGeom>
          <a:noFill/>
        </p:spPr>
        <p:txBody>
          <a:bodyPr wrap="none" rtlCol="0">
            <a:spAutoFit/>
          </a:bodyPr>
          <a:lstStyle/>
          <a:p>
            <a:r>
              <a:rPr lang="en-US" sz="1200" dirty="0"/>
              <a:t>https://</a:t>
            </a:r>
            <a:r>
              <a:rPr lang="en-US" sz="1200" dirty="0" err="1"/>
              <a:t>www.youtube.com</a:t>
            </a:r>
            <a:r>
              <a:rPr lang="en-US" sz="1200" dirty="0"/>
              <a:t>/</a:t>
            </a:r>
            <a:r>
              <a:rPr lang="en-US" sz="1200" dirty="0" err="1"/>
              <a:t>playlist?list</a:t>
            </a:r>
            <a:r>
              <a:rPr lang="en-US" sz="1200" dirty="0"/>
              <a:t>=PLWz3L6GkKap5U7QM5IDag4vkruykAE94U</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36</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3" name="TextBox 2"/>
          <p:cNvSpPr txBox="1"/>
          <p:nvPr/>
        </p:nvSpPr>
        <p:spPr>
          <a:xfrm>
            <a:off x="3002390" y="2520185"/>
            <a:ext cx="1052742" cy="461665"/>
          </a:xfrm>
          <a:prstGeom prst="rect">
            <a:avLst/>
          </a:prstGeom>
          <a:noFill/>
        </p:spPr>
        <p:txBody>
          <a:bodyPr wrap="none" rtlCol="0">
            <a:spAutoFit/>
          </a:bodyPr>
          <a:lstStyle/>
          <a:p>
            <a:pPr algn="ctr"/>
            <a:r>
              <a:rPr lang="en-US" sz="1200" dirty="0"/>
              <a:t>Atmospheric</a:t>
            </a:r>
          </a:p>
          <a:p>
            <a:pPr algn="ctr"/>
            <a:r>
              <a:rPr lang="en-US" sz="1200" dirty="0"/>
              <a:t>absorption</a:t>
            </a:r>
          </a:p>
        </p:txBody>
      </p:sp>
      <p:sp>
        <p:nvSpPr>
          <p:cNvPr id="12" name="TextBox 11"/>
          <p:cNvSpPr txBox="1"/>
          <p:nvPr/>
        </p:nvSpPr>
        <p:spPr>
          <a:xfrm>
            <a:off x="4055132" y="4568992"/>
            <a:ext cx="1052742" cy="461665"/>
          </a:xfrm>
          <a:prstGeom prst="rect">
            <a:avLst/>
          </a:prstGeom>
          <a:noFill/>
        </p:spPr>
        <p:txBody>
          <a:bodyPr wrap="none" rtlCol="0">
            <a:spAutoFit/>
          </a:bodyPr>
          <a:lstStyle/>
          <a:p>
            <a:pPr algn="ctr"/>
            <a:r>
              <a:rPr lang="en-US" sz="1200" dirty="0"/>
              <a:t>Atmospheric</a:t>
            </a:r>
          </a:p>
          <a:p>
            <a:pPr algn="ctr"/>
            <a:r>
              <a:rPr lang="en-US" sz="1200" dirty="0"/>
              <a:t>scattering</a:t>
            </a:r>
          </a:p>
        </p:txBody>
      </p:sp>
      <p:sp>
        <p:nvSpPr>
          <p:cNvPr id="5" name="TextBox 4"/>
          <p:cNvSpPr txBox="1"/>
          <p:nvPr/>
        </p:nvSpPr>
        <p:spPr>
          <a:xfrm>
            <a:off x="5087767" y="2396039"/>
            <a:ext cx="3988501" cy="2554545"/>
          </a:xfrm>
          <a:prstGeom prst="rect">
            <a:avLst/>
          </a:prstGeom>
          <a:noFill/>
          <a:ln>
            <a:solidFill>
              <a:schemeClr val="tx1"/>
            </a:solidFill>
          </a:ln>
        </p:spPr>
        <p:txBody>
          <a:bodyPr wrap="square" rtlCol="0">
            <a:spAutoFit/>
          </a:bodyPr>
          <a:lstStyle/>
          <a:p>
            <a:pPr marL="285750" indent="-285750">
              <a:buFont typeface="Arial"/>
              <a:buChar char="•"/>
            </a:pPr>
            <a:r>
              <a:rPr lang="en-US" sz="2000" dirty="0"/>
              <a:t>Only 10-20% is signal</a:t>
            </a:r>
          </a:p>
          <a:p>
            <a:pPr marL="285750" indent="-285750">
              <a:buFont typeface="Arial"/>
              <a:buChar char="•"/>
            </a:pPr>
            <a:r>
              <a:rPr lang="en-US" sz="2000" dirty="0"/>
              <a:t>80-90% is noise/atmospheric effects</a:t>
            </a:r>
          </a:p>
          <a:p>
            <a:pPr marL="285750" indent="-285750">
              <a:buFont typeface="Arial"/>
              <a:buChar char="•"/>
            </a:pPr>
            <a:r>
              <a:rPr lang="en-US" sz="2000" dirty="0"/>
              <a:t>Corrections based on</a:t>
            </a:r>
          </a:p>
          <a:p>
            <a:pPr marL="742950" lvl="1" indent="-285750">
              <a:buFont typeface="Arial"/>
              <a:buChar char="•"/>
            </a:pPr>
            <a:r>
              <a:rPr lang="en-US" sz="2000" dirty="0" err="1"/>
              <a:t>Modelling</a:t>
            </a:r>
            <a:endParaRPr lang="en-US" sz="2000" dirty="0"/>
          </a:p>
          <a:p>
            <a:pPr marL="742950" lvl="1" indent="-285750">
              <a:buFont typeface="Arial"/>
              <a:buChar char="•"/>
            </a:pPr>
            <a:r>
              <a:rPr lang="en-US" sz="2000" dirty="0"/>
              <a:t>Parallel measurements</a:t>
            </a:r>
          </a:p>
          <a:p>
            <a:pPr marL="1200150" lvl="2" indent="-285750">
              <a:buFont typeface="Arial"/>
              <a:buChar char="•"/>
            </a:pPr>
            <a:r>
              <a:rPr lang="en-US" sz="2000" dirty="0"/>
              <a:t>Other spectral bands</a:t>
            </a:r>
          </a:p>
          <a:p>
            <a:pPr marL="1200150" lvl="2" indent="-285750">
              <a:buFont typeface="Arial"/>
              <a:buChar char="•"/>
            </a:pPr>
            <a:r>
              <a:rPr lang="en-US" sz="2000" dirty="0"/>
              <a:t>Other sensors</a:t>
            </a:r>
          </a:p>
        </p:txBody>
      </p:sp>
      <p:sp>
        <p:nvSpPr>
          <p:cNvPr id="13" name="TextBox 12"/>
          <p:cNvSpPr txBox="1"/>
          <p:nvPr/>
        </p:nvSpPr>
        <p:spPr>
          <a:xfrm>
            <a:off x="2689984" y="3431822"/>
            <a:ext cx="868973" cy="461665"/>
          </a:xfrm>
          <a:prstGeom prst="rect">
            <a:avLst/>
          </a:prstGeom>
          <a:noFill/>
        </p:spPr>
        <p:txBody>
          <a:bodyPr wrap="none" rtlCol="0">
            <a:spAutoFit/>
          </a:bodyPr>
          <a:lstStyle/>
          <a:p>
            <a:pPr algn="ctr"/>
            <a:r>
              <a:rPr lang="en-US" sz="1200" dirty="0"/>
              <a:t>Reflection</a:t>
            </a:r>
          </a:p>
          <a:p>
            <a:pPr algn="ctr"/>
            <a:r>
              <a:rPr lang="en-US" sz="1200" dirty="0"/>
              <a:t>(clouds)</a:t>
            </a:r>
          </a:p>
        </p:txBody>
      </p:sp>
      <p:sp>
        <p:nvSpPr>
          <p:cNvPr id="14" name="TextBox 13"/>
          <p:cNvSpPr txBox="1"/>
          <p:nvPr/>
        </p:nvSpPr>
        <p:spPr>
          <a:xfrm>
            <a:off x="1749098" y="4926139"/>
            <a:ext cx="2186566" cy="646331"/>
          </a:xfrm>
          <a:prstGeom prst="rect">
            <a:avLst/>
          </a:prstGeom>
          <a:noFill/>
        </p:spPr>
        <p:txBody>
          <a:bodyPr wrap="none" rtlCol="0">
            <a:spAutoFit/>
          </a:bodyPr>
          <a:lstStyle/>
          <a:p>
            <a:pPr algn="ctr"/>
            <a:r>
              <a:rPr lang="en-US" sz="1200" dirty="0"/>
              <a:t>Reflection</a:t>
            </a:r>
          </a:p>
          <a:p>
            <a:pPr algn="ctr"/>
            <a:r>
              <a:rPr lang="en-US" sz="1200" dirty="0"/>
              <a:t>(white caps, glint, </a:t>
            </a:r>
          </a:p>
          <a:p>
            <a:pPr algn="ctr"/>
            <a:r>
              <a:rPr lang="en-US" sz="1200" dirty="0"/>
              <a:t>Sun and sensor zenith angle)</a:t>
            </a:r>
          </a:p>
        </p:txBody>
      </p:sp>
      <p:sp>
        <p:nvSpPr>
          <p:cNvPr id="15" name="TextBox 14"/>
          <p:cNvSpPr txBox="1"/>
          <p:nvPr/>
        </p:nvSpPr>
        <p:spPr>
          <a:xfrm>
            <a:off x="396390" y="4499071"/>
            <a:ext cx="1052742" cy="461665"/>
          </a:xfrm>
          <a:prstGeom prst="rect">
            <a:avLst/>
          </a:prstGeom>
          <a:noFill/>
        </p:spPr>
        <p:txBody>
          <a:bodyPr wrap="none" rtlCol="0">
            <a:spAutoFit/>
          </a:bodyPr>
          <a:lstStyle/>
          <a:p>
            <a:pPr algn="ctr"/>
            <a:r>
              <a:rPr lang="en-US" sz="1200" dirty="0"/>
              <a:t>Atmospheric</a:t>
            </a:r>
          </a:p>
          <a:p>
            <a:pPr algn="ctr"/>
            <a:r>
              <a:rPr lang="en-US" sz="1200" dirty="0"/>
              <a:t>scattering</a:t>
            </a:r>
          </a:p>
        </p:txBody>
      </p:sp>
      <p:sp>
        <p:nvSpPr>
          <p:cNvPr id="6" name="TextBox 5"/>
          <p:cNvSpPr txBox="1"/>
          <p:nvPr/>
        </p:nvSpPr>
        <p:spPr>
          <a:xfrm rot="17618292">
            <a:off x="2599965" y="3117255"/>
            <a:ext cx="3108543" cy="369332"/>
          </a:xfrm>
          <a:prstGeom prst="rect">
            <a:avLst/>
          </a:prstGeom>
          <a:noFill/>
        </p:spPr>
        <p:txBody>
          <a:bodyPr wrap="none" rtlCol="0">
            <a:spAutoFit/>
          </a:bodyPr>
          <a:lstStyle/>
          <a:p>
            <a:r>
              <a:rPr lang="en-US" dirty="0"/>
              <a:t>the “one” beam that matters</a:t>
            </a:r>
          </a:p>
        </p:txBody>
      </p:sp>
    </p:spTree>
    <p:extLst>
      <p:ext uri="{BB962C8B-B14F-4D97-AF65-F5344CB8AC3E}">
        <p14:creationId xmlns:p14="http://schemas.microsoft.com/office/powerpoint/2010/main" val="38494803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Spectral band selection and purpose</a:t>
            </a:r>
            <a:endParaRPr lang="en-US" sz="1800" dirty="0">
              <a:solidFill>
                <a:srgbClr val="008000"/>
              </a:solidFill>
            </a:endParaRPr>
          </a:p>
        </p:txBody>
      </p:sp>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6038" y="1028871"/>
            <a:ext cx="9097962" cy="5522025"/>
          </a:xfrm>
        </p:spPr>
      </p:pic>
      <p:sp>
        <p:nvSpPr>
          <p:cNvPr id="2" name="TextBox 1"/>
          <p:cNvSpPr txBox="1"/>
          <p:nvPr/>
        </p:nvSpPr>
        <p:spPr>
          <a:xfrm>
            <a:off x="6756071" y="6255339"/>
            <a:ext cx="2340304" cy="276999"/>
          </a:xfrm>
          <a:prstGeom prst="rect">
            <a:avLst/>
          </a:prstGeom>
          <a:noFill/>
        </p:spPr>
        <p:txBody>
          <a:bodyPr wrap="none" rtlCol="0">
            <a:spAutoFit/>
          </a:bodyPr>
          <a:lstStyle/>
          <a:p>
            <a:r>
              <a:rPr lang="en-US" sz="1200" dirty="0" err="1"/>
              <a:t>Blondeau-Patissier</a:t>
            </a:r>
            <a:r>
              <a:rPr lang="en-US" sz="1200" dirty="0"/>
              <a:t> et al. (2014)</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37</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4963112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3600" b="1" dirty="0">
                <a:solidFill>
                  <a:srgbClr val="008000"/>
                </a:solidFill>
              </a:rPr>
              <a:t>Data availability</a:t>
            </a:r>
            <a:br>
              <a:rPr lang="en-US" sz="3600" b="1" dirty="0">
                <a:solidFill>
                  <a:srgbClr val="008000"/>
                </a:solidFill>
              </a:rPr>
            </a:br>
            <a:r>
              <a:rPr lang="en-US" sz="2800" b="1" dirty="0">
                <a:solidFill>
                  <a:srgbClr val="000000"/>
                </a:solidFill>
              </a:rPr>
              <a:t>Merging products, algorithmic improvements</a:t>
            </a:r>
            <a:endParaRPr lang="en-US" sz="1600" dirty="0">
              <a:solidFill>
                <a:srgbClr val="000000"/>
              </a:solidFill>
            </a:endParaRPr>
          </a:p>
        </p:txBody>
      </p:sp>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787525" y="1315055"/>
            <a:ext cx="4965730" cy="5037697"/>
          </a:xfrm>
        </p:spPr>
      </p:pic>
      <p:sp>
        <p:nvSpPr>
          <p:cNvPr id="7" name="TextBox 6"/>
          <p:cNvSpPr txBox="1"/>
          <p:nvPr/>
        </p:nvSpPr>
        <p:spPr>
          <a:xfrm>
            <a:off x="1081969" y="6352752"/>
            <a:ext cx="7122463" cy="276999"/>
          </a:xfrm>
          <a:prstGeom prst="rect">
            <a:avLst/>
          </a:prstGeom>
          <a:noFill/>
        </p:spPr>
        <p:txBody>
          <a:bodyPr wrap="none" rtlCol="0">
            <a:spAutoFit/>
          </a:bodyPr>
          <a:lstStyle/>
          <a:p>
            <a:r>
              <a:rPr lang="en-US" sz="1200" dirty="0"/>
              <a:t>https://</a:t>
            </a:r>
            <a:r>
              <a:rPr lang="en-US" sz="1200" dirty="0" err="1"/>
              <a:t>oceancolor.gsfc.nasa.gov</a:t>
            </a:r>
            <a:r>
              <a:rPr lang="en-US" sz="1200" dirty="0"/>
              <a:t>/meetings/</a:t>
            </a:r>
            <a:r>
              <a:rPr lang="en-US" sz="1200" dirty="0" err="1"/>
              <a:t>scienceteam</a:t>
            </a:r>
            <a:r>
              <a:rPr lang="en-US" sz="1200" dirty="0"/>
              <a:t>/</a:t>
            </a:r>
            <a:r>
              <a:rPr lang="en-US" sz="1200" dirty="0" err="1"/>
              <a:t>ocrt</a:t>
            </a:r>
            <a:r>
              <a:rPr lang="en-US" sz="1200" dirty="0"/>
              <a:t>/may2010/</a:t>
            </a:r>
            <a:r>
              <a:rPr lang="en-US" sz="1200" dirty="0" err="1"/>
              <a:t>Frouin_OCRT_NewOrleans.pdf</a:t>
            </a:r>
            <a:endParaRPr lang="en-US" sz="1200" dirty="0"/>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38</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2" name="TextBox 1"/>
          <p:cNvSpPr txBox="1"/>
          <p:nvPr/>
        </p:nvSpPr>
        <p:spPr>
          <a:xfrm>
            <a:off x="6922295" y="3214871"/>
            <a:ext cx="2032962" cy="1200329"/>
          </a:xfrm>
          <a:prstGeom prst="rect">
            <a:avLst/>
          </a:prstGeom>
          <a:noFill/>
          <a:ln>
            <a:solidFill>
              <a:srgbClr val="000000"/>
            </a:solidFill>
          </a:ln>
        </p:spPr>
        <p:txBody>
          <a:bodyPr wrap="square" rtlCol="0">
            <a:spAutoFit/>
          </a:bodyPr>
          <a:lstStyle/>
          <a:p>
            <a:pPr algn="ctr"/>
            <a:r>
              <a:rPr lang="en-US" dirty="0"/>
              <a:t>Algorithmic improvement to account for wider viewing angles</a:t>
            </a:r>
          </a:p>
        </p:txBody>
      </p:sp>
      <p:cxnSp>
        <p:nvCxnSpPr>
          <p:cNvPr id="5" name="Straight Arrow Connector 4"/>
          <p:cNvCxnSpPr>
            <a:endCxn id="2" idx="0"/>
          </p:cNvCxnSpPr>
          <p:nvPr/>
        </p:nvCxnSpPr>
        <p:spPr>
          <a:xfrm>
            <a:off x="6753255" y="2205145"/>
            <a:ext cx="1185521" cy="100972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stCxn id="2" idx="2"/>
          </p:cNvCxnSpPr>
          <p:nvPr/>
        </p:nvCxnSpPr>
        <p:spPr>
          <a:xfrm flipH="1">
            <a:off x="6753255" y="4415200"/>
            <a:ext cx="1185521" cy="8242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57186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err="1">
                <a:solidFill>
                  <a:srgbClr val="008000"/>
                </a:solidFill>
              </a:rPr>
              <a:t>Interpretting</a:t>
            </a:r>
            <a:r>
              <a:rPr lang="en-US" sz="4000" b="1" dirty="0">
                <a:solidFill>
                  <a:srgbClr val="008000"/>
                </a:solidFill>
              </a:rPr>
              <a:t> data: </a:t>
            </a:r>
            <a:br>
              <a:rPr lang="en-US" sz="4000" b="1" dirty="0">
                <a:solidFill>
                  <a:srgbClr val="008000"/>
                </a:solidFill>
              </a:rPr>
            </a:br>
            <a:r>
              <a:rPr lang="en-US" sz="3600" b="1" dirty="0"/>
              <a:t>algorithms, algorithms, algorithms...</a:t>
            </a:r>
            <a:endParaRPr lang="en-US" sz="1400" dirty="0"/>
          </a:p>
        </p:txBody>
      </p:sp>
      <p:pic>
        <p:nvPicPr>
          <p:cNvPr id="4" name="Content Placeholder 3"/>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289667" y="1271409"/>
            <a:ext cx="8886352" cy="5390177"/>
          </a:xfrm>
        </p:spPr>
      </p:pic>
      <p:sp>
        <p:nvSpPr>
          <p:cNvPr id="7" name="TextBox 6"/>
          <p:cNvSpPr txBox="1"/>
          <p:nvPr/>
        </p:nvSpPr>
        <p:spPr>
          <a:xfrm>
            <a:off x="1205034" y="1570143"/>
            <a:ext cx="7122463" cy="276999"/>
          </a:xfrm>
          <a:prstGeom prst="rect">
            <a:avLst/>
          </a:prstGeom>
          <a:noFill/>
        </p:spPr>
        <p:txBody>
          <a:bodyPr wrap="none" rtlCol="0">
            <a:spAutoFit/>
          </a:bodyPr>
          <a:lstStyle/>
          <a:p>
            <a:r>
              <a:rPr lang="en-US" sz="1200" dirty="0"/>
              <a:t>https://</a:t>
            </a:r>
            <a:r>
              <a:rPr lang="en-US" sz="1200" dirty="0" err="1"/>
              <a:t>oceancolor.gsfc.nasa.gov</a:t>
            </a:r>
            <a:r>
              <a:rPr lang="en-US" sz="1200" dirty="0"/>
              <a:t>/meetings/</a:t>
            </a:r>
            <a:r>
              <a:rPr lang="en-US" sz="1200" dirty="0" err="1"/>
              <a:t>scienceteam</a:t>
            </a:r>
            <a:r>
              <a:rPr lang="en-US" sz="1200" dirty="0"/>
              <a:t>/</a:t>
            </a:r>
            <a:r>
              <a:rPr lang="en-US" sz="1200" dirty="0" err="1"/>
              <a:t>ocrt</a:t>
            </a:r>
            <a:r>
              <a:rPr lang="en-US" sz="1200" dirty="0"/>
              <a:t>/may2010/</a:t>
            </a:r>
            <a:r>
              <a:rPr lang="en-US" sz="1200" dirty="0" err="1"/>
              <a:t>Frouin_OCRT_NewOrleans.pdf</a:t>
            </a:r>
            <a:endParaRPr lang="en-US" sz="1200" dirty="0"/>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39</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1720039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5" name="TextBox 4"/>
          <p:cNvSpPr txBox="1"/>
          <p:nvPr/>
        </p:nvSpPr>
        <p:spPr>
          <a:xfrm>
            <a:off x="46038" y="170887"/>
            <a:ext cx="9053771" cy="584776"/>
          </a:xfrm>
          <a:prstGeom prst="rect">
            <a:avLst/>
          </a:prstGeom>
          <a:noFill/>
        </p:spPr>
        <p:txBody>
          <a:bodyPr wrap="square" rtlCol="0">
            <a:spAutoFit/>
          </a:bodyPr>
          <a:lstStyle/>
          <a:p>
            <a:pPr algn="ctr"/>
            <a:r>
              <a:rPr lang="en-US" sz="3200" b="1" dirty="0">
                <a:solidFill>
                  <a:srgbClr val="008000"/>
                </a:solidFill>
              </a:rPr>
              <a:t>Satellite oceanography </a:t>
            </a:r>
            <a:r>
              <a:rPr lang="mr-IN" sz="3200" b="1" dirty="0">
                <a:solidFill>
                  <a:srgbClr val="008000"/>
                </a:solidFill>
              </a:rPr>
              <a:t>–</a:t>
            </a:r>
            <a:r>
              <a:rPr lang="en-US" sz="3200" b="1" dirty="0">
                <a:solidFill>
                  <a:srgbClr val="008000"/>
                </a:solidFill>
              </a:rPr>
              <a:t> the “not so good”</a:t>
            </a:r>
          </a:p>
        </p:txBody>
      </p:sp>
      <p:sp>
        <p:nvSpPr>
          <p:cNvPr id="2" name="TextBox 1"/>
          <p:cNvSpPr txBox="1"/>
          <p:nvPr/>
        </p:nvSpPr>
        <p:spPr>
          <a:xfrm>
            <a:off x="270933" y="948267"/>
            <a:ext cx="8686800" cy="7848304"/>
          </a:xfrm>
          <a:prstGeom prst="rect">
            <a:avLst/>
          </a:prstGeom>
          <a:noFill/>
        </p:spPr>
        <p:txBody>
          <a:bodyPr wrap="square" rtlCol="0">
            <a:spAutoFit/>
          </a:bodyPr>
          <a:lstStyle/>
          <a:p>
            <a:pPr marL="285750" indent="-285750">
              <a:buFont typeface="Arial"/>
              <a:buChar char="•"/>
            </a:pPr>
            <a:r>
              <a:rPr lang="en-US" sz="3600" dirty="0"/>
              <a:t>Only a limited types/number of variables can be observed</a:t>
            </a:r>
          </a:p>
          <a:p>
            <a:pPr marL="285750" indent="-285750">
              <a:buFont typeface="Arial"/>
              <a:buChar char="•"/>
            </a:pPr>
            <a:r>
              <a:rPr lang="en-US" sz="3600" dirty="0"/>
              <a:t>Only the surface (or nearly)</a:t>
            </a:r>
          </a:p>
          <a:p>
            <a:pPr marL="285750" indent="-285750">
              <a:buFont typeface="Arial"/>
              <a:buChar char="•"/>
            </a:pPr>
            <a:r>
              <a:rPr lang="en-US" sz="3600" dirty="0"/>
              <a:t>Atmosphere is in the way</a:t>
            </a:r>
          </a:p>
          <a:p>
            <a:pPr marL="285750" indent="-285750">
              <a:buFont typeface="Arial"/>
              <a:buChar char="•"/>
            </a:pPr>
            <a:r>
              <a:rPr lang="en-US" sz="3600" dirty="0"/>
              <a:t>Clouds are in the way</a:t>
            </a:r>
          </a:p>
          <a:p>
            <a:pPr marL="285750" indent="-285750">
              <a:buFont typeface="Arial"/>
              <a:buChar char="•"/>
            </a:pPr>
            <a:r>
              <a:rPr lang="en-US" sz="3600" dirty="0"/>
              <a:t>Extensive calibrations needed</a:t>
            </a:r>
          </a:p>
          <a:p>
            <a:pPr marL="285750" indent="-285750">
              <a:buFont typeface="Arial"/>
              <a:buChar char="•"/>
            </a:pPr>
            <a:r>
              <a:rPr lang="en-US" sz="3600" dirty="0"/>
              <a:t>Expensive</a:t>
            </a:r>
          </a:p>
          <a:p>
            <a:pPr marL="285750" indent="-285750">
              <a:buFont typeface="Arial"/>
              <a:buChar char="•"/>
            </a:pPr>
            <a:endParaRPr lang="en-US" sz="3600" dirty="0"/>
          </a:p>
          <a:p>
            <a:pPr marL="285750" indent="-285750">
              <a:buFont typeface="Arial"/>
              <a:buChar char="•"/>
            </a:pPr>
            <a:endParaRPr lang="en-US" sz="3600" dirty="0"/>
          </a:p>
          <a:p>
            <a:pPr marL="285750" indent="-285750">
              <a:buFont typeface="Arial"/>
              <a:buChar char="•"/>
            </a:pPr>
            <a:endParaRPr lang="en-US" sz="3600" dirty="0"/>
          </a:p>
          <a:p>
            <a:pPr marL="742950" lvl="1" indent="-285750">
              <a:buFont typeface="Arial"/>
              <a:buChar char="•"/>
            </a:pPr>
            <a:endParaRPr lang="en-US" sz="3600" dirty="0"/>
          </a:p>
          <a:p>
            <a:pPr marL="742950" lvl="1" indent="-285750">
              <a:buFont typeface="Arial"/>
              <a:buChar char="•"/>
            </a:pPr>
            <a:endParaRPr lang="en-US" sz="3600" dirty="0"/>
          </a:p>
          <a:p>
            <a:pPr marL="742950" lvl="1" indent="-285750">
              <a:buFont typeface="Arial"/>
              <a:buChar char="•"/>
            </a:pPr>
            <a:endParaRPr lang="en-US" sz="3600" dirty="0"/>
          </a:p>
          <a:p>
            <a:pPr marL="285750" indent="-285750">
              <a:buFont typeface="Arial"/>
              <a:buChar char="•"/>
            </a:pPr>
            <a:endParaRPr lang="en-US" sz="3600" dirty="0"/>
          </a:p>
        </p:txBody>
      </p:sp>
    </p:spTree>
    <p:extLst>
      <p:ext uri="{BB962C8B-B14F-4D97-AF65-F5344CB8AC3E}">
        <p14:creationId xmlns:p14="http://schemas.microsoft.com/office/powerpoint/2010/main" val="21333374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4800" dirty="0"/>
              <a:t>Level 0 (raw data)</a:t>
            </a:r>
          </a:p>
          <a:p>
            <a:r>
              <a:rPr lang="en-US" sz="4800" dirty="0"/>
              <a:t>Level 1A, 1B (cleaned data)</a:t>
            </a:r>
          </a:p>
          <a:p>
            <a:r>
              <a:rPr lang="en-US" sz="4800" dirty="0">
                <a:solidFill>
                  <a:srgbClr val="3366FF"/>
                </a:solidFill>
              </a:rPr>
              <a:t>Level 2 (geophysical variable)</a:t>
            </a:r>
          </a:p>
          <a:p>
            <a:r>
              <a:rPr lang="en-US" sz="4800" dirty="0">
                <a:solidFill>
                  <a:srgbClr val="FF6600"/>
                </a:solidFill>
              </a:rPr>
              <a:t>Level 3 (mapped, binned)</a:t>
            </a:r>
          </a:p>
          <a:p>
            <a:r>
              <a:rPr lang="en-US" sz="4800" dirty="0">
                <a:solidFill>
                  <a:srgbClr val="008000"/>
                </a:solidFill>
              </a:rPr>
              <a:t>Level 4 (derived products)</a:t>
            </a:r>
          </a:p>
        </p:txBody>
      </p:sp>
      <p:sp>
        <p:nvSpPr>
          <p:cNvPr id="10" name="Title 9"/>
          <p:cNvSpPr>
            <a:spLocks noGrp="1"/>
          </p:cNvSpPr>
          <p:nvPr>
            <p:ph type="title"/>
          </p:nvPr>
        </p:nvSpPr>
        <p:spPr>
          <a:xfrm>
            <a:off x="46039" y="24783"/>
            <a:ext cx="9050336" cy="1143000"/>
          </a:xfrm>
        </p:spPr>
        <p:txBody>
          <a:bodyPr/>
          <a:lstStyle/>
          <a:p>
            <a:r>
              <a:rPr lang="en-US" b="1" dirty="0">
                <a:solidFill>
                  <a:srgbClr val="008000"/>
                </a:solidFill>
              </a:rPr>
              <a:t>Practical data issues: data types</a:t>
            </a:r>
            <a:endParaRPr lang="en-US" dirty="0"/>
          </a:p>
        </p:txBody>
      </p:sp>
      <p:sp>
        <p:nvSpPr>
          <p:cNvPr id="3" name="TextBox 2"/>
          <p:cNvSpPr txBox="1"/>
          <p:nvPr/>
        </p:nvSpPr>
        <p:spPr>
          <a:xfrm>
            <a:off x="2274866" y="983117"/>
            <a:ext cx="4506362" cy="369332"/>
          </a:xfrm>
          <a:prstGeom prst="rect">
            <a:avLst/>
          </a:prstGeom>
          <a:noFill/>
        </p:spPr>
        <p:txBody>
          <a:bodyPr wrap="none" rtlCol="0">
            <a:spAutoFit/>
          </a:bodyPr>
          <a:lstStyle/>
          <a:p>
            <a:r>
              <a:rPr lang="en-US" dirty="0"/>
              <a:t>https://</a:t>
            </a:r>
            <a:r>
              <a:rPr lang="en-US" dirty="0" err="1"/>
              <a:t>oceancolor.gsfc.nasa.gov</a:t>
            </a:r>
            <a:r>
              <a:rPr lang="en-US" dirty="0"/>
              <a:t>/products/</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40</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cxnSp>
        <p:nvCxnSpPr>
          <p:cNvPr id="5" name="Straight Connector 4"/>
          <p:cNvCxnSpPr/>
          <p:nvPr/>
        </p:nvCxnSpPr>
        <p:spPr>
          <a:xfrm>
            <a:off x="147637" y="3352800"/>
            <a:ext cx="8793161" cy="0"/>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147637" y="5198533"/>
            <a:ext cx="8793161" cy="0"/>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87896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Applications: Ecology</a:t>
            </a:r>
            <a:br>
              <a:rPr lang="en-US" sz="4000" b="1" dirty="0">
                <a:solidFill>
                  <a:srgbClr val="008000"/>
                </a:solidFill>
              </a:rPr>
            </a:br>
            <a:r>
              <a:rPr lang="en-US" sz="3200" b="1" dirty="0">
                <a:solidFill>
                  <a:srgbClr val="000000"/>
                </a:solidFill>
              </a:rPr>
              <a:t>Different species absorb light differently</a:t>
            </a:r>
            <a:endParaRPr lang="en-US" sz="1600" dirty="0">
              <a:solidFill>
                <a:srgbClr val="000000"/>
              </a:solidFill>
            </a:endParaRPr>
          </a:p>
        </p:txBody>
      </p:sp>
      <p:pic>
        <p:nvPicPr>
          <p:cNvPr id="4" name="Content Placeholder 3"/>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1922989" y="1416407"/>
            <a:ext cx="5973648" cy="4904290"/>
          </a:xfrm>
        </p:spPr>
      </p:pic>
      <p:sp>
        <p:nvSpPr>
          <p:cNvPr id="7" name="TextBox 6"/>
          <p:cNvSpPr txBox="1"/>
          <p:nvPr/>
        </p:nvSpPr>
        <p:spPr>
          <a:xfrm>
            <a:off x="2035912" y="6354563"/>
            <a:ext cx="5856817" cy="276999"/>
          </a:xfrm>
          <a:prstGeom prst="rect">
            <a:avLst/>
          </a:prstGeom>
          <a:noFill/>
        </p:spPr>
        <p:txBody>
          <a:bodyPr wrap="none" rtlCol="0">
            <a:spAutoFit/>
          </a:bodyPr>
          <a:lstStyle/>
          <a:p>
            <a:r>
              <a:rPr lang="en-US" sz="1200" dirty="0"/>
              <a:t>https://</a:t>
            </a:r>
            <a:r>
              <a:rPr lang="en-US" sz="1200" dirty="0" err="1"/>
              <a:t>www.youtube.com</a:t>
            </a:r>
            <a:r>
              <a:rPr lang="en-US" sz="1200" dirty="0"/>
              <a:t>/</a:t>
            </a:r>
            <a:r>
              <a:rPr lang="en-US" sz="1200" dirty="0" err="1"/>
              <a:t>playlist?list</a:t>
            </a:r>
            <a:r>
              <a:rPr lang="en-US" sz="1200" dirty="0"/>
              <a:t>=PLWz3L6GkKap5U7QM5IDag4vkruykAE94U</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41</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29590246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Applications: </a:t>
            </a:r>
            <a:r>
              <a:rPr lang="en-US" sz="4000" b="1" dirty="0">
                <a:solidFill>
                  <a:srgbClr val="000000"/>
                </a:solidFill>
              </a:rPr>
              <a:t>Acidification, coral health</a:t>
            </a:r>
            <a:br>
              <a:rPr lang="en-US" sz="4000" b="1" dirty="0">
                <a:solidFill>
                  <a:srgbClr val="000000"/>
                </a:solidFill>
              </a:rPr>
            </a:br>
            <a:r>
              <a:rPr lang="en-US" sz="2400" b="1" dirty="0">
                <a:solidFill>
                  <a:srgbClr val="008000"/>
                </a:solidFill>
              </a:rPr>
              <a:t>Copernicus/Sentinel 2A: </a:t>
            </a:r>
            <a:r>
              <a:rPr lang="en-US" sz="2400" b="1" dirty="0" err="1">
                <a:solidFill>
                  <a:srgbClr val="008000"/>
                </a:solidFill>
              </a:rPr>
              <a:t>hyperspectral</a:t>
            </a:r>
            <a:r>
              <a:rPr lang="en-US" sz="2400" b="1" dirty="0">
                <a:solidFill>
                  <a:srgbClr val="008000"/>
                </a:solidFill>
              </a:rPr>
              <a:t> imager</a:t>
            </a:r>
            <a:endParaRPr lang="en-US" sz="2400" dirty="0">
              <a:solidFill>
                <a:srgbClr val="008000"/>
              </a:solidFill>
            </a:endParaRPr>
          </a:p>
        </p:txBody>
      </p:sp>
      <p:pic>
        <p:nvPicPr>
          <p:cNvPr id="8" name="Content Placeholder 7"/>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379431" y="1224869"/>
            <a:ext cx="6783553" cy="5369606"/>
          </a:xfrm>
        </p:spPr>
      </p:pic>
      <p:sp>
        <p:nvSpPr>
          <p:cNvPr id="2" name="TextBox 1"/>
          <p:cNvSpPr txBox="1"/>
          <p:nvPr/>
        </p:nvSpPr>
        <p:spPr>
          <a:xfrm>
            <a:off x="2043768" y="4633939"/>
            <a:ext cx="5681695" cy="261610"/>
          </a:xfrm>
          <a:prstGeom prst="rect">
            <a:avLst/>
          </a:prstGeom>
          <a:noFill/>
        </p:spPr>
        <p:txBody>
          <a:bodyPr wrap="none" rtlCol="0">
            <a:spAutoFit/>
          </a:bodyPr>
          <a:lstStyle/>
          <a:p>
            <a:r>
              <a:rPr lang="en-US" sz="1100" dirty="0"/>
              <a:t>http://</a:t>
            </a:r>
            <a:r>
              <a:rPr lang="en-US" sz="1100" dirty="0" err="1"/>
              <a:t>www.esa.int</a:t>
            </a:r>
            <a:r>
              <a:rPr lang="en-US" sz="1100" dirty="0"/>
              <a:t>/</a:t>
            </a:r>
            <a:r>
              <a:rPr lang="en-US" sz="1100" dirty="0" err="1"/>
              <a:t>spaceinimages</a:t>
            </a:r>
            <a:r>
              <a:rPr lang="en-US" sz="1100" dirty="0"/>
              <a:t>/Images/2017/05/Sentinel-2_captures_coral_bleaching</a:t>
            </a:r>
          </a:p>
        </p:txBody>
      </p:sp>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42</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3" name="TextBox 2"/>
          <p:cNvSpPr txBox="1"/>
          <p:nvPr/>
        </p:nvSpPr>
        <p:spPr>
          <a:xfrm rot="5400000">
            <a:off x="7335686" y="3801165"/>
            <a:ext cx="2108645" cy="400110"/>
          </a:xfrm>
          <a:prstGeom prst="rect">
            <a:avLst/>
          </a:prstGeom>
          <a:noFill/>
        </p:spPr>
        <p:txBody>
          <a:bodyPr wrap="none" rtlCol="0">
            <a:spAutoFit/>
          </a:bodyPr>
          <a:lstStyle/>
          <a:p>
            <a:r>
              <a:rPr lang="en-US" sz="2000" b="1" dirty="0">
                <a:solidFill>
                  <a:srgbClr val="FF0000"/>
                </a:solidFill>
              </a:rPr>
              <a:t>Coral bleaching</a:t>
            </a:r>
          </a:p>
        </p:txBody>
      </p:sp>
    </p:spTree>
    <p:extLst>
      <p:ext uri="{BB962C8B-B14F-4D97-AF65-F5344CB8AC3E}">
        <p14:creationId xmlns:p14="http://schemas.microsoft.com/office/powerpoint/2010/main" val="4707578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Beyond Chlorophyll: </a:t>
            </a:r>
            <a:r>
              <a:rPr lang="en-US" sz="4000" b="1" dirty="0">
                <a:solidFill>
                  <a:srgbClr val="000000"/>
                </a:solidFill>
              </a:rPr>
              <a:t>Land cover</a:t>
            </a:r>
            <a:br>
              <a:rPr lang="en-US" sz="4000" b="1" dirty="0">
                <a:solidFill>
                  <a:srgbClr val="008000"/>
                </a:solidFill>
              </a:rPr>
            </a:br>
            <a:r>
              <a:rPr lang="en-US" sz="2400" b="1" dirty="0">
                <a:solidFill>
                  <a:srgbClr val="008000"/>
                </a:solidFill>
              </a:rPr>
              <a:t>Copernicus/Sentinel 2A: </a:t>
            </a:r>
            <a:r>
              <a:rPr lang="en-US" sz="2400" b="1" dirty="0" err="1">
                <a:solidFill>
                  <a:srgbClr val="008000"/>
                </a:solidFill>
              </a:rPr>
              <a:t>hyperspectral</a:t>
            </a:r>
            <a:endParaRPr lang="en-US" sz="1100" dirty="0">
              <a:solidFill>
                <a:srgbClr val="008000"/>
              </a:solidFill>
            </a:endParaRPr>
          </a:p>
        </p:txBody>
      </p:sp>
      <p:pic>
        <p:nvPicPr>
          <p:cNvPr id="8" name="Content Placeholder 7"/>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179460" y="1507067"/>
            <a:ext cx="7181902" cy="5070362"/>
          </a:xfrm>
        </p:spPr>
      </p:pic>
      <p:sp>
        <p:nvSpPr>
          <p:cNvPr id="2" name="TextBox 1"/>
          <p:cNvSpPr txBox="1"/>
          <p:nvPr/>
        </p:nvSpPr>
        <p:spPr>
          <a:xfrm>
            <a:off x="2010345" y="1171620"/>
            <a:ext cx="5333987" cy="276999"/>
          </a:xfrm>
          <a:prstGeom prst="rect">
            <a:avLst/>
          </a:prstGeom>
          <a:noFill/>
        </p:spPr>
        <p:txBody>
          <a:bodyPr wrap="none" rtlCol="0">
            <a:spAutoFit/>
          </a:bodyPr>
          <a:lstStyle/>
          <a:p>
            <a:r>
              <a:rPr lang="en-US" sz="1200" dirty="0"/>
              <a:t>http://</a:t>
            </a:r>
            <a:r>
              <a:rPr lang="en-US" sz="1200" dirty="0" err="1"/>
              <a:t>www.esa.int</a:t>
            </a:r>
            <a:r>
              <a:rPr lang="en-US" sz="1200" dirty="0"/>
              <a:t>/</a:t>
            </a:r>
            <a:r>
              <a:rPr lang="en-US" sz="1200" dirty="0" err="1"/>
              <a:t>spaceinimages</a:t>
            </a:r>
            <a:r>
              <a:rPr lang="en-US" sz="1200" dirty="0"/>
              <a:t>/Images/2018/05/</a:t>
            </a:r>
            <a:r>
              <a:rPr lang="en-US" sz="1200" dirty="0" err="1"/>
              <a:t>Zambezi_Delta_diversity</a:t>
            </a:r>
            <a:endParaRPr lang="en-US" sz="1200" dirty="0"/>
          </a:p>
        </p:txBody>
      </p:sp>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43</a:t>
            </a:fld>
            <a:endParaRPr lang="en-US"/>
          </a:p>
        </p:txBody>
      </p:sp>
      <p:sp>
        <p:nvSpPr>
          <p:cNvPr id="1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12" name="TextBox 11"/>
          <p:cNvSpPr txBox="1"/>
          <p:nvPr/>
        </p:nvSpPr>
        <p:spPr>
          <a:xfrm>
            <a:off x="1364191" y="1694934"/>
            <a:ext cx="4061053" cy="400110"/>
          </a:xfrm>
          <a:prstGeom prst="rect">
            <a:avLst/>
          </a:prstGeom>
          <a:noFill/>
        </p:spPr>
        <p:txBody>
          <a:bodyPr wrap="none" rtlCol="0">
            <a:spAutoFit/>
          </a:bodyPr>
          <a:lstStyle/>
          <a:p>
            <a:r>
              <a:rPr lang="en-US" sz="2000" b="1" dirty="0">
                <a:solidFill>
                  <a:schemeClr val="bg1"/>
                </a:solidFill>
              </a:rPr>
              <a:t>Zambezi Delta (20m resolution!)</a:t>
            </a:r>
          </a:p>
        </p:txBody>
      </p:sp>
    </p:spTree>
    <p:extLst>
      <p:ext uri="{BB962C8B-B14F-4D97-AF65-F5344CB8AC3E}">
        <p14:creationId xmlns:p14="http://schemas.microsoft.com/office/powerpoint/2010/main" val="13881497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Beyond Chlorophyll: </a:t>
            </a:r>
            <a:r>
              <a:rPr lang="en-US" sz="4000" b="1" dirty="0">
                <a:solidFill>
                  <a:srgbClr val="000000"/>
                </a:solidFill>
              </a:rPr>
              <a:t>Land cover</a:t>
            </a:r>
            <a:br>
              <a:rPr lang="en-US" sz="4000" b="1" dirty="0">
                <a:solidFill>
                  <a:srgbClr val="008000"/>
                </a:solidFill>
              </a:rPr>
            </a:br>
            <a:r>
              <a:rPr lang="en-US" sz="2400" b="1" dirty="0">
                <a:solidFill>
                  <a:srgbClr val="008000"/>
                </a:solidFill>
              </a:rPr>
              <a:t>Copernicus/Sentinel 2A: </a:t>
            </a:r>
            <a:r>
              <a:rPr lang="en-US" sz="2400" b="1" dirty="0" err="1">
                <a:solidFill>
                  <a:srgbClr val="008000"/>
                </a:solidFill>
              </a:rPr>
              <a:t>hyperspectral</a:t>
            </a:r>
            <a:r>
              <a:rPr lang="en-US" sz="2400" b="1" dirty="0">
                <a:solidFill>
                  <a:srgbClr val="008000"/>
                </a:solidFill>
              </a:rPr>
              <a:t> imager</a:t>
            </a:r>
            <a:br>
              <a:rPr lang="en-US" sz="2400" b="1" dirty="0">
                <a:solidFill>
                  <a:srgbClr val="008000"/>
                </a:solidFill>
              </a:rPr>
            </a:br>
            <a:r>
              <a:rPr lang="en-US" sz="1800" dirty="0"/>
              <a:t>http://2016africalandcover20m.esrin.esa.int</a:t>
            </a:r>
            <a:endParaRPr lang="en-US" sz="1400" dirty="0"/>
          </a:p>
        </p:txBody>
      </p:sp>
      <p:pic>
        <p:nvPicPr>
          <p:cNvPr id="8" name="Content Placeholder 7"/>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975397" y="1413494"/>
            <a:ext cx="4968027" cy="5152799"/>
          </a:xfrm>
        </p:spPr>
      </p:pic>
      <p:sp>
        <p:nvSpPr>
          <p:cNvPr id="2" name="TextBox 1"/>
          <p:cNvSpPr txBox="1"/>
          <p:nvPr/>
        </p:nvSpPr>
        <p:spPr>
          <a:xfrm>
            <a:off x="1975398" y="1136496"/>
            <a:ext cx="4968027" cy="276999"/>
          </a:xfrm>
          <a:prstGeom prst="rect">
            <a:avLst/>
          </a:prstGeom>
          <a:noFill/>
        </p:spPr>
        <p:txBody>
          <a:bodyPr wrap="none" rtlCol="0">
            <a:spAutoFit/>
          </a:bodyPr>
          <a:lstStyle/>
          <a:p>
            <a:r>
              <a:rPr lang="en-US" sz="1200" dirty="0"/>
              <a:t>http://</a:t>
            </a:r>
            <a:r>
              <a:rPr lang="en-US" sz="1200" dirty="0" err="1"/>
              <a:t>www.esa.int</a:t>
            </a:r>
            <a:r>
              <a:rPr lang="en-US" sz="1200" dirty="0"/>
              <a:t>/</a:t>
            </a:r>
            <a:r>
              <a:rPr lang="en-US" sz="1200" dirty="0" err="1"/>
              <a:t>spaceinimages</a:t>
            </a:r>
            <a:r>
              <a:rPr lang="en-US" sz="1200" dirty="0"/>
              <a:t>/Images/2017/10/</a:t>
            </a:r>
            <a:r>
              <a:rPr lang="en-US" sz="1200" dirty="0" err="1"/>
              <a:t>African_land_cover</a:t>
            </a:r>
            <a:endParaRPr lang="en-US" sz="1200" dirty="0"/>
          </a:p>
        </p:txBody>
      </p:sp>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44</a:t>
            </a:fld>
            <a:endParaRPr lang="en-US"/>
          </a:p>
        </p:txBody>
      </p:sp>
      <p:sp>
        <p:nvSpPr>
          <p:cNvPr id="1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12" name="TextBox 11"/>
          <p:cNvSpPr txBox="1"/>
          <p:nvPr/>
        </p:nvSpPr>
        <p:spPr>
          <a:xfrm>
            <a:off x="2160059" y="4876800"/>
            <a:ext cx="1556836" cy="400110"/>
          </a:xfrm>
          <a:prstGeom prst="rect">
            <a:avLst/>
          </a:prstGeom>
          <a:noFill/>
        </p:spPr>
        <p:txBody>
          <a:bodyPr wrap="none" rtlCol="0">
            <a:spAutoFit/>
          </a:bodyPr>
          <a:lstStyle/>
          <a:p>
            <a:r>
              <a:rPr lang="en-US" sz="2000" b="1" dirty="0">
                <a:solidFill>
                  <a:schemeClr val="bg1"/>
                </a:solidFill>
              </a:rPr>
              <a:t>Land cover</a:t>
            </a:r>
          </a:p>
        </p:txBody>
      </p:sp>
      <p:sp>
        <p:nvSpPr>
          <p:cNvPr id="3" name="TextBox 2"/>
          <p:cNvSpPr txBox="1"/>
          <p:nvPr/>
        </p:nvSpPr>
        <p:spPr>
          <a:xfrm>
            <a:off x="7214553" y="2870663"/>
            <a:ext cx="1827318" cy="923330"/>
          </a:xfrm>
          <a:prstGeom prst="rect">
            <a:avLst/>
          </a:prstGeom>
          <a:noFill/>
        </p:spPr>
        <p:txBody>
          <a:bodyPr wrap="none" rtlCol="0">
            <a:spAutoFit/>
          </a:bodyPr>
          <a:lstStyle/>
          <a:p>
            <a:r>
              <a:rPr lang="en-US" dirty="0"/>
              <a:t>180000 images!</a:t>
            </a:r>
          </a:p>
          <a:p>
            <a:r>
              <a:rPr lang="en-US" dirty="0"/>
              <a:t>Sentinel 2A</a:t>
            </a:r>
          </a:p>
          <a:p>
            <a:r>
              <a:rPr lang="en-US" dirty="0"/>
              <a:t>Dec 2015-2016</a:t>
            </a:r>
          </a:p>
        </p:txBody>
      </p:sp>
    </p:spTree>
    <p:extLst>
      <p:ext uri="{BB962C8B-B14F-4D97-AF65-F5344CB8AC3E}">
        <p14:creationId xmlns:p14="http://schemas.microsoft.com/office/powerpoint/2010/main" val="35967356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Sea surface temperature:</a:t>
            </a:r>
            <a:br>
              <a:rPr lang="en-US" sz="4000" b="1" dirty="0">
                <a:solidFill>
                  <a:srgbClr val="008000"/>
                </a:solidFill>
              </a:rPr>
            </a:br>
            <a:r>
              <a:rPr lang="en-US" sz="2400" b="1" dirty="0">
                <a:solidFill>
                  <a:srgbClr val="008000"/>
                </a:solidFill>
              </a:rPr>
              <a:t>Copernicus/Sentinel 3A: SLSTR</a:t>
            </a:r>
            <a:endParaRPr lang="en-US" sz="1100" dirty="0">
              <a:solidFill>
                <a:srgbClr val="008000"/>
              </a:solidFill>
            </a:endParaRPr>
          </a:p>
        </p:txBody>
      </p:sp>
      <p:pic>
        <p:nvPicPr>
          <p:cNvPr id="8" name="Content Placeholder 7"/>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781496" y="1120821"/>
            <a:ext cx="5669168" cy="5169751"/>
          </a:xfrm>
        </p:spPr>
      </p:pic>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45</a:t>
            </a:fld>
            <a:endParaRPr lang="en-US"/>
          </a:p>
        </p:txBody>
      </p:sp>
      <p:sp>
        <p:nvSpPr>
          <p:cNvPr id="1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12" name="TextBox 11"/>
          <p:cNvSpPr txBox="1"/>
          <p:nvPr/>
        </p:nvSpPr>
        <p:spPr>
          <a:xfrm>
            <a:off x="1378880" y="6320511"/>
            <a:ext cx="6574636" cy="276999"/>
          </a:xfrm>
          <a:prstGeom prst="rect">
            <a:avLst/>
          </a:prstGeom>
          <a:noFill/>
        </p:spPr>
        <p:txBody>
          <a:bodyPr wrap="none" rtlCol="0">
            <a:spAutoFit/>
          </a:bodyPr>
          <a:lstStyle/>
          <a:p>
            <a:r>
              <a:rPr lang="en-US" sz="1200" dirty="0"/>
              <a:t>http://</a:t>
            </a:r>
            <a:r>
              <a:rPr lang="en-US" sz="1200" dirty="0" err="1"/>
              <a:t>www.esa.int</a:t>
            </a:r>
            <a:r>
              <a:rPr lang="en-US" sz="1200" dirty="0"/>
              <a:t>/</a:t>
            </a:r>
            <a:r>
              <a:rPr lang="en-US" sz="1200" dirty="0" err="1"/>
              <a:t>spaceinimages</a:t>
            </a:r>
            <a:r>
              <a:rPr lang="en-US" sz="1200" dirty="0"/>
              <a:t>/Images/2016/04/</a:t>
            </a:r>
            <a:r>
              <a:rPr lang="en-US" sz="1200" dirty="0" err="1"/>
              <a:t>Thermal_signature_of_Namibian_coastline</a:t>
            </a:r>
            <a:endParaRPr lang="en-US" sz="1200" dirty="0"/>
          </a:p>
        </p:txBody>
      </p:sp>
      <p:sp>
        <p:nvSpPr>
          <p:cNvPr id="3" name="TextBox 2"/>
          <p:cNvSpPr txBox="1"/>
          <p:nvPr/>
        </p:nvSpPr>
        <p:spPr>
          <a:xfrm>
            <a:off x="1787525" y="5200134"/>
            <a:ext cx="2592927" cy="400110"/>
          </a:xfrm>
          <a:prstGeom prst="rect">
            <a:avLst/>
          </a:prstGeom>
          <a:noFill/>
        </p:spPr>
        <p:txBody>
          <a:bodyPr wrap="none" rtlCol="0">
            <a:spAutoFit/>
          </a:bodyPr>
          <a:lstStyle/>
          <a:p>
            <a:r>
              <a:rPr lang="en-US" sz="2000" b="1" dirty="0">
                <a:solidFill>
                  <a:schemeClr val="bg1"/>
                </a:solidFill>
              </a:rPr>
              <a:t>Namibian upwelling</a:t>
            </a:r>
          </a:p>
        </p:txBody>
      </p:sp>
    </p:spTree>
    <p:extLst>
      <p:ext uri="{BB962C8B-B14F-4D97-AF65-F5344CB8AC3E}">
        <p14:creationId xmlns:p14="http://schemas.microsoft.com/office/powerpoint/2010/main" val="22592591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74828"/>
            <a:ext cx="8229600" cy="4525963"/>
          </a:xfrm>
        </p:spPr>
        <p:txBody>
          <a:bodyPr/>
          <a:lstStyle/>
          <a:p>
            <a:r>
              <a:rPr lang="en-US" sz="2800" dirty="0"/>
              <a:t>Products need to be </a:t>
            </a:r>
            <a:r>
              <a:rPr lang="en-US" sz="2800" b="1" dirty="0"/>
              <a:t>sensor independent</a:t>
            </a:r>
            <a:r>
              <a:rPr lang="en-US" sz="2800" dirty="0"/>
              <a:t>, </a:t>
            </a:r>
            <a:r>
              <a:rPr lang="en-US" sz="2800" b="1" dirty="0"/>
              <a:t>consistent</a:t>
            </a:r>
            <a:r>
              <a:rPr lang="en-US" sz="2800" dirty="0"/>
              <a:t> and </a:t>
            </a:r>
            <a:r>
              <a:rPr lang="en-US" sz="2800" b="1" dirty="0"/>
              <a:t>continuous</a:t>
            </a:r>
            <a:r>
              <a:rPr lang="en-US" sz="2800" dirty="0"/>
              <a:t> across satellite missions</a:t>
            </a:r>
          </a:p>
          <a:p>
            <a:r>
              <a:rPr lang="en-US" sz="2800" dirty="0"/>
              <a:t>Substantial work needed to understand and link data from different sources to create consistent time series</a:t>
            </a:r>
          </a:p>
          <a:p>
            <a:pPr lvl="1"/>
            <a:r>
              <a:rPr lang="en-US" dirty="0"/>
              <a:t>Orbits (sensor and zenith angles, swath area)</a:t>
            </a:r>
          </a:p>
          <a:p>
            <a:pPr lvl="1"/>
            <a:r>
              <a:rPr lang="en-US" dirty="0"/>
              <a:t>Calibrations</a:t>
            </a:r>
          </a:p>
          <a:p>
            <a:pPr lvl="1"/>
            <a:r>
              <a:rPr lang="en-US" dirty="0"/>
              <a:t>Drifts</a:t>
            </a:r>
          </a:p>
          <a:p>
            <a:pPr lvl="1"/>
            <a:r>
              <a:rPr lang="en-US" dirty="0"/>
              <a:t>Contamination (clouds, sub-pixel, glint)</a:t>
            </a:r>
          </a:p>
          <a:p>
            <a:pPr lvl="1"/>
            <a:r>
              <a:rPr lang="en-US" dirty="0"/>
              <a:t>Spectral bands</a:t>
            </a:r>
          </a:p>
          <a:p>
            <a:endParaRPr lang="en-US" sz="2800" dirty="0"/>
          </a:p>
          <a:p>
            <a:pPr lvl="2"/>
            <a:endParaRPr lang="en-US" sz="2000" dirty="0"/>
          </a:p>
        </p:txBody>
      </p:sp>
      <p:sp>
        <p:nvSpPr>
          <p:cNvPr id="10" name="Title 9"/>
          <p:cNvSpPr>
            <a:spLocks noGrp="1"/>
          </p:cNvSpPr>
          <p:nvPr>
            <p:ph type="title"/>
          </p:nvPr>
        </p:nvSpPr>
        <p:spPr>
          <a:xfrm>
            <a:off x="46039" y="24783"/>
            <a:ext cx="9050336" cy="1143000"/>
          </a:xfrm>
        </p:spPr>
        <p:txBody>
          <a:bodyPr/>
          <a:lstStyle/>
          <a:p>
            <a:r>
              <a:rPr lang="en-US" b="1" dirty="0">
                <a:solidFill>
                  <a:srgbClr val="008000"/>
                </a:solidFill>
              </a:rPr>
              <a:t>Passive radiometry and climate</a:t>
            </a:r>
            <a:endParaRPr lang="en-US" dirty="0"/>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46</a:t>
            </a:fld>
            <a:endParaRPr lang="en-US"/>
          </a:p>
        </p:txBody>
      </p:sp>
      <p:sp>
        <p:nvSpPr>
          <p:cNvPr id="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8469630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3600" b="1" dirty="0">
                <a:solidFill>
                  <a:srgbClr val="008000"/>
                </a:solidFill>
              </a:rPr>
              <a:t>A succession of sensors and sensor design</a:t>
            </a:r>
            <a:endParaRPr lang="en-US" sz="1600" dirty="0">
              <a:solidFill>
                <a:srgbClr val="008000"/>
              </a:solidFill>
            </a:endParaRPr>
          </a:p>
        </p:txBody>
      </p:sp>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91068" y="917131"/>
            <a:ext cx="7710886" cy="5366622"/>
          </a:xfrm>
        </p:spPr>
      </p:pic>
      <p:sp>
        <p:nvSpPr>
          <p:cNvPr id="2" name="TextBox 1"/>
          <p:cNvSpPr txBox="1"/>
          <p:nvPr/>
        </p:nvSpPr>
        <p:spPr>
          <a:xfrm>
            <a:off x="6803696" y="6370085"/>
            <a:ext cx="2340304" cy="276999"/>
          </a:xfrm>
          <a:prstGeom prst="rect">
            <a:avLst/>
          </a:prstGeom>
          <a:noFill/>
        </p:spPr>
        <p:txBody>
          <a:bodyPr wrap="none" rtlCol="0">
            <a:spAutoFit/>
          </a:bodyPr>
          <a:lstStyle/>
          <a:p>
            <a:r>
              <a:rPr lang="en-US" sz="1200" dirty="0" err="1"/>
              <a:t>Blondeau-Patissier</a:t>
            </a:r>
            <a:r>
              <a:rPr lang="en-US" sz="1200" dirty="0"/>
              <a:t> et al. (2014)</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47</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39790989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3600" b="1" dirty="0">
                <a:solidFill>
                  <a:srgbClr val="008000"/>
                </a:solidFill>
              </a:rPr>
              <a:t>Band bias across sensors and sensor design</a:t>
            </a:r>
            <a:endParaRPr lang="en-US" sz="1600" dirty="0">
              <a:solidFill>
                <a:srgbClr val="008000"/>
              </a:solidFill>
            </a:endParaRPr>
          </a:p>
        </p:txBody>
      </p:sp>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995964" y="1379475"/>
            <a:ext cx="7365400" cy="4904278"/>
          </a:xfrm>
        </p:spPr>
      </p:pic>
      <p:sp>
        <p:nvSpPr>
          <p:cNvPr id="2" name="TextBox 1"/>
          <p:cNvSpPr txBox="1"/>
          <p:nvPr/>
        </p:nvSpPr>
        <p:spPr>
          <a:xfrm>
            <a:off x="1702857" y="6283753"/>
            <a:ext cx="5856817" cy="276999"/>
          </a:xfrm>
          <a:prstGeom prst="rect">
            <a:avLst/>
          </a:prstGeom>
          <a:noFill/>
        </p:spPr>
        <p:txBody>
          <a:bodyPr wrap="none" rtlCol="0">
            <a:spAutoFit/>
          </a:bodyPr>
          <a:lstStyle/>
          <a:p>
            <a:r>
              <a:rPr lang="en-US" sz="1200" dirty="0"/>
              <a:t>https://</a:t>
            </a:r>
            <a:r>
              <a:rPr lang="en-US" sz="1200" dirty="0" err="1"/>
              <a:t>www.youtube.com</a:t>
            </a:r>
            <a:r>
              <a:rPr lang="en-US" sz="1200" dirty="0"/>
              <a:t>/</a:t>
            </a:r>
            <a:r>
              <a:rPr lang="en-US" sz="1200" dirty="0" err="1"/>
              <a:t>playlist?list</a:t>
            </a:r>
            <a:r>
              <a:rPr lang="en-US" sz="1200" dirty="0"/>
              <a:t>=PLWz3L6GkKap5U7QM5IDag4vkruykAE94U</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48</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9441263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Significant data processing</a:t>
            </a:r>
            <a:endParaRPr lang="en-US" sz="1800" dirty="0">
              <a:solidFill>
                <a:srgbClr val="008000"/>
              </a:solidFill>
            </a:endParaRPr>
          </a:p>
        </p:txBody>
      </p:sp>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995964" y="1068753"/>
            <a:ext cx="7365400" cy="5525722"/>
          </a:xfrm>
        </p:spPr>
      </p:pic>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49</a:t>
            </a:fld>
            <a:endParaRPr lang="en-US"/>
          </a:p>
        </p:txBody>
      </p:sp>
      <p:sp>
        <p:nvSpPr>
          <p:cNvPr id="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2466666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earth_structure.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1890" y="1606486"/>
            <a:ext cx="3546976" cy="4766250"/>
          </a:xfrm>
          <a:prstGeom prst="rect">
            <a:avLst/>
          </a:prstGeom>
        </p:spPr>
      </p:pic>
      <p:sp>
        <p:nvSpPr>
          <p:cNvPr id="10" name="Title 9"/>
          <p:cNvSpPr>
            <a:spLocks noGrp="1"/>
          </p:cNvSpPr>
          <p:nvPr>
            <p:ph type="title"/>
          </p:nvPr>
        </p:nvSpPr>
        <p:spPr/>
        <p:txBody>
          <a:bodyPr/>
          <a:lstStyle/>
          <a:p>
            <a:r>
              <a:rPr lang="en-US" b="1" dirty="0">
                <a:solidFill>
                  <a:srgbClr val="008000"/>
                </a:solidFill>
              </a:rPr>
              <a:t>History</a:t>
            </a:r>
            <a:r>
              <a:rPr lang="en-US" dirty="0"/>
              <a:t>: </a:t>
            </a:r>
            <a:r>
              <a:rPr lang="en-US" sz="4000" dirty="0"/>
              <a:t>The first artificial satellite</a:t>
            </a:r>
            <a:br>
              <a:rPr lang="en-US" sz="4000" dirty="0"/>
            </a:br>
            <a:r>
              <a:rPr lang="en-US" sz="4000" dirty="0"/>
              <a:t>4 Oct 1957: </a:t>
            </a:r>
            <a:r>
              <a:rPr lang="en-US" sz="4000" b="1" dirty="0"/>
              <a:t>Sputnik 1</a:t>
            </a:r>
          </a:p>
        </p:txBody>
      </p:sp>
      <p:sp>
        <p:nvSpPr>
          <p:cNvPr id="8" name="TextBox 7"/>
          <p:cNvSpPr txBox="1"/>
          <p:nvPr/>
        </p:nvSpPr>
        <p:spPr>
          <a:xfrm>
            <a:off x="5259405" y="6064959"/>
            <a:ext cx="962949" cy="307777"/>
          </a:xfrm>
          <a:prstGeom prst="rect">
            <a:avLst/>
          </a:prstGeom>
          <a:noFill/>
        </p:spPr>
        <p:txBody>
          <a:bodyPr wrap="none" rtlCol="0">
            <a:spAutoFit/>
          </a:bodyPr>
          <a:lstStyle/>
          <a:p>
            <a:r>
              <a:rPr lang="en-US" sz="1400" dirty="0">
                <a:solidFill>
                  <a:schemeClr val="bg1"/>
                </a:solidFill>
              </a:rPr>
              <a:t>Wikipedia</a:t>
            </a:r>
          </a:p>
        </p:txBody>
      </p:sp>
      <p:sp>
        <p:nvSpPr>
          <p:cNvPr id="11" name="TextBox 10"/>
          <p:cNvSpPr txBox="1"/>
          <p:nvPr/>
        </p:nvSpPr>
        <p:spPr>
          <a:xfrm>
            <a:off x="4745328" y="1549899"/>
            <a:ext cx="4229342" cy="4893647"/>
          </a:xfrm>
          <a:prstGeom prst="rect">
            <a:avLst/>
          </a:prstGeom>
          <a:noFill/>
        </p:spPr>
        <p:txBody>
          <a:bodyPr wrap="square" rtlCol="0">
            <a:spAutoFit/>
          </a:bodyPr>
          <a:lstStyle/>
          <a:p>
            <a:r>
              <a:rPr lang="en-US" sz="2400" dirty="0"/>
              <a:t>Primary goal: </a:t>
            </a:r>
          </a:p>
          <a:p>
            <a:pPr>
              <a:buFont typeface="Arial"/>
              <a:buChar char="•"/>
            </a:pPr>
            <a:r>
              <a:rPr lang="en-US" sz="2400" dirty="0"/>
              <a:t> Show off/intimidate in a context of Cold War</a:t>
            </a:r>
          </a:p>
          <a:p>
            <a:pPr>
              <a:buFont typeface="Arial"/>
              <a:buChar char="•"/>
            </a:pPr>
            <a:r>
              <a:rPr lang="en-US" sz="2400" dirty="0"/>
              <a:t> Launched the “space race”</a:t>
            </a:r>
          </a:p>
          <a:p>
            <a:endParaRPr lang="en-US" sz="2400" dirty="0"/>
          </a:p>
          <a:p>
            <a:r>
              <a:rPr lang="en-US" sz="2400" dirty="0"/>
              <a:t>Scientific gains: </a:t>
            </a:r>
          </a:p>
          <a:p>
            <a:pPr lvl="1">
              <a:buFont typeface="Arial"/>
              <a:buChar char="•"/>
            </a:pPr>
            <a:r>
              <a:rPr lang="en-US" sz="2400" dirty="0"/>
              <a:t> estimate the density of the upper atmosphere by observing drag on orbital trajectory</a:t>
            </a:r>
          </a:p>
          <a:p>
            <a:pPr lvl="1">
              <a:buFont typeface="Arial"/>
              <a:buChar char="•"/>
            </a:pPr>
            <a:r>
              <a:rPr lang="en-US" sz="2400" dirty="0"/>
              <a:t> propagation of radio signal = information on ionosphere</a:t>
            </a:r>
          </a:p>
        </p:txBody>
      </p:sp>
      <p:sp>
        <p:nvSpPr>
          <p:cNvPr id="12"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Data resources</a:t>
            </a:r>
            <a:endParaRPr lang="en-US" sz="1800" dirty="0">
              <a:solidFill>
                <a:srgbClr val="008000"/>
              </a:solidFill>
            </a:endParaRPr>
          </a:p>
        </p:txBody>
      </p:sp>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399176" y="1350300"/>
            <a:ext cx="6379381" cy="5097364"/>
          </a:xfrm>
        </p:spPr>
      </p:pic>
      <p:sp>
        <p:nvSpPr>
          <p:cNvPr id="2" name="TextBox 1"/>
          <p:cNvSpPr txBox="1"/>
          <p:nvPr/>
        </p:nvSpPr>
        <p:spPr>
          <a:xfrm>
            <a:off x="3366263" y="980968"/>
            <a:ext cx="2391638" cy="369332"/>
          </a:xfrm>
          <a:prstGeom prst="rect">
            <a:avLst/>
          </a:prstGeom>
          <a:noFill/>
        </p:spPr>
        <p:txBody>
          <a:bodyPr wrap="none" rtlCol="0">
            <a:spAutoFit/>
          </a:bodyPr>
          <a:lstStyle/>
          <a:p>
            <a:r>
              <a:rPr lang="en-US" dirty="0" err="1"/>
              <a:t>www.oceancolour.org</a:t>
            </a:r>
            <a:endParaRPr lang="en-US" dirty="0"/>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50</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21994984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6038" y="0"/>
            <a:ext cx="9050336" cy="2373298"/>
          </a:xfrm>
        </p:spPr>
        <p:txBody>
          <a:bodyPr/>
          <a:lstStyle/>
          <a:p>
            <a:r>
              <a:rPr lang="en-US" sz="3200" b="1" dirty="0">
                <a:solidFill>
                  <a:srgbClr val="FF0000"/>
                </a:solidFill>
              </a:rPr>
              <a:t>MERIS + </a:t>
            </a:r>
            <a:r>
              <a:rPr lang="en-US" sz="3200" b="1" dirty="0" err="1">
                <a:solidFill>
                  <a:srgbClr val="FF0000"/>
                </a:solidFill>
              </a:rPr>
              <a:t>SeaWIFS</a:t>
            </a:r>
            <a:r>
              <a:rPr lang="en-US" sz="3200" b="1" dirty="0">
                <a:solidFill>
                  <a:srgbClr val="FF0000"/>
                </a:solidFill>
              </a:rPr>
              <a:t> </a:t>
            </a:r>
            <a:r>
              <a:rPr lang="en-US" sz="3200" dirty="0"/>
              <a:t>(1997-2010, 8 channels)</a:t>
            </a:r>
            <a:br>
              <a:rPr lang="en-US" sz="4000" dirty="0">
                <a:solidFill>
                  <a:srgbClr val="FF0000"/>
                </a:solidFill>
              </a:rPr>
            </a:br>
            <a:r>
              <a:rPr lang="en-US" sz="2000" dirty="0" err="1">
                <a:solidFill>
                  <a:srgbClr val="FF0000"/>
                </a:solidFill>
              </a:rPr>
              <a:t>MEdium</a:t>
            </a:r>
            <a:r>
              <a:rPr lang="en-US" sz="2000" dirty="0">
                <a:solidFill>
                  <a:srgbClr val="FF0000"/>
                </a:solidFill>
              </a:rPr>
              <a:t> Resolution Imaging Spectrometer + Sea-Viewing Wide Field-of-View Sensor</a:t>
            </a:r>
            <a:br>
              <a:rPr lang="en-US" sz="2400" dirty="0">
                <a:solidFill>
                  <a:srgbClr val="FF0000"/>
                </a:solidFill>
              </a:rPr>
            </a:br>
            <a:r>
              <a:rPr lang="en-US" sz="2400" dirty="0" err="1"/>
              <a:t>PAR</a:t>
            </a:r>
            <a:r>
              <a:rPr lang="en-US" sz="2400" dirty="0" err="1">
                <a:latin typeface="Wingdings"/>
                <a:ea typeface="Wingdings"/>
                <a:cs typeface="Wingdings"/>
              </a:rPr>
              <a:t></a:t>
            </a:r>
            <a:r>
              <a:rPr lang="en-US" sz="2400" dirty="0" err="1">
                <a:solidFill>
                  <a:srgbClr val="FF0000"/>
                </a:solidFill>
              </a:rPr>
              <a:t>Chlorophyll-a</a:t>
            </a:r>
            <a:r>
              <a:rPr lang="en-US" sz="2400" dirty="0" err="1">
                <a:latin typeface="Wingdings"/>
                <a:ea typeface="Wingdings"/>
                <a:cs typeface="Wingdings"/>
              </a:rPr>
              <a:t></a:t>
            </a:r>
            <a:r>
              <a:rPr lang="en-US" sz="2400" dirty="0" err="1"/>
              <a:t>Primary</a:t>
            </a:r>
            <a:r>
              <a:rPr lang="en-US" sz="2400" dirty="0"/>
              <a:t> production</a:t>
            </a:r>
            <a:r>
              <a:rPr lang="en-US" sz="2400" dirty="0">
                <a:latin typeface="Wingdings"/>
                <a:ea typeface="Wingdings"/>
                <a:cs typeface="Wingdings"/>
              </a:rPr>
              <a:t></a:t>
            </a:r>
            <a:r>
              <a:rPr lang="en-US" sz="2400" dirty="0"/>
              <a:t>CO</a:t>
            </a:r>
            <a:r>
              <a:rPr lang="en-US" sz="2400" baseline="-25000" dirty="0"/>
              <a:t>2</a:t>
            </a:r>
            <a:br>
              <a:rPr lang="en-US" sz="2400" dirty="0"/>
            </a:br>
            <a:r>
              <a:rPr lang="en-US" sz="2800" dirty="0"/>
              <a:t>Biological variations in space and time</a:t>
            </a:r>
            <a:endParaRPr lang="en-US" sz="2400" dirty="0"/>
          </a:p>
        </p:txBody>
      </p:sp>
      <p:sp>
        <p:nvSpPr>
          <p:cNvPr id="13" name="TextBox 12"/>
          <p:cNvSpPr txBox="1"/>
          <p:nvPr/>
        </p:nvSpPr>
        <p:spPr>
          <a:xfrm>
            <a:off x="6670565" y="6257490"/>
            <a:ext cx="2210862" cy="261610"/>
          </a:xfrm>
          <a:prstGeom prst="rect">
            <a:avLst/>
          </a:prstGeom>
          <a:noFill/>
        </p:spPr>
        <p:txBody>
          <a:bodyPr wrap="none" rtlCol="0">
            <a:spAutoFit/>
          </a:bodyPr>
          <a:lstStyle/>
          <a:p>
            <a:r>
              <a:rPr lang="en-US" sz="1100" dirty="0">
                <a:hlinkClick r:id="rId3"/>
              </a:rPr>
              <a:t>https://oceancolor.gsfc.nasa.gov</a:t>
            </a:r>
            <a:endParaRPr lang="en-US" sz="1100" dirty="0"/>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2"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51</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pic>
        <p:nvPicPr>
          <p:cNvPr id="6" name="Picture 5">
            <a:extLst>
              <a:ext uri="{FF2B5EF4-FFF2-40B4-BE49-F238E27FC236}">
                <a16:creationId xmlns:a16="http://schemas.microsoft.com/office/drawing/2014/main" id="{9DFF56CD-A510-184C-BBBD-BBE5DEC6799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213180" y="2096085"/>
            <a:ext cx="6716052" cy="4161405"/>
          </a:xfrm>
          <a:prstGeom prst="rect">
            <a:avLst/>
          </a:prstGeom>
        </p:spPr>
      </p:pic>
    </p:spTree>
    <p:extLst>
      <p:ext uri="{BB962C8B-B14F-4D97-AF65-F5344CB8AC3E}">
        <p14:creationId xmlns:p14="http://schemas.microsoft.com/office/powerpoint/2010/main" val="7565825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Merged products allow for longer time series and detection of trends</a:t>
            </a:r>
            <a:endParaRPr lang="en-US" sz="1800" dirty="0">
              <a:solidFill>
                <a:srgbClr val="008000"/>
              </a:solidFill>
            </a:endParaRPr>
          </a:p>
        </p:txBody>
      </p:sp>
      <p:pic>
        <p:nvPicPr>
          <p:cNvPr id="4" name="Content Placeholder 3"/>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459214" y="1379475"/>
            <a:ext cx="8463722" cy="5264228"/>
          </a:xfrm>
        </p:spPr>
      </p:pic>
      <p:sp>
        <p:nvSpPr>
          <p:cNvPr id="7" name="TextBox 6"/>
          <p:cNvSpPr txBox="1"/>
          <p:nvPr/>
        </p:nvSpPr>
        <p:spPr>
          <a:xfrm>
            <a:off x="3287183" y="6198945"/>
            <a:ext cx="5856817" cy="276999"/>
          </a:xfrm>
          <a:prstGeom prst="rect">
            <a:avLst/>
          </a:prstGeom>
          <a:noFill/>
        </p:spPr>
        <p:txBody>
          <a:bodyPr wrap="none" rtlCol="0">
            <a:spAutoFit/>
          </a:bodyPr>
          <a:lstStyle/>
          <a:p>
            <a:r>
              <a:rPr lang="en-US" sz="1200" dirty="0"/>
              <a:t>https://</a:t>
            </a:r>
            <a:r>
              <a:rPr lang="en-US" sz="1200" dirty="0" err="1"/>
              <a:t>www.youtube.com</a:t>
            </a:r>
            <a:r>
              <a:rPr lang="en-US" sz="1200" dirty="0"/>
              <a:t>/</a:t>
            </a:r>
            <a:r>
              <a:rPr lang="en-US" sz="1200" dirty="0" err="1"/>
              <a:t>playlist?list</a:t>
            </a:r>
            <a:r>
              <a:rPr lang="en-US" sz="1200" dirty="0"/>
              <a:t>=PLWz3L6GkKap5U7QM5IDag4vkruykAE94U</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52</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10228072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0116"/>
            <a:ext cx="8229600" cy="5173751"/>
          </a:xfrm>
        </p:spPr>
        <p:txBody>
          <a:bodyPr/>
          <a:lstStyle/>
          <a:p>
            <a:r>
              <a:rPr lang="en-US" sz="2800" dirty="0"/>
              <a:t>Sun-synchronous orbiting satellites</a:t>
            </a:r>
          </a:p>
          <a:p>
            <a:pPr lvl="1"/>
            <a:r>
              <a:rPr lang="en-US" sz="2400" dirty="0"/>
              <a:t>E.g. MODIS</a:t>
            </a:r>
          </a:p>
          <a:p>
            <a:pPr lvl="1"/>
            <a:r>
              <a:rPr lang="en-US" sz="2400" dirty="0"/>
              <a:t>Data available once a day, at most</a:t>
            </a:r>
          </a:p>
          <a:p>
            <a:pPr lvl="1"/>
            <a:r>
              <a:rPr lang="en-US" sz="2400" dirty="0"/>
              <a:t>Low altitude (~800km)</a:t>
            </a:r>
          </a:p>
          <a:p>
            <a:pPr lvl="1"/>
            <a:r>
              <a:rPr lang="en-US" sz="2400" dirty="0"/>
              <a:t>Temporal aliasing issues due to fast changes in cloudiness (i.e. weather), time of day (no data at night)</a:t>
            </a:r>
          </a:p>
          <a:p>
            <a:pPr lvl="2"/>
            <a:endParaRPr lang="en-US" sz="2000" dirty="0"/>
          </a:p>
          <a:p>
            <a:r>
              <a:rPr lang="en-US" sz="2800" dirty="0"/>
              <a:t>Geostationary</a:t>
            </a:r>
          </a:p>
          <a:p>
            <a:pPr lvl="1"/>
            <a:r>
              <a:rPr lang="en-US" sz="2400" dirty="0"/>
              <a:t>GOCI, AHI, SEVERI</a:t>
            </a:r>
          </a:p>
          <a:p>
            <a:pPr lvl="1"/>
            <a:r>
              <a:rPr lang="en-US" sz="2400" dirty="0"/>
              <a:t>Data available up to every few minutes</a:t>
            </a:r>
          </a:p>
          <a:p>
            <a:pPr lvl="1"/>
            <a:r>
              <a:rPr lang="en-US" sz="2400" dirty="0"/>
              <a:t>High altitude (35786km)</a:t>
            </a:r>
          </a:p>
        </p:txBody>
      </p:sp>
      <p:sp>
        <p:nvSpPr>
          <p:cNvPr id="10" name="Title 9"/>
          <p:cNvSpPr>
            <a:spLocks noGrp="1"/>
          </p:cNvSpPr>
          <p:nvPr>
            <p:ph type="title"/>
          </p:nvPr>
        </p:nvSpPr>
        <p:spPr>
          <a:xfrm>
            <a:off x="46039" y="24783"/>
            <a:ext cx="9050336" cy="1143000"/>
          </a:xfrm>
        </p:spPr>
        <p:txBody>
          <a:bodyPr/>
          <a:lstStyle/>
          <a:p>
            <a:r>
              <a:rPr lang="en-US" b="1" dirty="0">
                <a:solidFill>
                  <a:srgbClr val="008000"/>
                </a:solidFill>
              </a:rPr>
              <a:t>Orbiting </a:t>
            </a:r>
            <a:r>
              <a:rPr lang="en-US" b="1" dirty="0" err="1">
                <a:solidFill>
                  <a:srgbClr val="008000"/>
                </a:solidFill>
              </a:rPr>
              <a:t>vs</a:t>
            </a:r>
            <a:r>
              <a:rPr lang="en-US" b="1" dirty="0">
                <a:solidFill>
                  <a:srgbClr val="008000"/>
                </a:solidFill>
              </a:rPr>
              <a:t> geosynchronous</a:t>
            </a:r>
            <a:endParaRPr lang="en-US" dirty="0"/>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53</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23001151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74346" y="0"/>
            <a:ext cx="9050336" cy="1493869"/>
          </a:xfrm>
        </p:spPr>
        <p:txBody>
          <a:bodyPr/>
          <a:lstStyle/>
          <a:p>
            <a:r>
              <a:rPr lang="en-US" b="1" dirty="0">
                <a:solidFill>
                  <a:srgbClr val="008000"/>
                </a:solidFill>
              </a:rPr>
              <a:t>Sensors in geosynchronous orbits </a:t>
            </a:r>
            <a:br>
              <a:rPr lang="en-US" b="1" dirty="0">
                <a:solidFill>
                  <a:srgbClr val="008000"/>
                </a:solidFill>
              </a:rPr>
            </a:br>
            <a:r>
              <a:rPr lang="en-US" sz="3200" dirty="0"/>
              <a:t>(local coverage but high temporal resolution)</a:t>
            </a:r>
            <a:endParaRPr lang="en-US" sz="3600" dirty="0"/>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74346" y="2137391"/>
            <a:ext cx="9124805" cy="3653893"/>
          </a:xfrm>
        </p:spPr>
      </p:pic>
      <p:sp>
        <p:nvSpPr>
          <p:cNvPr id="2" name="TextBox 1"/>
          <p:cNvSpPr txBox="1"/>
          <p:nvPr/>
        </p:nvSpPr>
        <p:spPr>
          <a:xfrm>
            <a:off x="726837" y="1871295"/>
            <a:ext cx="3570847" cy="369332"/>
          </a:xfrm>
          <a:prstGeom prst="rect">
            <a:avLst/>
          </a:prstGeom>
          <a:noFill/>
        </p:spPr>
        <p:txBody>
          <a:bodyPr wrap="none" rtlCol="0">
            <a:spAutoFit/>
          </a:bodyPr>
          <a:lstStyle/>
          <a:p>
            <a:r>
              <a:rPr lang="en-US" b="1" dirty="0"/>
              <a:t>Single observation (03:16GMT)</a:t>
            </a:r>
          </a:p>
        </p:txBody>
      </p:sp>
      <p:sp>
        <p:nvSpPr>
          <p:cNvPr id="9" name="TextBox 8"/>
          <p:cNvSpPr txBox="1"/>
          <p:nvPr/>
        </p:nvSpPr>
        <p:spPr>
          <a:xfrm>
            <a:off x="6270813" y="1918859"/>
            <a:ext cx="1839604" cy="369332"/>
          </a:xfrm>
          <a:prstGeom prst="rect">
            <a:avLst/>
          </a:prstGeom>
          <a:noFill/>
        </p:spPr>
        <p:txBody>
          <a:bodyPr wrap="none" rtlCol="0">
            <a:spAutoFit/>
          </a:bodyPr>
          <a:lstStyle/>
          <a:p>
            <a:r>
              <a:rPr lang="en-US" b="1" dirty="0"/>
              <a:t>8-hour average</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2"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54</a:t>
            </a:fld>
            <a:endParaRPr lang="en-US"/>
          </a:p>
        </p:txBody>
      </p:sp>
      <p:sp>
        <p:nvSpPr>
          <p:cNvPr id="1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5" name="TextBox 4"/>
          <p:cNvSpPr txBox="1"/>
          <p:nvPr/>
        </p:nvSpPr>
        <p:spPr>
          <a:xfrm>
            <a:off x="4162220" y="5256215"/>
            <a:ext cx="1382335" cy="276999"/>
          </a:xfrm>
          <a:prstGeom prst="rect">
            <a:avLst/>
          </a:prstGeom>
          <a:noFill/>
        </p:spPr>
        <p:txBody>
          <a:bodyPr wrap="none" rtlCol="0">
            <a:spAutoFit/>
          </a:bodyPr>
          <a:lstStyle/>
          <a:p>
            <a:r>
              <a:rPr lang="en-US" sz="1200" dirty="0" err="1"/>
              <a:t>Frouin</a:t>
            </a:r>
            <a:r>
              <a:rPr lang="en-US" sz="1200" dirty="0"/>
              <a:t> et al. 2016</a:t>
            </a:r>
          </a:p>
        </p:txBody>
      </p:sp>
      <p:sp>
        <p:nvSpPr>
          <p:cNvPr id="4" name="TextBox 3"/>
          <p:cNvSpPr txBox="1"/>
          <p:nvPr/>
        </p:nvSpPr>
        <p:spPr>
          <a:xfrm>
            <a:off x="3992315" y="1493869"/>
            <a:ext cx="1236374" cy="369332"/>
          </a:xfrm>
          <a:prstGeom prst="rect">
            <a:avLst/>
          </a:prstGeom>
          <a:noFill/>
        </p:spPr>
        <p:txBody>
          <a:bodyPr wrap="none" rtlCol="0">
            <a:spAutoFit/>
          </a:bodyPr>
          <a:lstStyle/>
          <a:p>
            <a:r>
              <a:rPr lang="en-US" b="1" dirty="0"/>
              <a:t>e.g. GOCI</a:t>
            </a:r>
          </a:p>
        </p:txBody>
      </p:sp>
    </p:spTree>
    <p:extLst>
      <p:ext uri="{BB962C8B-B14F-4D97-AF65-F5344CB8AC3E}">
        <p14:creationId xmlns:p14="http://schemas.microsoft.com/office/powerpoint/2010/main" val="17003863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74346" y="0"/>
            <a:ext cx="9050336" cy="1493869"/>
          </a:xfrm>
        </p:spPr>
        <p:txBody>
          <a:bodyPr/>
          <a:lstStyle/>
          <a:p>
            <a:r>
              <a:rPr lang="en-US" b="1" dirty="0">
                <a:solidFill>
                  <a:srgbClr val="008000"/>
                </a:solidFill>
              </a:rPr>
              <a:t>Sensors in geosynchronous orbits </a:t>
            </a:r>
            <a:br>
              <a:rPr lang="en-US" b="1" dirty="0">
                <a:solidFill>
                  <a:srgbClr val="008000"/>
                </a:solidFill>
              </a:rPr>
            </a:br>
            <a:r>
              <a:rPr lang="en-US" sz="3200" dirty="0"/>
              <a:t>(Thames river: SEVIRI, MODIS-Aqua, in-situ sensors)</a:t>
            </a:r>
            <a:endParaRPr lang="en-US" sz="3600" dirty="0"/>
          </a:p>
        </p:txBody>
      </p:sp>
      <p:pic>
        <p:nvPicPr>
          <p:cNvPr id="3" name="Content Placeholder 2"/>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538912" y="1493869"/>
            <a:ext cx="8044717" cy="5094988"/>
          </a:xfrm>
        </p:spPr>
      </p:pic>
      <p:sp>
        <p:nvSpPr>
          <p:cNvPr id="11"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2"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55</a:t>
            </a:fld>
            <a:endParaRPr lang="en-US"/>
          </a:p>
        </p:txBody>
      </p:sp>
      <p:sp>
        <p:nvSpPr>
          <p:cNvPr id="1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5" name="TextBox 4"/>
          <p:cNvSpPr txBox="1"/>
          <p:nvPr/>
        </p:nvSpPr>
        <p:spPr>
          <a:xfrm>
            <a:off x="6979028" y="6311858"/>
            <a:ext cx="1604601" cy="276999"/>
          </a:xfrm>
          <a:prstGeom prst="rect">
            <a:avLst/>
          </a:prstGeom>
          <a:noFill/>
        </p:spPr>
        <p:txBody>
          <a:bodyPr wrap="none" rtlCol="0">
            <a:spAutoFit/>
          </a:bodyPr>
          <a:lstStyle/>
          <a:p>
            <a:r>
              <a:rPr lang="en-US" sz="1200" dirty="0"/>
              <a:t>Ruddick et al. (2014)</a:t>
            </a:r>
          </a:p>
        </p:txBody>
      </p:sp>
      <p:sp>
        <p:nvSpPr>
          <p:cNvPr id="4" name="TextBox 3"/>
          <p:cNvSpPr txBox="1"/>
          <p:nvPr/>
        </p:nvSpPr>
        <p:spPr>
          <a:xfrm>
            <a:off x="1448857" y="1356269"/>
            <a:ext cx="2904498" cy="369332"/>
          </a:xfrm>
          <a:prstGeom prst="rect">
            <a:avLst/>
          </a:prstGeom>
          <a:noFill/>
        </p:spPr>
        <p:txBody>
          <a:bodyPr wrap="none" rtlCol="0">
            <a:spAutoFit/>
          </a:bodyPr>
          <a:lstStyle/>
          <a:p>
            <a:r>
              <a:rPr lang="en-US" dirty="0"/>
              <a:t>Geosynchronous (SEVIRI)</a:t>
            </a:r>
          </a:p>
        </p:txBody>
      </p:sp>
      <p:sp>
        <p:nvSpPr>
          <p:cNvPr id="14" name="TextBox 13"/>
          <p:cNvSpPr txBox="1"/>
          <p:nvPr/>
        </p:nvSpPr>
        <p:spPr>
          <a:xfrm>
            <a:off x="5405806" y="1337737"/>
            <a:ext cx="2955557" cy="369332"/>
          </a:xfrm>
          <a:prstGeom prst="rect">
            <a:avLst/>
          </a:prstGeom>
          <a:noFill/>
        </p:spPr>
        <p:txBody>
          <a:bodyPr wrap="none" rtlCol="0">
            <a:spAutoFit/>
          </a:bodyPr>
          <a:lstStyle/>
          <a:p>
            <a:r>
              <a:rPr lang="en-US" dirty="0"/>
              <a:t>Sun-synchronous (MODIS)</a:t>
            </a:r>
          </a:p>
        </p:txBody>
      </p:sp>
    </p:spTree>
    <p:extLst>
      <p:ext uri="{BB962C8B-B14F-4D97-AF65-F5344CB8AC3E}">
        <p14:creationId xmlns:p14="http://schemas.microsoft.com/office/powerpoint/2010/main" val="28818135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74346" y="0"/>
            <a:ext cx="9050336" cy="1493869"/>
          </a:xfrm>
        </p:spPr>
        <p:txBody>
          <a:bodyPr/>
          <a:lstStyle/>
          <a:p>
            <a:r>
              <a:rPr lang="en-US" b="1" dirty="0">
                <a:solidFill>
                  <a:srgbClr val="008000"/>
                </a:solidFill>
              </a:rPr>
              <a:t>Hypothetical setup for ocean color</a:t>
            </a:r>
            <a:br>
              <a:rPr lang="en-US" b="1" dirty="0">
                <a:solidFill>
                  <a:srgbClr val="008000"/>
                </a:solidFill>
              </a:rPr>
            </a:br>
            <a:r>
              <a:rPr lang="en-US" sz="3200" dirty="0"/>
              <a:t>(5 geostationary satellites)</a:t>
            </a:r>
            <a:endParaRPr lang="en-US" sz="3600" dirty="0"/>
          </a:p>
        </p:txBody>
      </p:sp>
      <p:pic>
        <p:nvPicPr>
          <p:cNvPr id="3" name="Content Placeholder 2"/>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276748" y="1360053"/>
            <a:ext cx="8425415" cy="5152027"/>
          </a:xfrm>
        </p:spPr>
      </p:pic>
      <p:sp>
        <p:nvSpPr>
          <p:cNvPr id="11"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2"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56</a:t>
            </a:fld>
            <a:endParaRPr lang="en-US"/>
          </a:p>
        </p:txBody>
      </p:sp>
      <p:sp>
        <p:nvSpPr>
          <p:cNvPr id="13"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5" name="TextBox 4"/>
          <p:cNvSpPr txBox="1"/>
          <p:nvPr/>
        </p:nvSpPr>
        <p:spPr>
          <a:xfrm>
            <a:off x="7097562" y="6258896"/>
            <a:ext cx="1604601" cy="276999"/>
          </a:xfrm>
          <a:prstGeom prst="rect">
            <a:avLst/>
          </a:prstGeom>
          <a:noFill/>
        </p:spPr>
        <p:txBody>
          <a:bodyPr wrap="none" rtlCol="0">
            <a:spAutoFit/>
          </a:bodyPr>
          <a:lstStyle/>
          <a:p>
            <a:r>
              <a:rPr lang="en-US" sz="1200" dirty="0"/>
              <a:t>Ruddick et al. (2014)</a:t>
            </a:r>
          </a:p>
        </p:txBody>
      </p:sp>
    </p:spTree>
    <p:extLst>
      <p:ext uri="{BB962C8B-B14F-4D97-AF65-F5344CB8AC3E}">
        <p14:creationId xmlns:p14="http://schemas.microsoft.com/office/powerpoint/2010/main" val="26977467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0" y="28620"/>
            <a:ext cx="2584094" cy="3170306"/>
          </a:xfrm>
        </p:spPr>
        <p:txBody>
          <a:bodyPr/>
          <a:lstStyle/>
          <a:p>
            <a:r>
              <a:rPr lang="en-US" sz="4000" b="1" dirty="0">
                <a:solidFill>
                  <a:srgbClr val="008000"/>
                </a:solidFill>
              </a:rPr>
              <a:t>Scheduled</a:t>
            </a:r>
            <a:br>
              <a:rPr lang="en-US" sz="4000" b="1" dirty="0">
                <a:solidFill>
                  <a:srgbClr val="008000"/>
                </a:solidFill>
              </a:rPr>
            </a:br>
            <a:r>
              <a:rPr lang="en-US" sz="4000" b="1" dirty="0">
                <a:solidFill>
                  <a:srgbClr val="008000"/>
                </a:solidFill>
              </a:rPr>
              <a:t>ocean </a:t>
            </a:r>
            <a:r>
              <a:rPr lang="en-US" sz="4000" b="1" dirty="0" err="1">
                <a:solidFill>
                  <a:srgbClr val="008000"/>
                </a:solidFill>
              </a:rPr>
              <a:t>colour</a:t>
            </a:r>
            <a:r>
              <a:rPr lang="en-US" sz="4000" b="1" dirty="0">
                <a:solidFill>
                  <a:srgbClr val="008000"/>
                </a:solidFill>
              </a:rPr>
              <a:t> sensors</a:t>
            </a:r>
            <a:endParaRPr lang="en-US" sz="1800" dirty="0">
              <a:solidFill>
                <a:srgbClr val="008000"/>
              </a:solidFill>
            </a:endParaRPr>
          </a:p>
        </p:txBody>
      </p:sp>
      <p:pic>
        <p:nvPicPr>
          <p:cNvPr id="4" name="Content Placeholder 3"/>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t="10251" b="21301"/>
          <a:stretch/>
        </p:blipFill>
        <p:spPr>
          <a:xfrm>
            <a:off x="2443759" y="156319"/>
            <a:ext cx="6652616" cy="6378078"/>
          </a:xfrm>
        </p:spPr>
      </p:pic>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57</a:t>
            </a:fld>
            <a:endParaRPr lang="en-US"/>
          </a:p>
        </p:txBody>
      </p:sp>
      <p:sp>
        <p:nvSpPr>
          <p:cNvPr id="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40149023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7625" y="2463302"/>
            <a:ext cx="9144000" cy="1143000"/>
          </a:xfrm>
        </p:spPr>
        <p:txBody>
          <a:bodyPr/>
          <a:lstStyle/>
          <a:p>
            <a:r>
              <a:rPr lang="en-US" sz="6600" dirty="0" err="1"/>
              <a:t>Scatterometry</a:t>
            </a:r>
            <a:br>
              <a:rPr lang="en-US" sz="6600" dirty="0"/>
            </a:br>
            <a:r>
              <a:rPr lang="en-US" sz="6600" dirty="0"/>
              <a:t>(Radar)</a:t>
            </a:r>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58</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2" name="TextBox 1"/>
          <p:cNvSpPr txBox="1"/>
          <p:nvPr/>
        </p:nvSpPr>
        <p:spPr>
          <a:xfrm>
            <a:off x="372534" y="4588933"/>
            <a:ext cx="8128000" cy="707886"/>
          </a:xfrm>
          <a:prstGeom prst="rect">
            <a:avLst/>
          </a:prstGeom>
          <a:noFill/>
        </p:spPr>
        <p:txBody>
          <a:bodyPr wrap="square" rtlCol="0">
            <a:spAutoFit/>
          </a:bodyPr>
          <a:lstStyle/>
          <a:p>
            <a:pPr marL="342900" indent="-342900">
              <a:buFont typeface="Arial"/>
              <a:buChar char="•"/>
            </a:pPr>
            <a:r>
              <a:rPr lang="en-US" sz="2000" dirty="0"/>
              <a:t>NASA: </a:t>
            </a:r>
            <a:r>
              <a:rPr lang="en-US" sz="2000" dirty="0" err="1"/>
              <a:t>Seasat</a:t>
            </a:r>
            <a:r>
              <a:rPr lang="en-US" sz="2000" dirty="0"/>
              <a:t>, NSCAT, </a:t>
            </a:r>
            <a:r>
              <a:rPr lang="en-US" sz="2000" dirty="0" err="1"/>
              <a:t>QuickSCAT</a:t>
            </a:r>
            <a:r>
              <a:rPr lang="en-US" sz="2000" dirty="0"/>
              <a:t>, </a:t>
            </a:r>
            <a:r>
              <a:rPr lang="en-US" sz="2000" dirty="0" err="1"/>
              <a:t>Seawinds</a:t>
            </a:r>
            <a:endParaRPr lang="en-US" sz="2000" dirty="0"/>
          </a:p>
          <a:p>
            <a:pPr marL="342900" indent="-342900">
              <a:buFont typeface="Arial"/>
              <a:buChar char="•"/>
            </a:pPr>
            <a:r>
              <a:rPr lang="en-US" sz="2000" dirty="0"/>
              <a:t>ESA: AMI, </a:t>
            </a:r>
            <a:r>
              <a:rPr lang="mr-IN" sz="2000" dirty="0"/>
              <a:t>…</a:t>
            </a:r>
            <a:endParaRPr lang="en-US" sz="2000" dirty="0"/>
          </a:p>
        </p:txBody>
      </p:sp>
    </p:spTree>
    <p:extLst>
      <p:ext uri="{BB962C8B-B14F-4D97-AF65-F5344CB8AC3E}">
        <p14:creationId xmlns:p14="http://schemas.microsoft.com/office/powerpoint/2010/main" val="16287225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2078870" y="914400"/>
            <a:ext cx="5360774" cy="5360774"/>
          </a:xfrm>
        </p:spPr>
      </p:pic>
      <p:sp>
        <p:nvSpPr>
          <p:cNvPr id="2" name="TextBox 1"/>
          <p:cNvSpPr txBox="1"/>
          <p:nvPr/>
        </p:nvSpPr>
        <p:spPr>
          <a:xfrm>
            <a:off x="2959120" y="6317476"/>
            <a:ext cx="3416320" cy="276999"/>
          </a:xfrm>
          <a:prstGeom prst="rect">
            <a:avLst/>
          </a:prstGeom>
          <a:noFill/>
        </p:spPr>
        <p:txBody>
          <a:bodyPr wrap="none" rtlCol="0">
            <a:spAutoFit/>
          </a:bodyPr>
          <a:lstStyle/>
          <a:p>
            <a:r>
              <a:rPr lang="en-US" sz="1200" dirty="0"/>
              <a:t>http://</a:t>
            </a:r>
            <a:r>
              <a:rPr lang="en-US" sz="1200" dirty="0" err="1"/>
              <a:t>www.sea-image.com</a:t>
            </a:r>
            <a:r>
              <a:rPr lang="en-US" sz="1200" dirty="0"/>
              <a:t>/Site/images/film1.gif</a:t>
            </a:r>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59</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3" name="TextBox 2"/>
          <p:cNvSpPr txBox="1"/>
          <p:nvPr/>
        </p:nvSpPr>
        <p:spPr>
          <a:xfrm>
            <a:off x="3335867" y="179352"/>
            <a:ext cx="2418876" cy="523220"/>
          </a:xfrm>
          <a:prstGeom prst="rect">
            <a:avLst/>
          </a:prstGeom>
          <a:noFill/>
        </p:spPr>
        <p:txBody>
          <a:bodyPr wrap="none" rtlCol="0">
            <a:spAutoFit/>
          </a:bodyPr>
          <a:lstStyle/>
          <a:p>
            <a:r>
              <a:rPr lang="en-US" sz="2800" b="1" dirty="0">
                <a:solidFill>
                  <a:srgbClr val="008000"/>
                </a:solidFill>
              </a:rPr>
              <a:t>What is this?</a:t>
            </a:r>
          </a:p>
        </p:txBody>
      </p:sp>
    </p:spTree>
    <p:extLst>
      <p:ext uri="{BB962C8B-B14F-4D97-AF65-F5344CB8AC3E}">
        <p14:creationId xmlns:p14="http://schemas.microsoft.com/office/powerpoint/2010/main" val="1890642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1100663" y="561126"/>
            <a:ext cx="7010398" cy="6084148"/>
          </a:xfrm>
        </p:spPr>
      </p:pic>
      <p:sp>
        <p:nvSpPr>
          <p:cNvPr id="2" name="TextBox 1"/>
          <p:cNvSpPr txBox="1"/>
          <p:nvPr/>
        </p:nvSpPr>
        <p:spPr>
          <a:xfrm>
            <a:off x="7543397" y="1083733"/>
            <a:ext cx="1510374" cy="276999"/>
          </a:xfrm>
          <a:prstGeom prst="rect">
            <a:avLst/>
          </a:prstGeom>
          <a:noFill/>
        </p:spPr>
        <p:txBody>
          <a:bodyPr wrap="none" rtlCol="0">
            <a:spAutoFit/>
          </a:bodyPr>
          <a:lstStyle/>
          <a:p>
            <a:r>
              <a:rPr lang="en-US" sz="1200" dirty="0"/>
              <a:t>Wilson et al. (2008)</a:t>
            </a:r>
          </a:p>
        </p:txBody>
      </p:sp>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a:t>
            </a:fld>
            <a:endParaRPr lang="en-US"/>
          </a:p>
        </p:txBody>
      </p:sp>
      <p:sp>
        <p:nvSpPr>
          <p:cNvPr id="1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7" name="TextBox 6"/>
          <p:cNvSpPr txBox="1"/>
          <p:nvPr/>
        </p:nvSpPr>
        <p:spPr>
          <a:xfrm>
            <a:off x="0" y="0"/>
            <a:ext cx="9053771" cy="584776"/>
          </a:xfrm>
          <a:prstGeom prst="rect">
            <a:avLst/>
          </a:prstGeom>
          <a:noFill/>
        </p:spPr>
        <p:txBody>
          <a:bodyPr wrap="square" rtlCol="0">
            <a:spAutoFit/>
          </a:bodyPr>
          <a:lstStyle/>
          <a:p>
            <a:pPr algn="ctr"/>
            <a:r>
              <a:rPr lang="en-US" sz="3200" b="1" dirty="0">
                <a:solidFill>
                  <a:srgbClr val="008000"/>
                </a:solidFill>
              </a:rPr>
              <a:t>Some major ocean-related missions</a:t>
            </a:r>
          </a:p>
        </p:txBody>
      </p:sp>
      <p:sp>
        <p:nvSpPr>
          <p:cNvPr id="3" name="TextBox 2"/>
          <p:cNvSpPr txBox="1"/>
          <p:nvPr/>
        </p:nvSpPr>
        <p:spPr>
          <a:xfrm>
            <a:off x="1601262" y="2084402"/>
            <a:ext cx="603576" cy="276999"/>
          </a:xfrm>
          <a:prstGeom prst="rect">
            <a:avLst/>
          </a:prstGeom>
          <a:noFill/>
        </p:spPr>
        <p:txBody>
          <a:bodyPr wrap="none" rtlCol="0">
            <a:spAutoFit/>
          </a:bodyPr>
          <a:lstStyle/>
          <a:p>
            <a:r>
              <a:rPr lang="en-US" sz="1200" dirty="0"/>
              <a:t>CZCS</a:t>
            </a:r>
          </a:p>
        </p:txBody>
      </p:sp>
      <p:sp>
        <p:nvSpPr>
          <p:cNvPr id="10" name="TextBox 9"/>
          <p:cNvSpPr txBox="1"/>
          <p:nvPr/>
        </p:nvSpPr>
        <p:spPr>
          <a:xfrm>
            <a:off x="2103243" y="2081369"/>
            <a:ext cx="804627" cy="276999"/>
          </a:xfrm>
          <a:prstGeom prst="rect">
            <a:avLst/>
          </a:prstGeom>
          <a:noFill/>
        </p:spPr>
        <p:txBody>
          <a:bodyPr wrap="none" rtlCol="0">
            <a:spAutoFit/>
          </a:bodyPr>
          <a:lstStyle/>
          <a:p>
            <a:r>
              <a:rPr lang="en-US" sz="1200" dirty="0"/>
              <a:t>Altimeter</a:t>
            </a:r>
          </a:p>
        </p:txBody>
      </p:sp>
      <p:sp>
        <p:nvSpPr>
          <p:cNvPr id="4" name="Rectangle 3"/>
          <p:cNvSpPr/>
          <p:nvPr/>
        </p:nvSpPr>
        <p:spPr>
          <a:xfrm>
            <a:off x="1100663" y="2013637"/>
            <a:ext cx="1807207" cy="280032"/>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70668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36761" y="787237"/>
            <a:ext cx="9090825" cy="5164362"/>
          </a:xfrm>
        </p:spPr>
      </p:pic>
      <p:sp>
        <p:nvSpPr>
          <p:cNvPr id="2" name="TextBox 1"/>
          <p:cNvSpPr txBox="1"/>
          <p:nvPr/>
        </p:nvSpPr>
        <p:spPr>
          <a:xfrm>
            <a:off x="0" y="6313701"/>
            <a:ext cx="1946567" cy="276999"/>
          </a:xfrm>
          <a:prstGeom prst="rect">
            <a:avLst/>
          </a:prstGeom>
          <a:noFill/>
        </p:spPr>
        <p:txBody>
          <a:bodyPr wrap="none" rtlCol="0">
            <a:spAutoFit/>
          </a:bodyPr>
          <a:lstStyle/>
          <a:p>
            <a:r>
              <a:rPr lang="en-US" sz="1200" dirty="0"/>
              <a:t>Emery and Camps (2017)</a:t>
            </a:r>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60</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29189428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2105325" y="1209248"/>
            <a:ext cx="4580137" cy="4460466"/>
          </a:xfrm>
        </p:spPr>
      </p:pic>
      <p:sp>
        <p:nvSpPr>
          <p:cNvPr id="2" name="TextBox 1"/>
          <p:cNvSpPr txBox="1"/>
          <p:nvPr/>
        </p:nvSpPr>
        <p:spPr>
          <a:xfrm>
            <a:off x="6912886" y="6175201"/>
            <a:ext cx="1946567" cy="276999"/>
          </a:xfrm>
          <a:prstGeom prst="rect">
            <a:avLst/>
          </a:prstGeom>
          <a:noFill/>
        </p:spPr>
        <p:txBody>
          <a:bodyPr wrap="none" rtlCol="0">
            <a:spAutoFit/>
          </a:bodyPr>
          <a:lstStyle/>
          <a:p>
            <a:r>
              <a:rPr lang="en-US" sz="1200" dirty="0"/>
              <a:t>Emery and Camps (2017)</a:t>
            </a:r>
          </a:p>
        </p:txBody>
      </p:sp>
      <p:pic>
        <p:nvPicPr>
          <p:cNvPr id="3" name="Picture 2" descr="Screen Shot 2018-05-29 at 10.46.11.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56265" y="5669714"/>
            <a:ext cx="6429905" cy="762521"/>
          </a:xfrm>
          <a:prstGeom prst="rect">
            <a:avLst/>
          </a:prstGeom>
        </p:spPr>
      </p:pic>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61</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12" name="TextBox 11"/>
          <p:cNvSpPr txBox="1"/>
          <p:nvPr/>
        </p:nvSpPr>
        <p:spPr>
          <a:xfrm>
            <a:off x="190282" y="178788"/>
            <a:ext cx="8953718" cy="523220"/>
          </a:xfrm>
          <a:prstGeom prst="rect">
            <a:avLst/>
          </a:prstGeom>
          <a:noFill/>
        </p:spPr>
        <p:txBody>
          <a:bodyPr wrap="none" rtlCol="0">
            <a:spAutoFit/>
          </a:bodyPr>
          <a:lstStyle/>
          <a:p>
            <a:r>
              <a:rPr lang="en-US" sz="2800" b="1" dirty="0" err="1">
                <a:solidFill>
                  <a:srgbClr val="008000"/>
                </a:solidFill>
              </a:rPr>
              <a:t>Scatterometry</a:t>
            </a:r>
            <a:r>
              <a:rPr lang="en-US" sz="2800" b="1" dirty="0">
                <a:solidFill>
                  <a:srgbClr val="008000"/>
                </a:solidFill>
              </a:rPr>
              <a:t> = the art of studying the return pulse</a:t>
            </a:r>
          </a:p>
        </p:txBody>
      </p:sp>
    </p:spTree>
    <p:extLst>
      <p:ext uri="{BB962C8B-B14F-4D97-AF65-F5344CB8AC3E}">
        <p14:creationId xmlns:p14="http://schemas.microsoft.com/office/powerpoint/2010/main" val="31016639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1423722" y="135471"/>
            <a:ext cx="6501077" cy="5422440"/>
          </a:xfrm>
        </p:spPr>
      </p:pic>
      <p:sp>
        <p:nvSpPr>
          <p:cNvPr id="2" name="TextBox 1"/>
          <p:cNvSpPr txBox="1"/>
          <p:nvPr/>
        </p:nvSpPr>
        <p:spPr>
          <a:xfrm>
            <a:off x="0" y="6313701"/>
            <a:ext cx="1946567" cy="276999"/>
          </a:xfrm>
          <a:prstGeom prst="rect">
            <a:avLst/>
          </a:prstGeom>
          <a:noFill/>
        </p:spPr>
        <p:txBody>
          <a:bodyPr wrap="none" rtlCol="0">
            <a:spAutoFit/>
          </a:bodyPr>
          <a:lstStyle/>
          <a:p>
            <a:r>
              <a:rPr lang="en-US" sz="1200" dirty="0"/>
              <a:t>Emery and Camps (2017)</a:t>
            </a: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2482" y="5557911"/>
            <a:ext cx="7311111" cy="755790"/>
          </a:xfrm>
          <a:prstGeom prst="rect">
            <a:avLst/>
          </a:prstGeom>
        </p:spPr>
      </p:pic>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62</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14002742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097524" y="1491017"/>
            <a:ext cx="7131676" cy="4681530"/>
          </a:xfrm>
        </p:spPr>
      </p:pic>
      <p:sp>
        <p:nvSpPr>
          <p:cNvPr id="2" name="TextBox 1"/>
          <p:cNvSpPr txBox="1"/>
          <p:nvPr/>
        </p:nvSpPr>
        <p:spPr>
          <a:xfrm>
            <a:off x="0" y="6313701"/>
            <a:ext cx="1946567" cy="276999"/>
          </a:xfrm>
          <a:prstGeom prst="rect">
            <a:avLst/>
          </a:prstGeom>
          <a:noFill/>
        </p:spPr>
        <p:txBody>
          <a:bodyPr wrap="none" rtlCol="0">
            <a:spAutoFit/>
          </a:bodyPr>
          <a:lstStyle/>
          <a:p>
            <a:r>
              <a:rPr lang="en-US" sz="1200" dirty="0"/>
              <a:t>Emery and Camps (2017)</a:t>
            </a:r>
          </a:p>
        </p:txBody>
      </p:sp>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63</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12" name="TextBox 11"/>
          <p:cNvSpPr txBox="1"/>
          <p:nvPr/>
        </p:nvSpPr>
        <p:spPr>
          <a:xfrm>
            <a:off x="427350" y="178788"/>
            <a:ext cx="8335510" cy="892552"/>
          </a:xfrm>
          <a:prstGeom prst="rect">
            <a:avLst/>
          </a:prstGeom>
          <a:noFill/>
        </p:spPr>
        <p:txBody>
          <a:bodyPr wrap="none" rtlCol="0">
            <a:spAutoFit/>
          </a:bodyPr>
          <a:lstStyle/>
          <a:p>
            <a:pPr algn="ctr"/>
            <a:r>
              <a:rPr lang="en-US" sz="2800" b="1" dirty="0">
                <a:solidFill>
                  <a:srgbClr val="008000"/>
                </a:solidFill>
              </a:rPr>
              <a:t>Shape of return pulse = physical interpretations</a:t>
            </a:r>
          </a:p>
          <a:p>
            <a:r>
              <a:rPr lang="en-US" sz="2400" b="1" dirty="0">
                <a:solidFill>
                  <a:srgbClr val="000000"/>
                </a:solidFill>
              </a:rPr>
              <a:t>Wind speed, surface roughness, wave height...</a:t>
            </a:r>
          </a:p>
        </p:txBody>
      </p:sp>
    </p:spTree>
    <p:extLst>
      <p:ext uri="{BB962C8B-B14F-4D97-AF65-F5344CB8AC3E}">
        <p14:creationId xmlns:p14="http://schemas.microsoft.com/office/powerpoint/2010/main" val="12409502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0" y="300262"/>
            <a:ext cx="7764933" cy="5902397"/>
          </a:xfrm>
        </p:spPr>
      </p:pic>
      <p:sp>
        <p:nvSpPr>
          <p:cNvPr id="2" name="TextBox 1"/>
          <p:cNvSpPr txBox="1"/>
          <p:nvPr/>
        </p:nvSpPr>
        <p:spPr>
          <a:xfrm>
            <a:off x="0" y="6313701"/>
            <a:ext cx="1946567" cy="276999"/>
          </a:xfrm>
          <a:prstGeom prst="rect">
            <a:avLst/>
          </a:prstGeom>
          <a:noFill/>
        </p:spPr>
        <p:txBody>
          <a:bodyPr wrap="none" rtlCol="0">
            <a:spAutoFit/>
          </a:bodyPr>
          <a:lstStyle/>
          <a:p>
            <a:r>
              <a:rPr lang="en-US" sz="1200" dirty="0"/>
              <a:t>Emery and Camps (2017)</a:t>
            </a:r>
          </a:p>
        </p:txBody>
      </p:sp>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77239" y="3513815"/>
            <a:ext cx="3554457" cy="755790"/>
          </a:xfrm>
          <a:prstGeom prst="rect">
            <a:avLst/>
          </a:prstGeom>
        </p:spPr>
      </p:pic>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64</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16528302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085" y="1522385"/>
            <a:ext cx="9011290" cy="4505644"/>
          </a:xfrm>
          <a:prstGeom prst="rect">
            <a:avLst/>
          </a:prstGeom>
          <a:ln w="53975">
            <a:noFill/>
          </a:ln>
        </p:spPr>
      </p:pic>
      <p:sp>
        <p:nvSpPr>
          <p:cNvPr id="19" name="Title 9"/>
          <p:cNvSpPr txBox="1">
            <a:spLocks/>
          </p:cNvSpPr>
          <p:nvPr/>
        </p:nvSpPr>
        <p:spPr bwMode="auto">
          <a:xfrm>
            <a:off x="46038" y="118531"/>
            <a:ext cx="9097961" cy="8621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eaLnBrk="0" hangingPunct="0"/>
            <a:r>
              <a:rPr lang="en-US" sz="4400" b="1" dirty="0">
                <a:solidFill>
                  <a:srgbClr val="008000"/>
                </a:solidFill>
              </a:rPr>
              <a:t>Wind speed + direction </a:t>
            </a:r>
          </a:p>
          <a:p>
            <a:pPr algn="ctr" eaLnBrk="0" hangingPunct="0"/>
            <a:r>
              <a:rPr lang="en-US" sz="2000" dirty="0"/>
              <a:t>(</a:t>
            </a:r>
            <a:r>
              <a:rPr lang="en-US" sz="2000" dirty="0" err="1"/>
              <a:t>SeaWinds</a:t>
            </a:r>
            <a:r>
              <a:rPr lang="en-US" sz="2000" dirty="0"/>
              <a:t>, aboard Adeos-2 (Japan), 2003)</a:t>
            </a:r>
          </a:p>
        </p:txBody>
      </p:sp>
      <p:sp>
        <p:nvSpPr>
          <p:cNvPr id="2" name="TextBox 1"/>
          <p:cNvSpPr txBox="1"/>
          <p:nvPr/>
        </p:nvSpPr>
        <p:spPr>
          <a:xfrm>
            <a:off x="2448423" y="6028029"/>
            <a:ext cx="4243469" cy="276999"/>
          </a:xfrm>
          <a:prstGeom prst="rect">
            <a:avLst/>
          </a:prstGeom>
          <a:noFill/>
        </p:spPr>
        <p:txBody>
          <a:bodyPr wrap="none" rtlCol="0">
            <a:spAutoFit/>
          </a:bodyPr>
          <a:lstStyle/>
          <a:p>
            <a:r>
              <a:rPr lang="en-US" sz="1200" dirty="0"/>
              <a:t>https://</a:t>
            </a:r>
            <a:r>
              <a:rPr lang="en-US" sz="1200" dirty="0" err="1"/>
              <a:t>winds.jpl.nasa.gov</a:t>
            </a:r>
            <a:r>
              <a:rPr lang="en-US" sz="1200" dirty="0"/>
              <a:t>/gallery/</a:t>
            </a:r>
            <a:r>
              <a:rPr lang="en-US" sz="1200" dirty="0" err="1"/>
              <a:t>earlyimages</a:t>
            </a:r>
            <a:r>
              <a:rPr lang="en-US" sz="1200" dirty="0"/>
              <a:t>/?</a:t>
            </a:r>
            <a:r>
              <a:rPr lang="en-US" sz="1200" dirty="0" err="1"/>
              <a:t>ImageID</a:t>
            </a:r>
            <a:r>
              <a:rPr lang="en-US" sz="1200" dirty="0"/>
              <a:t>=33</a:t>
            </a:r>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65</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33215305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787525" y="1454326"/>
            <a:ext cx="5755269" cy="4464110"/>
          </a:xfr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89123" y="5934429"/>
            <a:ext cx="6405562" cy="732259"/>
          </a:xfrm>
          <a:prstGeom prst="rect">
            <a:avLst/>
          </a:prstGeom>
        </p:spPr>
      </p:pic>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66</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4" name="TextBox 3"/>
          <p:cNvSpPr txBox="1"/>
          <p:nvPr/>
        </p:nvSpPr>
        <p:spPr>
          <a:xfrm>
            <a:off x="46038" y="135466"/>
            <a:ext cx="8876241" cy="1200329"/>
          </a:xfrm>
          <a:prstGeom prst="rect">
            <a:avLst/>
          </a:prstGeom>
          <a:noFill/>
        </p:spPr>
        <p:txBody>
          <a:bodyPr wrap="square" rtlCol="0">
            <a:spAutoFit/>
          </a:bodyPr>
          <a:lstStyle/>
          <a:p>
            <a:pPr algn="ctr"/>
            <a:r>
              <a:rPr lang="en-US" sz="3600" b="1" dirty="0">
                <a:solidFill>
                  <a:srgbClr val="008000"/>
                </a:solidFill>
              </a:rPr>
              <a:t>Radars see through stuff </a:t>
            </a:r>
          </a:p>
          <a:p>
            <a:pPr algn="ctr"/>
            <a:r>
              <a:rPr lang="en-US" sz="3600" b="1" dirty="0"/>
              <a:t>(clouds, leaves, ice/snow, ...)</a:t>
            </a:r>
          </a:p>
        </p:txBody>
      </p:sp>
      <p:sp>
        <p:nvSpPr>
          <p:cNvPr id="2" name="TextBox 1"/>
          <p:cNvSpPr txBox="1"/>
          <p:nvPr/>
        </p:nvSpPr>
        <p:spPr>
          <a:xfrm>
            <a:off x="6348118" y="6259866"/>
            <a:ext cx="1946567" cy="276999"/>
          </a:xfrm>
          <a:prstGeom prst="rect">
            <a:avLst/>
          </a:prstGeom>
          <a:noFill/>
        </p:spPr>
        <p:txBody>
          <a:bodyPr wrap="none" rtlCol="0">
            <a:spAutoFit/>
          </a:bodyPr>
          <a:lstStyle/>
          <a:p>
            <a:r>
              <a:rPr lang="en-US" sz="1200" dirty="0"/>
              <a:t>Emery and Camps (2017)</a:t>
            </a:r>
          </a:p>
        </p:txBody>
      </p:sp>
    </p:spTree>
    <p:extLst>
      <p:ext uri="{BB962C8B-B14F-4D97-AF65-F5344CB8AC3E}">
        <p14:creationId xmlns:p14="http://schemas.microsoft.com/office/powerpoint/2010/main" val="9072659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002693" y="149801"/>
            <a:ext cx="7174823" cy="5860210"/>
          </a:xfrm>
        </p:spPr>
      </p:pic>
      <p:sp>
        <p:nvSpPr>
          <p:cNvPr id="2" name="TextBox 1"/>
          <p:cNvSpPr txBox="1"/>
          <p:nvPr/>
        </p:nvSpPr>
        <p:spPr>
          <a:xfrm>
            <a:off x="0" y="6313701"/>
            <a:ext cx="1946567" cy="276999"/>
          </a:xfrm>
          <a:prstGeom prst="rect">
            <a:avLst/>
          </a:prstGeom>
          <a:noFill/>
        </p:spPr>
        <p:txBody>
          <a:bodyPr wrap="none" rtlCol="0">
            <a:spAutoFit/>
          </a:bodyPr>
          <a:lstStyle/>
          <a:p>
            <a:r>
              <a:rPr lang="en-US" sz="1200" dirty="0"/>
              <a:t>Emery and Camps (2017)</a:t>
            </a: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41755" y="6044045"/>
            <a:ext cx="5932437" cy="539312"/>
          </a:xfrm>
          <a:prstGeom prst="rect">
            <a:avLst/>
          </a:prstGeom>
        </p:spPr>
      </p:pic>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67</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20496860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7625" y="2463302"/>
            <a:ext cx="9144000" cy="1143000"/>
          </a:xfrm>
        </p:spPr>
        <p:txBody>
          <a:bodyPr/>
          <a:lstStyle/>
          <a:p>
            <a:r>
              <a:rPr lang="en-US" sz="6600" dirty="0"/>
              <a:t>Altimetry</a:t>
            </a:r>
            <a:br>
              <a:rPr lang="en-US" sz="6600" dirty="0"/>
            </a:br>
            <a:r>
              <a:rPr lang="en-US" sz="6600" dirty="0"/>
              <a:t>(Radar, microwave)</a:t>
            </a:r>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68</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16287225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7625" y="166873"/>
            <a:ext cx="9144000" cy="6044496"/>
          </a:xfrm>
        </p:spPr>
        <p:txBody>
          <a:bodyPr/>
          <a:lstStyle/>
          <a:p>
            <a:r>
              <a:rPr lang="en-US" sz="5400" b="1" dirty="0">
                <a:solidFill>
                  <a:srgbClr val="008000"/>
                </a:solidFill>
              </a:rPr>
              <a:t>Principle of altimetry:</a:t>
            </a:r>
            <a:br>
              <a:rPr lang="en-US" sz="5400" dirty="0"/>
            </a:br>
            <a:r>
              <a:rPr lang="en-US" sz="5400" dirty="0"/>
              <a:t> </a:t>
            </a:r>
            <a:br>
              <a:rPr lang="en-US" sz="5400" dirty="0"/>
            </a:br>
            <a:r>
              <a:rPr lang="en-US" sz="4800" dirty="0"/>
              <a:t>speed = distance/time</a:t>
            </a:r>
            <a:br>
              <a:rPr lang="en-US" sz="4800" dirty="0"/>
            </a:br>
            <a:r>
              <a:rPr lang="en-US" sz="5400" dirty="0"/>
              <a:t>so </a:t>
            </a:r>
            <a:br>
              <a:rPr lang="en-US" sz="5400" dirty="0"/>
            </a:br>
            <a:r>
              <a:rPr lang="en-US" sz="4800" u="sng" dirty="0">
                <a:solidFill>
                  <a:srgbClr val="FF0000"/>
                </a:solidFill>
              </a:rPr>
              <a:t>distance = speed * time</a:t>
            </a:r>
            <a:br>
              <a:rPr lang="en-US" sz="4800" u="sng" dirty="0"/>
            </a:br>
            <a:br>
              <a:rPr lang="en-US" sz="4800" u="sng" dirty="0"/>
            </a:br>
            <a:r>
              <a:rPr lang="en-US" sz="3600" dirty="0"/>
              <a:t>Speed: speed of light</a:t>
            </a:r>
            <a:br>
              <a:rPr lang="en-US" sz="3600" dirty="0"/>
            </a:br>
            <a:r>
              <a:rPr lang="en-US" sz="3600" dirty="0"/>
              <a:t>time: fraction of seconds</a:t>
            </a:r>
          </a:p>
        </p:txBody>
      </p:sp>
      <p:sp>
        <p:nvSpPr>
          <p:cNvPr id="6"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7"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69</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2876232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133315" y="1462056"/>
            <a:ext cx="9021918" cy="4253252"/>
          </a:xfrm>
        </p:spPr>
      </p:pic>
      <p:sp>
        <p:nvSpPr>
          <p:cNvPr id="2" name="TextBox 1"/>
          <p:cNvSpPr txBox="1"/>
          <p:nvPr/>
        </p:nvSpPr>
        <p:spPr>
          <a:xfrm>
            <a:off x="6680231" y="5435520"/>
            <a:ext cx="1527582" cy="276999"/>
          </a:xfrm>
          <a:prstGeom prst="rect">
            <a:avLst/>
          </a:prstGeom>
          <a:noFill/>
        </p:spPr>
        <p:txBody>
          <a:bodyPr wrap="none" rtlCol="0">
            <a:spAutoFit/>
          </a:bodyPr>
          <a:lstStyle/>
          <a:p>
            <a:r>
              <a:rPr lang="en-US" sz="1200" dirty="0"/>
              <a:t>Guerra et al. (2016)</a:t>
            </a:r>
          </a:p>
        </p:txBody>
      </p:sp>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a:t>
            </a:fld>
            <a:endParaRPr lang="en-US"/>
          </a:p>
        </p:txBody>
      </p:sp>
      <p:sp>
        <p:nvSpPr>
          <p:cNvPr id="1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15" name="Title 9"/>
          <p:cNvSpPr txBox="1">
            <a:spLocks/>
          </p:cNvSpPr>
          <p:nvPr/>
        </p:nvSpPr>
        <p:spPr bwMode="auto">
          <a:xfrm>
            <a:off x="-1587" y="28620"/>
            <a:ext cx="909796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sz="4000" b="1" dirty="0">
                <a:solidFill>
                  <a:srgbClr val="008000"/>
                </a:solidFill>
              </a:rPr>
              <a:t>Distribution of 7472 (2013) </a:t>
            </a:r>
            <a:r>
              <a:rPr lang="en-US" sz="4000" b="1" dirty="0" err="1">
                <a:solidFill>
                  <a:srgbClr val="008000"/>
                </a:solidFill>
              </a:rPr>
              <a:t>spacecrafts</a:t>
            </a:r>
            <a:br>
              <a:rPr lang="en-US" sz="4000" b="1" dirty="0">
                <a:solidFill>
                  <a:srgbClr val="008000"/>
                </a:solidFill>
              </a:rPr>
            </a:br>
            <a:r>
              <a:rPr lang="en-US" sz="3600" b="1" dirty="0">
                <a:solidFill>
                  <a:srgbClr val="0000FF"/>
                </a:solidFill>
              </a:rPr>
              <a:t>~ 3000 in orbit, ½ are Russian-owned</a:t>
            </a:r>
            <a:endParaRPr lang="en-US" sz="1600" dirty="0"/>
          </a:p>
        </p:txBody>
      </p:sp>
      <p:sp>
        <p:nvSpPr>
          <p:cNvPr id="3" name="Rectangle 2"/>
          <p:cNvSpPr/>
          <p:nvPr/>
        </p:nvSpPr>
        <p:spPr>
          <a:xfrm>
            <a:off x="7653866" y="3217333"/>
            <a:ext cx="1337733" cy="660400"/>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76364" y="1828801"/>
            <a:ext cx="1752569" cy="389466"/>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829748" y="5892800"/>
            <a:ext cx="7841059" cy="461665"/>
          </a:xfrm>
          <a:prstGeom prst="rect">
            <a:avLst/>
          </a:prstGeom>
          <a:noFill/>
        </p:spPr>
        <p:txBody>
          <a:bodyPr wrap="none" rtlCol="0">
            <a:spAutoFit/>
          </a:bodyPr>
          <a:lstStyle/>
          <a:p>
            <a:r>
              <a:rPr lang="en-US" sz="2400" dirty="0"/>
              <a:t>~ 400 dedicated to meteorology or earth remote sensing</a:t>
            </a:r>
          </a:p>
        </p:txBody>
      </p:sp>
    </p:spTree>
    <p:extLst>
      <p:ext uri="{BB962C8B-B14F-4D97-AF65-F5344CB8AC3E}">
        <p14:creationId xmlns:p14="http://schemas.microsoft.com/office/powerpoint/2010/main" val="36925858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5460" y="1046440"/>
            <a:ext cx="6632992" cy="5369565"/>
          </a:xfrm>
          <a:prstGeom prst="rect">
            <a:avLst/>
          </a:prstGeom>
          <a:ln w="53975">
            <a:solidFill>
              <a:schemeClr val="tx1"/>
            </a:solidFill>
          </a:ln>
        </p:spPr>
      </p:pic>
      <p:sp>
        <p:nvSpPr>
          <p:cNvPr id="19" name="Title 9"/>
          <p:cNvSpPr txBox="1">
            <a:spLocks/>
          </p:cNvSpPr>
          <p:nvPr/>
        </p:nvSpPr>
        <p:spPr bwMode="auto">
          <a:xfrm>
            <a:off x="46038" y="0"/>
            <a:ext cx="9097961" cy="8621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eaLnBrk="0" hangingPunct="0"/>
            <a:r>
              <a:rPr lang="en-US" sz="4400" b="1" dirty="0">
                <a:solidFill>
                  <a:srgbClr val="008000"/>
                </a:solidFill>
              </a:rPr>
              <a:t> </a:t>
            </a:r>
            <a:r>
              <a:rPr lang="en-US" sz="3200" b="1" dirty="0">
                <a:solidFill>
                  <a:srgbClr val="008000"/>
                </a:solidFill>
              </a:rPr>
              <a:t>Measuring Sea Surface Height from Space</a:t>
            </a:r>
            <a:endParaRPr lang="en-US" sz="4400" b="1" dirty="0">
              <a:solidFill>
                <a:srgbClr val="008000"/>
              </a:solidFill>
            </a:endParaRPr>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70</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10637714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1763" y="1600200"/>
            <a:ext cx="8229600" cy="4525963"/>
          </a:xfrm>
        </p:spPr>
        <p:txBody>
          <a:bodyPr/>
          <a:lstStyle/>
          <a:p>
            <a:r>
              <a:rPr lang="en-US" b="1" dirty="0"/>
              <a:t>Sea surface height </a:t>
            </a:r>
          </a:p>
          <a:p>
            <a:r>
              <a:rPr lang="en-US" b="1" dirty="0"/>
              <a:t>Significant wave height</a:t>
            </a:r>
          </a:p>
          <a:p>
            <a:r>
              <a:rPr lang="en-US" b="1" dirty="0"/>
              <a:t>Wind speed</a:t>
            </a:r>
          </a:p>
          <a:p>
            <a:r>
              <a:rPr lang="en-US" b="1" dirty="0"/>
              <a:t>Ice/land/lake characteristics</a:t>
            </a:r>
          </a:p>
          <a:p>
            <a:endParaRPr lang="en-US" b="1" dirty="0"/>
          </a:p>
          <a:p>
            <a:endParaRPr lang="en-US" b="1" dirty="0"/>
          </a:p>
          <a:p>
            <a:r>
              <a:rPr lang="en-US" b="1" dirty="0"/>
              <a:t>Applications depend also on precision</a:t>
            </a:r>
          </a:p>
          <a:p>
            <a:pPr lvl="1"/>
            <a:r>
              <a:rPr lang="en-US" b="1" dirty="0">
                <a:solidFill>
                  <a:srgbClr val="FF0000"/>
                </a:solidFill>
              </a:rPr>
              <a:t>Synthetic Aperture Radar (SAR)</a:t>
            </a:r>
            <a:endParaRPr lang="en-US" dirty="0">
              <a:solidFill>
                <a:srgbClr val="FF0000"/>
              </a:solidFill>
            </a:endParaRPr>
          </a:p>
        </p:txBody>
      </p:sp>
      <p:sp>
        <p:nvSpPr>
          <p:cNvPr id="10" name="Title 9"/>
          <p:cNvSpPr>
            <a:spLocks noGrp="1"/>
          </p:cNvSpPr>
          <p:nvPr>
            <p:ph type="title"/>
          </p:nvPr>
        </p:nvSpPr>
        <p:spPr>
          <a:xfrm>
            <a:off x="46039" y="24783"/>
            <a:ext cx="9050336" cy="1143000"/>
          </a:xfrm>
        </p:spPr>
        <p:txBody>
          <a:bodyPr/>
          <a:lstStyle/>
          <a:p>
            <a:r>
              <a:rPr lang="en-US" b="1" dirty="0">
                <a:solidFill>
                  <a:srgbClr val="008000"/>
                </a:solidFill>
              </a:rPr>
              <a:t>Applications for Altimetry</a:t>
            </a:r>
            <a:endParaRPr lang="en-US" dirty="0"/>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71</a:t>
            </a:fld>
            <a:endParaRPr lang="en-US"/>
          </a:p>
        </p:txBody>
      </p:sp>
      <p:sp>
        <p:nvSpPr>
          <p:cNvPr id="9"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3" name="TextBox 2"/>
          <p:cNvSpPr txBox="1"/>
          <p:nvPr/>
        </p:nvSpPr>
        <p:spPr>
          <a:xfrm>
            <a:off x="5588001" y="1600200"/>
            <a:ext cx="3113566" cy="3046988"/>
          </a:xfrm>
          <a:prstGeom prst="rect">
            <a:avLst/>
          </a:prstGeom>
          <a:noFill/>
          <a:ln>
            <a:solidFill>
              <a:srgbClr val="000000"/>
            </a:solidFill>
          </a:ln>
        </p:spPr>
        <p:txBody>
          <a:bodyPr wrap="square" rtlCol="0">
            <a:spAutoFit/>
          </a:bodyPr>
          <a:lstStyle/>
          <a:p>
            <a:pPr marL="285750" indent="-285750">
              <a:buFont typeface="Arial"/>
              <a:buChar char="•"/>
            </a:pPr>
            <a:r>
              <a:rPr lang="en-US" sz="2400" dirty="0"/>
              <a:t>Ocean circulation</a:t>
            </a:r>
          </a:p>
          <a:p>
            <a:pPr marL="285750" indent="-285750">
              <a:buFont typeface="Arial"/>
              <a:buChar char="•"/>
            </a:pPr>
            <a:r>
              <a:rPr lang="en-US" sz="2400" dirty="0"/>
              <a:t>Tides</a:t>
            </a:r>
          </a:p>
          <a:p>
            <a:pPr marL="285750" indent="-285750">
              <a:buFont typeface="Arial"/>
              <a:buChar char="•"/>
            </a:pPr>
            <a:r>
              <a:rPr lang="en-US" sz="2400" dirty="0"/>
              <a:t>Navigation</a:t>
            </a:r>
          </a:p>
          <a:p>
            <a:pPr marL="285750" indent="-285750">
              <a:buFont typeface="Arial"/>
              <a:buChar char="•"/>
            </a:pPr>
            <a:r>
              <a:rPr lang="en-US" sz="2400" dirty="0"/>
              <a:t>Sea level change</a:t>
            </a:r>
          </a:p>
          <a:p>
            <a:pPr marL="285750" indent="-285750">
              <a:buFont typeface="Arial"/>
              <a:buChar char="•"/>
            </a:pPr>
            <a:r>
              <a:rPr lang="en-US" sz="2400" dirty="0"/>
              <a:t>Ocean variability</a:t>
            </a:r>
          </a:p>
          <a:p>
            <a:pPr marL="285750" indent="-285750">
              <a:buFont typeface="Arial"/>
              <a:buChar char="•"/>
            </a:pPr>
            <a:r>
              <a:rPr lang="en-US" sz="2400" dirty="0"/>
              <a:t>Hydrography</a:t>
            </a:r>
          </a:p>
          <a:p>
            <a:pPr marL="285750" indent="-285750">
              <a:buFont typeface="Arial"/>
              <a:buChar char="•"/>
            </a:pPr>
            <a:r>
              <a:rPr lang="en-US" sz="2400" dirty="0" err="1"/>
              <a:t>Modelling</a:t>
            </a:r>
            <a:endParaRPr lang="en-US" sz="2400" dirty="0"/>
          </a:p>
          <a:p>
            <a:pPr marL="285750" indent="-285750">
              <a:buFont typeface="Arial"/>
              <a:buChar char="•"/>
            </a:pPr>
            <a:r>
              <a:rPr lang="en-US" sz="2400" dirty="0"/>
              <a:t>Planetary waves</a:t>
            </a:r>
          </a:p>
        </p:txBody>
      </p:sp>
      <p:sp>
        <p:nvSpPr>
          <p:cNvPr id="4" name="TextBox 3"/>
          <p:cNvSpPr txBox="1"/>
          <p:nvPr/>
        </p:nvSpPr>
        <p:spPr>
          <a:xfrm>
            <a:off x="6471862" y="1202424"/>
            <a:ext cx="1569773" cy="369332"/>
          </a:xfrm>
          <a:prstGeom prst="rect">
            <a:avLst/>
          </a:prstGeom>
          <a:noFill/>
        </p:spPr>
        <p:txBody>
          <a:bodyPr wrap="none" rtlCol="0">
            <a:spAutoFit/>
          </a:bodyPr>
          <a:lstStyle/>
          <a:p>
            <a:r>
              <a:rPr lang="en-US" b="1" dirty="0"/>
              <a:t>Applications</a:t>
            </a:r>
          </a:p>
        </p:txBody>
      </p:sp>
    </p:spTree>
    <p:extLst>
      <p:ext uri="{BB962C8B-B14F-4D97-AF65-F5344CB8AC3E}">
        <p14:creationId xmlns:p14="http://schemas.microsoft.com/office/powerpoint/2010/main" val="41228592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113745" y="187819"/>
            <a:ext cx="8834275" cy="5734528"/>
          </a:xfrm>
        </p:spPr>
      </p:pic>
      <p:sp>
        <p:nvSpPr>
          <p:cNvPr id="2" name="TextBox 1"/>
          <p:cNvSpPr txBox="1"/>
          <p:nvPr/>
        </p:nvSpPr>
        <p:spPr>
          <a:xfrm>
            <a:off x="0" y="6313701"/>
            <a:ext cx="1946567" cy="276999"/>
          </a:xfrm>
          <a:prstGeom prst="rect">
            <a:avLst/>
          </a:prstGeom>
          <a:noFill/>
        </p:spPr>
        <p:txBody>
          <a:bodyPr wrap="none" rtlCol="0">
            <a:spAutoFit/>
          </a:bodyPr>
          <a:lstStyle/>
          <a:p>
            <a:r>
              <a:rPr lang="en-US" sz="1200" dirty="0"/>
              <a:t>Emery and Camps (2017)</a:t>
            </a: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51819" y="5922347"/>
            <a:ext cx="5932437" cy="284964"/>
          </a:xfrm>
          <a:prstGeom prst="rect">
            <a:avLst/>
          </a:prstGeom>
        </p:spPr>
      </p:pic>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72</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23266100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62429" y="245137"/>
            <a:ext cx="8746019" cy="5233049"/>
          </a:xfrm>
        </p:spPr>
      </p:pic>
      <p:sp>
        <p:nvSpPr>
          <p:cNvPr id="2" name="TextBox 1"/>
          <p:cNvSpPr txBox="1"/>
          <p:nvPr/>
        </p:nvSpPr>
        <p:spPr>
          <a:xfrm>
            <a:off x="0" y="6313701"/>
            <a:ext cx="1946567" cy="276999"/>
          </a:xfrm>
          <a:prstGeom prst="rect">
            <a:avLst/>
          </a:prstGeom>
          <a:noFill/>
        </p:spPr>
        <p:txBody>
          <a:bodyPr wrap="none" rtlCol="0">
            <a:spAutoFit/>
          </a:bodyPr>
          <a:lstStyle/>
          <a:p>
            <a:r>
              <a:rPr lang="en-US" sz="1200" dirty="0"/>
              <a:t>Emery and Camps (2017)</a:t>
            </a:r>
          </a:p>
        </p:txBody>
      </p:sp>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6038" y="5478186"/>
            <a:ext cx="9144000" cy="586644"/>
          </a:xfrm>
          <a:prstGeom prst="rect">
            <a:avLst/>
          </a:prstGeom>
        </p:spPr>
      </p:pic>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73</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25614809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202266" y="942415"/>
            <a:ext cx="6938963" cy="5061641"/>
          </a:xfrm>
        </p:spPr>
      </p:pic>
      <p:sp>
        <p:nvSpPr>
          <p:cNvPr id="2" name="TextBox 1"/>
          <p:cNvSpPr txBox="1"/>
          <p:nvPr/>
        </p:nvSpPr>
        <p:spPr>
          <a:xfrm>
            <a:off x="0" y="6313701"/>
            <a:ext cx="1946567" cy="276999"/>
          </a:xfrm>
          <a:prstGeom prst="rect">
            <a:avLst/>
          </a:prstGeom>
          <a:noFill/>
        </p:spPr>
        <p:txBody>
          <a:bodyPr wrap="none" rtlCol="0">
            <a:spAutoFit/>
          </a:bodyPr>
          <a:lstStyle/>
          <a:p>
            <a:r>
              <a:rPr lang="en-US" sz="1200" dirty="0"/>
              <a:t>Emery and Camps (2017)</a:t>
            </a:r>
          </a:p>
        </p:txBody>
      </p:sp>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11777" y="6004056"/>
            <a:ext cx="5703806" cy="586644"/>
          </a:xfrm>
          <a:prstGeom prst="rect">
            <a:avLst/>
          </a:prstGeom>
        </p:spPr>
      </p:pic>
      <p:sp>
        <p:nvSpPr>
          <p:cNvPr id="10"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74</a:t>
            </a:fld>
            <a:endParaRPr lang="en-US"/>
          </a:p>
        </p:txBody>
      </p:sp>
      <p:sp>
        <p:nvSpPr>
          <p:cNvPr id="1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12" name="Title 9"/>
          <p:cNvSpPr>
            <a:spLocks noGrp="1"/>
          </p:cNvSpPr>
          <p:nvPr>
            <p:ph type="title"/>
          </p:nvPr>
        </p:nvSpPr>
        <p:spPr>
          <a:xfrm>
            <a:off x="-1587" y="28620"/>
            <a:ext cx="9097962" cy="1143000"/>
          </a:xfrm>
        </p:spPr>
        <p:txBody>
          <a:bodyPr/>
          <a:lstStyle/>
          <a:p>
            <a:r>
              <a:rPr lang="en-US" sz="4000" b="1" dirty="0">
                <a:solidFill>
                  <a:srgbClr val="008000"/>
                </a:solidFill>
              </a:rPr>
              <a:t>Climate change from altimetry: sea level</a:t>
            </a:r>
            <a:endParaRPr lang="en-US" sz="1800" b="1" dirty="0">
              <a:solidFill>
                <a:srgbClr val="008000"/>
              </a:solidFill>
            </a:endParaRPr>
          </a:p>
        </p:txBody>
      </p:sp>
    </p:spTree>
    <p:extLst>
      <p:ext uri="{BB962C8B-B14F-4D97-AF65-F5344CB8AC3E}">
        <p14:creationId xmlns:p14="http://schemas.microsoft.com/office/powerpoint/2010/main" val="31681408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523999" y="-3526"/>
            <a:ext cx="5604933" cy="6660619"/>
          </a:xfrm>
        </p:spPr>
      </p:pic>
      <p:sp>
        <p:nvSpPr>
          <p:cNvPr id="2" name="TextBox 1"/>
          <p:cNvSpPr txBox="1"/>
          <p:nvPr/>
        </p:nvSpPr>
        <p:spPr>
          <a:xfrm>
            <a:off x="7128932" y="6254402"/>
            <a:ext cx="1869698" cy="276999"/>
          </a:xfrm>
          <a:prstGeom prst="rect">
            <a:avLst/>
          </a:prstGeom>
          <a:noFill/>
        </p:spPr>
        <p:txBody>
          <a:bodyPr wrap="none" rtlCol="0">
            <a:spAutoFit/>
          </a:bodyPr>
          <a:lstStyle/>
          <a:p>
            <a:r>
              <a:rPr lang="en-US" sz="1200" dirty="0"/>
              <a:t>Garcia-Soto et al. (2012)</a:t>
            </a:r>
          </a:p>
        </p:txBody>
      </p:sp>
      <p:sp>
        <p:nvSpPr>
          <p:cNvPr id="10"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75</a:t>
            </a:fld>
            <a:endParaRPr lang="en-US"/>
          </a:p>
        </p:txBody>
      </p:sp>
      <p:sp>
        <p:nvSpPr>
          <p:cNvPr id="1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25316393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77195" y="650924"/>
            <a:ext cx="8876869" cy="5315444"/>
          </a:xfrm>
        </p:spPr>
      </p:pic>
      <p:sp>
        <p:nvSpPr>
          <p:cNvPr id="2" name="TextBox 1"/>
          <p:cNvSpPr txBox="1"/>
          <p:nvPr/>
        </p:nvSpPr>
        <p:spPr>
          <a:xfrm>
            <a:off x="0" y="6313701"/>
            <a:ext cx="1946567" cy="276999"/>
          </a:xfrm>
          <a:prstGeom prst="rect">
            <a:avLst/>
          </a:prstGeom>
          <a:noFill/>
        </p:spPr>
        <p:txBody>
          <a:bodyPr wrap="none" rtlCol="0">
            <a:spAutoFit/>
          </a:bodyPr>
          <a:lstStyle/>
          <a:p>
            <a:r>
              <a:rPr lang="en-US" sz="1200" dirty="0"/>
              <a:t>Emery and Camps (2017)</a:t>
            </a:r>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76</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34610217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Physics: Why do fluids flow?</a:t>
            </a:r>
            <a:endParaRPr lang="en-US" sz="1800" b="1" dirty="0">
              <a:solidFill>
                <a:srgbClr val="008000"/>
              </a:solidFill>
            </a:endParaRPr>
          </a:p>
        </p:txBody>
      </p:sp>
      <p:sp>
        <p:nvSpPr>
          <p:cNvPr id="2" name="TextBox 1"/>
          <p:cNvSpPr txBox="1"/>
          <p:nvPr/>
        </p:nvSpPr>
        <p:spPr>
          <a:xfrm>
            <a:off x="1959384" y="1187472"/>
            <a:ext cx="5367575" cy="646331"/>
          </a:xfrm>
          <a:prstGeom prst="rect">
            <a:avLst/>
          </a:prstGeom>
          <a:noFill/>
        </p:spPr>
        <p:txBody>
          <a:bodyPr wrap="none" rtlCol="0">
            <a:spAutoFit/>
          </a:bodyPr>
          <a:lstStyle/>
          <a:p>
            <a:r>
              <a:rPr lang="en-US" sz="3600" b="1" dirty="0">
                <a:solidFill>
                  <a:srgbClr val="0000FF"/>
                </a:solidFill>
              </a:rPr>
              <a:t>Pressure gradient force</a:t>
            </a:r>
          </a:p>
        </p:txBody>
      </p:sp>
      <p:sp>
        <p:nvSpPr>
          <p:cNvPr id="4" name="TextBox 3"/>
          <p:cNvSpPr txBox="1"/>
          <p:nvPr/>
        </p:nvSpPr>
        <p:spPr>
          <a:xfrm>
            <a:off x="891282" y="5972702"/>
            <a:ext cx="1909272" cy="400110"/>
          </a:xfrm>
          <a:prstGeom prst="rect">
            <a:avLst/>
          </a:prstGeom>
          <a:noFill/>
        </p:spPr>
        <p:txBody>
          <a:bodyPr wrap="none" rtlCol="0">
            <a:spAutoFit/>
          </a:bodyPr>
          <a:lstStyle/>
          <a:p>
            <a:r>
              <a:rPr lang="en-US" sz="2000" b="1" dirty="0"/>
              <a:t>High pressure</a:t>
            </a:r>
          </a:p>
        </p:txBody>
      </p:sp>
      <p:sp>
        <p:nvSpPr>
          <p:cNvPr id="12" name="TextBox 11"/>
          <p:cNvSpPr txBox="1"/>
          <p:nvPr/>
        </p:nvSpPr>
        <p:spPr>
          <a:xfrm>
            <a:off x="5968017" y="5972702"/>
            <a:ext cx="1852290" cy="400110"/>
          </a:xfrm>
          <a:prstGeom prst="rect">
            <a:avLst/>
          </a:prstGeom>
          <a:noFill/>
        </p:spPr>
        <p:txBody>
          <a:bodyPr wrap="none" rtlCol="0">
            <a:spAutoFit/>
          </a:bodyPr>
          <a:lstStyle/>
          <a:p>
            <a:r>
              <a:rPr lang="en-US" sz="2000" b="1" dirty="0"/>
              <a:t>Low pressure</a:t>
            </a:r>
          </a:p>
        </p:txBody>
      </p:sp>
      <p:cxnSp>
        <p:nvCxnSpPr>
          <p:cNvPr id="35" name="Straight Arrow Connector 34"/>
          <p:cNvCxnSpPr>
            <a:stCxn id="4" idx="3"/>
            <a:endCxn id="12" idx="1"/>
          </p:cNvCxnSpPr>
          <p:nvPr/>
        </p:nvCxnSpPr>
        <p:spPr>
          <a:xfrm>
            <a:off x="2800554" y="6172757"/>
            <a:ext cx="3167463" cy="0"/>
          </a:xfrm>
          <a:prstGeom prst="straightConnector1">
            <a:avLst/>
          </a:prstGeom>
          <a:ln w="139700">
            <a:solidFill>
              <a:srgbClr val="00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rot="274426">
            <a:off x="1284434" y="2445146"/>
            <a:ext cx="6060721" cy="3386529"/>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rot="274426">
            <a:off x="1322330" y="2253722"/>
            <a:ext cx="6060721" cy="2821953"/>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Rectangle 18"/>
          <p:cNvSpPr/>
          <p:nvPr/>
        </p:nvSpPr>
        <p:spPr>
          <a:xfrm rot="274426">
            <a:off x="1254224" y="3201640"/>
            <a:ext cx="2996937" cy="2506477"/>
          </a:xfrm>
          <a:prstGeom prst="rect">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rot="274426">
            <a:off x="729804" y="3206947"/>
            <a:ext cx="4255873" cy="568135"/>
          </a:xfrm>
          <a:prstGeom prst="rect">
            <a:avLst/>
          </a:prstGeom>
          <a:solidFill>
            <a:srgbClr val="3366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rot="274426">
            <a:off x="4224118" y="4636325"/>
            <a:ext cx="3386873" cy="568135"/>
          </a:xfrm>
          <a:prstGeom prst="rect">
            <a:avLst/>
          </a:prstGeom>
          <a:solidFill>
            <a:srgbClr val="3366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rot="274426">
            <a:off x="4275546" y="3348546"/>
            <a:ext cx="657320" cy="1748964"/>
          </a:xfrm>
          <a:prstGeom prst="rect">
            <a:avLst/>
          </a:prstGeom>
          <a:solidFill>
            <a:srgbClr val="3366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rot="274426">
            <a:off x="1440308" y="2475530"/>
            <a:ext cx="505329" cy="369332"/>
          </a:xfrm>
          <a:prstGeom prst="rect">
            <a:avLst/>
          </a:prstGeom>
          <a:noFill/>
        </p:spPr>
        <p:txBody>
          <a:bodyPr wrap="none" rtlCol="0">
            <a:spAutoFit/>
          </a:bodyPr>
          <a:lstStyle/>
          <a:p>
            <a:r>
              <a:rPr lang="en-US" b="1" dirty="0"/>
              <a:t>Air</a:t>
            </a:r>
          </a:p>
        </p:txBody>
      </p:sp>
      <p:sp>
        <p:nvSpPr>
          <p:cNvPr id="22" name="TextBox 21"/>
          <p:cNvSpPr txBox="1"/>
          <p:nvPr/>
        </p:nvSpPr>
        <p:spPr>
          <a:xfrm rot="274426">
            <a:off x="1315608" y="3225865"/>
            <a:ext cx="817426" cy="369332"/>
          </a:xfrm>
          <a:prstGeom prst="rect">
            <a:avLst/>
          </a:prstGeom>
          <a:noFill/>
        </p:spPr>
        <p:txBody>
          <a:bodyPr wrap="none" rtlCol="0">
            <a:spAutoFit/>
          </a:bodyPr>
          <a:lstStyle/>
          <a:p>
            <a:r>
              <a:rPr lang="en-US" b="1" dirty="0"/>
              <a:t>Water</a:t>
            </a:r>
          </a:p>
        </p:txBody>
      </p:sp>
      <p:sp>
        <p:nvSpPr>
          <p:cNvPr id="24" name="TextBox 23"/>
          <p:cNvSpPr txBox="1"/>
          <p:nvPr/>
        </p:nvSpPr>
        <p:spPr>
          <a:xfrm rot="274426">
            <a:off x="6327939" y="2495679"/>
            <a:ext cx="505329" cy="369332"/>
          </a:xfrm>
          <a:prstGeom prst="rect">
            <a:avLst/>
          </a:prstGeom>
          <a:noFill/>
        </p:spPr>
        <p:txBody>
          <a:bodyPr wrap="none" rtlCol="0">
            <a:spAutoFit/>
          </a:bodyPr>
          <a:lstStyle/>
          <a:p>
            <a:r>
              <a:rPr lang="en-US" b="1" dirty="0"/>
              <a:t>Air</a:t>
            </a:r>
          </a:p>
        </p:txBody>
      </p:sp>
      <p:sp>
        <p:nvSpPr>
          <p:cNvPr id="27" name="TextBox 26"/>
          <p:cNvSpPr txBox="1"/>
          <p:nvPr/>
        </p:nvSpPr>
        <p:spPr>
          <a:xfrm rot="274426">
            <a:off x="6293444" y="3238308"/>
            <a:ext cx="505329" cy="369332"/>
          </a:xfrm>
          <a:prstGeom prst="rect">
            <a:avLst/>
          </a:prstGeom>
          <a:noFill/>
        </p:spPr>
        <p:txBody>
          <a:bodyPr wrap="none" rtlCol="0">
            <a:spAutoFit/>
          </a:bodyPr>
          <a:lstStyle/>
          <a:p>
            <a:r>
              <a:rPr lang="en-US" b="1" dirty="0"/>
              <a:t>Air</a:t>
            </a:r>
          </a:p>
        </p:txBody>
      </p:sp>
      <p:cxnSp>
        <p:nvCxnSpPr>
          <p:cNvPr id="29" name="Straight Connector 28"/>
          <p:cNvCxnSpPr>
            <a:stCxn id="22" idx="3"/>
          </p:cNvCxnSpPr>
          <p:nvPr/>
        </p:nvCxnSpPr>
        <p:spPr>
          <a:xfrm>
            <a:off x="2131732" y="3443123"/>
            <a:ext cx="4147791" cy="0"/>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endCxn id="24" idx="1"/>
          </p:cNvCxnSpPr>
          <p:nvPr/>
        </p:nvCxnSpPr>
        <p:spPr>
          <a:xfrm>
            <a:off x="1959384" y="2660197"/>
            <a:ext cx="4369360" cy="0"/>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rot="274426">
            <a:off x="361937" y="3313292"/>
            <a:ext cx="910310" cy="0"/>
          </a:xfrm>
          <a:prstGeom prst="straightConnector1">
            <a:avLst/>
          </a:prstGeom>
          <a:ln w="88900">
            <a:solidFill>
              <a:srgbClr val="00009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rot="274426">
            <a:off x="7201628" y="5081017"/>
            <a:ext cx="910310" cy="0"/>
          </a:xfrm>
          <a:prstGeom prst="straightConnector1">
            <a:avLst/>
          </a:prstGeom>
          <a:ln w="88900">
            <a:solidFill>
              <a:srgbClr val="00009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2800554" y="2312137"/>
            <a:ext cx="2558475" cy="369332"/>
          </a:xfrm>
          <a:prstGeom prst="rect">
            <a:avLst/>
          </a:prstGeom>
          <a:noFill/>
        </p:spPr>
        <p:txBody>
          <a:bodyPr wrap="none" rtlCol="0">
            <a:spAutoFit/>
          </a:bodyPr>
          <a:lstStyle/>
          <a:p>
            <a:r>
              <a:rPr lang="en-US" dirty="0"/>
              <a:t>Line of constant gravity</a:t>
            </a:r>
          </a:p>
        </p:txBody>
      </p:sp>
      <p:sp>
        <p:nvSpPr>
          <p:cNvPr id="25" name="TextBox 24"/>
          <p:cNvSpPr txBox="1"/>
          <p:nvPr/>
        </p:nvSpPr>
        <p:spPr>
          <a:xfrm>
            <a:off x="3364301" y="3048839"/>
            <a:ext cx="1127495" cy="369332"/>
          </a:xfrm>
          <a:prstGeom prst="rect">
            <a:avLst/>
          </a:prstGeom>
          <a:noFill/>
        </p:spPr>
        <p:txBody>
          <a:bodyPr wrap="none" rtlCol="0">
            <a:spAutoFit/>
          </a:bodyPr>
          <a:lstStyle/>
          <a:p>
            <a:r>
              <a:rPr lang="en-US" dirty="0"/>
              <a:t>= GEOID</a:t>
            </a:r>
          </a:p>
        </p:txBody>
      </p:sp>
      <p:sp>
        <p:nvSpPr>
          <p:cNvPr id="26"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2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77</a:t>
            </a:fld>
            <a:endParaRPr lang="en-US"/>
          </a:p>
        </p:txBody>
      </p:sp>
      <p:sp>
        <p:nvSpPr>
          <p:cNvPr id="3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31" name="TextBox 30"/>
          <p:cNvSpPr txBox="1"/>
          <p:nvPr/>
        </p:nvSpPr>
        <p:spPr>
          <a:xfrm rot="274426">
            <a:off x="1245170" y="5076725"/>
            <a:ext cx="736049" cy="369332"/>
          </a:xfrm>
          <a:prstGeom prst="rect">
            <a:avLst/>
          </a:prstGeom>
          <a:noFill/>
        </p:spPr>
        <p:txBody>
          <a:bodyPr wrap="none" rtlCol="0">
            <a:spAutoFit/>
          </a:bodyPr>
          <a:lstStyle/>
          <a:p>
            <a:r>
              <a:rPr lang="en-US" b="1" dirty="0"/>
              <a:t>Land</a:t>
            </a:r>
          </a:p>
        </p:txBody>
      </p:sp>
    </p:spTree>
    <p:extLst>
      <p:ext uri="{BB962C8B-B14F-4D97-AF65-F5344CB8AC3E}">
        <p14:creationId xmlns:p14="http://schemas.microsoft.com/office/powerpoint/2010/main" val="34070340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Screen shot 2014-06-25 at 18.04.23.png"/>
          <p:cNvPicPr>
            <a:picLocks noChangeAspect="1"/>
          </p:cNvPicPr>
          <p:nvPr/>
        </p:nvPicPr>
        <p:blipFill>
          <a:blip r:embed="rId3"/>
          <a:stretch>
            <a:fillRect/>
          </a:stretch>
        </p:blipFill>
        <p:spPr>
          <a:xfrm>
            <a:off x="3640667" y="5057345"/>
            <a:ext cx="2817838" cy="1486331"/>
          </a:xfrm>
          <a:prstGeom prst="rect">
            <a:avLst/>
          </a:prstGeom>
          <a:ln>
            <a:solidFill>
              <a:srgbClr val="008000"/>
            </a:solidFill>
          </a:ln>
        </p:spPr>
      </p:pic>
      <p:sp>
        <p:nvSpPr>
          <p:cNvPr id="14" name="Title 13"/>
          <p:cNvSpPr>
            <a:spLocks noGrp="1"/>
          </p:cNvSpPr>
          <p:nvPr>
            <p:ph type="title"/>
          </p:nvPr>
        </p:nvSpPr>
        <p:spPr>
          <a:xfrm>
            <a:off x="205389" y="31535"/>
            <a:ext cx="8890985" cy="1238465"/>
          </a:xfrm>
        </p:spPr>
        <p:txBody>
          <a:bodyPr/>
          <a:lstStyle/>
          <a:p>
            <a:pPr algn="l"/>
            <a:r>
              <a:rPr lang="en-US" sz="3600" b="1" dirty="0">
                <a:solidFill>
                  <a:srgbClr val="008000"/>
                </a:solidFill>
              </a:rPr>
              <a:t>From sea surface height to current velocity</a:t>
            </a:r>
            <a:br>
              <a:rPr lang="en-US" sz="3600" b="1" dirty="0">
                <a:solidFill>
                  <a:srgbClr val="008000"/>
                </a:solidFill>
              </a:rPr>
            </a:br>
            <a:endParaRPr lang="en-US" sz="2000" b="1" dirty="0">
              <a:solidFill>
                <a:srgbClr val="008000"/>
              </a:solidFill>
            </a:endParaRPr>
          </a:p>
        </p:txBody>
      </p:sp>
      <p:cxnSp>
        <p:nvCxnSpPr>
          <p:cNvPr id="9" name="Straight Connector 8"/>
          <p:cNvCxnSpPr/>
          <p:nvPr/>
        </p:nvCxnSpPr>
        <p:spPr>
          <a:xfrm>
            <a:off x="632735" y="1783441"/>
            <a:ext cx="6732446" cy="1588"/>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365181" y="1496610"/>
            <a:ext cx="1511061" cy="738664"/>
          </a:xfrm>
          <a:prstGeom prst="rect">
            <a:avLst/>
          </a:prstGeom>
          <a:noFill/>
          <a:ln w="12700">
            <a:solidFill>
              <a:schemeClr val="accent1">
                <a:lumMod val="75000"/>
              </a:schemeClr>
            </a:solidFill>
          </a:ln>
        </p:spPr>
        <p:txBody>
          <a:bodyPr wrap="square" rtlCol="0">
            <a:spAutoFit/>
          </a:bodyPr>
          <a:lstStyle/>
          <a:p>
            <a:pPr algn="ctr"/>
            <a:r>
              <a:rPr lang="en-US" dirty="0" err="1"/>
              <a:t>Geopotential</a:t>
            </a:r>
            <a:r>
              <a:rPr lang="en-US" dirty="0"/>
              <a:t> </a:t>
            </a:r>
          </a:p>
          <a:p>
            <a:pPr algn="ctr"/>
            <a:r>
              <a:rPr lang="en-US" sz="1200" dirty="0"/>
              <a:t>= lines of constant gravity</a:t>
            </a:r>
          </a:p>
        </p:txBody>
      </p:sp>
      <p:sp>
        <p:nvSpPr>
          <p:cNvPr id="15" name="Oval 14"/>
          <p:cNvSpPr/>
          <p:nvPr/>
        </p:nvSpPr>
        <p:spPr>
          <a:xfrm>
            <a:off x="1962465" y="1625273"/>
            <a:ext cx="333731" cy="343016"/>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TextBox 16"/>
          <p:cNvSpPr txBox="1"/>
          <p:nvPr/>
        </p:nvSpPr>
        <p:spPr>
          <a:xfrm>
            <a:off x="729754" y="2080106"/>
            <a:ext cx="1675276" cy="1200329"/>
          </a:xfrm>
          <a:prstGeom prst="rect">
            <a:avLst/>
          </a:prstGeom>
          <a:noFill/>
          <a:ln w="12700">
            <a:solidFill>
              <a:schemeClr val="tx1"/>
            </a:solidFill>
          </a:ln>
        </p:spPr>
        <p:txBody>
          <a:bodyPr wrap="square" rtlCol="0">
            <a:spAutoFit/>
          </a:bodyPr>
          <a:lstStyle/>
          <a:p>
            <a:pPr algn="ctr"/>
            <a:r>
              <a:rPr lang="en-US" dirty="0"/>
              <a:t>No pressure gradient = </a:t>
            </a:r>
          </a:p>
          <a:p>
            <a:pPr algn="ctr"/>
            <a:r>
              <a:rPr lang="en-US" dirty="0"/>
              <a:t>No acceleration</a:t>
            </a:r>
          </a:p>
        </p:txBody>
      </p:sp>
      <p:sp>
        <p:nvSpPr>
          <p:cNvPr id="18" name="Oval 17"/>
          <p:cNvSpPr/>
          <p:nvPr/>
        </p:nvSpPr>
        <p:spPr>
          <a:xfrm>
            <a:off x="811861" y="1625273"/>
            <a:ext cx="333731" cy="343016"/>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5143265" y="939239"/>
            <a:ext cx="333731" cy="343016"/>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4159527" y="1625271"/>
            <a:ext cx="333731" cy="343016"/>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p:nvPr/>
        </p:nvCxnSpPr>
        <p:spPr>
          <a:xfrm rot="10800000" flipV="1">
            <a:off x="4331591" y="1125218"/>
            <a:ext cx="982653" cy="648949"/>
          </a:xfrm>
          <a:prstGeom prst="straightConnector1">
            <a:avLst/>
          </a:prstGeom>
          <a:ln>
            <a:solidFill>
              <a:schemeClr val="tx1"/>
            </a:solidFill>
            <a:tailEnd type="non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rot="5400000">
            <a:off x="4989767" y="1449694"/>
            <a:ext cx="648950" cy="1588"/>
          </a:xfrm>
          <a:prstGeom prst="straightConnector1">
            <a:avLst/>
          </a:prstGeom>
          <a:ln>
            <a:solidFill>
              <a:schemeClr val="tx1"/>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4159527" y="2080106"/>
            <a:ext cx="1511061" cy="1200329"/>
          </a:xfrm>
          <a:prstGeom prst="rect">
            <a:avLst/>
          </a:prstGeom>
          <a:noFill/>
          <a:ln w="12700">
            <a:solidFill>
              <a:schemeClr val="tx1"/>
            </a:solidFill>
          </a:ln>
        </p:spPr>
        <p:txBody>
          <a:bodyPr wrap="square" rtlCol="0">
            <a:spAutoFit/>
          </a:bodyPr>
          <a:lstStyle/>
          <a:p>
            <a:pPr algn="ctr"/>
            <a:r>
              <a:rPr lang="en-US" dirty="0"/>
              <a:t>Pressure gradient </a:t>
            </a:r>
          </a:p>
          <a:p>
            <a:pPr algn="ctr"/>
            <a:r>
              <a:rPr lang="en-US" dirty="0"/>
              <a:t>= </a:t>
            </a:r>
          </a:p>
          <a:p>
            <a:pPr algn="ctr"/>
            <a:r>
              <a:rPr lang="en-US" dirty="0"/>
              <a:t>acceleration</a:t>
            </a:r>
          </a:p>
        </p:txBody>
      </p:sp>
      <p:sp>
        <p:nvSpPr>
          <p:cNvPr id="27" name="TextBox 26"/>
          <p:cNvSpPr txBox="1"/>
          <p:nvPr/>
        </p:nvSpPr>
        <p:spPr>
          <a:xfrm>
            <a:off x="374174" y="3342896"/>
            <a:ext cx="8238168" cy="1569660"/>
          </a:xfrm>
          <a:prstGeom prst="rect">
            <a:avLst/>
          </a:prstGeom>
          <a:noFill/>
        </p:spPr>
        <p:txBody>
          <a:bodyPr wrap="square" rtlCol="0">
            <a:spAutoFit/>
          </a:bodyPr>
          <a:lstStyle/>
          <a:p>
            <a:r>
              <a:rPr lang="en-US" sz="2400" b="1" u="sng" dirty="0"/>
              <a:t>…so if one can:</a:t>
            </a:r>
          </a:p>
          <a:p>
            <a:pPr marL="342900" indent="-342900">
              <a:buFont typeface="Arial"/>
              <a:buChar char="•"/>
            </a:pPr>
            <a:r>
              <a:rPr lang="en-US" sz="2400" b="1" dirty="0"/>
              <a:t> </a:t>
            </a:r>
            <a:r>
              <a:rPr lang="en-US" sz="2400" dirty="0"/>
              <a:t>estimate the “height” of the sea surface relative to the </a:t>
            </a:r>
            <a:r>
              <a:rPr lang="en-US" sz="2400" dirty="0" err="1"/>
              <a:t>geopotential</a:t>
            </a:r>
            <a:r>
              <a:rPr lang="en-US" sz="2400" dirty="0"/>
              <a:t>, </a:t>
            </a:r>
          </a:p>
          <a:p>
            <a:pPr marL="342900" indent="-342900">
              <a:buFont typeface="Arial"/>
              <a:buChar char="•"/>
            </a:pPr>
            <a:r>
              <a:rPr lang="en-US" sz="2400" dirty="0"/>
              <a:t>one should be able to estimate ocean currents</a:t>
            </a:r>
          </a:p>
        </p:txBody>
      </p:sp>
      <p:cxnSp>
        <p:nvCxnSpPr>
          <p:cNvPr id="34" name="Straight Arrow Connector 33"/>
          <p:cNvCxnSpPr>
            <a:endCxn id="20" idx="6"/>
          </p:cNvCxnSpPr>
          <p:nvPr/>
        </p:nvCxnSpPr>
        <p:spPr>
          <a:xfrm rot="10800000" flipV="1">
            <a:off x="4493258" y="1774167"/>
            <a:ext cx="820986" cy="22611"/>
          </a:xfrm>
          <a:prstGeom prst="straightConnector1">
            <a:avLst/>
          </a:prstGeom>
          <a:ln w="4445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966466" y="1796779"/>
            <a:ext cx="1158789"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1098669" y="1536757"/>
            <a:ext cx="937445" cy="261610"/>
          </a:xfrm>
          <a:prstGeom prst="rect">
            <a:avLst/>
          </a:prstGeom>
          <a:noFill/>
        </p:spPr>
        <p:txBody>
          <a:bodyPr wrap="none" rtlCol="0">
            <a:spAutoFit/>
          </a:bodyPr>
          <a:lstStyle/>
          <a:p>
            <a:r>
              <a:rPr lang="en-US" sz="1100" dirty="0"/>
              <a:t>Sea surface</a:t>
            </a:r>
          </a:p>
        </p:txBody>
      </p:sp>
      <p:sp>
        <p:nvSpPr>
          <p:cNvPr id="39" name="TextBox 38"/>
          <p:cNvSpPr txBox="1"/>
          <p:nvPr/>
        </p:nvSpPr>
        <p:spPr>
          <a:xfrm rot="19549544">
            <a:off x="4278575" y="1235000"/>
            <a:ext cx="937445" cy="261610"/>
          </a:xfrm>
          <a:prstGeom prst="rect">
            <a:avLst/>
          </a:prstGeom>
          <a:noFill/>
        </p:spPr>
        <p:txBody>
          <a:bodyPr wrap="none" rtlCol="0">
            <a:spAutoFit/>
          </a:bodyPr>
          <a:lstStyle/>
          <a:p>
            <a:r>
              <a:rPr lang="en-US" sz="1100" dirty="0"/>
              <a:t>Sea surface</a:t>
            </a:r>
          </a:p>
        </p:txBody>
      </p:sp>
      <p:sp>
        <p:nvSpPr>
          <p:cNvPr id="2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3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78</a:t>
            </a:fld>
            <a:endParaRPr lang="en-US"/>
          </a:p>
        </p:txBody>
      </p:sp>
      <p:sp>
        <p:nvSpPr>
          <p:cNvPr id="3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22760373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1067" y="929907"/>
            <a:ext cx="8107363" cy="5535148"/>
          </a:xfrm>
          <a:prstGeom prst="rect">
            <a:avLst/>
          </a:prstGeom>
          <a:ln w="53975">
            <a:solidFill>
              <a:srgbClr val="FFFFFF"/>
            </a:solidFill>
          </a:ln>
        </p:spPr>
      </p:pic>
      <p:sp>
        <p:nvSpPr>
          <p:cNvPr id="19" name="Title 9"/>
          <p:cNvSpPr txBox="1">
            <a:spLocks/>
          </p:cNvSpPr>
          <p:nvPr/>
        </p:nvSpPr>
        <p:spPr bwMode="auto">
          <a:xfrm>
            <a:off x="46038" y="152397"/>
            <a:ext cx="9097961" cy="8621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eaLnBrk="0" hangingPunct="0"/>
            <a:r>
              <a:rPr lang="en-US" sz="4800" dirty="0">
                <a:solidFill>
                  <a:srgbClr val="008000"/>
                </a:solidFill>
              </a:rPr>
              <a:t> </a:t>
            </a:r>
            <a:r>
              <a:rPr lang="en-US" sz="3600" b="1" dirty="0">
                <a:solidFill>
                  <a:srgbClr val="008000"/>
                </a:solidFill>
              </a:rPr>
              <a:t>Mean dynamic topography =</a:t>
            </a:r>
          </a:p>
          <a:p>
            <a:pPr algn="ctr" eaLnBrk="0" hangingPunct="0"/>
            <a:r>
              <a:rPr lang="en-US" sz="2800" b="1" dirty="0"/>
              <a:t>Mean SSH over 20 years </a:t>
            </a:r>
            <a:r>
              <a:rPr lang="mr-IN" sz="2800" b="1" dirty="0"/>
              <a:t>–</a:t>
            </a:r>
            <a:r>
              <a:rPr lang="en-US" sz="2800" b="1" dirty="0"/>
              <a:t> GOCE geoid</a:t>
            </a:r>
            <a:endParaRPr lang="en-US" sz="4000" dirty="0"/>
          </a:p>
        </p:txBody>
      </p:sp>
      <p:sp>
        <p:nvSpPr>
          <p:cNvPr id="2" name="TextBox 1"/>
          <p:cNvSpPr txBox="1"/>
          <p:nvPr/>
        </p:nvSpPr>
        <p:spPr>
          <a:xfrm>
            <a:off x="949036" y="6312186"/>
            <a:ext cx="7878517" cy="307777"/>
          </a:xfrm>
          <a:prstGeom prst="rect">
            <a:avLst/>
          </a:prstGeom>
          <a:noFill/>
        </p:spPr>
        <p:txBody>
          <a:bodyPr wrap="none" rtlCol="0">
            <a:spAutoFit/>
          </a:bodyPr>
          <a:lstStyle/>
          <a:p>
            <a:r>
              <a:rPr lang="en-US" sz="1400" dirty="0"/>
              <a:t>http://</a:t>
            </a:r>
            <a:r>
              <a:rPr lang="en-US" sz="1400" dirty="0" err="1"/>
              <a:t>www.esa.int</a:t>
            </a:r>
            <a:r>
              <a:rPr lang="en-US" sz="1400" dirty="0"/>
              <a:t>/</a:t>
            </a:r>
            <a:r>
              <a:rPr lang="en-US" sz="1400" dirty="0" err="1"/>
              <a:t>Our_Activities</a:t>
            </a:r>
            <a:r>
              <a:rPr lang="en-US" sz="1400" dirty="0"/>
              <a:t>/</a:t>
            </a:r>
            <a:r>
              <a:rPr lang="en-US" sz="1400" dirty="0" err="1"/>
              <a:t>Observing_the_Earth</a:t>
            </a:r>
            <a:r>
              <a:rPr lang="en-US" sz="1400" dirty="0"/>
              <a:t>/GOCE/</a:t>
            </a:r>
            <a:r>
              <a:rPr lang="en-US" sz="1400" dirty="0" err="1"/>
              <a:t>Understanding_the_OC_in_GOCE</a:t>
            </a:r>
            <a:endParaRPr lang="en-US" sz="1400" dirty="0"/>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79</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1222880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Size matters </a:t>
            </a:r>
            <a:br>
              <a:rPr lang="en-US" sz="4000" b="1" dirty="0">
                <a:solidFill>
                  <a:srgbClr val="008000"/>
                </a:solidFill>
              </a:rPr>
            </a:br>
            <a:r>
              <a:rPr lang="en-US" sz="3200" b="1" dirty="0"/>
              <a:t>(as it limits the cost/payload/science objectives)</a:t>
            </a:r>
            <a:endParaRPr lang="en-US" sz="1200" dirty="0"/>
          </a:p>
        </p:txBody>
      </p:sp>
      <p:pic>
        <p:nvPicPr>
          <p:cNvPr id="8" name="Content Placeholder 7"/>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46038" y="1521128"/>
            <a:ext cx="8919750" cy="3511065"/>
          </a:xfrm>
        </p:spPr>
      </p:pic>
      <p:sp>
        <p:nvSpPr>
          <p:cNvPr id="2" name="TextBox 1"/>
          <p:cNvSpPr txBox="1"/>
          <p:nvPr/>
        </p:nvSpPr>
        <p:spPr>
          <a:xfrm>
            <a:off x="7438206" y="4893693"/>
            <a:ext cx="1527582" cy="276999"/>
          </a:xfrm>
          <a:prstGeom prst="rect">
            <a:avLst/>
          </a:prstGeom>
          <a:noFill/>
        </p:spPr>
        <p:txBody>
          <a:bodyPr wrap="none" rtlCol="0">
            <a:spAutoFit/>
          </a:bodyPr>
          <a:lstStyle/>
          <a:p>
            <a:r>
              <a:rPr lang="en-US" sz="1200" dirty="0"/>
              <a:t>Guerra et al. (2016)</a:t>
            </a:r>
          </a:p>
        </p:txBody>
      </p:sp>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1"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8</a:t>
            </a:fld>
            <a:endParaRPr lang="en-US"/>
          </a:p>
        </p:txBody>
      </p:sp>
      <p:sp>
        <p:nvSpPr>
          <p:cNvPr id="1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3" name="TextBox 2"/>
          <p:cNvSpPr txBox="1"/>
          <p:nvPr/>
        </p:nvSpPr>
        <p:spPr>
          <a:xfrm>
            <a:off x="5638800" y="5203125"/>
            <a:ext cx="2722563" cy="1200328"/>
          </a:xfrm>
          <a:prstGeom prst="rect">
            <a:avLst/>
          </a:prstGeom>
          <a:noFill/>
        </p:spPr>
        <p:txBody>
          <a:bodyPr wrap="square" rtlCol="0">
            <a:spAutoFit/>
          </a:bodyPr>
          <a:lstStyle/>
          <a:p>
            <a:pPr algn="ctr"/>
            <a:r>
              <a:rPr lang="en-US" sz="2400" dirty="0">
                <a:solidFill>
                  <a:srgbClr val="FF0000"/>
                </a:solidFill>
              </a:rPr>
              <a:t>i.e. Today’s satellites operate “old” technology!</a:t>
            </a:r>
          </a:p>
        </p:txBody>
      </p:sp>
      <p:cxnSp>
        <p:nvCxnSpPr>
          <p:cNvPr id="5" name="Straight Arrow Connector 4"/>
          <p:cNvCxnSpPr/>
          <p:nvPr/>
        </p:nvCxnSpPr>
        <p:spPr>
          <a:xfrm flipV="1">
            <a:off x="7000082" y="4690535"/>
            <a:ext cx="111918" cy="44485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97594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6039" y="87548"/>
            <a:ext cx="9050336" cy="937860"/>
          </a:xfrm>
        </p:spPr>
        <p:txBody>
          <a:bodyPr/>
          <a:lstStyle/>
          <a:p>
            <a:r>
              <a:rPr lang="en-US" sz="4000" b="1" dirty="0">
                <a:solidFill>
                  <a:srgbClr val="008000"/>
                </a:solidFill>
              </a:rPr>
              <a:t>Sea surface height anomalies</a:t>
            </a:r>
            <a:br>
              <a:rPr lang="en-US" sz="4000" b="1" dirty="0">
                <a:solidFill>
                  <a:srgbClr val="008000"/>
                </a:solidFill>
              </a:rPr>
            </a:br>
            <a:r>
              <a:rPr lang="en-US" sz="2000" b="1" dirty="0"/>
              <a:t>(a movie of </a:t>
            </a:r>
            <a:r>
              <a:rPr lang="en-US" sz="2000" b="1" dirty="0" err="1"/>
              <a:t>SSHa</a:t>
            </a:r>
            <a:r>
              <a:rPr lang="en-US" sz="2000" b="1" dirty="0"/>
              <a:t> from 1950 to 2009)</a:t>
            </a:r>
            <a:endParaRPr lang="en-US" sz="2800" b="1" dirty="0"/>
          </a:p>
        </p:txBody>
      </p:sp>
      <p:sp>
        <p:nvSpPr>
          <p:cNvPr id="2" name="TextBox 1"/>
          <p:cNvSpPr txBox="1"/>
          <p:nvPr/>
        </p:nvSpPr>
        <p:spPr>
          <a:xfrm>
            <a:off x="1659451" y="1084299"/>
            <a:ext cx="5790968" cy="523220"/>
          </a:xfrm>
          <a:prstGeom prst="rect">
            <a:avLst/>
          </a:prstGeom>
          <a:noFill/>
        </p:spPr>
        <p:txBody>
          <a:bodyPr wrap="none" rtlCol="0">
            <a:spAutoFit/>
          </a:bodyPr>
          <a:lstStyle/>
          <a:p>
            <a:r>
              <a:rPr lang="en-US" sz="2800" b="1" dirty="0">
                <a:solidFill>
                  <a:srgbClr val="0000FF"/>
                </a:solidFill>
              </a:rPr>
              <a:t>El Nino, turbulence and “eddies”</a:t>
            </a:r>
          </a:p>
        </p:txBody>
      </p:sp>
      <p:sp>
        <p:nvSpPr>
          <p:cNvPr id="13"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80</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pic>
        <p:nvPicPr>
          <p:cNvPr id="6" name="Picture 5">
            <a:extLst>
              <a:ext uri="{FF2B5EF4-FFF2-40B4-BE49-F238E27FC236}">
                <a16:creationId xmlns:a16="http://schemas.microsoft.com/office/drawing/2014/main" id="{D55340FD-572E-7744-9AA0-C6B9CA2B7753}"/>
              </a:ext>
            </a:extLst>
          </p:cNvPr>
          <p:cNvPicPr>
            <a:picLocks noChangeAspect="1"/>
          </p:cNvPicPr>
          <p:nvPr/>
        </p:nvPicPr>
        <p:blipFill>
          <a:blip r:embed="rId3"/>
          <a:stretch>
            <a:fillRect/>
          </a:stretch>
        </p:blipFill>
        <p:spPr>
          <a:xfrm>
            <a:off x="195777" y="1562099"/>
            <a:ext cx="8814258" cy="4898661"/>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9711" y="1100667"/>
            <a:ext cx="8358526" cy="5493807"/>
          </a:xfrm>
          <a:prstGeom prst="rect">
            <a:avLst/>
          </a:prstGeom>
          <a:ln w="53975">
            <a:solidFill>
              <a:schemeClr val="tx1"/>
            </a:solidFill>
          </a:ln>
        </p:spPr>
      </p:pic>
      <p:sp>
        <p:nvSpPr>
          <p:cNvPr id="19" name="Title 9"/>
          <p:cNvSpPr txBox="1">
            <a:spLocks/>
          </p:cNvSpPr>
          <p:nvPr/>
        </p:nvSpPr>
        <p:spPr bwMode="auto">
          <a:xfrm>
            <a:off x="46038" y="0"/>
            <a:ext cx="9097961" cy="8621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eaLnBrk="0" hangingPunct="0"/>
            <a:r>
              <a:rPr lang="en-US" sz="4400" dirty="0"/>
              <a:t> Data resources: </a:t>
            </a:r>
            <a:r>
              <a:rPr lang="en-US" sz="3200" b="1" dirty="0"/>
              <a:t>AVISO</a:t>
            </a:r>
            <a:endParaRPr lang="en-US" sz="4400" dirty="0"/>
          </a:p>
        </p:txBody>
      </p:sp>
      <p:sp>
        <p:nvSpPr>
          <p:cNvPr id="2" name="TextBox 1"/>
          <p:cNvSpPr txBox="1"/>
          <p:nvPr/>
        </p:nvSpPr>
        <p:spPr>
          <a:xfrm>
            <a:off x="2859406" y="731335"/>
            <a:ext cx="3583671" cy="307777"/>
          </a:xfrm>
          <a:prstGeom prst="rect">
            <a:avLst/>
          </a:prstGeom>
          <a:noFill/>
        </p:spPr>
        <p:txBody>
          <a:bodyPr wrap="none" rtlCol="0">
            <a:spAutoFit/>
          </a:bodyPr>
          <a:lstStyle/>
          <a:p>
            <a:r>
              <a:rPr lang="en-US" sz="1400" dirty="0"/>
              <a:t>https://</a:t>
            </a:r>
            <a:r>
              <a:rPr lang="en-US" sz="1400" dirty="0" err="1"/>
              <a:t>www.aviso.altimetry.fr</a:t>
            </a:r>
            <a:r>
              <a:rPr lang="en-US" sz="1400" dirty="0"/>
              <a:t>/en/</a:t>
            </a:r>
            <a:r>
              <a:rPr lang="en-US" sz="1400" dirty="0" err="1"/>
              <a:t>home.html</a:t>
            </a:r>
            <a:endParaRPr lang="en-US" sz="1400" dirty="0"/>
          </a:p>
        </p:txBody>
      </p:sp>
      <p:sp>
        <p:nvSpPr>
          <p:cNvPr id="8"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81</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17365353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7625" y="2463302"/>
            <a:ext cx="9144000" cy="1143000"/>
          </a:xfrm>
        </p:spPr>
        <p:txBody>
          <a:bodyPr/>
          <a:lstStyle/>
          <a:p>
            <a:r>
              <a:rPr lang="en-US" sz="6600" dirty="0" err="1"/>
              <a:t>Gravimetry</a:t>
            </a:r>
            <a:br>
              <a:rPr lang="en-US" sz="6600" dirty="0"/>
            </a:br>
            <a:r>
              <a:rPr lang="en-US" sz="6600" dirty="0"/>
              <a:t>(measuring gravity)</a:t>
            </a:r>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82</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234474778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earth_structure.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554134" y="1110358"/>
            <a:ext cx="3539067" cy="3787737"/>
          </a:xfrm>
          <a:prstGeom prst="rect">
            <a:avLst/>
          </a:prstGeom>
        </p:spPr>
      </p:pic>
      <p:pic>
        <p:nvPicPr>
          <p:cNvPr id="12" name="Picture 11" descr="earth_structure.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6222" y="2494675"/>
            <a:ext cx="3946046" cy="3891240"/>
          </a:xfrm>
          <a:prstGeom prst="rect">
            <a:avLst/>
          </a:prstGeom>
        </p:spPr>
      </p:pic>
      <p:sp>
        <p:nvSpPr>
          <p:cNvPr id="13" name="TextBox 12"/>
          <p:cNvSpPr txBox="1"/>
          <p:nvPr/>
        </p:nvSpPr>
        <p:spPr>
          <a:xfrm>
            <a:off x="710621" y="2110051"/>
            <a:ext cx="1997437" cy="276999"/>
          </a:xfrm>
          <a:prstGeom prst="rect">
            <a:avLst/>
          </a:prstGeom>
          <a:noFill/>
        </p:spPr>
        <p:txBody>
          <a:bodyPr wrap="none" rtlCol="0">
            <a:spAutoFit/>
          </a:bodyPr>
          <a:lstStyle/>
          <a:p>
            <a:r>
              <a:rPr lang="en-US" sz="1200" b="1" dirty="0">
                <a:solidFill>
                  <a:schemeClr val="bg1"/>
                </a:solidFill>
              </a:rPr>
              <a:t>http://</a:t>
            </a:r>
            <a:r>
              <a:rPr lang="en-US" sz="1200" b="1" dirty="0" err="1">
                <a:solidFill>
                  <a:schemeClr val="bg1"/>
                </a:solidFill>
              </a:rPr>
              <a:t>grace.jpl.nasa.gov</a:t>
            </a:r>
            <a:r>
              <a:rPr lang="en-US" sz="1200" b="1" dirty="0">
                <a:solidFill>
                  <a:schemeClr val="bg1"/>
                </a:solidFill>
              </a:rPr>
              <a:t>/</a:t>
            </a:r>
          </a:p>
        </p:txBody>
      </p:sp>
      <p:sp>
        <p:nvSpPr>
          <p:cNvPr id="14" name="TextBox 13"/>
          <p:cNvSpPr txBox="1"/>
          <p:nvPr/>
        </p:nvSpPr>
        <p:spPr>
          <a:xfrm>
            <a:off x="6184150" y="288690"/>
            <a:ext cx="2714670" cy="1015663"/>
          </a:xfrm>
          <a:prstGeom prst="rect">
            <a:avLst/>
          </a:prstGeom>
          <a:noFill/>
          <a:ln w="25400">
            <a:solidFill>
              <a:schemeClr val="tx1"/>
            </a:solidFill>
          </a:ln>
        </p:spPr>
        <p:txBody>
          <a:bodyPr wrap="square" rtlCol="0">
            <a:spAutoFit/>
          </a:bodyPr>
          <a:lstStyle/>
          <a:p>
            <a:pPr algn="ctr"/>
            <a:r>
              <a:rPr lang="en-US" sz="2000" b="1" dirty="0"/>
              <a:t>Study:</a:t>
            </a:r>
          </a:p>
          <a:p>
            <a:pPr algn="ctr">
              <a:buFont typeface="Arial"/>
              <a:buChar char="•"/>
            </a:pPr>
            <a:r>
              <a:rPr lang="en-US" sz="2000" b="1" dirty="0"/>
              <a:t> </a:t>
            </a:r>
            <a:r>
              <a:rPr lang="en-US" b="1" dirty="0"/>
              <a:t>variations in space</a:t>
            </a:r>
          </a:p>
          <a:p>
            <a:pPr algn="ctr">
              <a:buFont typeface="Arial"/>
              <a:buChar char="•"/>
            </a:pPr>
            <a:r>
              <a:rPr lang="en-US" b="1" dirty="0"/>
              <a:t> variations in time</a:t>
            </a:r>
          </a:p>
        </p:txBody>
      </p:sp>
      <p:sp>
        <p:nvSpPr>
          <p:cNvPr id="10" name="TextBox 9"/>
          <p:cNvSpPr txBox="1"/>
          <p:nvPr/>
        </p:nvSpPr>
        <p:spPr>
          <a:xfrm>
            <a:off x="6750304" y="4932402"/>
            <a:ext cx="1611059" cy="1477328"/>
          </a:xfrm>
          <a:prstGeom prst="rect">
            <a:avLst/>
          </a:prstGeom>
          <a:noFill/>
          <a:ln w="25400">
            <a:solidFill>
              <a:schemeClr val="tx1"/>
            </a:solidFill>
          </a:ln>
        </p:spPr>
        <p:txBody>
          <a:bodyPr wrap="square" rtlCol="0">
            <a:spAutoFit/>
          </a:bodyPr>
          <a:lstStyle/>
          <a:p>
            <a:pPr algn="ctr"/>
            <a:r>
              <a:rPr lang="en-US" b="1" dirty="0"/>
              <a:t>Learn about: - Solid earth</a:t>
            </a:r>
          </a:p>
          <a:p>
            <a:pPr algn="ctr"/>
            <a:r>
              <a:rPr lang="en-US" b="1" dirty="0"/>
              <a:t>- Hydrology</a:t>
            </a:r>
          </a:p>
          <a:p>
            <a:pPr algn="ctr"/>
            <a:r>
              <a:rPr lang="en-US" b="1" dirty="0"/>
              <a:t>- Ice</a:t>
            </a:r>
          </a:p>
          <a:p>
            <a:pPr algn="ctr"/>
            <a:r>
              <a:rPr lang="en-US" b="1" dirty="0"/>
              <a:t>- Ocean</a:t>
            </a:r>
          </a:p>
        </p:txBody>
      </p:sp>
      <p:sp>
        <p:nvSpPr>
          <p:cNvPr id="15" name="TextBox 14"/>
          <p:cNvSpPr txBox="1"/>
          <p:nvPr/>
        </p:nvSpPr>
        <p:spPr>
          <a:xfrm>
            <a:off x="176466" y="104024"/>
            <a:ext cx="5659143" cy="1200329"/>
          </a:xfrm>
          <a:prstGeom prst="rect">
            <a:avLst/>
          </a:prstGeom>
          <a:noFill/>
          <a:ln w="25400">
            <a:solidFill>
              <a:schemeClr val="tx1"/>
            </a:solidFill>
          </a:ln>
        </p:spPr>
        <p:txBody>
          <a:bodyPr wrap="square" rtlCol="0">
            <a:spAutoFit/>
          </a:bodyPr>
          <a:lstStyle/>
          <a:p>
            <a:pPr algn="ctr"/>
            <a:r>
              <a:rPr lang="en-US" sz="3600" dirty="0"/>
              <a:t>Image the Earth Gravitational Field</a:t>
            </a:r>
          </a:p>
        </p:txBody>
      </p:sp>
      <p:cxnSp>
        <p:nvCxnSpPr>
          <p:cNvPr id="18" name="Straight Arrow Connector 17"/>
          <p:cNvCxnSpPr>
            <a:stCxn id="14" idx="2"/>
          </p:cNvCxnSpPr>
          <p:nvPr/>
        </p:nvCxnSpPr>
        <p:spPr>
          <a:xfrm rot="16200000" flipH="1">
            <a:off x="7392940" y="1452898"/>
            <a:ext cx="300346" cy="3256"/>
          </a:xfrm>
          <a:prstGeom prst="straightConnector1">
            <a:avLst/>
          </a:prstGeom>
          <a:ln w="3810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rot="16200000" flipH="1">
            <a:off x="7300317" y="4684720"/>
            <a:ext cx="492105" cy="3256"/>
          </a:xfrm>
          <a:prstGeom prst="straightConnector1">
            <a:avLst/>
          </a:prstGeom>
          <a:ln w="381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176466" y="1343089"/>
            <a:ext cx="5659144" cy="1138773"/>
          </a:xfrm>
          <a:prstGeom prst="rect">
            <a:avLst/>
          </a:prstGeom>
          <a:noFill/>
        </p:spPr>
        <p:txBody>
          <a:bodyPr wrap="square" rtlCol="0">
            <a:spAutoFit/>
          </a:bodyPr>
          <a:lstStyle/>
          <a:p>
            <a:pPr algn="ctr"/>
            <a:r>
              <a:rPr lang="en-US" sz="2400" b="1" dirty="0">
                <a:solidFill>
                  <a:srgbClr val="FF0000"/>
                </a:solidFill>
              </a:rPr>
              <a:t>Measure  the distance between 2 satellite using microwaves</a:t>
            </a:r>
          </a:p>
          <a:p>
            <a:pPr algn="ctr"/>
            <a:r>
              <a:rPr lang="en-US" sz="2000" b="1" dirty="0"/>
              <a:t>(like altimetry, but between two satellites)</a:t>
            </a:r>
          </a:p>
        </p:txBody>
      </p:sp>
      <p:sp>
        <p:nvSpPr>
          <p:cNvPr id="16"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23"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83</a:t>
            </a:fld>
            <a:endParaRPr lang="en-US"/>
          </a:p>
        </p:txBody>
      </p:sp>
      <p:sp>
        <p:nvSpPr>
          <p:cNvPr id="2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1152983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222821" y="1496458"/>
            <a:ext cx="8745708" cy="4827176"/>
          </a:xfrm>
        </p:spPr>
      </p:pic>
      <p:sp>
        <p:nvSpPr>
          <p:cNvPr id="9" name="TextBox 8"/>
          <p:cNvSpPr txBox="1"/>
          <p:nvPr/>
        </p:nvSpPr>
        <p:spPr>
          <a:xfrm>
            <a:off x="0" y="6313701"/>
            <a:ext cx="6724918" cy="276999"/>
          </a:xfrm>
          <a:prstGeom prst="rect">
            <a:avLst/>
          </a:prstGeom>
          <a:noFill/>
        </p:spPr>
        <p:txBody>
          <a:bodyPr wrap="none" rtlCol="0">
            <a:spAutoFit/>
          </a:bodyPr>
          <a:lstStyle/>
          <a:p>
            <a:r>
              <a:rPr lang="en-US" sz="1200" dirty="0"/>
              <a:t>Ebenezer (2015), https://</a:t>
            </a:r>
            <a:r>
              <a:rPr lang="en-US" sz="1200" dirty="0" err="1"/>
              <a:t>coessing.files.wordpress.com</a:t>
            </a:r>
            <a:r>
              <a:rPr lang="en-US" sz="1200" dirty="0"/>
              <a:t>/2016/08/ebenezer_rmu2015_lec2_re.pdf </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84</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2" name="TextBox 1"/>
          <p:cNvSpPr txBox="1"/>
          <p:nvPr/>
        </p:nvSpPr>
        <p:spPr>
          <a:xfrm>
            <a:off x="222821" y="167098"/>
            <a:ext cx="8745708" cy="1384995"/>
          </a:xfrm>
          <a:prstGeom prst="rect">
            <a:avLst/>
          </a:prstGeom>
          <a:noFill/>
        </p:spPr>
        <p:txBody>
          <a:bodyPr wrap="square" rtlCol="0">
            <a:spAutoFit/>
          </a:bodyPr>
          <a:lstStyle/>
          <a:p>
            <a:pPr marL="342900" indent="-342900">
              <a:buFont typeface="Arial"/>
              <a:buChar char="•"/>
            </a:pPr>
            <a:r>
              <a:rPr lang="en-US" sz="2800" b="1" dirty="0"/>
              <a:t>Gravity Recovery and Climate Experiment (GRACE)</a:t>
            </a:r>
          </a:p>
          <a:p>
            <a:pPr marL="342900" indent="-342900">
              <a:buFont typeface="Arial"/>
              <a:buChar char="•"/>
            </a:pPr>
            <a:r>
              <a:rPr lang="en-US" sz="2800" b="1" dirty="0"/>
              <a:t>(GOCE, GRACE-FO ...) </a:t>
            </a:r>
          </a:p>
        </p:txBody>
      </p:sp>
    </p:spTree>
    <p:extLst>
      <p:ext uri="{BB962C8B-B14F-4D97-AF65-F5344CB8AC3E}">
        <p14:creationId xmlns:p14="http://schemas.microsoft.com/office/powerpoint/2010/main" val="262880078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04290" y="1001628"/>
            <a:ext cx="4437678" cy="5592847"/>
          </a:xfrm>
          <a:ln>
            <a:solidFill>
              <a:srgbClr val="000000"/>
            </a:solidFill>
          </a:ln>
        </p:spPr>
      </p:pic>
      <p:sp>
        <p:nvSpPr>
          <p:cNvPr id="9" name="TextBox 8"/>
          <p:cNvSpPr txBox="1"/>
          <p:nvPr/>
        </p:nvSpPr>
        <p:spPr>
          <a:xfrm>
            <a:off x="6423212" y="6036702"/>
            <a:ext cx="1938151" cy="276999"/>
          </a:xfrm>
          <a:prstGeom prst="rect">
            <a:avLst/>
          </a:prstGeom>
          <a:noFill/>
        </p:spPr>
        <p:txBody>
          <a:bodyPr wrap="none" rtlCol="0">
            <a:spAutoFit/>
          </a:bodyPr>
          <a:lstStyle/>
          <a:p>
            <a:r>
              <a:rPr lang="en-US" sz="1200" dirty="0" err="1"/>
              <a:t>Harig</a:t>
            </a:r>
            <a:r>
              <a:rPr lang="en-US" sz="1200" dirty="0"/>
              <a:t> and Simons (2015) </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85</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2" name="TextBox 1"/>
          <p:cNvSpPr txBox="1"/>
          <p:nvPr/>
        </p:nvSpPr>
        <p:spPr>
          <a:xfrm>
            <a:off x="222821" y="116299"/>
            <a:ext cx="8745708" cy="523220"/>
          </a:xfrm>
          <a:prstGeom prst="rect">
            <a:avLst/>
          </a:prstGeom>
          <a:noFill/>
        </p:spPr>
        <p:txBody>
          <a:bodyPr wrap="square" rtlCol="0">
            <a:spAutoFit/>
          </a:bodyPr>
          <a:lstStyle/>
          <a:p>
            <a:pPr algn="ctr"/>
            <a:r>
              <a:rPr lang="en-US" sz="2800" b="1" dirty="0">
                <a:solidFill>
                  <a:srgbClr val="008000"/>
                </a:solidFill>
              </a:rPr>
              <a:t>Ice loss measured by GRACE</a:t>
            </a:r>
          </a:p>
        </p:txBody>
      </p:sp>
      <p:pic>
        <p:nvPicPr>
          <p:cNvPr id="10" name="Content Placeholder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auto">
          <a:xfrm>
            <a:off x="4658697" y="2321782"/>
            <a:ext cx="4437678" cy="2390990"/>
          </a:xfrm>
          <a:prstGeom prst="rect">
            <a:avLst/>
          </a:prstGeom>
          <a:noFill/>
          <a:ln w="9525">
            <a:solidFill>
              <a:srgbClr val="000000"/>
            </a:solidFill>
            <a:miter lim="800000"/>
            <a:headEnd/>
            <a:tailEnd/>
          </a:ln>
        </p:spPr>
      </p:pic>
    </p:spTree>
    <p:extLst>
      <p:ext uri="{BB962C8B-B14F-4D97-AF65-F5344CB8AC3E}">
        <p14:creationId xmlns:p14="http://schemas.microsoft.com/office/powerpoint/2010/main" val="275834354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940237" y="703829"/>
            <a:ext cx="7023575" cy="5592847"/>
          </a:xfrm>
          <a:ln>
            <a:noFill/>
          </a:ln>
        </p:spPr>
      </p:pic>
      <p:sp>
        <p:nvSpPr>
          <p:cNvPr id="9" name="TextBox 8"/>
          <p:cNvSpPr txBox="1"/>
          <p:nvPr/>
        </p:nvSpPr>
        <p:spPr>
          <a:xfrm>
            <a:off x="1787525" y="6296676"/>
            <a:ext cx="5301451" cy="276999"/>
          </a:xfrm>
          <a:prstGeom prst="rect">
            <a:avLst/>
          </a:prstGeom>
          <a:noFill/>
        </p:spPr>
        <p:txBody>
          <a:bodyPr wrap="none" rtlCol="0">
            <a:spAutoFit/>
          </a:bodyPr>
          <a:lstStyle/>
          <a:p>
            <a:r>
              <a:rPr lang="en-US" sz="1200" dirty="0"/>
              <a:t>https://</a:t>
            </a:r>
            <a:r>
              <a:rPr lang="en-US" sz="1200" dirty="0" err="1"/>
              <a:t>grace.jpl.nasa.gov</a:t>
            </a:r>
            <a:r>
              <a:rPr lang="en-US" sz="1200" dirty="0"/>
              <a:t>/resources/3/total-water-storage-from-grace-2007/</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86</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10" name="TextBox 9"/>
          <p:cNvSpPr txBox="1"/>
          <p:nvPr/>
        </p:nvSpPr>
        <p:spPr>
          <a:xfrm>
            <a:off x="222821" y="116299"/>
            <a:ext cx="8745708" cy="523220"/>
          </a:xfrm>
          <a:prstGeom prst="rect">
            <a:avLst/>
          </a:prstGeom>
          <a:noFill/>
        </p:spPr>
        <p:txBody>
          <a:bodyPr wrap="square" rtlCol="0">
            <a:spAutoFit/>
          </a:bodyPr>
          <a:lstStyle/>
          <a:p>
            <a:pPr algn="ctr"/>
            <a:r>
              <a:rPr lang="en-US" sz="2800" b="1" dirty="0">
                <a:solidFill>
                  <a:srgbClr val="008000"/>
                </a:solidFill>
              </a:rPr>
              <a:t>Seasonal changes in water storage from GRACE</a:t>
            </a:r>
          </a:p>
        </p:txBody>
      </p:sp>
    </p:spTree>
    <p:extLst>
      <p:ext uri="{BB962C8B-B14F-4D97-AF65-F5344CB8AC3E}">
        <p14:creationId xmlns:p14="http://schemas.microsoft.com/office/powerpoint/2010/main" val="14465390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7625" y="2463302"/>
            <a:ext cx="9144000" cy="1143000"/>
          </a:xfrm>
        </p:spPr>
        <p:txBody>
          <a:bodyPr/>
          <a:lstStyle/>
          <a:p>
            <a:r>
              <a:rPr lang="en-US" sz="6600" dirty="0"/>
              <a:t>Ongoing missions, </a:t>
            </a:r>
            <a:br>
              <a:rPr lang="en-US" sz="6600" dirty="0"/>
            </a:br>
            <a:r>
              <a:rPr lang="en-US" sz="6600" dirty="0"/>
              <a:t>constellations</a:t>
            </a:r>
            <a:br>
              <a:rPr lang="en-US" sz="6600" dirty="0"/>
            </a:br>
            <a:r>
              <a:rPr lang="en-US" sz="6600" dirty="0"/>
              <a:t>and </a:t>
            </a:r>
            <a:br>
              <a:rPr lang="en-US" sz="6600" dirty="0"/>
            </a:br>
            <a:r>
              <a:rPr lang="en-US" sz="6600" dirty="0"/>
              <a:t>outlook</a:t>
            </a:r>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87</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162872251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665718main_a-train-image-29jun2012.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1328" y="1744430"/>
            <a:ext cx="8062213" cy="4670391"/>
          </a:xfrm>
          <a:prstGeom prst="rect">
            <a:avLst/>
          </a:prstGeom>
        </p:spPr>
      </p:pic>
      <p:sp>
        <p:nvSpPr>
          <p:cNvPr id="8" name="TextBox 7"/>
          <p:cNvSpPr txBox="1"/>
          <p:nvPr/>
        </p:nvSpPr>
        <p:spPr>
          <a:xfrm>
            <a:off x="918300" y="930527"/>
            <a:ext cx="7443063" cy="707886"/>
          </a:xfrm>
          <a:prstGeom prst="rect">
            <a:avLst/>
          </a:prstGeom>
          <a:noFill/>
        </p:spPr>
        <p:txBody>
          <a:bodyPr wrap="none" rtlCol="0">
            <a:spAutoFit/>
          </a:bodyPr>
          <a:lstStyle/>
          <a:p>
            <a:pPr marL="457200" indent="-457200">
              <a:buFont typeface="Arial"/>
              <a:buChar char="•"/>
            </a:pPr>
            <a:r>
              <a:rPr lang="en-US" sz="2000" dirty="0">
                <a:solidFill>
                  <a:srgbClr val="000000"/>
                </a:solidFill>
              </a:rPr>
              <a:t>The “Afternoon-Train” (A train): 1:30pm at equator</a:t>
            </a:r>
          </a:p>
          <a:p>
            <a:pPr marL="457200" indent="-457200">
              <a:buFont typeface="Arial"/>
              <a:buChar char="•"/>
            </a:pPr>
            <a:r>
              <a:rPr lang="en-US" sz="2000" dirty="0">
                <a:solidFill>
                  <a:srgbClr val="000000"/>
                </a:solidFill>
              </a:rPr>
              <a:t>GOES (Geostationary Operational Environmental Satellites)  </a:t>
            </a:r>
          </a:p>
        </p:txBody>
      </p:sp>
      <p:sp>
        <p:nvSpPr>
          <p:cNvPr id="15"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6"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88</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11" name="Title 9"/>
          <p:cNvSpPr txBox="1">
            <a:spLocks/>
          </p:cNvSpPr>
          <p:nvPr/>
        </p:nvSpPr>
        <p:spPr bwMode="auto">
          <a:xfrm>
            <a:off x="-1587" y="28620"/>
            <a:ext cx="909796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en-US" sz="4000" b="1" dirty="0">
                <a:solidFill>
                  <a:srgbClr val="008000"/>
                </a:solidFill>
              </a:rPr>
              <a:t>NASA: A-train, GOES</a:t>
            </a:r>
            <a:endParaRPr lang="en-US" sz="1800" dirty="0">
              <a:solidFill>
                <a:srgbClr val="008000"/>
              </a:solidFill>
            </a:endParaRPr>
          </a:p>
        </p:txBody>
      </p:sp>
      <p:sp>
        <p:nvSpPr>
          <p:cNvPr id="4" name="TextBox 3"/>
          <p:cNvSpPr txBox="1"/>
          <p:nvPr/>
        </p:nvSpPr>
        <p:spPr>
          <a:xfrm>
            <a:off x="5803839" y="6112093"/>
            <a:ext cx="2779702" cy="307777"/>
          </a:xfrm>
          <a:prstGeom prst="rect">
            <a:avLst/>
          </a:prstGeom>
          <a:noFill/>
        </p:spPr>
        <p:txBody>
          <a:bodyPr wrap="none" rtlCol="0">
            <a:spAutoFit/>
          </a:bodyPr>
          <a:lstStyle/>
          <a:p>
            <a:r>
              <a:rPr lang="en-US" sz="1400" dirty="0">
                <a:solidFill>
                  <a:schemeClr val="bg1"/>
                </a:solidFill>
              </a:rPr>
              <a:t>https://</a:t>
            </a:r>
            <a:r>
              <a:rPr lang="en-US" sz="1400" dirty="0" err="1">
                <a:solidFill>
                  <a:schemeClr val="bg1"/>
                </a:solidFill>
              </a:rPr>
              <a:t>atrain.nasa.gov</a:t>
            </a:r>
            <a:r>
              <a:rPr lang="en-US" sz="1400" dirty="0">
                <a:solidFill>
                  <a:schemeClr val="bg1"/>
                </a:solidFill>
              </a:rPr>
              <a:t>/</a:t>
            </a:r>
            <a:r>
              <a:rPr lang="en-US" sz="1400" dirty="0" err="1">
                <a:solidFill>
                  <a:schemeClr val="bg1"/>
                </a:solidFill>
              </a:rPr>
              <a:t>index.php</a:t>
            </a:r>
            <a:endParaRPr lang="en-US" sz="1400" dirty="0">
              <a:solidFill>
                <a:schemeClr val="bg1"/>
              </a:solidFill>
            </a:endParaRPr>
          </a:p>
        </p:txBody>
      </p:sp>
    </p:spTree>
    <p:extLst>
      <p:ext uri="{BB962C8B-B14F-4D97-AF65-F5344CB8AC3E}">
        <p14:creationId xmlns:p14="http://schemas.microsoft.com/office/powerpoint/2010/main" val="215579833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87" y="28620"/>
            <a:ext cx="9097962" cy="1143000"/>
          </a:xfrm>
        </p:spPr>
        <p:txBody>
          <a:bodyPr/>
          <a:lstStyle/>
          <a:p>
            <a:r>
              <a:rPr lang="en-US" sz="4000" b="1" dirty="0">
                <a:solidFill>
                  <a:srgbClr val="008000"/>
                </a:solidFill>
              </a:rPr>
              <a:t>ESA: Copernicus and the sentinel family</a:t>
            </a:r>
            <a:endParaRPr lang="en-US" sz="1800" dirty="0">
              <a:solidFill>
                <a:srgbClr val="008000"/>
              </a:solidFill>
            </a:endParaRPr>
          </a:p>
        </p:txBody>
      </p:sp>
      <p:sp>
        <p:nvSpPr>
          <p:cNvPr id="2" name="TextBox 1"/>
          <p:cNvSpPr txBox="1"/>
          <p:nvPr/>
        </p:nvSpPr>
        <p:spPr>
          <a:xfrm>
            <a:off x="573356" y="986954"/>
            <a:ext cx="8113444" cy="369332"/>
          </a:xfrm>
          <a:prstGeom prst="rect">
            <a:avLst/>
          </a:prstGeom>
          <a:noFill/>
        </p:spPr>
        <p:txBody>
          <a:bodyPr wrap="none" rtlCol="0">
            <a:spAutoFit/>
          </a:bodyPr>
          <a:lstStyle/>
          <a:p>
            <a:r>
              <a:rPr lang="en-US" dirty="0"/>
              <a:t>http://</a:t>
            </a:r>
            <a:r>
              <a:rPr lang="en-US" dirty="0" err="1"/>
              <a:t>www.esa.int</a:t>
            </a:r>
            <a:r>
              <a:rPr lang="en-US" dirty="0"/>
              <a:t>/</a:t>
            </a:r>
            <a:r>
              <a:rPr lang="en-US" dirty="0" err="1"/>
              <a:t>Our_Activities</a:t>
            </a:r>
            <a:r>
              <a:rPr lang="en-US" dirty="0"/>
              <a:t>/</a:t>
            </a:r>
            <a:r>
              <a:rPr lang="en-US" dirty="0" err="1"/>
              <a:t>Observing_the_Earth</a:t>
            </a:r>
            <a:r>
              <a:rPr lang="en-US" dirty="0"/>
              <a:t>/Copernicus/Overview4</a:t>
            </a:r>
          </a:p>
        </p:txBody>
      </p:sp>
      <p:pic>
        <p:nvPicPr>
          <p:cNvPr id="4" name="Content Placeholder 3" descr="Sentinel_family.jpg"/>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573356" y="1511243"/>
            <a:ext cx="8229600" cy="5083232"/>
          </a:xfrm>
        </p:spPr>
      </p:pic>
      <p:sp>
        <p:nvSpPr>
          <p:cNvPr id="6" name="Oval 5"/>
          <p:cNvSpPr/>
          <p:nvPr/>
        </p:nvSpPr>
        <p:spPr>
          <a:xfrm rot="980883">
            <a:off x="2427684" y="2041526"/>
            <a:ext cx="2090057" cy="1157400"/>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1" name="Oval 10"/>
          <p:cNvSpPr/>
          <p:nvPr/>
        </p:nvSpPr>
        <p:spPr>
          <a:xfrm rot="21177008">
            <a:off x="5425781" y="4492652"/>
            <a:ext cx="2090057" cy="1157400"/>
          </a:xfrm>
          <a:prstGeom prst="ellipse">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7" name="TextBox 6"/>
          <p:cNvSpPr txBox="1"/>
          <p:nvPr/>
        </p:nvSpPr>
        <p:spPr>
          <a:xfrm>
            <a:off x="7475971" y="4806427"/>
            <a:ext cx="543739" cy="646331"/>
          </a:xfrm>
          <a:prstGeom prst="rect">
            <a:avLst/>
          </a:prstGeom>
          <a:noFill/>
        </p:spPr>
        <p:txBody>
          <a:bodyPr wrap="none" rtlCol="0">
            <a:spAutoFit/>
          </a:bodyPr>
          <a:lstStyle/>
          <a:p>
            <a:r>
              <a:rPr lang="en-US" dirty="0">
                <a:solidFill>
                  <a:srgbClr val="FF0000"/>
                </a:solidFill>
              </a:rPr>
              <a:t>3-A</a:t>
            </a:r>
          </a:p>
          <a:p>
            <a:r>
              <a:rPr lang="en-US" dirty="0">
                <a:solidFill>
                  <a:srgbClr val="FF0000"/>
                </a:solidFill>
              </a:rPr>
              <a:t>3-B</a:t>
            </a:r>
          </a:p>
        </p:txBody>
      </p:sp>
      <p:sp>
        <p:nvSpPr>
          <p:cNvPr id="14"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5"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89</a:t>
            </a:fld>
            <a:endParaRPr lang="en-US"/>
          </a:p>
        </p:txBody>
      </p:sp>
      <p:sp>
        <p:nvSpPr>
          <p:cNvPr id="17"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349370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038" y="839462"/>
            <a:ext cx="9111631" cy="5473419"/>
          </a:xfrm>
          <a:prstGeom prst="rect">
            <a:avLst/>
          </a:prstGeom>
        </p:spPr>
      </p:pic>
      <p:sp>
        <p:nvSpPr>
          <p:cNvPr id="9"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0"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9</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12" name="TextBox 11"/>
          <p:cNvSpPr txBox="1"/>
          <p:nvPr/>
        </p:nvSpPr>
        <p:spPr>
          <a:xfrm>
            <a:off x="0" y="6313701"/>
            <a:ext cx="6724918" cy="276999"/>
          </a:xfrm>
          <a:prstGeom prst="rect">
            <a:avLst/>
          </a:prstGeom>
          <a:noFill/>
        </p:spPr>
        <p:txBody>
          <a:bodyPr wrap="none" rtlCol="0">
            <a:spAutoFit/>
          </a:bodyPr>
          <a:lstStyle/>
          <a:p>
            <a:r>
              <a:rPr lang="en-US" sz="1200" dirty="0"/>
              <a:t>Ebenezer (2015), https://</a:t>
            </a:r>
            <a:r>
              <a:rPr lang="en-US" sz="1200" dirty="0" err="1"/>
              <a:t>coessing.files.wordpress.com</a:t>
            </a:r>
            <a:r>
              <a:rPr lang="en-US" sz="1200" dirty="0"/>
              <a:t>/2016/08/ebenezer_rmu2015_lec1_re.pdf </a:t>
            </a:r>
          </a:p>
        </p:txBody>
      </p:sp>
      <p:sp>
        <p:nvSpPr>
          <p:cNvPr id="5" name="TextBox 4"/>
          <p:cNvSpPr txBox="1"/>
          <p:nvPr/>
        </p:nvSpPr>
        <p:spPr>
          <a:xfrm>
            <a:off x="0" y="203887"/>
            <a:ext cx="9096375" cy="523220"/>
          </a:xfrm>
          <a:prstGeom prst="rect">
            <a:avLst/>
          </a:prstGeom>
          <a:noFill/>
        </p:spPr>
        <p:txBody>
          <a:bodyPr wrap="square" rtlCol="0">
            <a:spAutoFit/>
          </a:bodyPr>
          <a:lstStyle/>
          <a:p>
            <a:pPr algn="ctr"/>
            <a:r>
              <a:rPr lang="en-US" sz="2800" b="1" dirty="0">
                <a:solidFill>
                  <a:srgbClr val="008000"/>
                </a:solidFill>
              </a:rPr>
              <a:t>Not just the satellites: </a:t>
            </a:r>
            <a:r>
              <a:rPr lang="en-US" sz="2800" b="1" dirty="0"/>
              <a:t>Remote Sensing framework</a:t>
            </a:r>
          </a:p>
        </p:txBody>
      </p:sp>
    </p:spTree>
    <p:extLst>
      <p:ext uri="{BB962C8B-B14F-4D97-AF65-F5344CB8AC3E}">
        <p14:creationId xmlns:p14="http://schemas.microsoft.com/office/powerpoint/2010/main" val="313394401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519" y="1530504"/>
            <a:ext cx="9004856" cy="4849374"/>
          </a:xfrm>
          <a:prstGeom prst="rect">
            <a:avLst/>
          </a:prstGeom>
          <a:ln w="53975">
            <a:solidFill>
              <a:schemeClr val="tx1"/>
            </a:solidFill>
          </a:ln>
        </p:spPr>
      </p:pic>
      <p:sp>
        <p:nvSpPr>
          <p:cNvPr id="19" name="Title 9"/>
          <p:cNvSpPr txBox="1">
            <a:spLocks/>
          </p:cNvSpPr>
          <p:nvPr/>
        </p:nvSpPr>
        <p:spPr bwMode="auto">
          <a:xfrm>
            <a:off x="46038" y="0"/>
            <a:ext cx="9097961" cy="8621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eaLnBrk="0" hangingPunct="0"/>
            <a:r>
              <a:rPr lang="en-US" sz="4400" dirty="0"/>
              <a:t>ESA’s earth explorer</a:t>
            </a:r>
          </a:p>
        </p:txBody>
      </p:sp>
      <p:sp>
        <p:nvSpPr>
          <p:cNvPr id="2" name="TextBox 1"/>
          <p:cNvSpPr txBox="1"/>
          <p:nvPr/>
        </p:nvSpPr>
        <p:spPr>
          <a:xfrm>
            <a:off x="609350" y="1153984"/>
            <a:ext cx="8038679" cy="307777"/>
          </a:xfrm>
          <a:prstGeom prst="rect">
            <a:avLst/>
          </a:prstGeom>
          <a:noFill/>
        </p:spPr>
        <p:txBody>
          <a:bodyPr wrap="none" rtlCol="0">
            <a:spAutoFit/>
          </a:bodyPr>
          <a:lstStyle/>
          <a:p>
            <a:r>
              <a:rPr lang="en-US" sz="1400" dirty="0"/>
              <a:t>http://</a:t>
            </a:r>
            <a:r>
              <a:rPr lang="en-US" sz="1400" dirty="0" err="1"/>
              <a:t>www.esa.int</a:t>
            </a:r>
            <a:r>
              <a:rPr lang="en-US" sz="1400" dirty="0"/>
              <a:t>/</a:t>
            </a:r>
            <a:r>
              <a:rPr lang="en-US" sz="1400" dirty="0" err="1"/>
              <a:t>spaceinimages</a:t>
            </a:r>
            <a:r>
              <a:rPr lang="en-US" sz="1400" dirty="0"/>
              <a:t>/Images/2014/01/</a:t>
            </a:r>
            <a:r>
              <a:rPr lang="en-US" sz="1400" dirty="0" err="1"/>
              <a:t>Earth_Explorers_new_views_of_dynamic_Earth</a:t>
            </a:r>
            <a:endParaRPr lang="en-US" sz="1400" dirty="0"/>
          </a:p>
        </p:txBody>
      </p:sp>
      <p:sp>
        <p:nvSpPr>
          <p:cNvPr id="3" name="TextBox 2"/>
          <p:cNvSpPr txBox="1"/>
          <p:nvPr/>
        </p:nvSpPr>
        <p:spPr>
          <a:xfrm>
            <a:off x="1919613" y="1530504"/>
            <a:ext cx="864427" cy="369332"/>
          </a:xfrm>
          <a:prstGeom prst="rect">
            <a:avLst/>
          </a:prstGeom>
          <a:noFill/>
        </p:spPr>
        <p:txBody>
          <a:bodyPr wrap="none" rtlCol="0">
            <a:spAutoFit/>
          </a:bodyPr>
          <a:lstStyle/>
          <a:p>
            <a:r>
              <a:rPr lang="en-US" dirty="0">
                <a:solidFill>
                  <a:schemeClr val="bg1"/>
                </a:solidFill>
              </a:rPr>
              <a:t>GOCE</a:t>
            </a:r>
          </a:p>
        </p:txBody>
      </p:sp>
      <p:sp>
        <p:nvSpPr>
          <p:cNvPr id="10" name="TextBox 9"/>
          <p:cNvSpPr txBox="1"/>
          <p:nvPr/>
        </p:nvSpPr>
        <p:spPr>
          <a:xfrm>
            <a:off x="4021158" y="1559492"/>
            <a:ext cx="864427" cy="369332"/>
          </a:xfrm>
          <a:prstGeom prst="rect">
            <a:avLst/>
          </a:prstGeom>
          <a:noFill/>
        </p:spPr>
        <p:txBody>
          <a:bodyPr wrap="none" rtlCol="0">
            <a:spAutoFit/>
          </a:bodyPr>
          <a:lstStyle/>
          <a:p>
            <a:r>
              <a:rPr lang="en-US" dirty="0">
                <a:solidFill>
                  <a:schemeClr val="bg1"/>
                </a:solidFill>
              </a:rPr>
              <a:t>SMOS</a:t>
            </a:r>
          </a:p>
        </p:txBody>
      </p:sp>
      <p:sp>
        <p:nvSpPr>
          <p:cNvPr id="11" name="TextBox 10"/>
          <p:cNvSpPr txBox="1"/>
          <p:nvPr/>
        </p:nvSpPr>
        <p:spPr>
          <a:xfrm>
            <a:off x="6487122" y="1588480"/>
            <a:ext cx="1107996" cy="369332"/>
          </a:xfrm>
          <a:prstGeom prst="rect">
            <a:avLst/>
          </a:prstGeom>
          <a:noFill/>
        </p:spPr>
        <p:txBody>
          <a:bodyPr wrap="none" rtlCol="0">
            <a:spAutoFit/>
          </a:bodyPr>
          <a:lstStyle/>
          <a:p>
            <a:r>
              <a:rPr lang="en-US" dirty="0" err="1">
                <a:solidFill>
                  <a:schemeClr val="bg1"/>
                </a:solidFill>
              </a:rPr>
              <a:t>CryoSAT</a:t>
            </a:r>
            <a:endParaRPr lang="en-US" dirty="0">
              <a:solidFill>
                <a:schemeClr val="bg1"/>
              </a:solidFill>
            </a:endParaRPr>
          </a:p>
        </p:txBody>
      </p:sp>
      <p:sp>
        <p:nvSpPr>
          <p:cNvPr id="12"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3"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90</a:t>
            </a:fld>
            <a:endParaRPr lang="en-US"/>
          </a:p>
        </p:txBody>
      </p:sp>
      <p:sp>
        <p:nvSpPr>
          <p:cNvPr id="14"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360448649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222821" y="2134420"/>
            <a:ext cx="8745708" cy="3144860"/>
          </a:xfrm>
        </p:spPr>
      </p:pic>
      <p:sp>
        <p:nvSpPr>
          <p:cNvPr id="9" name="TextBox 8"/>
          <p:cNvSpPr txBox="1"/>
          <p:nvPr/>
        </p:nvSpPr>
        <p:spPr>
          <a:xfrm>
            <a:off x="0" y="6313701"/>
            <a:ext cx="6724918" cy="276999"/>
          </a:xfrm>
          <a:prstGeom prst="rect">
            <a:avLst/>
          </a:prstGeom>
          <a:noFill/>
        </p:spPr>
        <p:txBody>
          <a:bodyPr wrap="none" rtlCol="0">
            <a:spAutoFit/>
          </a:bodyPr>
          <a:lstStyle/>
          <a:p>
            <a:r>
              <a:rPr lang="en-US" sz="1200" dirty="0"/>
              <a:t>Ebenezer (2015), https://</a:t>
            </a:r>
            <a:r>
              <a:rPr lang="en-US" sz="1200" dirty="0" err="1"/>
              <a:t>coessing.files.wordpress.com</a:t>
            </a:r>
            <a:r>
              <a:rPr lang="en-US" sz="1200" dirty="0"/>
              <a:t>/2016/08/ebenezer_rmu2015_lec2_re.pdf </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91</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2" name="TextBox 1"/>
          <p:cNvSpPr txBox="1"/>
          <p:nvPr/>
        </p:nvSpPr>
        <p:spPr>
          <a:xfrm>
            <a:off x="222821" y="167098"/>
            <a:ext cx="8745708" cy="461665"/>
          </a:xfrm>
          <a:prstGeom prst="rect">
            <a:avLst/>
          </a:prstGeom>
          <a:noFill/>
        </p:spPr>
        <p:txBody>
          <a:bodyPr wrap="square" rtlCol="0">
            <a:spAutoFit/>
          </a:bodyPr>
          <a:lstStyle/>
          <a:p>
            <a:r>
              <a:rPr lang="en-US" sz="2400" dirty="0"/>
              <a:t>Integrated observing systems</a:t>
            </a:r>
          </a:p>
        </p:txBody>
      </p:sp>
    </p:spTree>
    <p:extLst>
      <p:ext uri="{BB962C8B-B14F-4D97-AF65-F5344CB8AC3E}">
        <p14:creationId xmlns:p14="http://schemas.microsoft.com/office/powerpoint/2010/main" val="59987829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575884" y="166448"/>
            <a:ext cx="7589851" cy="6384406"/>
          </a:xfrm>
        </p:spPr>
      </p:pic>
      <p:sp>
        <p:nvSpPr>
          <p:cNvPr id="2" name="TextBox 1"/>
          <p:cNvSpPr txBox="1"/>
          <p:nvPr/>
        </p:nvSpPr>
        <p:spPr>
          <a:xfrm>
            <a:off x="0" y="6313701"/>
            <a:ext cx="1527582" cy="276999"/>
          </a:xfrm>
          <a:prstGeom prst="rect">
            <a:avLst/>
          </a:prstGeom>
          <a:noFill/>
        </p:spPr>
        <p:txBody>
          <a:bodyPr wrap="none" rtlCol="0">
            <a:spAutoFit/>
          </a:bodyPr>
          <a:lstStyle/>
          <a:p>
            <a:r>
              <a:rPr lang="en-US" sz="1200" dirty="0"/>
              <a:t>Guerra et al. (2016)</a:t>
            </a:r>
          </a:p>
        </p:txBody>
      </p:sp>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9"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92</a:t>
            </a:fld>
            <a:endParaRPr lang="en-US"/>
          </a:p>
        </p:txBody>
      </p:sp>
      <p:sp>
        <p:nvSpPr>
          <p:cNvPr id="10"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Tree>
    <p:extLst>
      <p:ext uri="{BB962C8B-B14F-4D97-AF65-F5344CB8AC3E}">
        <p14:creationId xmlns:p14="http://schemas.microsoft.com/office/powerpoint/2010/main" val="27013281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46038" y="2636410"/>
            <a:ext cx="9178152" cy="3954290"/>
          </a:xfrm>
        </p:spPr>
      </p:pic>
      <p:sp>
        <p:nvSpPr>
          <p:cNvPr id="9" name="TextBox 8"/>
          <p:cNvSpPr txBox="1"/>
          <p:nvPr/>
        </p:nvSpPr>
        <p:spPr>
          <a:xfrm>
            <a:off x="6833781" y="6455975"/>
            <a:ext cx="1527582" cy="276999"/>
          </a:xfrm>
          <a:prstGeom prst="rect">
            <a:avLst/>
          </a:prstGeom>
          <a:noFill/>
        </p:spPr>
        <p:txBody>
          <a:bodyPr wrap="none" rtlCol="0">
            <a:spAutoFit/>
          </a:bodyPr>
          <a:lstStyle/>
          <a:p>
            <a:r>
              <a:rPr lang="en-US" sz="1200" dirty="0"/>
              <a:t>Guerra et al. (2016)</a:t>
            </a:r>
          </a:p>
        </p:txBody>
      </p:sp>
      <p:sp>
        <p:nvSpPr>
          <p:cNvPr id="11"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14"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93</a:t>
            </a:fld>
            <a:endParaRPr lang="en-US"/>
          </a:p>
        </p:txBody>
      </p:sp>
      <p:sp>
        <p:nvSpPr>
          <p:cNvPr id="15"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2" name="TextBox 1"/>
          <p:cNvSpPr txBox="1"/>
          <p:nvPr/>
        </p:nvSpPr>
        <p:spPr>
          <a:xfrm>
            <a:off x="222821" y="167098"/>
            <a:ext cx="8745708" cy="1015663"/>
          </a:xfrm>
          <a:prstGeom prst="rect">
            <a:avLst/>
          </a:prstGeom>
          <a:noFill/>
        </p:spPr>
        <p:txBody>
          <a:bodyPr wrap="square" rtlCol="0">
            <a:spAutoFit/>
          </a:bodyPr>
          <a:lstStyle/>
          <a:p>
            <a:r>
              <a:rPr lang="en-US" sz="3200" b="1" dirty="0">
                <a:solidFill>
                  <a:srgbClr val="008000"/>
                </a:solidFill>
              </a:rPr>
              <a:t>Constellation of small, affordable satellites</a:t>
            </a:r>
          </a:p>
          <a:p>
            <a:pPr marL="342900" indent="-342900">
              <a:buFont typeface="Arial"/>
              <a:buChar char="•"/>
            </a:pPr>
            <a:r>
              <a:rPr lang="en-US" sz="2800" b="1" dirty="0" err="1"/>
              <a:t>SmallSats</a:t>
            </a:r>
            <a:r>
              <a:rPr lang="en-US" sz="2800" b="1" dirty="0"/>
              <a:t>, </a:t>
            </a:r>
            <a:r>
              <a:rPr lang="en-US" sz="2800" b="1" dirty="0" err="1"/>
              <a:t>Cubesats</a:t>
            </a:r>
            <a:endParaRPr lang="en-US" sz="2800" b="1" dirty="0"/>
          </a:p>
        </p:txBody>
      </p:sp>
      <p:pic>
        <p:nvPicPr>
          <p:cNvPr id="3" name="Picture 2" descr="Screen Shot 2018-05-29 at 08.52.41.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85186" y="838413"/>
            <a:ext cx="4411189" cy="2112993"/>
          </a:xfrm>
          <a:prstGeom prst="rect">
            <a:avLst/>
          </a:prstGeom>
        </p:spPr>
      </p:pic>
    </p:spTree>
    <p:extLst>
      <p:ext uri="{BB962C8B-B14F-4D97-AF65-F5344CB8AC3E}">
        <p14:creationId xmlns:p14="http://schemas.microsoft.com/office/powerpoint/2010/main" val="13221962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0" y="0"/>
            <a:ext cx="8229600" cy="660400"/>
          </a:xfrm>
        </p:spPr>
        <p:txBody>
          <a:bodyPr/>
          <a:lstStyle/>
          <a:p>
            <a:r>
              <a:rPr lang="en-US" dirty="0">
                <a:solidFill>
                  <a:srgbClr val="008000"/>
                </a:solidFill>
              </a:rPr>
              <a:t>Other planets...</a:t>
            </a:r>
          </a:p>
        </p:txBody>
      </p:sp>
      <p:pic>
        <p:nvPicPr>
          <p:cNvPr id="12" name="Picture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89902" y="795865"/>
            <a:ext cx="4481830" cy="4481830"/>
          </a:xfrm>
          <a:prstGeom prst="rect">
            <a:avLst/>
          </a:prstGeom>
        </p:spPr>
      </p:pic>
      <p:sp>
        <p:nvSpPr>
          <p:cNvPr id="7" name="Footer Placeholder 6"/>
          <p:cNvSpPr>
            <a:spLocks noGrp="1"/>
          </p:cNvSpPr>
          <p:nvPr>
            <p:ph type="ftr" sz="quarter" idx="11"/>
          </p:nvPr>
        </p:nvSpPr>
        <p:spPr>
          <a:xfrm>
            <a:off x="1787525" y="6594475"/>
            <a:ext cx="6573838" cy="230188"/>
          </a:xfrm>
        </p:spPr>
        <p:txBody>
          <a:bodyPr/>
          <a:lstStyle/>
          <a:p>
            <a:pPr>
              <a:defRPr/>
            </a:pPr>
            <a:r>
              <a:rPr lang="en-US" dirty="0"/>
              <a:t>Introduction to satellite oceanography</a:t>
            </a:r>
          </a:p>
        </p:txBody>
      </p:sp>
      <p:sp>
        <p:nvSpPr>
          <p:cNvPr id="8" name="Slide Number Placeholder 5"/>
          <p:cNvSpPr>
            <a:spLocks noGrp="1"/>
          </p:cNvSpPr>
          <p:nvPr>
            <p:ph type="sldNum" sz="quarter" idx="12"/>
          </p:nvPr>
        </p:nvSpPr>
        <p:spPr>
          <a:xfrm>
            <a:off x="8361363" y="6594475"/>
            <a:ext cx="735012" cy="230188"/>
          </a:xfrm>
        </p:spPr>
        <p:txBody>
          <a:bodyPr/>
          <a:lstStyle/>
          <a:p>
            <a:pPr>
              <a:defRPr/>
            </a:pPr>
            <a:fld id="{D2C6505D-CA52-024E-9578-3B84DCBB67EC}" type="slidenum">
              <a:rPr lang="en-US"/>
              <a:pPr>
                <a:defRPr/>
              </a:pPr>
              <a:t>94</a:t>
            </a:fld>
            <a:endParaRPr lang="en-US"/>
          </a:p>
        </p:txBody>
      </p:sp>
      <p:sp>
        <p:nvSpPr>
          <p:cNvPr id="11" name="Date Placeholder 4"/>
          <p:cNvSpPr>
            <a:spLocks noGrp="1"/>
          </p:cNvSpPr>
          <p:nvPr>
            <p:ph type="dt" sz="quarter" idx="10"/>
          </p:nvPr>
        </p:nvSpPr>
        <p:spPr>
          <a:xfrm>
            <a:off x="46038" y="6594475"/>
            <a:ext cx="1741487" cy="230188"/>
          </a:xfrm>
        </p:spPr>
        <p:txBody>
          <a:bodyPr wrap="square" numCol="1" anchorCtr="0" compatLnSpc="1">
            <a:prstTxWarp prst="textNoShape">
              <a:avLst/>
            </a:prstTxWarp>
          </a:bodyPr>
          <a:lstStyle/>
          <a:p>
            <a:pPr fontAlgn="base">
              <a:spcBef>
                <a:spcPct val="0"/>
              </a:spcBef>
              <a:spcAft>
                <a:spcPct val="0"/>
              </a:spcAft>
              <a:defRPr/>
            </a:pPr>
            <a:r>
              <a:rPr lang="en-US" dirty="0">
                <a:solidFill>
                  <a:srgbClr val="898989"/>
                </a:solidFill>
                <a:ea typeface="ＭＳ Ｐゴシック" charset="-128"/>
                <a:cs typeface="ＭＳ Ｐゴシック" charset="-128"/>
              </a:rPr>
              <a:t>June 5, 2017</a:t>
            </a:r>
          </a:p>
        </p:txBody>
      </p:sp>
      <p:sp>
        <p:nvSpPr>
          <p:cNvPr id="2" name="TextBox 1"/>
          <p:cNvSpPr txBox="1"/>
          <p:nvPr/>
        </p:nvSpPr>
        <p:spPr>
          <a:xfrm>
            <a:off x="46038" y="5403240"/>
            <a:ext cx="8927042" cy="954107"/>
          </a:xfrm>
          <a:prstGeom prst="rect">
            <a:avLst/>
          </a:prstGeom>
          <a:noFill/>
        </p:spPr>
        <p:txBody>
          <a:bodyPr wrap="square" rtlCol="0">
            <a:spAutoFit/>
          </a:bodyPr>
          <a:lstStyle/>
          <a:p>
            <a:pPr algn="ctr"/>
            <a:r>
              <a:rPr lang="en-US" sz="2800" b="1" dirty="0"/>
              <a:t>TEST: Why don’t we have </a:t>
            </a:r>
            <a:r>
              <a:rPr lang="en-US" sz="2800" b="1" dirty="0" err="1"/>
              <a:t>colour</a:t>
            </a:r>
            <a:r>
              <a:rPr lang="en-US" sz="2800" b="1" dirty="0"/>
              <a:t> routine altimetry, </a:t>
            </a:r>
            <a:r>
              <a:rPr lang="en-US" sz="2800" b="1" dirty="0" err="1"/>
              <a:t>gravimetry</a:t>
            </a:r>
            <a:r>
              <a:rPr lang="en-US" sz="2800" b="1" dirty="0"/>
              <a:t>, missions on other planets yet?</a:t>
            </a:r>
          </a:p>
        </p:txBody>
      </p:sp>
    </p:spTree>
    <p:extLst>
      <p:ext uri="{BB962C8B-B14F-4D97-AF65-F5344CB8AC3E}">
        <p14:creationId xmlns:p14="http://schemas.microsoft.com/office/powerpoint/2010/main" val="8919074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Custom 2">
      <a:dk1>
        <a:srgbClr val="FFF68F"/>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Tradition">
      <a:majorFont>
        <a:latin typeface="Candara"/>
        <a:ea typeface=""/>
        <a:cs typeface=""/>
        <a:font script="Jpan" typeface="メイリオ"/>
      </a:majorFont>
      <a:minorFont>
        <a:latin typeface="Candara"/>
        <a:ea typeface=""/>
        <a:cs typeface=""/>
        <a:font script="Jpan" typeface="メイリオ"/>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ustom 2">
    <a:dk1>
      <a:srgbClr val="FFF68F"/>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xml><?xml version="1.0" encoding="utf-8"?>
<a:themeOverride xmlns:a="http://schemas.openxmlformats.org/drawingml/2006/main">
  <a:clrScheme name="Custom 2">
    <a:dk1>
      <a:srgbClr val="FFF68F"/>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docProps/app.xml><?xml version="1.0" encoding="utf-8"?>
<Properties xmlns="http://schemas.openxmlformats.org/officeDocument/2006/extended-properties" xmlns:vt="http://schemas.openxmlformats.org/officeDocument/2006/docPropsVTypes">
  <Template/>
  <TotalTime>29145</TotalTime>
  <Words>3555</Words>
  <Application>Microsoft Macintosh PowerPoint</Application>
  <PresentationFormat>On-screen Show (4:3)</PresentationFormat>
  <Paragraphs>772</Paragraphs>
  <Slides>94</Slides>
  <Notes>92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94</vt:i4>
      </vt:variant>
    </vt:vector>
  </HeadingPairs>
  <TitlesOfParts>
    <vt:vector size="104" baseType="lpstr">
      <vt:lpstr>ＭＳ Ｐゴシック</vt:lpstr>
      <vt:lpstr>Andale Mono</vt:lpstr>
      <vt:lpstr>Arial</vt:lpstr>
      <vt:lpstr>Calibri</vt:lpstr>
      <vt:lpstr>Candara</vt:lpstr>
      <vt:lpstr>Wingdings</vt:lpstr>
      <vt:lpstr>Wingdings 2</vt:lpstr>
      <vt:lpstr>Wingdings 3</vt:lpstr>
      <vt:lpstr>Module</vt:lpstr>
      <vt:lpstr>Office Theme</vt:lpstr>
      <vt:lpstr>PowerPoint Presentation</vt:lpstr>
      <vt:lpstr>PowerPoint Presentation</vt:lpstr>
      <vt:lpstr>PowerPoint Presentation</vt:lpstr>
      <vt:lpstr>PowerPoint Presentation</vt:lpstr>
      <vt:lpstr>History: The first artificial satellite 4 Oct 1957: Sputnik 1</vt:lpstr>
      <vt:lpstr>PowerPoint Presentation</vt:lpstr>
      <vt:lpstr>PowerPoint Presentation</vt:lpstr>
      <vt:lpstr>Size matters  (as it limits the cost/payload/science objectives)</vt:lpstr>
      <vt:lpstr>PowerPoint Presentation</vt:lpstr>
      <vt:lpstr>Where are satellites and why?</vt:lpstr>
      <vt:lpstr>PowerPoint Presentation</vt:lpstr>
      <vt:lpstr>Orbits</vt:lpstr>
      <vt:lpstr>Zenith angles: who sees what how</vt:lpstr>
      <vt:lpstr>Some choices are set by science objectives</vt:lpstr>
      <vt:lpstr>PowerPoint Presentation</vt:lpstr>
      <vt:lpstr>How do satellites and their sensors work?</vt:lpstr>
      <vt:lpstr>PowerPoint Presentation</vt:lpstr>
      <vt:lpstr>PowerPoint Presentation</vt:lpstr>
      <vt:lpstr>PowerPoint Presentation</vt:lpstr>
      <vt:lpstr>PowerPoint Presentation</vt:lpstr>
      <vt:lpstr>PowerPoint Presentation</vt:lpstr>
      <vt:lpstr>Ocean colour (visible and infrared)</vt:lpstr>
      <vt:lpstr>First picture</vt:lpstr>
      <vt:lpstr>True color picture: Ocean colour = art of interpreting this</vt:lpstr>
      <vt:lpstr>True vs “false” (i.e. processed) color</vt:lpstr>
      <vt:lpstr>Applications of ocean colour</vt:lpstr>
      <vt:lpstr>Popular sensors</vt:lpstr>
      <vt:lpstr>Historical sensors</vt:lpstr>
      <vt:lpstr>Current sensors</vt:lpstr>
      <vt:lpstr>Basic idea: passive radiometry sun shines, we detect remaining light</vt:lpstr>
      <vt:lpstr>PowerPoint Presentation</vt:lpstr>
      <vt:lpstr>Ocean color and biology Light + pigments = photosynthesis </vt:lpstr>
      <vt:lpstr>Measured spectra in the ocean at different chlorophyll concentrations</vt:lpstr>
      <vt:lpstr>Algorithms: Reflectance ratios at fixed spectral band and calibration with in situ data</vt:lpstr>
      <vt:lpstr>Fate of light in water What can go wrong?</vt:lpstr>
      <vt:lpstr>From the sun to the sensor What can go wrong?</vt:lpstr>
      <vt:lpstr>Spectral band selection and purpose</vt:lpstr>
      <vt:lpstr>Data availability Merging products, algorithmic improvements</vt:lpstr>
      <vt:lpstr>Interpretting data:  algorithms, algorithms, algorithms...</vt:lpstr>
      <vt:lpstr>Practical data issues: data types</vt:lpstr>
      <vt:lpstr>Applications: Ecology Different species absorb light differently</vt:lpstr>
      <vt:lpstr>Applications: Acidification, coral health Copernicus/Sentinel 2A: hyperspectral imager</vt:lpstr>
      <vt:lpstr>Beyond Chlorophyll: Land cover Copernicus/Sentinel 2A: hyperspectral</vt:lpstr>
      <vt:lpstr>Beyond Chlorophyll: Land cover Copernicus/Sentinel 2A: hyperspectral imager http://2016africalandcover20m.esrin.esa.int</vt:lpstr>
      <vt:lpstr>Sea surface temperature: Copernicus/Sentinel 3A: SLSTR</vt:lpstr>
      <vt:lpstr>Passive radiometry and climate</vt:lpstr>
      <vt:lpstr>A succession of sensors and sensor design</vt:lpstr>
      <vt:lpstr>Band bias across sensors and sensor design</vt:lpstr>
      <vt:lpstr>Significant data processing</vt:lpstr>
      <vt:lpstr>Data resources</vt:lpstr>
      <vt:lpstr>MERIS + SeaWIFS (1997-2010, 8 channels) MEdium Resolution Imaging Spectrometer + Sea-Viewing Wide Field-of-View Sensor PARChlorophyll-aPrimary productionCO2 Biological variations in space and time</vt:lpstr>
      <vt:lpstr>Merged products allow for longer time series and detection of trends</vt:lpstr>
      <vt:lpstr>Orbiting vs geosynchronous</vt:lpstr>
      <vt:lpstr>Sensors in geosynchronous orbits  (local coverage but high temporal resolution)</vt:lpstr>
      <vt:lpstr>Sensors in geosynchronous orbits  (Thames river: SEVIRI, MODIS-Aqua, in-situ sensors)</vt:lpstr>
      <vt:lpstr>Hypothetical setup for ocean color (5 geostationary satellites)</vt:lpstr>
      <vt:lpstr>Scheduled ocean colour sensors</vt:lpstr>
      <vt:lpstr>Scatterometry (Radar)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Altimetry (Radar, microwave)</vt:lpstr>
      <vt:lpstr>Principle of altimetry:   speed = distance/time so  distance = speed * time  Speed: speed of light time: fraction of seconds</vt:lpstr>
      <vt:lpstr>PowerPoint Presentation</vt:lpstr>
      <vt:lpstr>Applications for Altimetry</vt:lpstr>
      <vt:lpstr>PowerPoint Presentation</vt:lpstr>
      <vt:lpstr>PowerPoint Presentation</vt:lpstr>
      <vt:lpstr>Climate change from altimetry: sea level</vt:lpstr>
      <vt:lpstr>PowerPoint Presentation</vt:lpstr>
      <vt:lpstr>PowerPoint Presentation</vt:lpstr>
      <vt:lpstr>Physics: Why do fluids flow?</vt:lpstr>
      <vt:lpstr>From sea surface height to current velocity </vt:lpstr>
      <vt:lpstr>PowerPoint Presentation</vt:lpstr>
      <vt:lpstr>Sea surface height anomalies (a movie of SSHa from 1950 to 2009)</vt:lpstr>
      <vt:lpstr>PowerPoint Presentation</vt:lpstr>
      <vt:lpstr>Gravimetry (measuring gravity)</vt:lpstr>
      <vt:lpstr>PowerPoint Presentation</vt:lpstr>
      <vt:lpstr>PowerPoint Presentation</vt:lpstr>
      <vt:lpstr>PowerPoint Presentation</vt:lpstr>
      <vt:lpstr>PowerPoint Presentation</vt:lpstr>
      <vt:lpstr>Ongoing missions,  constellations and  outlook</vt:lpstr>
      <vt:lpstr>PowerPoint Presentation</vt:lpstr>
      <vt:lpstr>ESA: Copernicus and the sentinel family</vt:lpstr>
      <vt:lpstr>PowerPoint Presentation</vt:lpstr>
      <vt:lpstr>PowerPoint Presentation</vt:lpstr>
      <vt:lpstr>PowerPoint Presentation</vt:lpstr>
      <vt:lpstr>PowerPoint Presentation</vt:lpstr>
      <vt:lpstr>Other planets...</vt:lpstr>
    </vt:vector>
  </TitlesOfParts>
  <Manager/>
  <Company>University of Oxford</Company>
  <LinksUpToDate>false</LinksUpToDate>
  <SharedDoc>false</SharedDoc>
  <HyperlinkBase/>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satellites</dc:title>
  <dc:subject/>
  <dc:creator>Yves Plancherel</dc:creator>
  <cp:keywords/>
  <dc:description/>
  <cp:lastModifiedBy>Plancherel, Yves</cp:lastModifiedBy>
  <cp:revision>2405</cp:revision>
  <cp:lastPrinted>2018-08-02T12:13:10Z</cp:lastPrinted>
  <dcterms:created xsi:type="dcterms:W3CDTF">2014-06-26T05:31:34Z</dcterms:created>
  <dcterms:modified xsi:type="dcterms:W3CDTF">2018-08-02T12:21:08Z</dcterms:modified>
  <cp:category/>
</cp:coreProperties>
</file>