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mov" ContentType="video/quicktime"/>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 id="2147483684" r:id="rId2"/>
  </p:sldMasterIdLst>
  <p:notesMasterIdLst>
    <p:notesMasterId r:id="rId79"/>
  </p:notesMasterIdLst>
  <p:handoutMasterIdLst>
    <p:handoutMasterId r:id="rId80"/>
  </p:handoutMasterIdLst>
  <p:sldIdLst>
    <p:sldId id="378" r:id="rId3"/>
    <p:sldId id="539" r:id="rId4"/>
    <p:sldId id="613" r:id="rId5"/>
    <p:sldId id="683" r:id="rId6"/>
    <p:sldId id="541" r:id="rId7"/>
    <p:sldId id="714" r:id="rId8"/>
    <p:sldId id="738" r:id="rId9"/>
    <p:sldId id="727" r:id="rId10"/>
    <p:sldId id="708" r:id="rId11"/>
    <p:sldId id="710" r:id="rId12"/>
    <p:sldId id="711" r:id="rId13"/>
    <p:sldId id="729" r:id="rId14"/>
    <p:sldId id="673" r:id="rId15"/>
    <p:sldId id="645" r:id="rId16"/>
    <p:sldId id="543" r:id="rId17"/>
    <p:sldId id="607" r:id="rId18"/>
    <p:sldId id="753" r:id="rId19"/>
    <p:sldId id="544" r:id="rId20"/>
    <p:sldId id="567" r:id="rId21"/>
    <p:sldId id="719" r:id="rId22"/>
    <p:sldId id="720" r:id="rId23"/>
    <p:sldId id="564" r:id="rId24"/>
    <p:sldId id="568" r:id="rId25"/>
    <p:sldId id="761" r:id="rId26"/>
    <p:sldId id="736" r:id="rId27"/>
    <p:sldId id="745" r:id="rId28"/>
    <p:sldId id="654" r:id="rId29"/>
    <p:sldId id="549" r:id="rId30"/>
    <p:sldId id="655" r:id="rId31"/>
    <p:sldId id="550" r:id="rId32"/>
    <p:sldId id="551" r:id="rId33"/>
    <p:sldId id="552" r:id="rId34"/>
    <p:sldId id="553" r:id="rId35"/>
    <p:sldId id="554" r:id="rId36"/>
    <p:sldId id="722" r:id="rId37"/>
    <p:sldId id="704" r:id="rId38"/>
    <p:sldId id="546" r:id="rId39"/>
    <p:sldId id="699" r:id="rId40"/>
    <p:sldId id="700" r:id="rId41"/>
    <p:sldId id="731" r:id="rId42"/>
    <p:sldId id="751" r:id="rId43"/>
    <p:sldId id="750" r:id="rId44"/>
    <p:sldId id="724" r:id="rId45"/>
    <p:sldId id="715" r:id="rId46"/>
    <p:sldId id="762" r:id="rId47"/>
    <p:sldId id="695" r:id="rId48"/>
    <p:sldId id="730" r:id="rId49"/>
    <p:sldId id="558" r:id="rId50"/>
    <p:sldId id="569" r:id="rId51"/>
    <p:sldId id="571" r:id="rId52"/>
    <p:sldId id="555" r:id="rId53"/>
    <p:sldId id="657" r:id="rId54"/>
    <p:sldId id="611" r:id="rId55"/>
    <p:sldId id="659" r:id="rId56"/>
    <p:sldId id="612" r:id="rId57"/>
    <p:sldId id="656" r:id="rId58"/>
    <p:sldId id="732" r:id="rId59"/>
    <p:sldId id="693" r:id="rId60"/>
    <p:sldId id="599" r:id="rId61"/>
    <p:sldId id="600" r:id="rId62"/>
    <p:sldId id="601" r:id="rId63"/>
    <p:sldId id="604" r:id="rId64"/>
    <p:sldId id="574" r:id="rId65"/>
    <p:sldId id="575" r:id="rId66"/>
    <p:sldId id="743" r:id="rId67"/>
    <p:sldId id="576" r:id="rId68"/>
    <p:sldId id="739" r:id="rId69"/>
    <p:sldId id="740" r:id="rId70"/>
    <p:sldId id="741" r:id="rId71"/>
    <p:sldId id="606" r:id="rId72"/>
    <p:sldId id="579" r:id="rId73"/>
    <p:sldId id="581" r:id="rId74"/>
    <p:sldId id="582" r:id="rId75"/>
    <p:sldId id="584" r:id="rId76"/>
    <p:sldId id="585" r:id="rId77"/>
    <p:sldId id="742" r:id="rId7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clrMru>
    <a:srgbClr val="54B979"/>
    <a:srgbClr val="2BE3EB"/>
    <a:srgbClr val="FF7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384"/>
    <p:restoredTop sz="83602" autoAdjust="0"/>
  </p:normalViewPr>
  <p:slideViewPr>
    <p:cSldViewPr snapToGrid="0" snapToObjects="1">
      <p:cViewPr varScale="1">
        <p:scale>
          <a:sx n="107" d="100"/>
          <a:sy n="107" d="100"/>
        </p:scale>
        <p:origin x="1912"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208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image" Target="../media/image85.emf"/><Relationship Id="rId5" Type="http://schemas.openxmlformats.org/officeDocument/2006/relationships/image" Target="../media/image89.emf"/><Relationship Id="rId4" Type="http://schemas.openxmlformats.org/officeDocument/2006/relationships/image" Target="../media/image88.e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88.emf"/><Relationship Id="rId13" Type="http://schemas.openxmlformats.org/officeDocument/2006/relationships/image" Target="../media/image97.emf"/><Relationship Id="rId3" Type="http://schemas.openxmlformats.org/officeDocument/2006/relationships/image" Target="../media/image92.emf"/><Relationship Id="rId7" Type="http://schemas.openxmlformats.org/officeDocument/2006/relationships/image" Target="../media/image87.emf"/><Relationship Id="rId12" Type="http://schemas.openxmlformats.org/officeDocument/2006/relationships/image" Target="../media/image96.emf"/><Relationship Id="rId2" Type="http://schemas.openxmlformats.org/officeDocument/2006/relationships/image" Target="../media/image91.emf"/><Relationship Id="rId1" Type="http://schemas.openxmlformats.org/officeDocument/2006/relationships/image" Target="../media/image90.emf"/><Relationship Id="rId6" Type="http://schemas.openxmlformats.org/officeDocument/2006/relationships/image" Target="../media/image86.emf"/><Relationship Id="rId11" Type="http://schemas.openxmlformats.org/officeDocument/2006/relationships/image" Target="../media/image95.emf"/><Relationship Id="rId5" Type="http://schemas.openxmlformats.org/officeDocument/2006/relationships/image" Target="../media/image85.emf"/><Relationship Id="rId10" Type="http://schemas.openxmlformats.org/officeDocument/2006/relationships/image" Target="../media/image94.emf"/><Relationship Id="rId4" Type="http://schemas.openxmlformats.org/officeDocument/2006/relationships/image" Target="../media/image93.emf"/><Relationship Id="rId9" Type="http://schemas.openxmlformats.org/officeDocument/2006/relationships/image" Target="../media/image8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0.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image" Target="../media/image1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DBB8B197-00C7-3345-B4C6-2C6B7522A0B6}" type="datetime1">
              <a:rPr lang="en-US"/>
              <a:pPr>
                <a:defRPr/>
              </a:pPr>
              <a:t>8/2/18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B024511B-613A-3141-B231-D7FB09F95692}" type="slidenum">
              <a:rPr lang="en-US"/>
              <a:pPr>
                <a:defRPr/>
              </a:pPr>
              <a:t>‹#›</a:t>
            </a:fld>
            <a:endParaRPr lang="en-US"/>
          </a:p>
        </p:txBody>
      </p:sp>
    </p:spTree>
    <p:extLst>
      <p:ext uri="{BB962C8B-B14F-4D97-AF65-F5344CB8AC3E}">
        <p14:creationId xmlns:p14="http://schemas.microsoft.com/office/powerpoint/2010/main" val="39884800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DAB4FC6B-41EA-8447-96BD-D5AA5F4712FA}" type="datetime1">
              <a:rPr lang="en-US"/>
              <a:pPr>
                <a:defRPr/>
              </a:pPr>
              <a:t>8/2/18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90E3A1BB-E7E6-F741-AD8F-BE36F3BAA23B}" type="slidenum">
              <a:rPr lang="en-US"/>
              <a:pPr>
                <a:defRPr/>
              </a:pPr>
              <a:t>‹#›</a:t>
            </a:fld>
            <a:endParaRPr lang="en-US"/>
          </a:p>
        </p:txBody>
      </p:sp>
    </p:spTree>
    <p:extLst>
      <p:ext uri="{BB962C8B-B14F-4D97-AF65-F5344CB8AC3E}">
        <p14:creationId xmlns:p14="http://schemas.microsoft.com/office/powerpoint/2010/main" val="2411157646"/>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Residence time of some elements</a:t>
            </a:r>
          </a:p>
          <a:p>
            <a:r>
              <a:rPr lang="en-US" dirty="0"/>
              <a:t>  Fe    500yrs</a:t>
            </a:r>
          </a:p>
          <a:p>
            <a:r>
              <a:rPr lang="en-US" dirty="0"/>
              <a:t>  </a:t>
            </a:r>
            <a:r>
              <a:rPr lang="en-US" dirty="0" err="1"/>
              <a:t>Mn</a:t>
            </a:r>
            <a:r>
              <a:rPr lang="en-US" dirty="0"/>
              <a:t>     60yrs </a:t>
            </a:r>
          </a:p>
          <a:p>
            <a:r>
              <a:rPr lang="en-US" dirty="0"/>
              <a:t>  Ni   6000yrs</a:t>
            </a:r>
          </a:p>
          <a:p>
            <a:r>
              <a:rPr lang="en-US" dirty="0"/>
              <a:t>  Cu   5000yrs</a:t>
            </a:r>
          </a:p>
          <a:p>
            <a:r>
              <a:rPr lang="en-US" dirty="0"/>
              <a:t>  Zn  50000yrs</a:t>
            </a:r>
          </a:p>
          <a:p>
            <a:r>
              <a:rPr lang="en-US" dirty="0"/>
              <a:t>  </a:t>
            </a:r>
            <a:r>
              <a:rPr lang="en-US" dirty="0" err="1"/>
              <a:t>Cd</a:t>
            </a:r>
            <a:r>
              <a:rPr lang="en-US" dirty="0"/>
              <a:t>  50000yrs</a:t>
            </a:r>
          </a:p>
          <a:p>
            <a:r>
              <a:rPr lang="en-US" dirty="0"/>
              <a:t>  Al    200yrs</a:t>
            </a:r>
          </a:p>
          <a:p>
            <a:r>
              <a:rPr lang="en-US" dirty="0"/>
              <a:t>  REE 500-6200yrs</a:t>
            </a:r>
          </a:p>
          <a:p>
            <a:r>
              <a:rPr lang="en-US" dirty="0"/>
              <a:t>  </a:t>
            </a:r>
            <a:r>
              <a:rPr lang="en-US" dirty="0" err="1"/>
              <a:t>Ce</a:t>
            </a:r>
            <a:r>
              <a:rPr lang="en-US" dirty="0"/>
              <a:t>    100yrs</a:t>
            </a:r>
          </a:p>
          <a:p>
            <a:r>
              <a:rPr lang="en-US" dirty="0"/>
              <a:t>  </a:t>
            </a:r>
            <a:r>
              <a:rPr lang="en-US" dirty="0" err="1"/>
              <a:t>Ba</a:t>
            </a:r>
            <a:r>
              <a:rPr lang="en-US" dirty="0"/>
              <a:t>  10000yrs</a:t>
            </a:r>
          </a:p>
          <a:p>
            <a:endParaRPr lang="en-US" dirty="0"/>
          </a:p>
          <a:p>
            <a:r>
              <a:rPr lang="en-US" dirty="0"/>
              <a:t>  C   83000yrs</a:t>
            </a:r>
          </a:p>
          <a:p>
            <a:r>
              <a:rPr lang="en-US" dirty="0"/>
              <a:t>  N    3000yrs (NO3)</a:t>
            </a:r>
          </a:p>
          <a:p>
            <a:r>
              <a:rPr lang="en-US" dirty="0"/>
              <a:t>  P   69000yrs (PO4)</a:t>
            </a:r>
          </a:p>
          <a:p>
            <a:r>
              <a:rPr lang="en-US" dirty="0"/>
              <a:t>  Si  20000yrs</a:t>
            </a: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WHAT IS RELATION WITH SI*</a:t>
            </a:r>
          </a:p>
        </p:txBody>
      </p:sp>
      <p:sp>
        <p:nvSpPr>
          <p:cNvPr id="4" name="Slide Number Placeholder 3"/>
          <p:cNvSpPr>
            <a:spLocks noGrp="1"/>
          </p:cNvSpPr>
          <p:nvPr>
            <p:ph type="sldNum" sz="quarter" idx="5"/>
          </p:nvPr>
        </p:nvSpPr>
        <p:spPr/>
        <p:txBody>
          <a:bodyPr/>
          <a:lstStyle/>
          <a:p>
            <a:pPr>
              <a:defRPr/>
            </a:pPr>
            <a:fld id="{C76CA956-02D0-3843-936D-23925DBD4936}" type="slidenum">
              <a:rPr lang="en-US" smtClean="0"/>
              <a:pPr>
                <a:defRPr/>
              </a:pPr>
              <a:t>27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WHAT IS RELATION WITH SI*</a:t>
            </a:r>
          </a:p>
        </p:txBody>
      </p:sp>
      <p:sp>
        <p:nvSpPr>
          <p:cNvPr id="4" name="Slide Number Placeholder 3"/>
          <p:cNvSpPr>
            <a:spLocks noGrp="1"/>
          </p:cNvSpPr>
          <p:nvPr>
            <p:ph type="sldNum" sz="quarter" idx="5"/>
          </p:nvPr>
        </p:nvSpPr>
        <p:spPr/>
        <p:txBody>
          <a:bodyPr/>
          <a:lstStyle/>
          <a:p>
            <a:pPr>
              <a:defRPr/>
            </a:pPr>
            <a:fld id="{E7FFEAD1-5649-144A-A2A2-B91B0669667C}" type="slidenum">
              <a:rPr lang="en-US" smtClean="0"/>
              <a:pPr>
                <a:defRPr/>
              </a:pPr>
              <a:t>29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30</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31</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32</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34</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35</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38</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a:t>
            </a:r>
            <a:r>
              <a:rPr lang="en-US" baseline="0" dirty="0"/>
              <a:t> patter is actually a good reflection of PH. Now since the sensitivity of the REE sequence to pH evolves along the sequence, REEs are ideal acidification tracers and another reason why it’s urgent to get them measured on as many GOSHIP cruises as possible.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39</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40</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41</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42</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43</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44</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46</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47</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48</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51</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52</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 will now be moving on to the tracer</a:t>
            </a:r>
            <a:r>
              <a:rPr lang="en-US" baseline="0" dirty="0"/>
              <a:t> I want to mention today, that is </a:t>
            </a:r>
            <a:r>
              <a:rPr lang="en-US" baseline="0" dirty="0" err="1"/>
              <a:t>Pb</a:t>
            </a:r>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53</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54</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55</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56</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58</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59</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60</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61</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62</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 since Al has no “internal” clock and is</a:t>
            </a:r>
            <a:r>
              <a:rPr lang="en-US" baseline="0" dirty="0"/>
              <a:t> though to be less particle reactive than </a:t>
            </a:r>
            <a:r>
              <a:rPr lang="en-US" baseline="0" dirty="0" err="1"/>
              <a:t>Th</a:t>
            </a:r>
            <a:r>
              <a:rPr lang="en-US" baseline="0" dirty="0"/>
              <a:t>, </a:t>
            </a:r>
            <a:r>
              <a:rPr lang="en-US" baseline="0" dirty="0" err="1"/>
              <a:t>Th</a:t>
            </a:r>
            <a:r>
              <a:rPr lang="en-US" baseline="0" dirty="0"/>
              <a:t> is currently being evaluated as a potential </a:t>
            </a:r>
            <a:r>
              <a:rPr lang="en-US" baseline="0" dirty="0" err="1"/>
              <a:t>lithogenic</a:t>
            </a:r>
            <a:r>
              <a:rPr lang="en-US" baseline="0" dirty="0"/>
              <a:t> tracer. Note, that it’s one thing to detect presence of </a:t>
            </a:r>
            <a:r>
              <a:rPr lang="en-US" baseline="0" dirty="0" err="1"/>
              <a:t>lithogenic</a:t>
            </a:r>
            <a:r>
              <a:rPr lang="en-US" baseline="0" dirty="0"/>
              <a:t> influence, it is another to try to quantify the </a:t>
            </a:r>
            <a:r>
              <a:rPr lang="en-US" baseline="0" dirty="0" err="1"/>
              <a:t>lithogenic</a:t>
            </a:r>
            <a:r>
              <a:rPr lang="en-US" baseline="0" dirty="0"/>
              <a:t> fluxes. </a:t>
            </a:r>
          </a:p>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63</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Before going further,</a:t>
            </a:r>
            <a:r>
              <a:rPr lang="en-US" baseline="0" dirty="0"/>
              <a:t> let me just give you a brief introduction on what Th230 and Th232 are and where they come from. Both are part of radioactive decay chains. Th230 is a daughter in the 238U chain, same as Th234, which is used often to study export production. Like Th234, Th230 is very particle reactive, while 234U, its parent, is very soluble. The difference between Th234 and Th230 is their decay, 24 days for Th234, 75000 years for Th230. But since they are particle reactive, their abundance is dictated by scavenging.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64</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Here is a description</a:t>
            </a:r>
            <a:r>
              <a:rPr lang="en-US" baseline="0" dirty="0"/>
              <a:t> of the </a:t>
            </a:r>
            <a:r>
              <a:rPr lang="en-US" dirty="0"/>
              <a:t>basic principle</a:t>
            </a:r>
            <a:r>
              <a:rPr lang="en-US" baseline="0" dirty="0"/>
              <a:t> behind claims that </a:t>
            </a:r>
            <a:r>
              <a:rPr lang="en-US" baseline="0" dirty="0" err="1"/>
              <a:t>Th</a:t>
            </a:r>
            <a:r>
              <a:rPr lang="en-US" baseline="0" dirty="0"/>
              <a:t> isotopes can be used to quantify dust flux. Note, this is identical in concept to the Th234 method, except that we here measure Th232 and not carbon. </a:t>
            </a:r>
          </a:p>
          <a:p>
            <a:r>
              <a:rPr lang="en-US" baseline="0" dirty="0"/>
              <a:t>Imagine a box near the surface of the ocean, the residence time  is the ration between inventory and fluxes in/out of the box. The problem is that we don’t know either fluxes for Th232. </a:t>
            </a:r>
          </a:p>
          <a:p>
            <a:r>
              <a:rPr lang="en-US" baseline="0" dirty="0"/>
              <a:t>We know the flux in of Th230 pretty well, however, as it is dominated by U234 decay. If the residence time of Th230 and Th232 are identical, one can use the Th230 clock to infer the flux of Th232.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65</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Here is a description</a:t>
            </a:r>
            <a:r>
              <a:rPr lang="en-US" baseline="0" dirty="0"/>
              <a:t> of the </a:t>
            </a:r>
            <a:r>
              <a:rPr lang="en-US" dirty="0"/>
              <a:t>basic principle</a:t>
            </a:r>
            <a:r>
              <a:rPr lang="en-US" baseline="0" dirty="0"/>
              <a:t> behind claims that </a:t>
            </a:r>
            <a:r>
              <a:rPr lang="en-US" baseline="0" dirty="0" err="1"/>
              <a:t>Th</a:t>
            </a:r>
            <a:r>
              <a:rPr lang="en-US" baseline="0" dirty="0"/>
              <a:t> isotopes can be used to quantify dust flux. Note, this is identical in concept to the Th234 method, except that we here measure Th232 and not carbon. </a:t>
            </a:r>
          </a:p>
          <a:p>
            <a:r>
              <a:rPr lang="en-US" baseline="0" dirty="0"/>
              <a:t>Imagine a box near the surface of the ocean, the residence time  is the ration between inventory and fluxes in/out of the box. The problem is that we don’t know either fluxes for Th232. </a:t>
            </a:r>
          </a:p>
          <a:p>
            <a:r>
              <a:rPr lang="en-US" baseline="0" dirty="0"/>
              <a:t>We know the flux in of Th230 pretty well, however, as it is dominated by U234 decay. If the residence time of Th230 and Th232 are identical, one can use the Th230 clock to infer the flux of Th232.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66</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 how</a:t>
            </a:r>
            <a:r>
              <a:rPr lang="en-US" baseline="0" dirty="0"/>
              <a:t> well does this approach work? Before discussing the potential pitfalls of the concept, let’s first assume that the concept hold and let’s see what sort of precision one can expect from this, based on considerations on measurement uncertainties and variability of some numbers. </a:t>
            </a:r>
          </a:p>
          <a:p>
            <a:r>
              <a:rPr lang="en-US" baseline="0" dirty="0"/>
              <a:t>The overall expression above also accounts for a correction for the </a:t>
            </a:r>
            <a:r>
              <a:rPr lang="en-US" baseline="0" dirty="0" err="1"/>
              <a:t>lithogenic</a:t>
            </a:r>
            <a:r>
              <a:rPr lang="en-US" baseline="0" dirty="0"/>
              <a:t> Th230 addition, and converts Th232 fluxes to dust fluxes by assuming a solubility and and </a:t>
            </a:r>
            <a:r>
              <a:rPr lang="en-US" baseline="0" dirty="0" err="1"/>
              <a:t>lithogenic</a:t>
            </a:r>
            <a:r>
              <a:rPr lang="en-US" baseline="0" dirty="0"/>
              <a:t> Th232 abundance. </a:t>
            </a:r>
          </a:p>
          <a:p>
            <a:r>
              <a:rPr lang="en-US" baseline="0" dirty="0"/>
              <a:t>Based on realistic errors, the overall precision is about 50-60%. </a:t>
            </a: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If we now</a:t>
            </a:r>
            <a:r>
              <a:rPr lang="en-US" baseline="0" dirty="0"/>
              <a:t> assume that each quantity in turn is perfectly known, we not that the overall error does not decrease much, a few percent at best. </a:t>
            </a:r>
          </a:p>
          <a:p>
            <a:r>
              <a:rPr lang="en-US" baseline="0" dirty="0"/>
              <a:t>Except for solubility. This has the largest effect as solubility also has the largest error. So if that method were to hold, one would achieve better results if one could constrain solubility better. This is also good news in the sense that measurement errors on </a:t>
            </a:r>
            <a:r>
              <a:rPr lang="en-US" baseline="0" dirty="0" err="1"/>
              <a:t>Th</a:t>
            </a:r>
            <a:r>
              <a:rPr lang="en-US" baseline="0" dirty="0"/>
              <a:t> isotope abundances are reasonably well-constrained.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68</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 we saw</a:t>
            </a:r>
            <a:r>
              <a:rPr lang="en-US" baseline="0" dirty="0"/>
              <a:t> that, if these equations were exact, the precision would be about 50%, but do these equations actually hold in an advective ocean?</a:t>
            </a:r>
          </a:p>
          <a:p>
            <a:r>
              <a:rPr lang="en-US" baseline="0" dirty="0"/>
              <a:t>To address this, first, lets create a model of </a:t>
            </a:r>
            <a:r>
              <a:rPr lang="en-US" baseline="0" dirty="0" err="1"/>
              <a:t>Th</a:t>
            </a:r>
            <a:r>
              <a:rPr lang="en-US" baseline="0" dirty="0"/>
              <a:t> isotopes, and see how well it works. Let’s try first is a rather simple configuration, exclude all temporal variability.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69</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70</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To prescribe the interior particle field, we first establish the surface</a:t>
            </a:r>
            <a:r>
              <a:rPr lang="en-US" baseline="0" dirty="0"/>
              <a:t> production for 4 different particle types. These surface fields come from satellite data and models. </a:t>
            </a:r>
          </a:p>
          <a:p>
            <a:r>
              <a:rPr lang="en-US" baseline="0" dirty="0"/>
              <a:t>We then propagate these production estimates to depth assuming remineralization shape functions. Martin Curve for Organic, exponential for Carbonates and Opal. No </a:t>
            </a:r>
            <a:r>
              <a:rPr lang="en-US" baseline="0" dirty="0" err="1"/>
              <a:t>dissolultion</a:t>
            </a:r>
            <a:r>
              <a:rPr lang="en-US" baseline="0" dirty="0"/>
              <a:t> for dust.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71</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Now</a:t>
            </a:r>
            <a:r>
              <a:rPr lang="en-US" baseline="0" dirty="0"/>
              <a:t> that we have established the model flaws and have a sense for the magnitude of the errors, lets see if we can recover the dust flux from these models. </a:t>
            </a:r>
          </a:p>
          <a:p>
            <a:r>
              <a:rPr lang="en-US" baseline="0" dirty="0"/>
              <a:t>This figures show the reconstructed dust fluxes, the “true” fluxes are in dotted lines. </a:t>
            </a:r>
          </a:p>
          <a:p>
            <a:r>
              <a:rPr lang="en-US" baseline="0" dirty="0"/>
              <a:t>We see a generally good qualitative agreement. </a:t>
            </a:r>
          </a:p>
          <a:p>
            <a:r>
              <a:rPr lang="en-US" baseline="0" dirty="0"/>
              <a:t>There are broad regions where the model seem to underestimate the true dust.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72</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Now</a:t>
            </a:r>
            <a:r>
              <a:rPr lang="en-US" baseline="0" dirty="0"/>
              <a:t> that we have established the model flaws and have a sense for the magnitude of the errors, lets see if we can recover the dust flux from these models. </a:t>
            </a:r>
          </a:p>
          <a:p>
            <a:r>
              <a:rPr lang="en-US" baseline="0" dirty="0"/>
              <a:t>This figures show the reconstructed dust fluxes, the “true” fluxes are in dotted lines. </a:t>
            </a:r>
          </a:p>
          <a:p>
            <a:r>
              <a:rPr lang="en-US" baseline="0" dirty="0"/>
              <a:t>We see a generally good qualitative agreement. </a:t>
            </a:r>
          </a:p>
          <a:p>
            <a:r>
              <a:rPr lang="en-US" baseline="0" dirty="0"/>
              <a:t>There are broad regions where the model seem to underestimate the true dust.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Changing focus, add on new problems and new opportunities</a:t>
            </a: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685800" y="3355848"/>
            <a:ext cx="8077200" cy="1673352"/>
          </a:xfrm>
        </p:spPr>
        <p:txBody>
          <a:bodyPr tIns="0" bIns="0" anchor="t"/>
          <a:lstStyle>
            <a:lvl1pPr algn="l">
              <a:defRPr sz="4700" b="1"/>
            </a:lvl1pPr>
          </a:lstStyle>
          <a:p>
            <a:r>
              <a:rPr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Date Placeholder 3"/>
          <p:cNvSpPr>
            <a:spLocks noGrp="1"/>
          </p:cNvSpPr>
          <p:nvPr>
            <p:ph type="dt" sz="half" idx="10"/>
          </p:nvPr>
        </p:nvSpPr>
        <p:spPr/>
        <p:txBody>
          <a:bodyPr/>
          <a:lstStyle>
            <a:lvl1pPr>
              <a:defRPr>
                <a:solidFill>
                  <a:srgbClr val="FFFFFF"/>
                </a:solidFill>
              </a:defRPr>
            </a:lvl1pPr>
          </a:lstStyle>
          <a:p>
            <a:pPr>
              <a:defRPr/>
            </a:pPr>
            <a:fld id="{468362CD-04AE-574D-AFE8-99F0FEB444E9}" type="datetime1">
              <a:rPr lang="en-US"/>
              <a:pPr>
                <a:defRPr/>
              </a:pPr>
              <a:t>8/2/18</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solidFill>
                  <a:srgbClr val="FFFFFF"/>
                </a:solidFill>
              </a:defRPr>
            </a:lvl1pPr>
          </a:lstStyle>
          <a:p>
            <a:pPr>
              <a:defRPr/>
            </a:pPr>
            <a:fld id="{E6517369-79E8-D449-A305-18C1DBBC551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1146FBE-13D5-D341-BF1A-50EB0DDA79E1}" type="datetime1">
              <a:rPr lang="en-US"/>
              <a:pPr>
                <a:defRPr/>
              </a:pPr>
              <a:t>8/2/18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E13F52-C80F-4E46-A9F1-D9E9643D632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6781800" y="274640"/>
            <a:ext cx="19050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1ADB6FE7-43D4-684C-8B9A-1A28CFC8F803}" type="datetime1">
              <a:rPr lang="en-US"/>
              <a:pPr>
                <a:defRPr/>
              </a:pPr>
              <a:t>8/2/18</a:t>
            </a:fld>
            <a:endParaRPr lang="en-US"/>
          </a:p>
        </p:txBody>
      </p:sp>
      <p:sp>
        <p:nvSpPr>
          <p:cNvPr id="7" name="Footer Placeholder 4"/>
          <p:cNvSpPr>
            <a:spLocks noGrp="1"/>
          </p:cNvSpPr>
          <p:nvPr>
            <p:ph type="ftr" sz="quarter" idx="11"/>
          </p:nvPr>
        </p:nvSpPr>
        <p:spPr>
          <a:xfrm>
            <a:off x="2640013" y="6376988"/>
            <a:ext cx="3836987" cy="365125"/>
          </a:xfrm>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lvl1pPr>
          </a:lstStyle>
          <a:p>
            <a:pPr>
              <a:defRPr/>
            </a:pPr>
            <a:fld id="{683090E9-34D6-1E46-AD0E-E08CF70A14A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E4D41C-3FAF-5F4C-AE6B-47F343215FD1}"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B3E5878-9260-A64E-A3EB-DCB801D01B65}"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36A34DC-BE40-3C47-B9DC-2818C0E2A7C7}"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CA49F36-A7C5-CA41-990B-C1A982A5B39D}"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C26F578-5CAA-9546-9B7D-136311CC0FDC}"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A14DA74-9535-2D4C-8A27-8C7F52D8B0AE}"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67F4A32-C665-6E41-8965-08B4D7C8F319}"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6CC2B3B-61D5-7948-8745-035F5C7F5D60}"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AB580CC-6035-D847-B506-12812D1CCFF7}" type="datetime1">
              <a:rPr lang="en-US"/>
              <a:pPr>
                <a:defRPr/>
              </a:pPr>
              <a:t>8/2/18</a:t>
            </a:fld>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80AD09D9-247F-9247-AEAC-D937797DE152}"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DDFC7EB-F926-E244-9236-2E3DFEEF0084}" type="datetime1">
              <a:rPr lang="en-US"/>
              <a:pPr>
                <a:defRPr/>
              </a:pPr>
              <a:t>8/2/18</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ADD09638-28FB-B840-AF1F-F44E4E5EA345}"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082CCFF-155A-9B4A-9292-E0DAF3E5C06B}" type="datetime1">
              <a:rPr lang="en-US"/>
              <a:pPr>
                <a:defRPr/>
              </a:pPr>
              <a:t>8/2/18</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71B6D0C3-947F-5F41-93CD-7F08F6ADBC34}"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CD9AE8-7F8F-1B48-8B83-BA087961B6A9}"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8225D40-6707-8E42-A620-F5C39F879474}"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C01427A-6584-5249-96DA-33C1592829A4}" type="datetime1">
              <a:rPr lang="en-US"/>
              <a:pPr>
                <a:defRPr/>
              </a:pPr>
              <a:t>8/2/18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3A1BA58-4263-DC4D-A03E-170389AC35D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B0BD2B7-F0D2-EE4C-A86F-87700CCD7BE5}"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CCC5D85-37C3-2A45-9D93-863BCCCFF4E2}"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AD56A17-6126-A241-8F97-8D2BFAB09C3C}"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808F45E-277E-0F45-908B-82A7F0155C6F}"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BC8CF18-AF16-AB42-BC3A-A32AC9877360}"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44C9E9A-AB10-164D-AFC6-4FD609265FFA}"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49808" y="118872"/>
            <a:ext cx="8013192" cy="1636776"/>
          </a:xfrm>
        </p:spPr>
        <p:txBody>
          <a:bodyPr tIns="0" rIns="91440" bIns="0" anchor="b"/>
          <a:lstStyle>
            <a:lvl1pPr algn="l">
              <a:defRPr sz="4700" b="1" cap="none" baseline="0"/>
            </a:lvl1pPr>
          </a:lstStyle>
          <a:p>
            <a:r>
              <a:rPr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p:cNvSpPr>
            <a:spLocks noGrp="1"/>
          </p:cNvSpPr>
          <p:nvPr>
            <p:ph type="dt" sz="half" idx="10"/>
          </p:nvPr>
        </p:nvSpPr>
        <p:spPr/>
        <p:txBody>
          <a:bodyPr/>
          <a:lstStyle>
            <a:lvl1pPr>
              <a:defRPr>
                <a:solidFill>
                  <a:srgbClr val="FFFFFF"/>
                </a:solidFill>
              </a:defRPr>
            </a:lvl1pPr>
          </a:lstStyle>
          <a:p>
            <a:pPr>
              <a:defRPr/>
            </a:pPr>
            <a:fld id="{4E63176B-56AD-7640-AC3E-FAE96766E16E}" type="datetime1">
              <a:rPr lang="en-US"/>
              <a:pPr>
                <a:defRPr/>
              </a:pPr>
              <a:t>8/2/18</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solidFill>
                  <a:srgbClr val="FFFFFF"/>
                </a:solidFill>
              </a:defRPr>
            </a:lvl1pPr>
          </a:lstStyle>
          <a:p>
            <a:pPr>
              <a:defRPr/>
            </a:pPr>
            <a:fld id="{E7E8A8B6-1D5D-7B4A-8BC9-8D9479BF375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BF17207-47B7-174B-8D2D-A9B23869A210}" type="datetime1">
              <a:rPr lang="en-US"/>
              <a:pPr>
                <a:defRPr/>
              </a:pPr>
              <a:t>8/2/18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DE53FFC-C78F-A545-B8F0-545BBCE6B8C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01F8AD1-4347-6C42-A903-875E3F254482}" type="datetime1">
              <a:rPr lang="en-US"/>
              <a:pPr>
                <a:defRPr/>
              </a:pPr>
              <a:t>8/2/18</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9F5867F2-E84C-294F-B115-8E18338A29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F07CD05-FB87-384B-B9B6-4C1D80159E7A}" type="datetime1">
              <a:rPr lang="en-US"/>
              <a:pPr>
                <a:defRPr/>
              </a:pPr>
              <a:t>8/2/18</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2DBA0327-4F3D-F042-A009-E684AB634F3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A32E76A-794D-674C-9C3A-8E8812346C6E}" type="datetime1">
              <a:rPr lang="en-US"/>
              <a:pPr>
                <a:defRPr/>
              </a:pPr>
              <a:t>8/2/18</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87E21D11-6AFF-FC43-8C73-6746DA65865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67838" y="152400"/>
            <a:ext cx="2523744" cy="978408"/>
          </a:xfrm>
        </p:spPr>
        <p:txBody>
          <a:bodyPr lIns="73152" bIns="0" anchor="b">
            <a:sp3d prstMaterial="matte"/>
          </a:bodyPr>
          <a:lstStyle>
            <a:lvl1pPr algn="l">
              <a:defRPr sz="2000" b="0"/>
            </a:lvl1pPr>
          </a:lstStyle>
          <a:p>
            <a:r>
              <a:rPr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lvl1pPr>
              <a:defRPr/>
            </a:lvl1pPr>
          </a:lstStyle>
          <a:p>
            <a:pPr>
              <a:defRPr/>
            </a:pPr>
            <a:fld id="{7D9A7379-3F63-0A44-BEDD-A0003CEEF8D5}" type="datetime1">
              <a:rPr lang="en-US"/>
              <a:pPr>
                <a:defRPr/>
              </a:pPr>
              <a:t>8/2/18</a:t>
            </a:fld>
            <a:endParaRPr lang="en-US"/>
          </a:p>
        </p:txBody>
      </p:sp>
      <p:sp>
        <p:nvSpPr>
          <p:cNvPr id="8" name="Footer Placeholder 5"/>
          <p:cNvSpPr>
            <a:spLocks noGrp="1"/>
          </p:cNvSpPr>
          <p:nvPr>
            <p:ph type="ftr" sz="quarter" idx="11"/>
          </p:nvPr>
        </p:nvSpPr>
        <p:spPr/>
        <p:txBody>
          <a:bodyPr/>
          <a:lstStyle>
            <a:lvl1pPr>
              <a:defRPr/>
            </a:lvl1pPr>
          </a:lstStyle>
          <a:p>
            <a:pPr>
              <a:defRPr/>
            </a:pPr>
            <a:r>
              <a:rPr lang="en-US"/>
              <a:t>Carbon uptake by eMLR</a:t>
            </a:r>
          </a:p>
        </p:txBody>
      </p:sp>
      <p:sp>
        <p:nvSpPr>
          <p:cNvPr id="9" name="Slide Number Placeholder 6"/>
          <p:cNvSpPr>
            <a:spLocks noGrp="1"/>
          </p:cNvSpPr>
          <p:nvPr>
            <p:ph type="sldNum" sz="quarter" idx="12"/>
          </p:nvPr>
        </p:nvSpPr>
        <p:spPr/>
        <p:txBody>
          <a:bodyPr/>
          <a:lstStyle>
            <a:lvl1pPr>
              <a:defRPr/>
            </a:lvl1pPr>
          </a:lstStyle>
          <a:p>
            <a:pPr>
              <a:defRPr/>
            </a:pPr>
            <a:fld id="{9D470205-6A68-A643-AFC4-A9C4932408B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lstStyle>
          <a:p>
            <a:r>
              <a:rPr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165100" y="1169988"/>
            <a:ext cx="2522538" cy="201612"/>
          </a:xfrm>
        </p:spPr>
        <p:txBody>
          <a:bodyPr/>
          <a:lstStyle>
            <a:lvl1pPr>
              <a:defRPr/>
            </a:lvl1pPr>
          </a:lstStyle>
          <a:p>
            <a:pPr>
              <a:defRPr/>
            </a:pPr>
            <a:fld id="{748F57CD-9FBE-CF4E-91B4-AA11835C23D7}" type="datetime1">
              <a:rPr lang="en-US"/>
              <a:pPr>
                <a:defRPr/>
              </a:pPr>
              <a:t>8/2/18</a:t>
            </a:fld>
            <a:endParaRPr lang="en-US"/>
          </a:p>
        </p:txBody>
      </p:sp>
      <p:sp>
        <p:nvSpPr>
          <p:cNvPr id="8" name="Footer Placeholder 5"/>
          <p:cNvSpPr>
            <a:spLocks noGrp="1"/>
          </p:cNvSpPr>
          <p:nvPr>
            <p:ph type="ftr" sz="quarter" idx="11"/>
          </p:nvPr>
        </p:nvSpPr>
        <p:spPr>
          <a:xfrm>
            <a:off x="3035300" y="1169988"/>
            <a:ext cx="5194300" cy="201612"/>
          </a:xfrm>
        </p:spPr>
        <p:txBody>
          <a:bodyPr/>
          <a:lstStyle>
            <a:lvl1pPr>
              <a:defRPr>
                <a:solidFill>
                  <a:schemeClr val="bg1">
                    <a:shade val="50000"/>
                  </a:schemeClr>
                </a:solidFill>
              </a:defRPr>
            </a:lvl1pPr>
          </a:lstStyle>
          <a:p>
            <a:pPr>
              <a:defRPr/>
            </a:pPr>
            <a:r>
              <a:rPr lang="en-US"/>
              <a:t>Carbon uptake by eMLR</a:t>
            </a:r>
          </a:p>
        </p:txBody>
      </p:sp>
      <p:sp>
        <p:nvSpPr>
          <p:cNvPr id="9" name="Slide Number Placeholder 6"/>
          <p:cNvSpPr>
            <a:spLocks noGrp="1"/>
          </p:cNvSpPr>
          <p:nvPr>
            <p:ph type="sldNum" sz="quarter" idx="12"/>
          </p:nvPr>
        </p:nvSpPr>
        <p:spPr>
          <a:xfrm>
            <a:off x="8339138" y="1169988"/>
            <a:ext cx="733425" cy="201612"/>
          </a:xfrm>
        </p:spPr>
        <p:txBody>
          <a:bodyPr/>
          <a:lstStyle>
            <a:lvl1pPr>
              <a:defRPr/>
            </a:lvl1pPr>
          </a:lstStyle>
          <a:p>
            <a:pPr>
              <a:defRPr/>
            </a:pPr>
            <a:fld id="{3AA975A9-6197-E549-A53E-FE3CA9589544}"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Rectangle 9"/>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457200" y="152400"/>
            <a:ext cx="82296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lang="en-US"/>
              <a:t>Click to edit Master title style</a:t>
            </a:r>
          </a:p>
        </p:txBody>
      </p:sp>
      <p:sp>
        <p:nvSpPr>
          <p:cNvPr id="1029" name="Text Placeholder 2"/>
          <p:cNvSpPr>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54864" tIns="9144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025" y="6524625"/>
            <a:ext cx="1584325" cy="274638"/>
          </a:xfrm>
          <a:prstGeom prst="rect">
            <a:avLst/>
          </a:prstGeom>
          <a:solidFill>
            <a:schemeClr val="bg2">
              <a:lumMod val="10000"/>
            </a:schemeClr>
          </a:solidFill>
        </p:spPr>
        <p:txBody>
          <a:bodyPr vert="horz" wrap="square" lIns="109728" tIns="45720" rIns="45720" bIns="0" numCol="1" anchor="b" anchorCtr="0" compatLnSpc="1">
            <a:prstTxWarp prst="textNoShape">
              <a:avLst/>
            </a:prstTxWarp>
          </a:bodyPr>
          <a:lstStyle>
            <a:lvl1pPr>
              <a:defRPr sz="1200">
                <a:solidFill>
                  <a:srgbClr val="FFF697"/>
                </a:solidFill>
                <a:latin typeface="Andale Mono" charset="0"/>
                <a:ea typeface="Andale Mono" charset="0"/>
                <a:cs typeface="Andale Mono" charset="0"/>
              </a:defRPr>
            </a:lvl1pPr>
          </a:lstStyle>
          <a:p>
            <a:pPr>
              <a:defRPr/>
            </a:pPr>
            <a:fld id="{A479DF29-AAED-034B-9DB7-F78271C54FAF}" type="datetime1">
              <a:rPr lang="en-US"/>
              <a:pPr>
                <a:defRPr/>
              </a:pPr>
              <a:t>8/2/18</a:t>
            </a:fld>
            <a:endParaRPr lang="en-US"/>
          </a:p>
        </p:txBody>
      </p:sp>
      <p:sp>
        <p:nvSpPr>
          <p:cNvPr id="5" name="Footer Placeholder 4"/>
          <p:cNvSpPr>
            <a:spLocks noGrp="1"/>
          </p:cNvSpPr>
          <p:nvPr>
            <p:ph type="ftr" sz="quarter" idx="3"/>
          </p:nvPr>
        </p:nvSpPr>
        <p:spPr>
          <a:xfrm>
            <a:off x="1657350" y="6524625"/>
            <a:ext cx="6704013" cy="274638"/>
          </a:xfrm>
          <a:prstGeom prst="rect">
            <a:avLst/>
          </a:prstGeom>
          <a:solidFill>
            <a:schemeClr val="bg2">
              <a:lumMod val="10000"/>
            </a:schemeClr>
          </a:solidFill>
        </p:spPr>
        <p:txBody>
          <a:bodyPr vert="horz" lIns="45720" rIns="45720" bIns="0" rtlCol="0" anchor="b"/>
          <a:lstStyle>
            <a:lvl1pPr algn="ctr" eaLnBrk="1" fontAlgn="auto" latinLnBrk="0" hangingPunct="1">
              <a:spcBef>
                <a:spcPts val="0"/>
              </a:spcBef>
              <a:spcAft>
                <a:spcPts val="0"/>
              </a:spcAft>
              <a:defRPr kumimoji="0" sz="1200">
                <a:solidFill>
                  <a:schemeClr val="tx1">
                    <a:tint val="95000"/>
                  </a:schemeClr>
                </a:solidFill>
                <a:latin typeface="Andale Mono"/>
                <a:ea typeface="+mn-ea"/>
                <a:cs typeface="Andale Mono"/>
              </a:defRPr>
            </a:lvl1pPr>
          </a:lstStyle>
          <a:p>
            <a:pPr>
              <a:defRPr/>
            </a:pPr>
            <a:r>
              <a:rPr lang="en-US"/>
              <a:t>Carbon uptake by eMLR</a:t>
            </a:r>
            <a:endParaRPr lang="en-US" dirty="0"/>
          </a:p>
        </p:txBody>
      </p:sp>
      <p:sp>
        <p:nvSpPr>
          <p:cNvPr id="6" name="Slide Number Placeholder 5"/>
          <p:cNvSpPr>
            <a:spLocks noGrp="1"/>
          </p:cNvSpPr>
          <p:nvPr>
            <p:ph type="sldNum" sz="quarter" idx="4"/>
          </p:nvPr>
        </p:nvSpPr>
        <p:spPr>
          <a:xfrm>
            <a:off x="8361363" y="6524625"/>
            <a:ext cx="735012" cy="274638"/>
          </a:xfrm>
          <a:prstGeom prst="rect">
            <a:avLst/>
          </a:prstGeom>
          <a:solidFill>
            <a:schemeClr val="bg2">
              <a:lumMod val="10000"/>
            </a:schemeClr>
          </a:solidFill>
        </p:spPr>
        <p:txBody>
          <a:bodyPr vert="horz" wrap="square" lIns="91440" tIns="45720" rIns="91440" bIns="0" numCol="1" anchor="b" anchorCtr="0" compatLnSpc="1">
            <a:prstTxWarp prst="textNoShape">
              <a:avLst/>
            </a:prstTxWarp>
          </a:bodyPr>
          <a:lstStyle>
            <a:lvl1pPr algn="r">
              <a:defRPr sz="1200">
                <a:solidFill>
                  <a:srgbClr val="FFF697"/>
                </a:solidFill>
                <a:latin typeface="Andale Mono" charset="0"/>
                <a:ea typeface="Andale Mono" charset="0"/>
                <a:cs typeface="Andale Mono" charset="0"/>
              </a:defRPr>
            </a:lvl1pPr>
          </a:lstStyle>
          <a:p>
            <a:pPr>
              <a:defRPr/>
            </a:pPr>
            <a:fld id="{DC015F42-58DE-6342-B1F5-C76E4AD4C3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2" r:id="rId1"/>
    <p:sldLayoutId id="2147484025" r:id="rId2"/>
    <p:sldLayoutId id="2147484043" r:id="rId3"/>
    <p:sldLayoutId id="2147484026" r:id="rId4"/>
    <p:sldLayoutId id="2147484027" r:id="rId5"/>
    <p:sldLayoutId id="2147484028" r:id="rId6"/>
    <p:sldLayoutId id="2147484029" r:id="rId7"/>
    <p:sldLayoutId id="2147484044" r:id="rId8"/>
    <p:sldLayoutId id="2147484045" r:id="rId9"/>
    <p:sldLayoutId id="2147484030" r:id="rId10"/>
    <p:sldLayoutId id="2147484046" r:id="rId11"/>
  </p:sldLayoutIdLst>
  <p:hf hdr="0"/>
  <p:txStyles>
    <p:titleStyle>
      <a:lvl1pPr algn="l" rtl="0" eaLnBrk="0" fontAlgn="base" hangingPunct="0">
        <a:spcBef>
          <a:spcPct val="0"/>
        </a:spcBef>
        <a:spcAft>
          <a:spcPct val="0"/>
        </a:spcAft>
        <a:defRPr sz="4500" b="1" kern="1200">
          <a:solidFill>
            <a:srgbClr val="FFC800"/>
          </a:solidFill>
          <a:latin typeface="+mj-lt"/>
          <a:ea typeface="ＭＳ Ｐゴシック" charset="-128"/>
          <a:cs typeface="ＭＳ Ｐゴシック" charset="-128"/>
        </a:defRPr>
      </a:lvl1pPr>
      <a:lvl2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2pPr>
      <a:lvl3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3pPr>
      <a:lvl4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4pPr>
      <a:lvl5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5pPr>
      <a:lvl6pPr marL="4572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6pPr>
      <a:lvl7pPr marL="9144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7pPr>
      <a:lvl8pPr marL="13716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8pPr>
      <a:lvl9pPr marL="18288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9pPr>
    </p:titleStyle>
    <p:bodyStyle>
      <a:lvl1pPr marL="438150" indent="-319088" algn="l" rtl="0" eaLnBrk="0" fontAlgn="base" hangingPunct="0">
        <a:spcBef>
          <a:spcPct val="0"/>
        </a:spcBef>
        <a:spcAft>
          <a:spcPct val="0"/>
        </a:spcAft>
        <a:buClr>
          <a:schemeClr val="accent1"/>
        </a:buClr>
        <a:buSzPct val="80000"/>
        <a:buFont typeface="Wingdings 2" charset="2"/>
        <a:buChar char=""/>
        <a:defRPr sz="3200" kern="1200">
          <a:solidFill>
            <a:schemeClr val="tx1"/>
          </a:solidFill>
          <a:latin typeface="+mn-lt"/>
          <a:ea typeface="ＭＳ Ｐゴシック" charset="-128"/>
          <a:cs typeface="ＭＳ Ｐゴシック" charset="-128"/>
        </a:defRPr>
      </a:lvl1pPr>
      <a:lvl2pPr marL="730250" indent="-273050" algn="l" rtl="0" eaLnBrk="0" fontAlgn="base" hangingPunct="0">
        <a:spcBef>
          <a:spcPct val="20000"/>
        </a:spcBef>
        <a:spcAft>
          <a:spcPct val="0"/>
        </a:spcAft>
        <a:buClr>
          <a:schemeClr val="accent2"/>
        </a:buClr>
        <a:buSzPct val="90000"/>
        <a:buFont typeface="Wingdings" charset="2"/>
        <a:buChar char=""/>
        <a:defRPr sz="28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rgbClr val="E66C7D"/>
        </a:buClr>
        <a:buFont typeface="Arial" charset="0"/>
        <a:buChar char="▪"/>
        <a:defRPr sz="2400" kern="1200">
          <a:solidFill>
            <a:schemeClr val="tx1"/>
          </a:solidFill>
          <a:latin typeface="+mn-lt"/>
          <a:ea typeface="ＭＳ Ｐゴシック" charset="-128"/>
          <a:cs typeface="+mn-cs"/>
        </a:defRPr>
      </a:lvl3pPr>
      <a:lvl4pPr marL="1216025" indent="-182563" algn="l" rtl="0" eaLnBrk="0" fontAlgn="base" hangingPunct="0">
        <a:spcBef>
          <a:spcPct val="20000"/>
        </a:spcBef>
        <a:spcAft>
          <a:spcPct val="0"/>
        </a:spcAft>
        <a:buClr>
          <a:srgbClr val="6BB76D"/>
        </a:buClr>
        <a:buFont typeface="Arial" charset="0"/>
        <a:buChar char="▪"/>
        <a:defRPr sz="2000" kern="1200">
          <a:solidFill>
            <a:schemeClr val="tx1"/>
          </a:solidFill>
          <a:latin typeface="+mn-lt"/>
          <a:ea typeface="ＭＳ Ｐゴシック" charset="-128"/>
          <a:cs typeface="+mn-cs"/>
        </a:defRPr>
      </a:lvl4pPr>
      <a:lvl5pPr marL="1425575" indent="-182563" algn="l" rtl="0" eaLnBrk="0" fontAlgn="base" hangingPunct="0">
        <a:spcBef>
          <a:spcPct val="20000"/>
        </a:spcBef>
        <a:spcAft>
          <a:spcPct val="0"/>
        </a:spcAft>
        <a:buClr>
          <a:srgbClr val="E88651"/>
        </a:buClr>
        <a:buFont typeface="Wingdings 3" charset="2"/>
        <a:buChar char=""/>
        <a:defRPr lang="en-US" sz="2000" kern="1200">
          <a:solidFill>
            <a:schemeClr val="tx1"/>
          </a:solidFill>
          <a:latin typeface="+mn-lt"/>
          <a:ea typeface="ＭＳ Ｐゴシック" charset="-128"/>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D4B0D1C0-AB7B-CC41-A321-B5C84A660E02}" type="datetime1">
              <a:rPr lang="en-US"/>
              <a:pPr>
                <a:defRPr/>
              </a:pPr>
              <a:t>8/2/18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a:t>Carbon uptake by eMLR</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1D33E29C-ECF0-FA46-81C2-F43E71D0915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Lst>
  <p:hf hdr="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yvesp@earth.ox.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36.emf"/></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57.png"/></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openxmlformats.org/officeDocument/2006/relationships/image" Target="../media/image66.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67.png"/><Relationship Id="rId4" Type="http://schemas.openxmlformats.org/officeDocument/2006/relationships/notesSlide" Target="../notesSlides/notesSlide45.xml"/></Relationships>
</file>

<file path=ppt/slides/_rels/slide54.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69.png"/></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7.xml"/><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8.xml"/><Relationship Id="rId1" Type="http://schemas.openxmlformats.org/officeDocument/2006/relationships/slideLayout" Target="../slideLayouts/slideLayout13.xml"/><Relationship Id="rId5" Type="http://schemas.openxmlformats.org/officeDocument/2006/relationships/image" Target="../media/image74.png"/><Relationship Id="rId4" Type="http://schemas.openxmlformats.org/officeDocument/2006/relationships/image" Target="../media/image73.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4.xml"/><Relationship Id="rId1" Type="http://schemas.openxmlformats.org/officeDocument/2006/relationships/slideLayout" Target="../slideLayouts/slideLayout13.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6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6.xml"/><Relationship Id="rId1" Type="http://schemas.openxmlformats.org/officeDocument/2006/relationships/slideLayout" Target="../slideLayouts/slideLayout13.xml"/><Relationship Id="rId4" Type="http://schemas.openxmlformats.org/officeDocument/2006/relationships/image" Target="../media/image84.png"/></Relationships>
</file>

<file path=ppt/slides/_rels/slide65.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89.emf"/><Relationship Id="rId3" Type="http://schemas.openxmlformats.org/officeDocument/2006/relationships/notesSlide" Target="../notesSlides/notesSlide57.xml"/><Relationship Id="rId7" Type="http://schemas.openxmlformats.org/officeDocument/2006/relationships/image" Target="../media/image86.emf"/><Relationship Id="rId12"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88.emf"/><Relationship Id="rId5" Type="http://schemas.openxmlformats.org/officeDocument/2006/relationships/image" Target="../media/image85.e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87.emf"/></Relationships>
</file>

<file path=ppt/slides/_rels/slide66.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85.emf"/><Relationship Id="rId18" Type="http://schemas.openxmlformats.org/officeDocument/2006/relationships/oleObject" Target="../embeddings/oleObject13.bin"/><Relationship Id="rId26" Type="http://schemas.openxmlformats.org/officeDocument/2006/relationships/oleObject" Target="../embeddings/oleObject17.bin"/><Relationship Id="rId3" Type="http://schemas.openxmlformats.org/officeDocument/2006/relationships/notesSlide" Target="../notesSlides/notesSlide58.xml"/><Relationship Id="rId21" Type="http://schemas.openxmlformats.org/officeDocument/2006/relationships/image" Target="../media/image89.emf"/><Relationship Id="rId7" Type="http://schemas.openxmlformats.org/officeDocument/2006/relationships/image" Target="../media/image91.emf"/><Relationship Id="rId12" Type="http://schemas.openxmlformats.org/officeDocument/2006/relationships/oleObject" Target="../embeddings/oleObject10.bin"/><Relationship Id="rId17" Type="http://schemas.openxmlformats.org/officeDocument/2006/relationships/image" Target="../media/image87.emf"/><Relationship Id="rId25" Type="http://schemas.openxmlformats.org/officeDocument/2006/relationships/image" Target="../media/image95.emf"/><Relationship Id="rId2" Type="http://schemas.openxmlformats.org/officeDocument/2006/relationships/slideLayout" Target="../slideLayouts/slideLayout13.xml"/><Relationship Id="rId16" Type="http://schemas.openxmlformats.org/officeDocument/2006/relationships/oleObject" Target="../embeddings/oleObject12.bin"/><Relationship Id="rId20" Type="http://schemas.openxmlformats.org/officeDocument/2006/relationships/oleObject" Target="../embeddings/oleObject14.bin"/><Relationship Id="rId29" Type="http://schemas.openxmlformats.org/officeDocument/2006/relationships/image" Target="../media/image97.emf"/><Relationship Id="rId1" Type="http://schemas.openxmlformats.org/officeDocument/2006/relationships/vmlDrawing" Target="../drawings/vmlDrawing2.vml"/><Relationship Id="rId6" Type="http://schemas.openxmlformats.org/officeDocument/2006/relationships/oleObject" Target="../embeddings/oleObject7.bin"/><Relationship Id="rId11" Type="http://schemas.openxmlformats.org/officeDocument/2006/relationships/image" Target="../media/image93.emf"/><Relationship Id="rId24" Type="http://schemas.openxmlformats.org/officeDocument/2006/relationships/oleObject" Target="../embeddings/oleObject16.bin"/><Relationship Id="rId5" Type="http://schemas.openxmlformats.org/officeDocument/2006/relationships/image" Target="../media/image90.emf"/><Relationship Id="rId15" Type="http://schemas.openxmlformats.org/officeDocument/2006/relationships/image" Target="../media/image86.emf"/><Relationship Id="rId23" Type="http://schemas.openxmlformats.org/officeDocument/2006/relationships/image" Target="../media/image94.emf"/><Relationship Id="rId28" Type="http://schemas.openxmlformats.org/officeDocument/2006/relationships/oleObject" Target="../embeddings/oleObject18.bin"/><Relationship Id="rId10" Type="http://schemas.openxmlformats.org/officeDocument/2006/relationships/oleObject" Target="../embeddings/oleObject9.bin"/><Relationship Id="rId19" Type="http://schemas.openxmlformats.org/officeDocument/2006/relationships/image" Target="../media/image88.emf"/><Relationship Id="rId4" Type="http://schemas.openxmlformats.org/officeDocument/2006/relationships/oleObject" Target="../embeddings/oleObject6.bin"/><Relationship Id="rId9" Type="http://schemas.openxmlformats.org/officeDocument/2006/relationships/image" Target="../media/image92.emf"/><Relationship Id="rId14" Type="http://schemas.openxmlformats.org/officeDocument/2006/relationships/oleObject" Target="../embeddings/oleObject11.bin"/><Relationship Id="rId22" Type="http://schemas.openxmlformats.org/officeDocument/2006/relationships/oleObject" Target="../embeddings/oleObject15.bin"/><Relationship Id="rId27" Type="http://schemas.openxmlformats.org/officeDocument/2006/relationships/image" Target="../media/image96.emf"/></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99.png"/><Relationship Id="rId5" Type="http://schemas.openxmlformats.org/officeDocument/2006/relationships/image" Target="../media/image98.emf"/><Relationship Id="rId4" Type="http://schemas.openxmlformats.org/officeDocument/2006/relationships/oleObject" Target="../embeddings/oleObject19.bin"/></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0.xml"/><Relationship Id="rId7" Type="http://schemas.openxmlformats.org/officeDocument/2006/relationships/image" Target="../media/image102.png"/><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image" Target="../media/image101.png"/><Relationship Id="rId5" Type="http://schemas.openxmlformats.org/officeDocument/2006/relationships/image" Target="../media/image100.emf"/><Relationship Id="rId4" Type="http://schemas.openxmlformats.org/officeDocument/2006/relationships/oleObject" Target="../embeddings/oleObject20.bin"/></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3.xml"/><Relationship Id="rId1" Type="http://schemas.openxmlformats.org/officeDocument/2006/relationships/slideLayout" Target="../slideLayouts/slideLayout13.xml"/><Relationship Id="rId4" Type="http://schemas.openxmlformats.org/officeDocument/2006/relationships/image" Target="../media/image105.png"/></Relationships>
</file>

<file path=ppt/slides/_rels/slide7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8" Type="http://schemas.openxmlformats.org/officeDocument/2006/relationships/image" Target="../media/image112.emf"/><Relationship Id="rId3" Type="http://schemas.openxmlformats.org/officeDocument/2006/relationships/oleObject" Target="../embeddings/oleObject21.bin"/><Relationship Id="rId7" Type="http://schemas.openxmlformats.org/officeDocument/2006/relationships/oleObject" Target="../embeddings/oleObject23.bin"/><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image" Target="../media/image111.emf"/><Relationship Id="rId5" Type="http://schemas.openxmlformats.org/officeDocument/2006/relationships/oleObject" Target="../embeddings/oleObject22.bin"/><Relationship Id="rId4" Type="http://schemas.openxmlformats.org/officeDocument/2006/relationships/image" Target="../media/image110.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7651" name="Content Placeholder 2"/>
          <p:cNvSpPr txBox="1">
            <a:spLocks/>
          </p:cNvSpPr>
          <p:nvPr/>
        </p:nvSpPr>
        <p:spPr bwMode="auto">
          <a:xfrm>
            <a:off x="46413" y="1448695"/>
            <a:ext cx="4730552" cy="3353742"/>
          </a:xfrm>
          <a:prstGeom prst="rect">
            <a:avLst/>
          </a:prstGeom>
          <a:noFill/>
          <a:ln w="9525">
            <a:noFill/>
            <a:miter lim="800000"/>
            <a:headEnd/>
            <a:tailEnd/>
          </a:ln>
        </p:spPr>
        <p:txBody>
          <a:bodyPr lIns="54864" tIns="91440">
            <a:prstTxWarp prst="textNoShape">
              <a:avLst/>
            </a:prstTxWarp>
          </a:bodyPr>
          <a:lstStyle/>
          <a:p>
            <a:pPr marL="438150" indent="-319088" defTabSz="914400">
              <a:buClr>
                <a:schemeClr val="accent1"/>
              </a:buClr>
              <a:buSzPct val="80000"/>
              <a:buFont typeface="Arial" charset="0"/>
              <a:buChar char="•"/>
            </a:pPr>
            <a:r>
              <a:rPr lang="en-US" sz="3200" dirty="0">
                <a:latin typeface="Candara" charset="0"/>
              </a:rPr>
              <a:t>Basics &amp; motivations</a:t>
            </a:r>
          </a:p>
          <a:p>
            <a:pPr marL="438150" indent="-319088" defTabSz="914400">
              <a:buClr>
                <a:schemeClr val="accent1"/>
              </a:buClr>
              <a:buSzPct val="80000"/>
              <a:buFont typeface="Arial" charset="0"/>
              <a:buChar char="•"/>
            </a:pPr>
            <a:r>
              <a:rPr lang="en-US" sz="3200" dirty="0">
                <a:latin typeface="Candara" charset="0"/>
              </a:rPr>
              <a:t>Examples</a:t>
            </a:r>
          </a:p>
          <a:p>
            <a:pPr marL="895350" lvl="1" indent="-319088" defTabSz="914400">
              <a:buClr>
                <a:schemeClr val="accent1"/>
              </a:buClr>
              <a:buSzPct val="80000"/>
              <a:buFont typeface="Arial" charset="0"/>
              <a:buChar char="•"/>
            </a:pPr>
            <a:r>
              <a:rPr lang="en-US" sz="3200" dirty="0">
                <a:latin typeface="Candara" charset="0"/>
              </a:rPr>
              <a:t>Micronutrients</a:t>
            </a:r>
          </a:p>
          <a:p>
            <a:pPr marL="895350" lvl="1" indent="-319088" defTabSz="914400">
              <a:buClr>
                <a:schemeClr val="accent1"/>
              </a:buClr>
              <a:buSzPct val="80000"/>
              <a:buFont typeface="Arial" charset="0"/>
              <a:buChar char="•"/>
            </a:pPr>
            <a:r>
              <a:rPr lang="en-US" sz="3200" dirty="0">
                <a:latin typeface="Candara" charset="0"/>
              </a:rPr>
              <a:t>As tracers (REEs)</a:t>
            </a:r>
          </a:p>
          <a:p>
            <a:pPr marL="895350" lvl="1" indent="-319088" defTabSz="914400">
              <a:buClr>
                <a:schemeClr val="accent1"/>
              </a:buClr>
              <a:buSzPct val="80000"/>
              <a:buFont typeface="Arial" charset="0"/>
              <a:buChar char="•"/>
            </a:pPr>
            <a:r>
              <a:rPr lang="en-US" sz="3200" dirty="0">
                <a:latin typeface="Candara" charset="0"/>
              </a:rPr>
              <a:t>Boundary (</a:t>
            </a:r>
            <a:r>
              <a:rPr lang="en-US" sz="3200" dirty="0" err="1">
                <a:latin typeface="Candara" charset="0"/>
              </a:rPr>
              <a:t>eNd</a:t>
            </a:r>
            <a:r>
              <a:rPr lang="en-US" sz="3200" dirty="0">
                <a:latin typeface="Candara" charset="0"/>
              </a:rPr>
              <a:t>)</a:t>
            </a:r>
          </a:p>
          <a:p>
            <a:pPr marL="895350" lvl="1" indent="-319088" defTabSz="914400">
              <a:buClr>
                <a:schemeClr val="accent1"/>
              </a:buClr>
              <a:buSzPct val="80000"/>
              <a:buFont typeface="Arial" charset="0"/>
              <a:buChar char="•"/>
            </a:pPr>
            <a:r>
              <a:rPr lang="en-US" sz="3200" dirty="0">
                <a:latin typeface="Candara" charset="0"/>
              </a:rPr>
              <a:t>Transient (</a:t>
            </a:r>
            <a:r>
              <a:rPr lang="en-US" sz="3200" dirty="0" err="1">
                <a:latin typeface="Candara" charset="0"/>
              </a:rPr>
              <a:t>Pb</a:t>
            </a:r>
            <a:r>
              <a:rPr lang="en-US" sz="3200" dirty="0">
                <a:latin typeface="Candara" charset="0"/>
              </a:rPr>
              <a:t>)</a:t>
            </a:r>
          </a:p>
          <a:p>
            <a:pPr marL="895350" lvl="1" indent="-319088" defTabSz="914400">
              <a:buClr>
                <a:schemeClr val="accent1"/>
              </a:buClr>
              <a:buSzPct val="80000"/>
              <a:buFont typeface="Arial" charset="0"/>
              <a:buChar char="•"/>
            </a:pPr>
            <a:r>
              <a:rPr lang="en-US" sz="3200" dirty="0">
                <a:latin typeface="Candara" charset="0"/>
              </a:rPr>
              <a:t>Decay chains (U)</a:t>
            </a:r>
          </a:p>
          <a:p>
            <a:pPr marL="438150" indent="-319088" defTabSz="914400">
              <a:buClr>
                <a:schemeClr val="accent1"/>
              </a:buClr>
              <a:buSzPct val="80000"/>
              <a:buFont typeface="Arial" charset="0"/>
              <a:buChar char="•"/>
            </a:pPr>
            <a:endParaRPr lang="en-US" sz="3200" dirty="0">
              <a:latin typeface="Candara" charset="0"/>
            </a:endParaRPr>
          </a:p>
          <a:p>
            <a:pPr marL="119062" defTabSz="914400">
              <a:buClr>
                <a:schemeClr val="accent1"/>
              </a:buClr>
              <a:buSzPct val="80000"/>
            </a:pPr>
            <a:endParaRPr lang="en-US" sz="3200" dirty="0">
              <a:latin typeface="Candara" charset="0"/>
            </a:endParaRPr>
          </a:p>
        </p:txBody>
      </p:sp>
      <p:sp>
        <p:nvSpPr>
          <p:cNvPr id="5" name="Title 3"/>
          <p:cNvSpPr txBox="1">
            <a:spLocks/>
          </p:cNvSpPr>
          <p:nvPr/>
        </p:nvSpPr>
        <p:spPr>
          <a:xfrm>
            <a:off x="329885" y="149613"/>
            <a:ext cx="8356915" cy="1252728"/>
          </a:xfrm>
          <a:prstGeom prst="rect">
            <a:avLst/>
          </a:prstGeom>
        </p:spPr>
        <p:txBody>
          <a:bodyPr rIns="45720" anchor="ctr">
            <a:scene3d>
              <a:camera prst="orthographicFront"/>
              <a:lightRig rig="threePt" dir="t">
                <a:rot lat="0" lon="0" rev="4800000"/>
              </a:lightRig>
            </a:scene3d>
            <a:sp3d prstMaterial="matte">
              <a:bevelT w="50800" h="10160"/>
            </a:sp3d>
          </a:bodyPr>
          <a:lstStyle/>
          <a:p>
            <a:pPr algn="ctr" defTabSz="914400" fontAlgn="auto">
              <a:spcAft>
                <a:spcPts val="0"/>
              </a:spcAft>
              <a:defRPr/>
            </a:pPr>
            <a:r>
              <a:rPr lang="en-US" sz="3600" b="1" dirty="0">
                <a:solidFill>
                  <a:schemeClr val="accent1">
                    <a:satMod val="150000"/>
                  </a:schemeClr>
                </a:solidFill>
                <a:latin typeface="+mj-lt"/>
                <a:ea typeface="+mj-ea"/>
                <a:cs typeface="+mj-cs"/>
              </a:rPr>
              <a:t>Distribution of trace elements and isotopes in the Ocean</a:t>
            </a:r>
            <a:endParaRPr lang="en-US" sz="4000" b="1" dirty="0">
              <a:solidFill>
                <a:schemeClr val="accent1">
                  <a:satMod val="150000"/>
                </a:schemeClr>
              </a:solidFill>
              <a:latin typeface="+mj-lt"/>
              <a:ea typeface="+mj-ea"/>
              <a:cs typeface="+mj-cs"/>
            </a:endParaRPr>
          </a:p>
        </p:txBody>
      </p:sp>
      <p:sp>
        <p:nvSpPr>
          <p:cNvPr id="3" name="Subtitle 2"/>
          <p:cNvSpPr>
            <a:spLocks noGrp="1"/>
          </p:cNvSpPr>
          <p:nvPr>
            <p:ph type="subTitle" idx="1"/>
          </p:nvPr>
        </p:nvSpPr>
        <p:spPr>
          <a:xfrm>
            <a:off x="122237" y="5192713"/>
            <a:ext cx="8900117" cy="1500187"/>
          </a:xfrm>
        </p:spPr>
        <p:txBody>
          <a:bodyPr rtlCol="0">
            <a:normAutofit fontScale="92500" lnSpcReduction="20000"/>
          </a:bodyPr>
          <a:lstStyle/>
          <a:p>
            <a:pPr algn="ctr" eaLnBrk="1" fontAlgn="auto" hangingPunct="1">
              <a:spcBef>
                <a:spcPts val="0"/>
              </a:spcBef>
              <a:spcAft>
                <a:spcPts val="0"/>
              </a:spcAft>
              <a:defRPr/>
            </a:pPr>
            <a:r>
              <a:rPr lang="en-US" dirty="0">
                <a:solidFill>
                  <a:schemeClr val="bg2">
                    <a:lumMod val="50000"/>
                  </a:schemeClr>
                </a:solidFill>
              </a:rPr>
              <a:t>Marine Biogeochemistry Training School</a:t>
            </a:r>
            <a:endParaRPr lang="en-US" dirty="0">
              <a:solidFill>
                <a:schemeClr val="bg2">
                  <a:lumMod val="50000"/>
                </a:schemeClr>
              </a:solidFill>
              <a:ea typeface="+mn-ea"/>
              <a:cs typeface="+mn-cs"/>
            </a:endParaRPr>
          </a:p>
          <a:p>
            <a:pPr algn="ctr" eaLnBrk="1" fontAlgn="auto" hangingPunct="1">
              <a:spcBef>
                <a:spcPts val="0"/>
              </a:spcBef>
              <a:spcAft>
                <a:spcPts val="0"/>
              </a:spcAft>
              <a:buFont typeface="Wingdings 2"/>
              <a:buNone/>
              <a:defRPr/>
            </a:pPr>
            <a:endParaRPr lang="en-US"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sz="2595" dirty="0">
                <a:solidFill>
                  <a:schemeClr val="tx2">
                    <a:lumMod val="10000"/>
                  </a:schemeClr>
                </a:solidFill>
                <a:ea typeface="+mn-ea"/>
                <a:cs typeface="+mn-cs"/>
              </a:rPr>
              <a:t>Yves Plancherel</a:t>
            </a:r>
            <a:endParaRPr lang="en-US" sz="1647"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sz="1730" dirty="0">
                <a:solidFill>
                  <a:schemeClr val="bg2"/>
                </a:solidFill>
                <a:ea typeface="+mn-ea"/>
                <a:cs typeface="+mn-cs"/>
                <a:hlinkClick r:id="rId3"/>
              </a:rPr>
              <a:t>yves.plancherel@earth.ox.ac.uk</a:t>
            </a:r>
            <a:endParaRPr lang="en-US" sz="1730" dirty="0">
              <a:solidFill>
                <a:schemeClr val="bg2"/>
              </a:solidFill>
              <a:ea typeface="+mn-ea"/>
              <a:cs typeface="+mn-cs"/>
            </a:endParaRPr>
          </a:p>
          <a:p>
            <a:pPr algn="ctr" eaLnBrk="1" fontAlgn="auto" hangingPunct="1">
              <a:spcBef>
                <a:spcPts val="0"/>
              </a:spcBef>
              <a:spcAft>
                <a:spcPts val="0"/>
              </a:spcAft>
              <a:buFont typeface="Wingdings 2"/>
              <a:buNone/>
              <a:defRPr/>
            </a:pPr>
            <a:endParaRPr lang="en-US" sz="1730"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dirty="0">
                <a:solidFill>
                  <a:schemeClr val="tx2">
                    <a:lumMod val="10000"/>
                  </a:schemeClr>
                </a:solidFill>
                <a:ea typeface="+mn-ea"/>
                <a:cs typeface="+mn-cs"/>
              </a:rPr>
              <a:t>Portugal, Faro, 6</a:t>
            </a:r>
            <a:r>
              <a:rPr lang="en-US" baseline="30000" dirty="0">
                <a:solidFill>
                  <a:schemeClr val="tx2">
                    <a:lumMod val="10000"/>
                  </a:schemeClr>
                </a:solidFill>
                <a:ea typeface="+mn-ea"/>
                <a:cs typeface="+mn-cs"/>
              </a:rPr>
              <a:t>th</a:t>
            </a:r>
            <a:r>
              <a:rPr lang="en-US" dirty="0">
                <a:solidFill>
                  <a:schemeClr val="tx2">
                    <a:lumMod val="10000"/>
                  </a:schemeClr>
                </a:solidFill>
                <a:ea typeface="+mn-ea"/>
                <a:cs typeface="+mn-cs"/>
              </a:rPr>
              <a:t> June 2018</a:t>
            </a:r>
          </a:p>
        </p:txBody>
      </p:sp>
      <p:pic>
        <p:nvPicPr>
          <p:cNvPr id="6" name="Picture 5" descr="14LaAc_periodic_table_IIb.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13807" y="2309949"/>
            <a:ext cx="4654219" cy="24924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9664" y="737922"/>
            <a:ext cx="6663106" cy="5552587"/>
          </a:xfrm>
          <a:prstGeom prst="rect">
            <a:avLst/>
          </a:prstGeom>
        </p:spPr>
      </p:pic>
      <p:sp>
        <p:nvSpPr>
          <p:cNvPr id="10" name="TextBox 9"/>
          <p:cNvSpPr txBox="1"/>
          <p:nvPr/>
        </p:nvSpPr>
        <p:spPr>
          <a:xfrm>
            <a:off x="201598" y="88602"/>
            <a:ext cx="7826616" cy="400110"/>
          </a:xfrm>
          <a:prstGeom prst="rect">
            <a:avLst/>
          </a:prstGeom>
          <a:noFill/>
        </p:spPr>
        <p:txBody>
          <a:bodyPr wrap="square" rtlCol="0">
            <a:spAutoFit/>
          </a:bodyPr>
          <a:lstStyle/>
          <a:p>
            <a:r>
              <a:rPr lang="en-US" sz="2000" b="1" dirty="0">
                <a:solidFill>
                  <a:srgbClr val="660066"/>
                </a:solidFill>
              </a:rPr>
              <a:t>Micronutrient co-limitation: addition experiments</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10</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3" name="TextBox 2"/>
          <p:cNvSpPr txBox="1"/>
          <p:nvPr/>
        </p:nvSpPr>
        <p:spPr>
          <a:xfrm>
            <a:off x="7140608" y="6338888"/>
            <a:ext cx="1501996" cy="253916"/>
          </a:xfrm>
          <a:prstGeom prst="rect">
            <a:avLst/>
          </a:prstGeom>
          <a:noFill/>
        </p:spPr>
        <p:txBody>
          <a:bodyPr wrap="none" rtlCol="0">
            <a:spAutoFit/>
          </a:bodyPr>
          <a:lstStyle/>
          <a:p>
            <a:r>
              <a:rPr lang="en-US" sz="1050" dirty="0"/>
              <a:t>Browning et al. (2017)</a:t>
            </a:r>
          </a:p>
        </p:txBody>
      </p:sp>
      <p:sp>
        <p:nvSpPr>
          <p:cNvPr id="5" name="Rectangle 4"/>
          <p:cNvSpPr/>
          <p:nvPr/>
        </p:nvSpPr>
        <p:spPr>
          <a:xfrm>
            <a:off x="4423343" y="912806"/>
            <a:ext cx="1130053" cy="1129996"/>
          </a:xfrm>
          <a:prstGeom prst="rect">
            <a:avLst/>
          </a:prstGeom>
          <a:no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811453" y="902044"/>
            <a:ext cx="1130053" cy="1129996"/>
          </a:xfrm>
          <a:prstGeom prst="rect">
            <a:avLst/>
          </a:prstGeom>
          <a:noFill/>
          <a:ln>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3014957" y="912806"/>
            <a:ext cx="1130053" cy="1129996"/>
          </a:xfrm>
          <a:prstGeom prst="rect">
            <a:avLst/>
          </a:prstGeom>
          <a:no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3014957" y="2647201"/>
            <a:ext cx="1130053" cy="1129996"/>
          </a:xfrm>
          <a:prstGeom prst="rect">
            <a:avLst/>
          </a:prstGeom>
          <a:no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4423343" y="2647201"/>
            <a:ext cx="1130053" cy="1129996"/>
          </a:xfrm>
          <a:prstGeom prst="rect">
            <a:avLst/>
          </a:prstGeom>
          <a:no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5813179" y="2647201"/>
            <a:ext cx="1130053" cy="1129996"/>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3014957" y="4489214"/>
            <a:ext cx="1130053" cy="1129996"/>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4423343" y="4489214"/>
            <a:ext cx="1130053" cy="1129996"/>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5813416" y="4489214"/>
            <a:ext cx="1130053" cy="1129996"/>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7325764" y="1437469"/>
            <a:ext cx="993030" cy="369332"/>
          </a:xfrm>
          <a:prstGeom prst="rect">
            <a:avLst/>
          </a:prstGeom>
          <a:noFill/>
        </p:spPr>
        <p:txBody>
          <a:bodyPr wrap="none" rtlCol="0">
            <a:spAutoFit/>
          </a:bodyPr>
          <a:lstStyle/>
          <a:p>
            <a:r>
              <a:rPr lang="en-US" dirty="0">
                <a:solidFill>
                  <a:srgbClr val="3366FF"/>
                </a:solidFill>
              </a:rPr>
              <a:t>N-alone</a:t>
            </a:r>
          </a:p>
        </p:txBody>
      </p:sp>
      <p:sp>
        <p:nvSpPr>
          <p:cNvPr id="22" name="TextBox 21"/>
          <p:cNvSpPr txBox="1"/>
          <p:nvPr/>
        </p:nvSpPr>
        <p:spPr>
          <a:xfrm>
            <a:off x="7281296" y="1858136"/>
            <a:ext cx="1749773" cy="369332"/>
          </a:xfrm>
          <a:prstGeom prst="rect">
            <a:avLst/>
          </a:prstGeom>
          <a:noFill/>
        </p:spPr>
        <p:txBody>
          <a:bodyPr wrap="none" rtlCol="0">
            <a:spAutoFit/>
          </a:bodyPr>
          <a:lstStyle/>
          <a:p>
            <a:r>
              <a:rPr lang="en-US" dirty="0">
                <a:solidFill>
                  <a:srgbClr val="008000"/>
                </a:solidFill>
              </a:rPr>
              <a:t>Serial limitation</a:t>
            </a:r>
          </a:p>
        </p:txBody>
      </p:sp>
      <p:sp>
        <p:nvSpPr>
          <p:cNvPr id="23" name="TextBox 22"/>
          <p:cNvSpPr txBox="1"/>
          <p:nvPr/>
        </p:nvSpPr>
        <p:spPr>
          <a:xfrm>
            <a:off x="7325764" y="2345908"/>
            <a:ext cx="1390563" cy="369332"/>
          </a:xfrm>
          <a:prstGeom prst="rect">
            <a:avLst/>
          </a:prstGeom>
          <a:noFill/>
        </p:spPr>
        <p:txBody>
          <a:bodyPr wrap="none" rtlCol="0">
            <a:spAutoFit/>
          </a:bodyPr>
          <a:lstStyle/>
          <a:p>
            <a:r>
              <a:rPr lang="en-US" dirty="0" err="1">
                <a:solidFill>
                  <a:srgbClr val="FF0000"/>
                </a:solidFill>
              </a:rPr>
              <a:t>Colimitation</a:t>
            </a:r>
            <a:endParaRPr lang="en-US" dirty="0">
              <a:solidFill>
                <a:srgbClr val="FF0000"/>
              </a:solidFill>
            </a:endParaRPr>
          </a:p>
        </p:txBody>
      </p:sp>
      <p:cxnSp>
        <p:nvCxnSpPr>
          <p:cNvPr id="25" name="Straight Arrow Connector 24"/>
          <p:cNvCxnSpPr/>
          <p:nvPr/>
        </p:nvCxnSpPr>
        <p:spPr>
          <a:xfrm flipH="1">
            <a:off x="6392863" y="1283137"/>
            <a:ext cx="10762" cy="74890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H="1">
            <a:off x="5017003" y="1283137"/>
            <a:ext cx="10762" cy="74890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H="1">
            <a:off x="6643852" y="3379226"/>
            <a:ext cx="10762" cy="39797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3847355" y="5316362"/>
            <a:ext cx="0" cy="30284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5278755" y="5423981"/>
            <a:ext cx="0" cy="19522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6633090" y="5101125"/>
            <a:ext cx="0" cy="51808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flipV="1">
            <a:off x="6403625" y="3960258"/>
            <a:ext cx="0" cy="25850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flipV="1">
            <a:off x="6157816" y="3963615"/>
            <a:ext cx="0" cy="25850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V="1">
            <a:off x="3596366" y="5780747"/>
            <a:ext cx="0" cy="25850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V="1">
            <a:off x="3350557" y="5784104"/>
            <a:ext cx="0" cy="25850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flipV="1">
            <a:off x="5027765" y="5780747"/>
            <a:ext cx="0" cy="25850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flipV="1">
            <a:off x="4781956" y="5784104"/>
            <a:ext cx="0" cy="25850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flipV="1">
            <a:off x="6396315" y="5780747"/>
            <a:ext cx="0" cy="25850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flipV="1">
            <a:off x="6150506" y="5784104"/>
            <a:ext cx="0" cy="25850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flipH="1">
            <a:off x="3585604" y="3379226"/>
            <a:ext cx="10762" cy="397971"/>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5017003" y="3529893"/>
            <a:ext cx="10762" cy="247304"/>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47" name="Straight Arrow Connector 46"/>
          <p:cNvCxnSpPr/>
          <p:nvPr/>
        </p:nvCxnSpPr>
        <p:spPr>
          <a:xfrm flipH="1">
            <a:off x="3847355" y="3196275"/>
            <a:ext cx="10762" cy="580922"/>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a:off x="5267993" y="2959514"/>
            <a:ext cx="0" cy="81768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a:off x="6763966" y="2959514"/>
            <a:ext cx="0" cy="81241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p:nvPr/>
        </p:nvCxnSpPr>
        <p:spPr>
          <a:xfrm>
            <a:off x="3978233" y="4806798"/>
            <a:ext cx="0" cy="81241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p:nvPr/>
        </p:nvCxnSpPr>
        <p:spPr>
          <a:xfrm>
            <a:off x="5400596" y="5101125"/>
            <a:ext cx="0" cy="51808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3284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763" y="589209"/>
            <a:ext cx="4769949" cy="5851890"/>
          </a:xfrm>
          <a:prstGeom prst="rect">
            <a:avLst/>
          </a:prstGeom>
        </p:spPr>
      </p:pic>
      <p:sp>
        <p:nvSpPr>
          <p:cNvPr id="10" name="TextBox 9"/>
          <p:cNvSpPr txBox="1"/>
          <p:nvPr/>
        </p:nvSpPr>
        <p:spPr>
          <a:xfrm>
            <a:off x="201598" y="88602"/>
            <a:ext cx="7826616" cy="400110"/>
          </a:xfrm>
          <a:prstGeom prst="rect">
            <a:avLst/>
          </a:prstGeom>
          <a:noFill/>
        </p:spPr>
        <p:txBody>
          <a:bodyPr wrap="square" rtlCol="0">
            <a:spAutoFit/>
          </a:bodyPr>
          <a:lstStyle/>
          <a:p>
            <a:r>
              <a:rPr lang="en-US" sz="2000" b="1" dirty="0">
                <a:solidFill>
                  <a:srgbClr val="660066"/>
                </a:solidFill>
              </a:rPr>
              <a:t>Micronutrient co-limitation: ecosystem response</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11</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3" name="TextBox 2"/>
          <p:cNvSpPr txBox="1"/>
          <p:nvPr/>
        </p:nvSpPr>
        <p:spPr>
          <a:xfrm>
            <a:off x="7140608" y="6338888"/>
            <a:ext cx="1501996" cy="253916"/>
          </a:xfrm>
          <a:prstGeom prst="rect">
            <a:avLst/>
          </a:prstGeom>
          <a:noFill/>
        </p:spPr>
        <p:txBody>
          <a:bodyPr wrap="none" rtlCol="0">
            <a:spAutoFit/>
          </a:bodyPr>
          <a:lstStyle/>
          <a:p>
            <a:r>
              <a:rPr lang="en-US" sz="1050" dirty="0"/>
              <a:t>Browning et al. (2017)</a:t>
            </a:r>
          </a:p>
        </p:txBody>
      </p:sp>
      <p:sp>
        <p:nvSpPr>
          <p:cNvPr id="2" name="TextBox 1"/>
          <p:cNvSpPr txBox="1"/>
          <p:nvPr/>
        </p:nvSpPr>
        <p:spPr>
          <a:xfrm>
            <a:off x="2404109" y="493279"/>
            <a:ext cx="1015760" cy="261610"/>
          </a:xfrm>
          <a:prstGeom prst="rect">
            <a:avLst/>
          </a:prstGeom>
          <a:noFill/>
        </p:spPr>
        <p:txBody>
          <a:bodyPr wrap="none" rtlCol="0">
            <a:spAutoFit/>
          </a:bodyPr>
          <a:lstStyle/>
          <a:p>
            <a:r>
              <a:rPr lang="en-US" sz="1100" dirty="0"/>
              <a:t>Experiment 8</a:t>
            </a:r>
          </a:p>
        </p:txBody>
      </p:sp>
      <p:sp>
        <p:nvSpPr>
          <p:cNvPr id="4" name="TextBox 3"/>
          <p:cNvSpPr txBox="1"/>
          <p:nvPr/>
        </p:nvSpPr>
        <p:spPr>
          <a:xfrm>
            <a:off x="5887031" y="1160567"/>
            <a:ext cx="2250548" cy="369332"/>
          </a:xfrm>
          <a:prstGeom prst="rect">
            <a:avLst/>
          </a:prstGeom>
          <a:noFill/>
        </p:spPr>
        <p:txBody>
          <a:bodyPr wrap="none" rtlCol="0">
            <a:spAutoFit/>
          </a:bodyPr>
          <a:lstStyle/>
          <a:p>
            <a:r>
              <a:rPr lang="en-US" dirty="0"/>
              <a:t>Ecological response</a:t>
            </a:r>
          </a:p>
        </p:txBody>
      </p:sp>
      <p:sp>
        <p:nvSpPr>
          <p:cNvPr id="11" name="TextBox 10"/>
          <p:cNvSpPr txBox="1"/>
          <p:nvPr/>
        </p:nvSpPr>
        <p:spPr>
          <a:xfrm>
            <a:off x="5887031" y="2281535"/>
            <a:ext cx="2545626" cy="369332"/>
          </a:xfrm>
          <a:prstGeom prst="rect">
            <a:avLst/>
          </a:prstGeom>
          <a:noFill/>
        </p:spPr>
        <p:txBody>
          <a:bodyPr wrap="none" rtlCol="0">
            <a:spAutoFit/>
          </a:bodyPr>
          <a:lstStyle/>
          <a:p>
            <a:r>
              <a:rPr lang="en-US" dirty="0"/>
              <a:t>Physiological response</a:t>
            </a:r>
          </a:p>
        </p:txBody>
      </p:sp>
      <p:sp>
        <p:nvSpPr>
          <p:cNvPr id="12" name="TextBox 11"/>
          <p:cNvSpPr txBox="1"/>
          <p:nvPr/>
        </p:nvSpPr>
        <p:spPr>
          <a:xfrm>
            <a:off x="5887031" y="4489451"/>
            <a:ext cx="2755573" cy="646331"/>
          </a:xfrm>
          <a:prstGeom prst="rect">
            <a:avLst/>
          </a:prstGeom>
          <a:noFill/>
        </p:spPr>
        <p:txBody>
          <a:bodyPr wrap="square" rtlCol="0">
            <a:spAutoFit/>
          </a:bodyPr>
          <a:lstStyle/>
          <a:p>
            <a:r>
              <a:rPr lang="en-US" dirty="0"/>
              <a:t>Diatom dominance to total Chlorophyll a</a:t>
            </a:r>
          </a:p>
        </p:txBody>
      </p:sp>
    </p:spTree>
    <p:extLst>
      <p:ext uri="{BB962C8B-B14F-4D97-AF65-F5344CB8AC3E}">
        <p14:creationId xmlns:p14="http://schemas.microsoft.com/office/powerpoint/2010/main" val="3501078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34747" y="2434689"/>
            <a:ext cx="7826616" cy="2123658"/>
          </a:xfrm>
          <a:prstGeom prst="rect">
            <a:avLst/>
          </a:prstGeom>
          <a:noFill/>
        </p:spPr>
        <p:txBody>
          <a:bodyPr wrap="square" rtlCol="0">
            <a:spAutoFit/>
          </a:bodyPr>
          <a:lstStyle/>
          <a:p>
            <a:pPr algn="ctr"/>
            <a:r>
              <a:rPr lang="en-US" sz="4400" b="1" dirty="0"/>
              <a:t>TEI distribution</a:t>
            </a:r>
          </a:p>
          <a:p>
            <a:pPr algn="ctr"/>
            <a:r>
              <a:rPr lang="en-US" sz="4400" b="1" dirty="0"/>
              <a:t>(internal fractionation and upwelling)</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12</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1634638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p:cNvSpPr txBox="1"/>
          <p:nvPr/>
        </p:nvSpPr>
        <p:spPr>
          <a:xfrm>
            <a:off x="310445" y="834773"/>
            <a:ext cx="8673042" cy="369332"/>
          </a:xfrm>
          <a:prstGeom prst="rect">
            <a:avLst/>
          </a:prstGeom>
          <a:noFill/>
        </p:spPr>
        <p:txBody>
          <a:bodyPr wrap="square" rtlCol="0">
            <a:spAutoFit/>
          </a:bodyPr>
          <a:lstStyle/>
          <a:p>
            <a:pPr>
              <a:spcAft>
                <a:spcPts val="600"/>
              </a:spcAft>
              <a:buFont typeface="Arial"/>
              <a:buChar char="•"/>
            </a:pPr>
            <a:r>
              <a:rPr lang="en-US" dirty="0"/>
              <a:t> New observations reveal a </a:t>
            </a:r>
            <a:r>
              <a:rPr lang="en-US" dirty="0">
                <a:solidFill>
                  <a:srgbClr val="FF0000"/>
                </a:solidFill>
              </a:rPr>
              <a:t>complex </a:t>
            </a:r>
            <a:r>
              <a:rPr lang="en-US" dirty="0"/>
              <a:t>set of simultaneous </a:t>
            </a:r>
            <a:r>
              <a:rPr lang="en-US" dirty="0">
                <a:solidFill>
                  <a:srgbClr val="FF0000"/>
                </a:solidFill>
              </a:rPr>
              <a:t>processes </a:t>
            </a:r>
            <a:r>
              <a:rPr lang="en-US" dirty="0"/>
              <a:t>at play</a:t>
            </a:r>
            <a:endParaRPr lang="en-US" dirty="0">
              <a:solidFill>
                <a:srgbClr val="2BE3EB"/>
              </a:solidFill>
            </a:endParaRPr>
          </a:p>
        </p:txBody>
      </p:sp>
      <p:sp>
        <p:nvSpPr>
          <p:cNvPr id="32" name="TextBox 31"/>
          <p:cNvSpPr txBox="1"/>
          <p:nvPr/>
        </p:nvSpPr>
        <p:spPr>
          <a:xfrm>
            <a:off x="201598" y="88602"/>
            <a:ext cx="7507302" cy="677108"/>
          </a:xfrm>
          <a:prstGeom prst="rect">
            <a:avLst/>
          </a:prstGeom>
          <a:noFill/>
        </p:spPr>
        <p:txBody>
          <a:bodyPr wrap="square" rtlCol="0">
            <a:spAutoFit/>
          </a:bodyPr>
          <a:lstStyle/>
          <a:p>
            <a:r>
              <a:rPr lang="en-US" sz="2000" b="1" dirty="0">
                <a:solidFill>
                  <a:srgbClr val="660066"/>
                </a:solidFill>
              </a:rPr>
              <a:t>GEOTRACES: Intermediate Data Product</a:t>
            </a:r>
          </a:p>
          <a:p>
            <a:r>
              <a:rPr lang="en-US" b="1" dirty="0"/>
              <a:t>A wealth of new and very valuable data … </a:t>
            </a:r>
            <a:r>
              <a:rPr lang="en-US" b="1" dirty="0">
                <a:solidFill>
                  <a:srgbClr val="0000FF"/>
                </a:solidFill>
              </a:rPr>
              <a:t>more coming</a:t>
            </a:r>
          </a:p>
        </p:txBody>
      </p:sp>
      <p:sp>
        <p:nvSpPr>
          <p:cNvPr id="38"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4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13</a:t>
            </a:fld>
            <a:endParaRPr lang="en-US"/>
          </a:p>
        </p:txBody>
      </p:sp>
      <p:sp>
        <p:nvSpPr>
          <p:cNvPr id="4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pic>
        <p:nvPicPr>
          <p:cNvPr id="6" name="Picture 5">
            <a:extLst>
              <a:ext uri="{FF2B5EF4-FFF2-40B4-BE49-F238E27FC236}">
                <a16:creationId xmlns:a16="http://schemas.microsoft.com/office/drawing/2014/main" id="{76636F30-5C0C-344E-BE38-B394C21A06CF}"/>
              </a:ext>
            </a:extLst>
          </p:cNvPr>
          <p:cNvPicPr>
            <a:picLocks noChangeAspect="1"/>
          </p:cNvPicPr>
          <p:nvPr/>
        </p:nvPicPr>
        <p:blipFill>
          <a:blip r:embed="rId3"/>
          <a:stretch>
            <a:fillRect/>
          </a:stretch>
        </p:blipFill>
        <p:spPr>
          <a:xfrm>
            <a:off x="916781" y="1407739"/>
            <a:ext cx="6978650" cy="4983102"/>
          </a:xfrm>
          <a:prstGeom prst="rect">
            <a:avLst/>
          </a:prstGeom>
        </p:spPr>
      </p:pic>
    </p:spTree>
    <p:extLst>
      <p:ext uri="{BB962C8B-B14F-4D97-AF65-F5344CB8AC3E}">
        <p14:creationId xmlns:p14="http://schemas.microsoft.com/office/powerpoint/2010/main" val="3603416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auto">
          <a:xfrm>
            <a:off x="1239747" y="938968"/>
            <a:ext cx="6580468" cy="4718335"/>
          </a:xfrm>
          <a:prstGeom prst="rect">
            <a:avLst/>
          </a:prstGeom>
          <a:noFill/>
          <a:ln w="9525">
            <a:noFill/>
            <a:miter lim="800000"/>
            <a:headEnd/>
            <a:tailEnd/>
          </a:ln>
        </p:spPr>
      </p:pic>
      <p:sp>
        <p:nvSpPr>
          <p:cNvPr id="4" name="Rectangle 3"/>
          <p:cNvSpPr/>
          <p:nvPr/>
        </p:nvSpPr>
        <p:spPr>
          <a:xfrm>
            <a:off x="1239747" y="5780421"/>
            <a:ext cx="6580468" cy="390029"/>
          </a:xfrm>
          <a:prstGeom prst="rect">
            <a:avLst/>
          </a:prstGeom>
          <a:solidFill>
            <a:schemeClr val="accent6">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1320036" y="5771115"/>
            <a:ext cx="1152178" cy="369332"/>
          </a:xfrm>
          <a:prstGeom prst="rect">
            <a:avLst/>
          </a:prstGeom>
          <a:noFill/>
        </p:spPr>
        <p:txBody>
          <a:bodyPr wrap="none" rtlCol="0">
            <a:spAutoFit/>
          </a:bodyPr>
          <a:lstStyle/>
          <a:p>
            <a:r>
              <a:rPr lang="en-US" dirty="0"/>
              <a:t>sediments</a:t>
            </a:r>
          </a:p>
        </p:txBody>
      </p:sp>
      <p:sp>
        <p:nvSpPr>
          <p:cNvPr id="14" name="TextBox 13"/>
          <p:cNvSpPr txBox="1"/>
          <p:nvPr/>
        </p:nvSpPr>
        <p:spPr>
          <a:xfrm>
            <a:off x="1239747" y="1163168"/>
            <a:ext cx="1519504" cy="369332"/>
          </a:xfrm>
          <a:prstGeom prst="rect">
            <a:avLst/>
          </a:prstGeom>
          <a:noFill/>
        </p:spPr>
        <p:txBody>
          <a:bodyPr wrap="none" rtlCol="0">
            <a:spAutoFit/>
          </a:bodyPr>
          <a:lstStyle/>
          <a:p>
            <a:r>
              <a:rPr lang="en-US" dirty="0"/>
              <a:t>Ocean surface</a:t>
            </a:r>
          </a:p>
        </p:txBody>
      </p:sp>
      <p:sp>
        <p:nvSpPr>
          <p:cNvPr id="15" name="TextBox 14"/>
          <p:cNvSpPr txBox="1"/>
          <p:nvPr/>
        </p:nvSpPr>
        <p:spPr>
          <a:xfrm>
            <a:off x="201598" y="88602"/>
            <a:ext cx="9168658" cy="677108"/>
          </a:xfrm>
          <a:prstGeom prst="rect">
            <a:avLst/>
          </a:prstGeom>
          <a:noFill/>
        </p:spPr>
        <p:txBody>
          <a:bodyPr wrap="square" rtlCol="0">
            <a:spAutoFit/>
          </a:bodyPr>
          <a:lstStyle/>
          <a:p>
            <a:r>
              <a:rPr lang="en-US" sz="2000" b="1" dirty="0">
                <a:solidFill>
                  <a:srgbClr val="660066"/>
                </a:solidFill>
              </a:rPr>
              <a:t>Internal processes affect stoichiometric relationships</a:t>
            </a:r>
          </a:p>
          <a:p>
            <a:r>
              <a:rPr lang="en-US" b="1" dirty="0"/>
              <a:t>e.g. scavenging causes fractionation</a:t>
            </a:r>
          </a:p>
        </p:txBody>
      </p:sp>
      <p:sp>
        <p:nvSpPr>
          <p:cNvPr id="16"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14</a:t>
            </a:fld>
            <a:endParaRPr lang="en-US"/>
          </a:p>
        </p:txBody>
      </p:sp>
      <p:sp>
        <p:nvSpPr>
          <p:cNvPr id="1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556779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254686" y="206343"/>
            <a:ext cx="5921897" cy="6391089"/>
          </a:xfrm>
        </p:spPr>
      </p:pic>
      <p:sp>
        <p:nvSpPr>
          <p:cNvPr id="8" name="TextBox 7"/>
          <p:cNvSpPr txBox="1"/>
          <p:nvPr/>
        </p:nvSpPr>
        <p:spPr>
          <a:xfrm>
            <a:off x="201598" y="88601"/>
            <a:ext cx="2766191" cy="1015663"/>
          </a:xfrm>
          <a:prstGeom prst="rect">
            <a:avLst/>
          </a:prstGeom>
          <a:noFill/>
        </p:spPr>
        <p:txBody>
          <a:bodyPr wrap="square" rtlCol="0">
            <a:spAutoFit/>
          </a:bodyPr>
          <a:lstStyle/>
          <a:p>
            <a:r>
              <a:rPr lang="en-US" sz="2000" b="1" dirty="0">
                <a:solidFill>
                  <a:srgbClr val="660066"/>
                </a:solidFill>
              </a:rPr>
              <a:t>TEI biogeochemistry: Multiple processes at play</a:t>
            </a:r>
          </a:p>
        </p:txBody>
      </p:sp>
      <p:pic>
        <p:nvPicPr>
          <p:cNvPr id="11" name="Content Placeholder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bwMode="auto">
          <a:xfrm>
            <a:off x="179717" y="2578568"/>
            <a:ext cx="2788071" cy="1999106"/>
          </a:xfrm>
          <a:prstGeom prst="rect">
            <a:avLst/>
          </a:prstGeom>
          <a:noFill/>
          <a:ln w="9525">
            <a:noFill/>
            <a:miter lim="800000"/>
            <a:headEnd/>
            <a:tailEnd/>
          </a:ln>
        </p:spPr>
      </p:pic>
      <p:sp>
        <p:nvSpPr>
          <p:cNvPr id="13"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15</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4101515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Title 1"/>
          <p:cNvSpPr txBox="1">
            <a:spLocks/>
          </p:cNvSpPr>
          <p:nvPr/>
        </p:nvSpPr>
        <p:spPr bwMode="auto">
          <a:xfrm>
            <a:off x="3248139" y="4499076"/>
            <a:ext cx="985266" cy="798401"/>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804000"/>
                </a:solidFill>
                <a:effectLst/>
                <a:uLnTx/>
                <a:uFillTx/>
                <a:latin typeface="+mj-lt"/>
                <a:ea typeface="+mj-ea"/>
                <a:cs typeface="+mj-cs"/>
              </a:rPr>
              <a:t>Al</a:t>
            </a:r>
            <a:endParaRPr kumimoji="0" lang="en-US" sz="3200" b="0" i="0" u="none" strike="noStrike" kern="1200" cap="none" spc="0" normalizeH="0" baseline="0" noProof="0" dirty="0">
              <a:ln>
                <a:noFill/>
              </a:ln>
              <a:solidFill>
                <a:srgbClr val="804000"/>
              </a:solidFill>
              <a:effectLst/>
              <a:uLnTx/>
              <a:uFillTx/>
              <a:latin typeface="+mj-lt"/>
              <a:ea typeface="+mj-ea"/>
              <a:cs typeface="+mj-cs"/>
            </a:endParaRPr>
          </a:p>
        </p:txBody>
      </p:sp>
      <p:sp>
        <p:nvSpPr>
          <p:cNvPr id="167" name="Title 1"/>
          <p:cNvSpPr txBox="1">
            <a:spLocks/>
          </p:cNvSpPr>
          <p:nvPr/>
        </p:nvSpPr>
        <p:spPr bwMode="auto">
          <a:xfrm>
            <a:off x="5171827" y="4050725"/>
            <a:ext cx="1178174" cy="780143"/>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3366FF"/>
                </a:solidFill>
                <a:effectLst/>
                <a:uLnTx/>
                <a:uFillTx/>
                <a:latin typeface="+mj-lt"/>
                <a:ea typeface="+mj-ea"/>
                <a:cs typeface="+mj-cs"/>
              </a:rPr>
              <a:t>REE*</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2" name="Title 1"/>
          <p:cNvSpPr>
            <a:spLocks noGrp="1"/>
          </p:cNvSpPr>
          <p:nvPr>
            <p:ph type="title"/>
          </p:nvPr>
        </p:nvSpPr>
        <p:spPr>
          <a:xfrm>
            <a:off x="4541755" y="1683488"/>
            <a:ext cx="2249562" cy="1077427"/>
          </a:xfrm>
          <a:ln>
            <a:noFill/>
          </a:ln>
        </p:spPr>
        <p:txBody>
          <a:bodyPr rtlCol="0">
            <a:normAutofit/>
          </a:bodyPr>
          <a:lstStyle/>
          <a:p>
            <a:pPr eaLnBrk="1" fontAlgn="auto" hangingPunct="1">
              <a:spcAft>
                <a:spcPts val="0"/>
              </a:spcAft>
              <a:defRPr/>
            </a:pPr>
            <a:r>
              <a:rPr lang="en-US" sz="3600" b="1" dirty="0">
                <a:solidFill>
                  <a:schemeClr val="accent2">
                    <a:lumMod val="60000"/>
                    <a:lumOff val="40000"/>
                  </a:schemeClr>
                </a:solidFill>
                <a:ea typeface="+mj-ea"/>
                <a:cs typeface="+mj-cs"/>
              </a:rPr>
              <a:t>Zn*</a:t>
            </a:r>
            <a:r>
              <a:rPr lang="en-US" sz="3600" b="1" dirty="0">
                <a:ea typeface="+mj-ea"/>
                <a:cs typeface="+mj-cs"/>
              </a:rPr>
              <a:t>, </a:t>
            </a:r>
            <a:r>
              <a:rPr lang="en-US" sz="3600" b="1" dirty="0" err="1">
                <a:solidFill>
                  <a:srgbClr val="D99694"/>
                </a:solidFill>
                <a:ea typeface="+mj-ea"/>
                <a:cs typeface="+mj-cs"/>
              </a:rPr>
              <a:t>Cd</a:t>
            </a:r>
            <a:r>
              <a:rPr lang="en-US" sz="3600" b="1" dirty="0">
                <a:solidFill>
                  <a:srgbClr val="D99694"/>
                </a:solidFill>
                <a:ea typeface="+mj-ea"/>
                <a:cs typeface="+mj-cs"/>
              </a:rPr>
              <a:t>*</a:t>
            </a:r>
            <a:endParaRPr lang="en-US" sz="3200" dirty="0">
              <a:ea typeface="+mj-ea"/>
              <a:cs typeface="+mj-cs"/>
            </a:endParaRPr>
          </a:p>
        </p:txBody>
      </p:sp>
      <p:sp>
        <p:nvSpPr>
          <p:cNvPr id="151" name="Left Brace 150"/>
          <p:cNvSpPr/>
          <p:nvPr/>
        </p:nvSpPr>
        <p:spPr>
          <a:xfrm rot="16200000">
            <a:off x="5466103" y="787012"/>
            <a:ext cx="190394" cy="4645592"/>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2" name="TextBox 151"/>
          <p:cNvSpPr txBox="1"/>
          <p:nvPr/>
        </p:nvSpPr>
        <p:spPr>
          <a:xfrm>
            <a:off x="4848552" y="3171692"/>
            <a:ext cx="1609635" cy="338554"/>
          </a:xfrm>
          <a:prstGeom prst="rect">
            <a:avLst/>
          </a:prstGeom>
          <a:noFill/>
        </p:spPr>
        <p:txBody>
          <a:bodyPr wrap="none" rtlCol="0">
            <a:spAutoFit/>
          </a:bodyPr>
          <a:lstStyle/>
          <a:p>
            <a:pPr algn="ctr"/>
            <a:r>
              <a:rPr lang="en-US" sz="1600" b="1" dirty="0">
                <a:solidFill>
                  <a:srgbClr val="008000"/>
                </a:solidFill>
              </a:rPr>
              <a:t>Micronutrients</a:t>
            </a:r>
          </a:p>
        </p:txBody>
      </p:sp>
      <p:sp>
        <p:nvSpPr>
          <p:cNvPr id="153" name="Left Brace 152"/>
          <p:cNvSpPr/>
          <p:nvPr/>
        </p:nvSpPr>
        <p:spPr>
          <a:xfrm rot="16200000">
            <a:off x="3630698" y="5016333"/>
            <a:ext cx="190386" cy="411799"/>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5" name="TextBox 154"/>
          <p:cNvSpPr txBox="1"/>
          <p:nvPr/>
        </p:nvSpPr>
        <p:spPr>
          <a:xfrm>
            <a:off x="3123203" y="5279331"/>
            <a:ext cx="1221909" cy="584776"/>
          </a:xfrm>
          <a:prstGeom prst="rect">
            <a:avLst/>
          </a:prstGeom>
          <a:noFill/>
        </p:spPr>
        <p:txBody>
          <a:bodyPr wrap="none" rtlCol="0">
            <a:spAutoFit/>
          </a:bodyPr>
          <a:lstStyle/>
          <a:p>
            <a:pPr algn="ctr"/>
            <a:r>
              <a:rPr lang="en-US" sz="1600" b="1" dirty="0" err="1">
                <a:solidFill>
                  <a:srgbClr val="804000"/>
                </a:solidFill>
              </a:rPr>
              <a:t>Lithogenic</a:t>
            </a:r>
            <a:endParaRPr lang="en-US" sz="1600" b="1" dirty="0">
              <a:solidFill>
                <a:srgbClr val="804000"/>
              </a:solidFill>
            </a:endParaRPr>
          </a:p>
          <a:p>
            <a:pPr algn="ctr"/>
            <a:r>
              <a:rPr lang="en-US" sz="1600" b="1" dirty="0">
                <a:solidFill>
                  <a:srgbClr val="804000"/>
                </a:solidFill>
              </a:rPr>
              <a:t>sources </a:t>
            </a:r>
          </a:p>
        </p:txBody>
      </p:sp>
      <p:sp>
        <p:nvSpPr>
          <p:cNvPr id="156" name="Left Brace 155"/>
          <p:cNvSpPr/>
          <p:nvPr/>
        </p:nvSpPr>
        <p:spPr>
          <a:xfrm rot="16200000">
            <a:off x="7590515" y="3324274"/>
            <a:ext cx="188579" cy="1669977"/>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3" name="TextBox 162"/>
          <p:cNvSpPr txBox="1"/>
          <p:nvPr/>
        </p:nvSpPr>
        <p:spPr>
          <a:xfrm>
            <a:off x="7151383" y="4215461"/>
            <a:ext cx="1062911" cy="584776"/>
          </a:xfrm>
          <a:prstGeom prst="rect">
            <a:avLst/>
          </a:prstGeom>
          <a:noFill/>
        </p:spPr>
        <p:txBody>
          <a:bodyPr wrap="none" rtlCol="0">
            <a:spAutoFit/>
          </a:bodyPr>
          <a:lstStyle/>
          <a:p>
            <a:pPr algn="ctr"/>
            <a:r>
              <a:rPr lang="en-US" sz="1600" b="1" dirty="0" err="1">
                <a:solidFill>
                  <a:schemeClr val="accent4">
                    <a:lumMod val="75000"/>
                  </a:schemeClr>
                </a:solidFill>
              </a:rPr>
              <a:t>Redox</a:t>
            </a:r>
            <a:r>
              <a:rPr lang="en-US" sz="1600" b="1" dirty="0">
                <a:solidFill>
                  <a:schemeClr val="accent4">
                    <a:lumMod val="75000"/>
                  </a:schemeClr>
                </a:solidFill>
              </a:rPr>
              <a:t>-</a:t>
            </a:r>
          </a:p>
          <a:p>
            <a:pPr algn="ctr"/>
            <a:r>
              <a:rPr lang="en-US" sz="1600" b="1" dirty="0">
                <a:solidFill>
                  <a:schemeClr val="accent4">
                    <a:lumMod val="75000"/>
                  </a:schemeClr>
                </a:solidFill>
              </a:rPr>
              <a:t>sensitive</a:t>
            </a:r>
          </a:p>
        </p:txBody>
      </p:sp>
      <p:sp>
        <p:nvSpPr>
          <p:cNvPr id="228" name="Left Brace 227"/>
          <p:cNvSpPr/>
          <p:nvPr/>
        </p:nvSpPr>
        <p:spPr>
          <a:xfrm rot="16200000">
            <a:off x="5626218" y="4260586"/>
            <a:ext cx="190392" cy="972173"/>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9" name="TextBox 228"/>
          <p:cNvSpPr txBox="1"/>
          <p:nvPr/>
        </p:nvSpPr>
        <p:spPr>
          <a:xfrm>
            <a:off x="5017510" y="4814301"/>
            <a:ext cx="1404752" cy="584776"/>
          </a:xfrm>
          <a:prstGeom prst="rect">
            <a:avLst/>
          </a:prstGeom>
          <a:noFill/>
        </p:spPr>
        <p:txBody>
          <a:bodyPr wrap="none" rtlCol="0">
            <a:spAutoFit/>
          </a:bodyPr>
          <a:lstStyle/>
          <a:p>
            <a:pPr algn="ctr"/>
            <a:r>
              <a:rPr lang="en-US" sz="1600" b="1" dirty="0">
                <a:solidFill>
                  <a:srgbClr val="3366FF"/>
                </a:solidFill>
              </a:rPr>
              <a:t>pH-sensitive</a:t>
            </a:r>
          </a:p>
          <a:p>
            <a:pPr algn="ctr"/>
            <a:r>
              <a:rPr lang="en-US" sz="1600" b="1" dirty="0">
                <a:solidFill>
                  <a:srgbClr val="3366FF"/>
                </a:solidFill>
              </a:rPr>
              <a:t>scavenging</a:t>
            </a:r>
          </a:p>
        </p:txBody>
      </p:sp>
      <p:sp>
        <p:nvSpPr>
          <p:cNvPr id="165" name="TextBox 164"/>
          <p:cNvSpPr txBox="1"/>
          <p:nvPr/>
        </p:nvSpPr>
        <p:spPr>
          <a:xfrm>
            <a:off x="201598" y="88602"/>
            <a:ext cx="6148402" cy="677108"/>
          </a:xfrm>
          <a:prstGeom prst="rect">
            <a:avLst/>
          </a:prstGeom>
          <a:noFill/>
        </p:spPr>
        <p:txBody>
          <a:bodyPr wrap="square" rtlCol="0">
            <a:spAutoFit/>
          </a:bodyPr>
          <a:lstStyle/>
          <a:p>
            <a:r>
              <a:rPr lang="en-US" sz="2000" b="1" dirty="0">
                <a:solidFill>
                  <a:srgbClr val="660066"/>
                </a:solidFill>
              </a:rPr>
              <a:t>How to make sense of this mess?</a:t>
            </a:r>
          </a:p>
          <a:p>
            <a:r>
              <a:rPr lang="en-US" b="1" dirty="0"/>
              <a:t>Use multiple elements to constrain processes</a:t>
            </a:r>
          </a:p>
        </p:txBody>
      </p:sp>
      <p:sp>
        <p:nvSpPr>
          <p:cNvPr id="172" name="Title 1"/>
          <p:cNvSpPr txBox="1">
            <a:spLocks/>
          </p:cNvSpPr>
          <p:nvPr/>
        </p:nvSpPr>
        <p:spPr bwMode="auto">
          <a:xfrm>
            <a:off x="6759106" y="3418982"/>
            <a:ext cx="2029830" cy="834571"/>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rgbClr val="FF78C8"/>
                </a:solidFill>
                <a:effectLst/>
                <a:uLnTx/>
                <a:uFillTx/>
                <a:latin typeface="+mj-lt"/>
                <a:ea typeface="+mj-ea"/>
                <a:cs typeface="+mj-cs"/>
              </a:rPr>
              <a:t>Ce</a:t>
            </a:r>
            <a:r>
              <a:rPr kumimoji="0" lang="en-US" sz="3600" b="0" i="0" u="none" strike="noStrike" kern="1200" cap="none" spc="0" normalizeH="0" baseline="0" noProof="0" dirty="0">
                <a:ln>
                  <a:noFill/>
                </a:ln>
                <a:solidFill>
                  <a:srgbClr val="FF78C8"/>
                </a:solidFill>
                <a:effectLst/>
                <a:uLnTx/>
                <a:uFillTx/>
                <a:latin typeface="+mj-lt"/>
                <a:ea typeface="+mj-ea"/>
                <a:cs typeface="+mj-cs"/>
              </a:rPr>
              <a:t>*</a:t>
            </a:r>
            <a:r>
              <a:rPr kumimoji="0" lang="en-US" sz="3600" b="1" i="0" u="none" strike="noStrike" kern="1200" cap="none" spc="0" normalizeH="0" baseline="0" noProof="0" dirty="0">
                <a:ln>
                  <a:noFill/>
                </a:ln>
                <a:solidFill>
                  <a:schemeClr val="tx1"/>
                </a:solidFill>
                <a:effectLst/>
                <a:uLnTx/>
                <a:uFillTx/>
                <a:latin typeface="+mj-lt"/>
                <a:ea typeface="+mj-ea"/>
                <a:cs typeface="+mj-cs"/>
              </a:rPr>
              <a:t>, </a:t>
            </a:r>
            <a:r>
              <a:rPr kumimoji="0" lang="en-US" sz="3600" b="1" i="0" u="none" strike="noStrike" kern="1200" cap="none" spc="0" normalizeH="0" baseline="0" noProof="0" dirty="0" err="1">
                <a:ln>
                  <a:noFill/>
                </a:ln>
                <a:solidFill>
                  <a:schemeClr val="accent4">
                    <a:lumMod val="75000"/>
                  </a:schemeClr>
                </a:solidFill>
                <a:effectLst/>
                <a:uLnTx/>
                <a:uFillTx/>
                <a:latin typeface="+mj-lt"/>
                <a:ea typeface="+mj-ea"/>
                <a:cs typeface="+mj-cs"/>
              </a:rPr>
              <a:t>Ba</a:t>
            </a:r>
            <a:r>
              <a:rPr kumimoji="0" lang="en-US" sz="3600" b="1" i="0" u="none" strike="noStrike" kern="1200" cap="none" spc="0" normalizeH="0" baseline="0" noProof="0" dirty="0">
                <a:ln>
                  <a:noFill/>
                </a:ln>
                <a:solidFill>
                  <a:schemeClr val="accent4">
                    <a:lumMod val="75000"/>
                  </a:schemeClr>
                </a:solidFill>
                <a:effectLst/>
                <a:uLnTx/>
                <a:uFillTx/>
                <a:latin typeface="+mj-lt"/>
                <a:ea typeface="+mj-ea"/>
                <a:cs typeface="+mj-cs"/>
              </a:rPr>
              <a:t>*</a:t>
            </a:r>
            <a:r>
              <a:rPr kumimoji="0" lang="en-US" sz="3600" b="1" i="0" u="none" strike="noStrike" kern="1200" cap="none" spc="0" normalizeH="0" baseline="0" noProof="0" dirty="0">
                <a:ln>
                  <a:noFill/>
                </a:ln>
                <a:solidFill>
                  <a:schemeClr val="accent4"/>
                </a:solidFill>
                <a:effectLst/>
                <a:uLnTx/>
                <a:uFillTx/>
                <a:latin typeface="+mj-lt"/>
                <a:ea typeface="+mj-ea"/>
                <a:cs typeface="+mj-cs"/>
              </a:rPr>
              <a:t> </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173" name="Title 1"/>
          <p:cNvSpPr txBox="1">
            <a:spLocks/>
          </p:cNvSpPr>
          <p:nvPr/>
        </p:nvSpPr>
        <p:spPr bwMode="auto">
          <a:xfrm>
            <a:off x="2940558" y="843762"/>
            <a:ext cx="2220321" cy="95402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8000"/>
                </a:solidFill>
                <a:effectLst/>
                <a:uLnTx/>
                <a:uFillTx/>
                <a:latin typeface="+mj-lt"/>
                <a:ea typeface="+mj-ea"/>
                <a:cs typeface="+mj-cs"/>
              </a:rPr>
              <a:t>Fe</a:t>
            </a:r>
            <a:r>
              <a:rPr kumimoji="0" lang="en-US" sz="4000" b="1" i="0" u="none" strike="noStrike" kern="1200" cap="none" spc="0" normalizeH="0" baseline="0" noProof="0" dirty="0">
                <a:ln>
                  <a:noFill/>
                </a:ln>
                <a:solidFill>
                  <a:schemeClr val="tx1"/>
                </a:solidFill>
                <a:effectLst/>
                <a:uLnTx/>
                <a:uFillTx/>
                <a:latin typeface="+mj-lt"/>
                <a:ea typeface="+mj-ea"/>
                <a:cs typeface="+mj-cs"/>
              </a:rPr>
              <a:t>, </a:t>
            </a:r>
            <a:r>
              <a:rPr kumimoji="0" lang="en-US" sz="4000" b="1" i="0" u="none" strike="noStrike" kern="1200" cap="none" spc="0" normalizeH="0" baseline="0" noProof="0" dirty="0" err="1">
                <a:ln>
                  <a:noFill/>
                </a:ln>
                <a:solidFill>
                  <a:srgbClr val="54B979"/>
                </a:solidFill>
                <a:effectLst/>
                <a:uLnTx/>
                <a:uFillTx/>
                <a:latin typeface="+mj-lt"/>
                <a:ea typeface="+mj-ea"/>
                <a:cs typeface="+mj-cs"/>
              </a:rPr>
              <a:t>Mn</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179" name="TextBox 178"/>
          <p:cNvSpPr txBox="1"/>
          <p:nvPr/>
        </p:nvSpPr>
        <p:spPr>
          <a:xfrm>
            <a:off x="3217911" y="5763260"/>
            <a:ext cx="1016624" cy="338554"/>
          </a:xfrm>
          <a:prstGeom prst="rect">
            <a:avLst/>
          </a:prstGeom>
          <a:noFill/>
        </p:spPr>
        <p:txBody>
          <a:bodyPr wrap="none" rtlCol="0">
            <a:spAutoFit/>
          </a:bodyPr>
          <a:lstStyle/>
          <a:p>
            <a:pPr algn="ctr"/>
            <a:r>
              <a:rPr lang="en-US" sz="1600" b="1" dirty="0">
                <a:solidFill>
                  <a:schemeClr val="bg1">
                    <a:lumMod val="50000"/>
                  </a:schemeClr>
                </a:solidFill>
              </a:rPr>
              <a:t>[</a:t>
            </a:r>
            <a:r>
              <a:rPr lang="en-US" sz="1600" b="1" dirty="0" err="1">
                <a:solidFill>
                  <a:schemeClr val="bg1">
                    <a:lumMod val="50000"/>
                  </a:schemeClr>
                </a:solidFill>
              </a:rPr>
              <a:t>Abiotic</a:t>
            </a:r>
            <a:r>
              <a:rPr lang="en-US" sz="1600" b="1" dirty="0">
                <a:solidFill>
                  <a:schemeClr val="bg1">
                    <a:lumMod val="50000"/>
                  </a:schemeClr>
                </a:solidFill>
              </a:rPr>
              <a:t>]</a:t>
            </a:r>
          </a:p>
        </p:txBody>
      </p:sp>
      <p:sp>
        <p:nvSpPr>
          <p:cNvPr id="185" name="TextBox 184"/>
          <p:cNvSpPr txBox="1"/>
          <p:nvPr/>
        </p:nvSpPr>
        <p:spPr>
          <a:xfrm rot="16200000">
            <a:off x="-1733184" y="3256904"/>
            <a:ext cx="4289718" cy="369332"/>
          </a:xfrm>
          <a:prstGeom prst="rect">
            <a:avLst/>
          </a:prstGeom>
          <a:noFill/>
        </p:spPr>
        <p:txBody>
          <a:bodyPr wrap="none" rtlCol="0">
            <a:spAutoFit/>
          </a:bodyPr>
          <a:lstStyle/>
          <a:p>
            <a:r>
              <a:rPr lang="en-US" b="1" dirty="0"/>
              <a:t>Complexity of biogeochemical cycles</a:t>
            </a:r>
          </a:p>
        </p:txBody>
      </p:sp>
      <p:cxnSp>
        <p:nvCxnSpPr>
          <p:cNvPr id="189" name="Straight Arrow Connector 188"/>
          <p:cNvCxnSpPr/>
          <p:nvPr/>
        </p:nvCxnSpPr>
        <p:spPr>
          <a:xfrm flipV="1">
            <a:off x="3771900" y="3493897"/>
            <a:ext cx="1761415" cy="114124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1" name="Straight Arrow Connector 190"/>
          <p:cNvCxnSpPr/>
          <p:nvPr/>
        </p:nvCxnSpPr>
        <p:spPr>
          <a:xfrm rot="5400000" flipH="1" flipV="1">
            <a:off x="5358317" y="3790380"/>
            <a:ext cx="594558" cy="15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3" name="Straight Arrow Connector 192"/>
          <p:cNvCxnSpPr/>
          <p:nvPr/>
        </p:nvCxnSpPr>
        <p:spPr>
          <a:xfrm rot="10800000">
            <a:off x="5778685" y="3493897"/>
            <a:ext cx="1142631" cy="31852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7" name="Straight Arrow Connector 196"/>
          <p:cNvCxnSpPr/>
          <p:nvPr/>
        </p:nvCxnSpPr>
        <p:spPr>
          <a:xfrm rot="5400000" flipH="1" flipV="1">
            <a:off x="-1585777" y="3454919"/>
            <a:ext cx="4415039" cy="158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16" name="Title 1"/>
          <p:cNvSpPr txBox="1">
            <a:spLocks/>
          </p:cNvSpPr>
          <p:nvPr/>
        </p:nvSpPr>
        <p:spPr bwMode="auto">
          <a:xfrm>
            <a:off x="6317605" y="2385772"/>
            <a:ext cx="1758448" cy="755733"/>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mj-lt"/>
                <a:ea typeface="+mj-ea"/>
                <a:cs typeface="+mj-cs"/>
              </a:rPr>
              <a:t>Ni</a:t>
            </a:r>
            <a:r>
              <a:rPr kumimoji="0" lang="en-US" sz="3600" b="1" i="0" u="none" strike="noStrike" kern="1200" cap="none" spc="0" normalizeH="0" baseline="0" noProof="0" dirty="0">
                <a:ln>
                  <a:noFill/>
                </a:ln>
                <a:solidFill>
                  <a:schemeClr val="tx1"/>
                </a:solidFill>
                <a:effectLst/>
                <a:uLnTx/>
                <a:uFillTx/>
                <a:latin typeface="+mj-lt"/>
                <a:ea typeface="+mj-ea"/>
                <a:cs typeface="+mj-cs"/>
              </a:rPr>
              <a:t>, </a:t>
            </a:r>
            <a:r>
              <a:rPr kumimoji="0" lang="en-US" sz="3600" b="1" i="0" u="none" strike="noStrike" kern="1200" cap="none" spc="0" normalizeH="0" baseline="0" noProof="0" dirty="0">
                <a:ln>
                  <a:noFill/>
                </a:ln>
                <a:solidFill>
                  <a:srgbClr val="FF6600"/>
                </a:solidFill>
                <a:effectLst/>
                <a:uLnTx/>
                <a:uFillTx/>
                <a:latin typeface="+mj-lt"/>
                <a:ea typeface="+mj-ea"/>
                <a:cs typeface="+mj-cs"/>
              </a:rPr>
              <a:t>Cu</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27" name="TextBox 26"/>
          <p:cNvSpPr txBox="1"/>
          <p:nvPr/>
        </p:nvSpPr>
        <p:spPr>
          <a:xfrm>
            <a:off x="6705291" y="6025614"/>
            <a:ext cx="1656072" cy="461665"/>
          </a:xfrm>
          <a:prstGeom prst="rect">
            <a:avLst/>
          </a:prstGeom>
          <a:noFill/>
        </p:spPr>
        <p:txBody>
          <a:bodyPr wrap="none" rtlCol="0">
            <a:spAutoFit/>
          </a:bodyPr>
          <a:lstStyle/>
          <a:p>
            <a:r>
              <a:rPr lang="en-US" sz="2400" dirty="0"/>
              <a:t>*</a:t>
            </a:r>
            <a:r>
              <a:rPr lang="en-US" sz="1600" dirty="0"/>
              <a:t>=</a:t>
            </a:r>
            <a:r>
              <a:rPr lang="en-US" sz="1600" dirty="0" err="1"/>
              <a:t>paleo</a:t>
            </a:r>
            <a:r>
              <a:rPr lang="en-US" sz="1600" dirty="0"/>
              <a:t>-proxies</a:t>
            </a:r>
          </a:p>
        </p:txBody>
      </p:sp>
      <p:sp>
        <p:nvSpPr>
          <p:cNvPr id="28" name="TextBox 27"/>
          <p:cNvSpPr txBox="1"/>
          <p:nvPr/>
        </p:nvSpPr>
        <p:spPr>
          <a:xfrm>
            <a:off x="5225663" y="5301365"/>
            <a:ext cx="1016624" cy="338554"/>
          </a:xfrm>
          <a:prstGeom prst="rect">
            <a:avLst/>
          </a:prstGeom>
          <a:noFill/>
        </p:spPr>
        <p:txBody>
          <a:bodyPr wrap="none" rtlCol="0">
            <a:spAutoFit/>
          </a:bodyPr>
          <a:lstStyle/>
          <a:p>
            <a:pPr algn="ctr"/>
            <a:r>
              <a:rPr lang="en-US" sz="1600" b="1" dirty="0">
                <a:solidFill>
                  <a:schemeClr val="bg1">
                    <a:lumMod val="50000"/>
                  </a:schemeClr>
                </a:solidFill>
              </a:rPr>
              <a:t>[</a:t>
            </a:r>
            <a:r>
              <a:rPr lang="en-US" sz="1600" b="1" dirty="0" err="1">
                <a:solidFill>
                  <a:schemeClr val="bg1">
                    <a:lumMod val="50000"/>
                  </a:schemeClr>
                </a:solidFill>
              </a:rPr>
              <a:t>Abiotic</a:t>
            </a:r>
            <a:r>
              <a:rPr lang="en-US" sz="1600" b="1" dirty="0">
                <a:solidFill>
                  <a:schemeClr val="bg1">
                    <a:lumMod val="50000"/>
                  </a:schemeClr>
                </a:solidFill>
              </a:rPr>
              <a:t>]</a:t>
            </a:r>
          </a:p>
        </p:txBody>
      </p:sp>
      <p:sp>
        <p:nvSpPr>
          <p:cNvPr id="31" name="Title 1"/>
          <p:cNvSpPr txBox="1">
            <a:spLocks/>
          </p:cNvSpPr>
          <p:nvPr/>
        </p:nvSpPr>
        <p:spPr bwMode="auto">
          <a:xfrm>
            <a:off x="1289642" y="1993900"/>
            <a:ext cx="1047158" cy="699783"/>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3600" b="1" dirty="0">
                <a:solidFill>
                  <a:srgbClr val="CDAA7D"/>
                </a:solidFill>
                <a:latin typeface="+mj-lt"/>
                <a:ea typeface="+mj-ea"/>
                <a:cs typeface="+mj-cs"/>
              </a:rPr>
              <a:t>Si, P</a:t>
            </a:r>
            <a:endParaRPr kumimoji="0" lang="en-US" sz="3200" b="0" i="0" u="none" strike="noStrike" kern="1200" cap="none" spc="0" normalizeH="0" baseline="0" noProof="0" dirty="0">
              <a:ln>
                <a:noFill/>
              </a:ln>
              <a:solidFill>
                <a:srgbClr val="CDAA7D"/>
              </a:solidFill>
              <a:effectLst/>
              <a:uLnTx/>
              <a:uFillTx/>
              <a:latin typeface="+mj-lt"/>
              <a:ea typeface="+mj-ea"/>
              <a:cs typeface="+mj-cs"/>
            </a:endParaRPr>
          </a:p>
        </p:txBody>
      </p:sp>
      <p:sp>
        <p:nvSpPr>
          <p:cNvPr id="32" name="Left Brace 31"/>
          <p:cNvSpPr/>
          <p:nvPr/>
        </p:nvSpPr>
        <p:spPr>
          <a:xfrm rot="16200000">
            <a:off x="1710271" y="2227662"/>
            <a:ext cx="190387" cy="910274"/>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TextBox 32"/>
          <p:cNvSpPr txBox="1"/>
          <p:nvPr/>
        </p:nvSpPr>
        <p:spPr>
          <a:xfrm>
            <a:off x="1261690" y="2744483"/>
            <a:ext cx="1062410" cy="584776"/>
          </a:xfrm>
          <a:prstGeom prst="rect">
            <a:avLst/>
          </a:prstGeom>
          <a:noFill/>
        </p:spPr>
        <p:txBody>
          <a:bodyPr wrap="none" rtlCol="0">
            <a:spAutoFit/>
          </a:bodyPr>
          <a:lstStyle/>
          <a:p>
            <a:pPr algn="ctr"/>
            <a:r>
              <a:rPr lang="en-US" sz="1600" b="1" dirty="0">
                <a:solidFill>
                  <a:srgbClr val="CDAA7D"/>
                </a:solidFill>
              </a:rPr>
              <a:t>Macro-</a:t>
            </a:r>
          </a:p>
          <a:p>
            <a:pPr algn="ctr"/>
            <a:r>
              <a:rPr lang="en-US" sz="1600" b="1" dirty="0">
                <a:solidFill>
                  <a:srgbClr val="CDAA7D"/>
                </a:solidFill>
              </a:rPr>
              <a:t>nutrients</a:t>
            </a:r>
          </a:p>
        </p:txBody>
      </p:sp>
      <p:cxnSp>
        <p:nvCxnSpPr>
          <p:cNvPr id="37" name="Straight Arrow Connector 36"/>
          <p:cNvCxnSpPr/>
          <p:nvPr/>
        </p:nvCxnSpPr>
        <p:spPr>
          <a:xfrm>
            <a:off x="2324100" y="3205005"/>
            <a:ext cx="2537152" cy="150666"/>
          </a:xfrm>
          <a:prstGeom prst="straightConnector1">
            <a:avLst/>
          </a:prstGeom>
          <a:ln>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9" name="Title 1"/>
          <p:cNvSpPr txBox="1">
            <a:spLocks/>
          </p:cNvSpPr>
          <p:nvPr/>
        </p:nvSpPr>
        <p:spPr bwMode="auto">
          <a:xfrm>
            <a:off x="1286827" y="1191496"/>
            <a:ext cx="1047158" cy="1183404"/>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3600" b="1" dirty="0">
                <a:solidFill>
                  <a:srgbClr val="CDAA7D"/>
                </a:solidFill>
                <a:latin typeface="+mj-lt"/>
                <a:ea typeface="+mj-ea"/>
                <a:cs typeface="+mj-cs"/>
              </a:rPr>
              <a:t>C, </a:t>
            </a:r>
            <a:r>
              <a:rPr kumimoji="0" lang="en-US" sz="3600" b="1" i="0" u="none" strike="noStrike" kern="1200" cap="none" spc="0" normalizeH="0" baseline="0" noProof="0" dirty="0">
                <a:ln>
                  <a:noFill/>
                </a:ln>
                <a:solidFill>
                  <a:srgbClr val="CDAA7D"/>
                </a:solidFill>
                <a:effectLst/>
                <a:uLnTx/>
                <a:uFillTx/>
                <a:latin typeface="+mj-lt"/>
                <a:ea typeface="+mj-ea"/>
                <a:cs typeface="+mj-cs"/>
              </a:rPr>
              <a:t>N</a:t>
            </a:r>
            <a:endParaRPr kumimoji="0" lang="en-US" sz="3200" b="0" i="0" u="none" strike="noStrike" kern="1200" cap="none" spc="0" normalizeH="0" baseline="0" noProof="0" dirty="0">
              <a:ln>
                <a:noFill/>
              </a:ln>
              <a:solidFill>
                <a:srgbClr val="CDAA7D"/>
              </a:solidFill>
              <a:effectLst/>
              <a:uLnTx/>
              <a:uFillTx/>
              <a:latin typeface="+mj-lt"/>
              <a:ea typeface="+mj-ea"/>
              <a:cs typeface="+mj-cs"/>
            </a:endParaRPr>
          </a:p>
        </p:txBody>
      </p:sp>
      <p:sp>
        <p:nvSpPr>
          <p:cNvPr id="34" name="Left Brace 33"/>
          <p:cNvSpPr/>
          <p:nvPr/>
        </p:nvSpPr>
        <p:spPr>
          <a:xfrm rot="16200000">
            <a:off x="3962456" y="883440"/>
            <a:ext cx="190394" cy="1638301"/>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TextBox 35"/>
          <p:cNvSpPr txBox="1"/>
          <p:nvPr/>
        </p:nvSpPr>
        <p:spPr>
          <a:xfrm>
            <a:off x="843599" y="4132044"/>
            <a:ext cx="1887857" cy="1631216"/>
          </a:xfrm>
          <a:prstGeom prst="rect">
            <a:avLst/>
          </a:prstGeom>
          <a:noFill/>
        </p:spPr>
        <p:txBody>
          <a:bodyPr wrap="none" rtlCol="0">
            <a:spAutoFit/>
          </a:bodyPr>
          <a:lstStyle/>
          <a:p>
            <a:pPr algn="ctr"/>
            <a:r>
              <a:rPr lang="en-US" sz="2000" dirty="0">
                <a:solidFill>
                  <a:srgbClr val="7F7F7F"/>
                </a:solidFill>
                <a:latin typeface="Comic Sans MS"/>
                <a:cs typeface="Comic Sans MS"/>
              </a:rPr>
              <a:t>Also study</a:t>
            </a:r>
          </a:p>
          <a:p>
            <a:pPr algn="ctr"/>
            <a:r>
              <a:rPr lang="en-US" sz="2000" dirty="0">
                <a:solidFill>
                  <a:srgbClr val="7F7F7F"/>
                </a:solidFill>
                <a:latin typeface="Comic Sans MS"/>
                <a:cs typeface="Comic Sans MS"/>
              </a:rPr>
              <a:t>characteristic</a:t>
            </a:r>
          </a:p>
          <a:p>
            <a:pPr algn="ctr"/>
            <a:r>
              <a:rPr lang="en-US" sz="2000" dirty="0">
                <a:solidFill>
                  <a:srgbClr val="7F7F7F"/>
                </a:solidFill>
                <a:latin typeface="Comic Sans MS"/>
                <a:cs typeface="Comic Sans MS"/>
              </a:rPr>
              <a:t>tracers not</a:t>
            </a:r>
          </a:p>
          <a:p>
            <a:pPr algn="ctr"/>
            <a:r>
              <a:rPr lang="en-US" sz="2000" dirty="0">
                <a:solidFill>
                  <a:srgbClr val="7F7F7F"/>
                </a:solidFill>
                <a:latin typeface="Comic Sans MS"/>
                <a:cs typeface="Comic Sans MS"/>
              </a:rPr>
              <a:t>affected by </a:t>
            </a:r>
          </a:p>
          <a:p>
            <a:pPr algn="ctr"/>
            <a:r>
              <a:rPr lang="en-US" sz="2000" dirty="0">
                <a:solidFill>
                  <a:srgbClr val="7F7F7F"/>
                </a:solidFill>
                <a:latin typeface="Comic Sans MS"/>
                <a:cs typeface="Comic Sans MS"/>
              </a:rPr>
              <a:t>biology</a:t>
            </a:r>
          </a:p>
        </p:txBody>
      </p:sp>
      <p:sp>
        <p:nvSpPr>
          <p:cNvPr id="38" name="TextBox 37"/>
          <p:cNvSpPr txBox="1"/>
          <p:nvPr/>
        </p:nvSpPr>
        <p:spPr>
          <a:xfrm>
            <a:off x="3402801" y="1721588"/>
            <a:ext cx="1312980" cy="338554"/>
          </a:xfrm>
          <a:prstGeom prst="rect">
            <a:avLst/>
          </a:prstGeom>
          <a:noFill/>
        </p:spPr>
        <p:txBody>
          <a:bodyPr wrap="none" rtlCol="0">
            <a:spAutoFit/>
          </a:bodyPr>
          <a:lstStyle/>
          <a:p>
            <a:pPr algn="ctr"/>
            <a:r>
              <a:rPr lang="en-US" sz="1600" b="1" dirty="0">
                <a:solidFill>
                  <a:srgbClr val="008000"/>
                </a:solidFill>
              </a:rPr>
              <a:t>Bio-limiting</a:t>
            </a:r>
          </a:p>
        </p:txBody>
      </p:sp>
      <p:sp>
        <p:nvSpPr>
          <p:cNvPr id="40"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4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16</a:t>
            </a:fld>
            <a:endParaRPr lang="en-US"/>
          </a:p>
        </p:txBody>
      </p:sp>
      <p:sp>
        <p:nvSpPr>
          <p:cNvPr id="4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005424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34747" y="2434689"/>
            <a:ext cx="7826616" cy="2123658"/>
          </a:xfrm>
          <a:prstGeom prst="rect">
            <a:avLst/>
          </a:prstGeom>
          <a:noFill/>
        </p:spPr>
        <p:txBody>
          <a:bodyPr wrap="square" rtlCol="0">
            <a:spAutoFit/>
          </a:bodyPr>
          <a:lstStyle/>
          <a:p>
            <a:pPr algn="ctr"/>
            <a:r>
              <a:rPr lang="en-US" sz="4400" b="1" dirty="0"/>
              <a:t>TEI and looking for new tracers</a:t>
            </a:r>
          </a:p>
          <a:p>
            <a:pPr algn="ctr"/>
            <a:r>
              <a:rPr lang="en-US" sz="4400" b="1" dirty="0"/>
              <a:t>(Rare earth elements)</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17</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772528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98714"/>
            <a:ext cx="8229600" cy="5881971"/>
          </a:xfrm>
        </p:spPr>
        <p:txBody>
          <a:bodyPr rtlCol="0">
            <a:normAutofit/>
          </a:bodyPr>
          <a:lstStyle/>
          <a:p>
            <a:pPr eaLnBrk="1" fontAlgn="auto" hangingPunct="1">
              <a:spcAft>
                <a:spcPts val="0"/>
              </a:spcAft>
              <a:buFont typeface="Arial"/>
              <a:buChar char="•"/>
              <a:defRPr/>
            </a:pPr>
            <a:r>
              <a:rPr lang="en-US" b="1" dirty="0">
                <a:ea typeface="+mn-ea"/>
              </a:rPr>
              <a:t>The lanthanides (rare earth elements)</a:t>
            </a:r>
          </a:p>
          <a:p>
            <a:pPr marL="0" indent="0" eaLnBrk="1" fontAlgn="auto" hangingPunct="1">
              <a:spcAft>
                <a:spcPts val="0"/>
              </a:spcAft>
              <a:buNone/>
              <a:defRPr/>
            </a:pPr>
            <a:endParaRPr lang="en-US" b="1" dirty="0">
              <a:ea typeface="+mn-ea"/>
            </a:endParaRPr>
          </a:p>
        </p:txBody>
      </p:sp>
      <p:sp>
        <p:nvSpPr>
          <p:cNvPr id="8" name="TextBox 7"/>
          <p:cNvSpPr txBox="1"/>
          <p:nvPr/>
        </p:nvSpPr>
        <p:spPr>
          <a:xfrm>
            <a:off x="201598" y="88602"/>
            <a:ext cx="7983757" cy="400110"/>
          </a:xfrm>
          <a:prstGeom prst="rect">
            <a:avLst/>
          </a:prstGeom>
          <a:noFill/>
        </p:spPr>
        <p:txBody>
          <a:bodyPr wrap="square" rtlCol="0">
            <a:spAutoFit/>
          </a:bodyPr>
          <a:lstStyle/>
          <a:p>
            <a:r>
              <a:rPr lang="en-US" sz="2000" b="1" dirty="0">
                <a:solidFill>
                  <a:srgbClr val="660066"/>
                </a:solidFill>
              </a:rPr>
              <a:t>Looking for new &amp; potentially useful oceanographic tracers</a:t>
            </a:r>
          </a:p>
        </p:txBody>
      </p:sp>
      <p:pic>
        <p:nvPicPr>
          <p:cNvPr id="2" name="Picture 1" descr="14LaAc_periodic_table_IIb.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497938"/>
            <a:ext cx="9144000" cy="4896914"/>
          </a:xfrm>
          <a:prstGeom prst="rect">
            <a:avLst/>
          </a:prstGeom>
        </p:spPr>
      </p:pic>
      <p:sp>
        <p:nvSpPr>
          <p:cNvPr id="10" name="Rectangle 9"/>
          <p:cNvSpPr/>
          <p:nvPr/>
        </p:nvSpPr>
        <p:spPr>
          <a:xfrm>
            <a:off x="1664691" y="5419488"/>
            <a:ext cx="6520664" cy="463480"/>
          </a:xfrm>
          <a:prstGeom prst="rect">
            <a:avLst/>
          </a:prstGeom>
          <a:noFill/>
          <a:ln w="762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18</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705193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533400" y="904919"/>
            <a:ext cx="8089900" cy="400110"/>
          </a:xfrm>
          <a:prstGeom prst="rect">
            <a:avLst/>
          </a:prstGeom>
          <a:solidFill>
            <a:srgbClr val="CCFFCC">
              <a:alpha val="70000"/>
            </a:srgbClr>
          </a:solidFill>
          <a:ln>
            <a:solidFill>
              <a:schemeClr val="tx1"/>
            </a:solidFill>
          </a:ln>
        </p:spPr>
        <p:txBody>
          <a:bodyPr wrap="square" rtlCol="0">
            <a:spAutoFit/>
          </a:bodyPr>
          <a:lstStyle/>
          <a:p>
            <a:pPr algn="ctr"/>
            <a:r>
              <a:rPr lang="en-US" sz="2000" b="1" dirty="0"/>
              <a:t>observation </a:t>
            </a:r>
            <a:r>
              <a:rPr lang="en-US" sz="2000" dirty="0"/>
              <a:t>- </a:t>
            </a:r>
            <a:r>
              <a:rPr lang="en-US" sz="2000" b="1" dirty="0">
                <a:solidFill>
                  <a:srgbClr val="3366FF"/>
                </a:solidFill>
              </a:rPr>
              <a:t>transport</a:t>
            </a:r>
            <a:r>
              <a:rPr lang="en-US" sz="2000" b="1" dirty="0">
                <a:solidFill>
                  <a:srgbClr val="008000"/>
                </a:solidFill>
              </a:rPr>
              <a:t> </a:t>
            </a:r>
            <a:r>
              <a:rPr lang="en-US" sz="2000" b="1" dirty="0">
                <a:solidFill>
                  <a:srgbClr val="FF0000"/>
                </a:solidFill>
              </a:rPr>
              <a:t>= </a:t>
            </a:r>
            <a:r>
              <a:rPr lang="en-US" sz="2000" b="1" dirty="0">
                <a:solidFill>
                  <a:srgbClr val="008000"/>
                </a:solidFill>
              </a:rPr>
              <a:t>biogeochemistry</a:t>
            </a:r>
            <a:endParaRPr lang="en-US" b="1" dirty="0">
              <a:solidFill>
                <a:srgbClr val="3366FF"/>
              </a:solidFill>
            </a:endParaRPr>
          </a:p>
        </p:txBody>
      </p:sp>
      <p:pic>
        <p:nvPicPr>
          <p:cNvPr id="7" name="Content Placeholder 6" descr="cost_calculator_230Th_paper_decay_river_dust_LITHO.png"/>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2407484" y="1477942"/>
            <a:ext cx="6429704" cy="3332467"/>
          </a:xfrm>
        </p:spPr>
      </p:pic>
      <p:sp>
        <p:nvSpPr>
          <p:cNvPr id="8" name="TextBox 7"/>
          <p:cNvSpPr txBox="1"/>
          <p:nvPr/>
        </p:nvSpPr>
        <p:spPr>
          <a:xfrm>
            <a:off x="2202540" y="1351690"/>
            <a:ext cx="6285203" cy="307777"/>
          </a:xfrm>
          <a:prstGeom prst="rect">
            <a:avLst/>
          </a:prstGeom>
          <a:solidFill>
            <a:schemeClr val="bg1"/>
          </a:solidFill>
          <a:ln>
            <a:noFill/>
          </a:ln>
        </p:spPr>
        <p:txBody>
          <a:bodyPr wrap="square" rtlCol="0">
            <a:spAutoFit/>
          </a:bodyPr>
          <a:lstStyle/>
          <a:p>
            <a:pPr algn="ctr"/>
            <a:endParaRPr lang="en-US" sz="1400" b="1" dirty="0"/>
          </a:p>
        </p:txBody>
      </p:sp>
      <p:sp>
        <p:nvSpPr>
          <p:cNvPr id="28" name="TextBox 27"/>
          <p:cNvSpPr txBox="1"/>
          <p:nvPr/>
        </p:nvSpPr>
        <p:spPr>
          <a:xfrm>
            <a:off x="3359046" y="5022365"/>
            <a:ext cx="4893794" cy="1107996"/>
          </a:xfrm>
          <a:prstGeom prst="rect">
            <a:avLst/>
          </a:prstGeom>
          <a:noFill/>
          <a:ln>
            <a:noFill/>
          </a:ln>
        </p:spPr>
        <p:txBody>
          <a:bodyPr wrap="square" rtlCol="0">
            <a:spAutoFit/>
          </a:bodyPr>
          <a:lstStyle/>
          <a:p>
            <a:pPr>
              <a:spcAft>
                <a:spcPts val="600"/>
              </a:spcAft>
            </a:pPr>
            <a:r>
              <a:rPr lang="en-US" sz="2000" b="1" dirty="0">
                <a:solidFill>
                  <a:srgbClr val="FF0000"/>
                </a:solidFill>
              </a:rPr>
              <a:t>Interpretation?</a:t>
            </a:r>
          </a:p>
          <a:p>
            <a:pPr>
              <a:spcAft>
                <a:spcPts val="600"/>
              </a:spcAft>
              <a:buFont typeface="Arial"/>
              <a:buChar char="•"/>
            </a:pPr>
            <a:r>
              <a:rPr lang="en-US" dirty="0"/>
              <a:t> Is this pattern due to physical </a:t>
            </a:r>
            <a:r>
              <a:rPr lang="en-US" b="1" dirty="0">
                <a:solidFill>
                  <a:srgbClr val="3366FF"/>
                </a:solidFill>
              </a:rPr>
              <a:t>transport</a:t>
            </a:r>
            <a:r>
              <a:rPr lang="en-US" dirty="0"/>
              <a:t>, </a:t>
            </a:r>
          </a:p>
          <a:p>
            <a:pPr lvl="1">
              <a:spcAft>
                <a:spcPts val="600"/>
              </a:spcAft>
              <a:buFont typeface="Arial"/>
              <a:buChar char="•"/>
            </a:pPr>
            <a:r>
              <a:rPr lang="en-US" dirty="0"/>
              <a:t> or interior </a:t>
            </a:r>
            <a:r>
              <a:rPr lang="en-US" b="1" dirty="0">
                <a:solidFill>
                  <a:srgbClr val="008000"/>
                </a:solidFill>
              </a:rPr>
              <a:t>biogeochemical processes</a:t>
            </a:r>
            <a:r>
              <a:rPr lang="en-US" dirty="0"/>
              <a:t>? </a:t>
            </a:r>
          </a:p>
        </p:txBody>
      </p:sp>
      <p:sp>
        <p:nvSpPr>
          <p:cNvPr id="16" name="TextBox 15"/>
          <p:cNvSpPr txBox="1"/>
          <p:nvPr/>
        </p:nvSpPr>
        <p:spPr>
          <a:xfrm>
            <a:off x="4193715" y="3991804"/>
            <a:ext cx="2031325" cy="369332"/>
          </a:xfrm>
          <a:prstGeom prst="rect">
            <a:avLst/>
          </a:prstGeom>
          <a:noFill/>
        </p:spPr>
        <p:txBody>
          <a:bodyPr wrap="none" rtlCol="0">
            <a:spAutoFit/>
          </a:bodyPr>
          <a:lstStyle/>
          <a:p>
            <a:r>
              <a:rPr lang="en-US" b="1" dirty="0">
                <a:solidFill>
                  <a:schemeClr val="bg1"/>
                </a:solidFill>
              </a:rPr>
              <a:t>Neodymium (</a:t>
            </a:r>
            <a:r>
              <a:rPr lang="en-US" b="1" dirty="0" err="1">
                <a:solidFill>
                  <a:schemeClr val="bg1"/>
                </a:solidFill>
              </a:rPr>
              <a:t>Nd</a:t>
            </a:r>
            <a:r>
              <a:rPr lang="en-US" b="1" dirty="0">
                <a:solidFill>
                  <a:schemeClr val="bg1"/>
                </a:solidFill>
              </a:rPr>
              <a:t>)</a:t>
            </a:r>
          </a:p>
        </p:txBody>
      </p:sp>
      <p:sp>
        <p:nvSpPr>
          <p:cNvPr id="19" name="Rectangle 18"/>
          <p:cNvSpPr/>
          <p:nvPr/>
        </p:nvSpPr>
        <p:spPr>
          <a:xfrm flipH="1">
            <a:off x="8487743" y="3378200"/>
            <a:ext cx="68202" cy="62882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2314805" y="1659467"/>
            <a:ext cx="6172937" cy="15911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Freeform 24"/>
          <p:cNvSpPr/>
          <p:nvPr/>
        </p:nvSpPr>
        <p:spPr>
          <a:xfrm flipH="1">
            <a:off x="2717800" y="1218490"/>
            <a:ext cx="266183" cy="652132"/>
          </a:xfrm>
          <a:custGeom>
            <a:avLst/>
            <a:gdLst>
              <a:gd name="connsiteX0" fmla="*/ 1409700 w 1409700"/>
              <a:gd name="connsiteY0" fmla="*/ 0 h 1016000"/>
              <a:gd name="connsiteX1" fmla="*/ 1041400 w 1409700"/>
              <a:gd name="connsiteY1" fmla="*/ 495300 h 1016000"/>
              <a:gd name="connsiteX2" fmla="*/ 0 w 1409700"/>
              <a:gd name="connsiteY2" fmla="*/ 1016000 h 1016000"/>
            </a:gdLst>
            <a:ahLst/>
            <a:cxnLst>
              <a:cxn ang="0">
                <a:pos x="connsiteX0" y="connsiteY0"/>
              </a:cxn>
              <a:cxn ang="0">
                <a:pos x="connsiteX1" y="connsiteY1"/>
              </a:cxn>
              <a:cxn ang="0">
                <a:pos x="connsiteX2" y="connsiteY2"/>
              </a:cxn>
            </a:cxnLst>
            <a:rect l="l" t="t" r="r" b="b"/>
            <a:pathLst>
              <a:path w="1409700" h="1016000">
                <a:moveTo>
                  <a:pt x="1409700" y="0"/>
                </a:moveTo>
                <a:cubicBezTo>
                  <a:pt x="1343025" y="162983"/>
                  <a:pt x="1276350" y="325967"/>
                  <a:pt x="1041400" y="495300"/>
                </a:cubicBezTo>
                <a:cubicBezTo>
                  <a:pt x="806450" y="664633"/>
                  <a:pt x="403225" y="840316"/>
                  <a:pt x="0" y="1016000"/>
                </a:cubicBezTo>
              </a:path>
            </a:pathLst>
          </a:custGeom>
          <a:ln w="38100">
            <a:solidFill>
              <a:schemeClr val="tx1"/>
            </a:solidFill>
            <a:prstDash val="sysDot"/>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TextBox 22"/>
          <p:cNvSpPr txBox="1"/>
          <p:nvPr/>
        </p:nvSpPr>
        <p:spPr>
          <a:xfrm>
            <a:off x="201598" y="88602"/>
            <a:ext cx="7640240" cy="677108"/>
          </a:xfrm>
          <a:prstGeom prst="rect">
            <a:avLst/>
          </a:prstGeom>
          <a:noFill/>
        </p:spPr>
        <p:txBody>
          <a:bodyPr wrap="square" rtlCol="0">
            <a:spAutoFit/>
          </a:bodyPr>
          <a:lstStyle/>
          <a:p>
            <a:r>
              <a:rPr lang="en-US" sz="2000" b="1" dirty="0">
                <a:solidFill>
                  <a:srgbClr val="660066"/>
                </a:solidFill>
              </a:rPr>
              <a:t>Measured </a:t>
            </a:r>
            <a:r>
              <a:rPr lang="en-US" sz="2000" b="1" dirty="0" err="1">
                <a:solidFill>
                  <a:srgbClr val="660066"/>
                </a:solidFill>
              </a:rPr>
              <a:t>Nd</a:t>
            </a:r>
            <a:r>
              <a:rPr lang="en-US" sz="2000" b="1" dirty="0">
                <a:solidFill>
                  <a:srgbClr val="660066"/>
                </a:solidFill>
              </a:rPr>
              <a:t> concentrations along 10</a:t>
            </a:r>
            <a:r>
              <a:rPr lang="en-US" sz="2000" b="1" baseline="30000" dirty="0">
                <a:solidFill>
                  <a:srgbClr val="660066"/>
                </a:solidFill>
              </a:rPr>
              <a:t>o</a:t>
            </a:r>
            <a:r>
              <a:rPr lang="en-US" sz="2000" b="1" dirty="0">
                <a:solidFill>
                  <a:srgbClr val="660066"/>
                </a:solidFill>
              </a:rPr>
              <a:t>S in the Atlantic</a:t>
            </a:r>
          </a:p>
          <a:p>
            <a:r>
              <a:rPr lang="en-US" b="1" dirty="0"/>
              <a:t>End-member mixing analysis: example</a:t>
            </a:r>
          </a:p>
        </p:txBody>
      </p:sp>
      <p:cxnSp>
        <p:nvCxnSpPr>
          <p:cNvPr id="31" name="Straight Connector 30"/>
          <p:cNvCxnSpPr/>
          <p:nvPr/>
        </p:nvCxnSpPr>
        <p:spPr>
          <a:xfrm>
            <a:off x="2737338" y="2321187"/>
            <a:ext cx="5390662" cy="1588"/>
          </a:xfrm>
          <a:prstGeom prst="line">
            <a:avLst/>
          </a:prstGeom>
          <a:ln w="12700" cap="flat" cmpd="sng" algn="ctr">
            <a:solidFill>
              <a:schemeClr val="tx1"/>
            </a:solidFill>
            <a:prstDash val="sysDot"/>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7265333" y="4573514"/>
            <a:ext cx="1725333" cy="276999"/>
          </a:xfrm>
          <a:prstGeom prst="rect">
            <a:avLst/>
          </a:prstGeom>
          <a:solidFill>
            <a:schemeClr val="bg1"/>
          </a:solidFill>
          <a:ln>
            <a:solidFill>
              <a:srgbClr val="7F7F7F"/>
            </a:solidFill>
          </a:ln>
        </p:spPr>
        <p:txBody>
          <a:bodyPr wrap="square" rtlCol="0">
            <a:spAutoFit/>
          </a:bodyPr>
          <a:lstStyle/>
          <a:p>
            <a:pPr algn="ctr"/>
            <a:r>
              <a:rPr lang="en-US" sz="1200" dirty="0" err="1">
                <a:solidFill>
                  <a:srgbClr val="7F7F7F"/>
                </a:solidFill>
                <a:latin typeface="Comic Sans MS"/>
                <a:cs typeface="Comic Sans MS"/>
              </a:rPr>
              <a:t>Zheng</a:t>
            </a:r>
            <a:r>
              <a:rPr lang="en-US" sz="1200" dirty="0">
                <a:solidFill>
                  <a:srgbClr val="7F7F7F"/>
                </a:solidFill>
                <a:latin typeface="Comic Sans MS"/>
                <a:cs typeface="Comic Sans MS"/>
              </a:rPr>
              <a:t> et al. (2016)</a:t>
            </a:r>
          </a:p>
        </p:txBody>
      </p:sp>
      <p:pic>
        <p:nvPicPr>
          <p:cNvPr id="30" name="Content Placeholder 6" descr="CCZ-Sep2012-Official.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46038" y="4007021"/>
            <a:ext cx="2847876" cy="2441002"/>
          </a:xfrm>
          <a:prstGeom prst="rect">
            <a:avLst/>
          </a:prstGeom>
          <a:noFill/>
          <a:ln w="9525">
            <a:noFill/>
            <a:miter lim="800000"/>
            <a:headEnd/>
            <a:tailEnd/>
          </a:ln>
        </p:spPr>
      </p:pic>
      <p:sp>
        <p:nvSpPr>
          <p:cNvPr id="15" name="Rectangle 14"/>
          <p:cNvSpPr/>
          <p:nvPr/>
        </p:nvSpPr>
        <p:spPr>
          <a:xfrm>
            <a:off x="1061787" y="4275671"/>
            <a:ext cx="1239650" cy="307464"/>
          </a:xfrm>
          <a:prstGeom prst="rect">
            <a:avLst/>
          </a:prstGeom>
          <a:noFill/>
          <a:ln w="44450">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flipH="1">
            <a:off x="2314806" y="4248935"/>
            <a:ext cx="669177" cy="153732"/>
          </a:xfrm>
          <a:prstGeom prst="line">
            <a:avLst/>
          </a:prstGeom>
          <a:ln>
            <a:solidFill>
              <a:srgbClr val="008000"/>
            </a:solidFill>
            <a:prstDash val="sysDash"/>
          </a:ln>
        </p:spPr>
        <p:style>
          <a:lnRef idx="2">
            <a:schemeClr val="accent1"/>
          </a:lnRef>
          <a:fillRef idx="0">
            <a:schemeClr val="accent1"/>
          </a:fillRef>
          <a:effectRef idx="1">
            <a:schemeClr val="accent1"/>
          </a:effectRef>
          <a:fontRef idx="minor">
            <a:schemeClr val="tx1"/>
          </a:fontRef>
        </p:style>
      </p:cxnSp>
      <p:sp>
        <p:nvSpPr>
          <p:cNvPr id="21"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19</a:t>
            </a:fld>
            <a:endParaRPr lang="en-US"/>
          </a:p>
        </p:txBody>
      </p:sp>
      <p:sp>
        <p:nvSpPr>
          <p:cNvPr id="3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934182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a:t>
            </a:fld>
            <a:endParaRPr lang="en-US"/>
          </a:p>
        </p:txBody>
      </p:sp>
      <p:sp>
        <p:nvSpPr>
          <p:cNvPr id="8" name="TextBox 7"/>
          <p:cNvSpPr txBox="1"/>
          <p:nvPr/>
        </p:nvSpPr>
        <p:spPr>
          <a:xfrm>
            <a:off x="201598" y="88602"/>
            <a:ext cx="6265167" cy="400110"/>
          </a:xfrm>
          <a:prstGeom prst="rect">
            <a:avLst/>
          </a:prstGeom>
          <a:noFill/>
        </p:spPr>
        <p:txBody>
          <a:bodyPr wrap="square" rtlCol="0">
            <a:spAutoFit/>
          </a:bodyPr>
          <a:lstStyle/>
          <a:p>
            <a:r>
              <a:rPr lang="en-US" sz="2000" b="1" dirty="0">
                <a:solidFill>
                  <a:srgbClr val="660066"/>
                </a:solidFill>
              </a:rPr>
              <a:t>Chemical </a:t>
            </a:r>
            <a:r>
              <a:rPr lang="en-US" sz="2000" b="1" dirty="0" err="1">
                <a:solidFill>
                  <a:srgbClr val="660066"/>
                </a:solidFill>
              </a:rPr>
              <a:t>behaviour</a:t>
            </a:r>
            <a:r>
              <a:rPr lang="en-US" sz="2000" b="1" dirty="0">
                <a:solidFill>
                  <a:srgbClr val="660066"/>
                </a:solidFill>
              </a:rPr>
              <a:t> ~ electronic structure</a:t>
            </a: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2784" y="804197"/>
            <a:ext cx="8189488" cy="5790278"/>
          </a:xfrm>
          <a:prstGeom prst="rect">
            <a:avLst/>
          </a:prstGeom>
        </p:spPr>
      </p:pic>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17" name="Rectangle 16"/>
          <p:cNvSpPr/>
          <p:nvPr/>
        </p:nvSpPr>
        <p:spPr>
          <a:xfrm>
            <a:off x="6282092" y="1802732"/>
            <a:ext cx="441153" cy="503112"/>
          </a:xfrm>
          <a:prstGeom prst="rect">
            <a:avLst/>
          </a:prstGeom>
          <a:noFill/>
          <a:ln w="762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Rectangle 17"/>
          <p:cNvSpPr/>
          <p:nvPr/>
        </p:nvSpPr>
        <p:spPr>
          <a:xfrm>
            <a:off x="6721908" y="1802732"/>
            <a:ext cx="441153" cy="503112"/>
          </a:xfrm>
          <a:prstGeom prst="rect">
            <a:avLst/>
          </a:prstGeom>
          <a:noFill/>
          <a:ln w="762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ectangle 18"/>
          <p:cNvSpPr/>
          <p:nvPr/>
        </p:nvSpPr>
        <p:spPr>
          <a:xfrm>
            <a:off x="7208508" y="1808084"/>
            <a:ext cx="441153" cy="503112"/>
          </a:xfrm>
          <a:prstGeom prst="rect">
            <a:avLst/>
          </a:prstGeom>
          <a:noFill/>
          <a:ln w="762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Rectangle 19"/>
          <p:cNvSpPr/>
          <p:nvPr/>
        </p:nvSpPr>
        <p:spPr>
          <a:xfrm>
            <a:off x="6767364" y="2289332"/>
            <a:ext cx="441153" cy="503112"/>
          </a:xfrm>
          <a:prstGeom prst="rect">
            <a:avLst/>
          </a:prstGeom>
          <a:noFill/>
          <a:ln w="762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Rectangle 20"/>
          <p:cNvSpPr/>
          <p:nvPr/>
        </p:nvSpPr>
        <p:spPr>
          <a:xfrm>
            <a:off x="6286116" y="2302700"/>
            <a:ext cx="441153" cy="503112"/>
          </a:xfrm>
          <a:prstGeom prst="rect">
            <a:avLst/>
          </a:prstGeom>
          <a:noFill/>
          <a:ln w="762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1330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61687" y="1920040"/>
            <a:ext cx="4294909" cy="3657600"/>
          </a:xfrm>
          <a:prstGeom prst="rect">
            <a:avLst/>
          </a:prstGeom>
        </p:spPr>
      </p:pic>
      <p:sp>
        <p:nvSpPr>
          <p:cNvPr id="39" name="TextBox 38"/>
          <p:cNvSpPr txBox="1"/>
          <p:nvPr/>
        </p:nvSpPr>
        <p:spPr>
          <a:xfrm>
            <a:off x="498929" y="588569"/>
            <a:ext cx="7989264" cy="861774"/>
          </a:xfrm>
          <a:prstGeom prst="rect">
            <a:avLst/>
          </a:prstGeom>
          <a:noFill/>
          <a:ln w="25400">
            <a:noFill/>
          </a:ln>
        </p:spPr>
        <p:txBody>
          <a:bodyPr wrap="square" rtlCol="0">
            <a:spAutoFit/>
          </a:bodyPr>
          <a:lstStyle/>
          <a:p>
            <a:pPr algn="ctr"/>
            <a:r>
              <a:rPr lang="en-US" sz="2000" dirty="0"/>
              <a:t>Historically… only few vertical profiles were available</a:t>
            </a:r>
          </a:p>
          <a:p>
            <a:pPr algn="ctr"/>
            <a:endParaRPr lang="en-US" sz="1000" dirty="0"/>
          </a:p>
          <a:p>
            <a:pPr algn="ctr"/>
            <a:r>
              <a:rPr lang="en-US" sz="2000" dirty="0"/>
              <a:t>This lead typically to local </a:t>
            </a:r>
            <a:r>
              <a:rPr lang="en-US" sz="2000" b="1" dirty="0">
                <a:solidFill>
                  <a:srgbClr val="FF0000"/>
                </a:solidFill>
              </a:rPr>
              <a:t>1D</a:t>
            </a:r>
            <a:r>
              <a:rPr lang="en-US" sz="2000" dirty="0"/>
              <a:t> vertical interpretations</a:t>
            </a:r>
            <a:endParaRPr lang="en-US" sz="2000" dirty="0">
              <a:solidFill>
                <a:srgbClr val="008000"/>
              </a:solidFill>
            </a:endParaRPr>
          </a:p>
        </p:txBody>
      </p:sp>
      <p:sp>
        <p:nvSpPr>
          <p:cNvPr id="40" name="TextBox 39"/>
          <p:cNvSpPr txBox="1"/>
          <p:nvPr/>
        </p:nvSpPr>
        <p:spPr>
          <a:xfrm>
            <a:off x="4867549" y="5293321"/>
            <a:ext cx="1489047" cy="246221"/>
          </a:xfrm>
          <a:prstGeom prst="rect">
            <a:avLst/>
          </a:prstGeom>
          <a:noFill/>
        </p:spPr>
        <p:txBody>
          <a:bodyPr wrap="none" rtlCol="0">
            <a:spAutoFit/>
          </a:bodyPr>
          <a:lstStyle/>
          <a:p>
            <a:r>
              <a:rPr lang="en-US" sz="1000" dirty="0"/>
              <a:t>Morel and Price (2003)</a:t>
            </a:r>
          </a:p>
        </p:txBody>
      </p:sp>
      <p:sp>
        <p:nvSpPr>
          <p:cNvPr id="42" name="Freeform 41"/>
          <p:cNvSpPr/>
          <p:nvPr/>
        </p:nvSpPr>
        <p:spPr>
          <a:xfrm>
            <a:off x="3419676" y="2474038"/>
            <a:ext cx="657925" cy="1297214"/>
          </a:xfrm>
          <a:custGeom>
            <a:avLst/>
            <a:gdLst>
              <a:gd name="connsiteX0" fmla="*/ 10583 w 890512"/>
              <a:gd name="connsiteY0" fmla="*/ 0 h 1297214"/>
              <a:gd name="connsiteX1" fmla="*/ 146655 w 890512"/>
              <a:gd name="connsiteY1" fmla="*/ 762000 h 1297214"/>
              <a:gd name="connsiteX2" fmla="*/ 890512 w 890512"/>
              <a:gd name="connsiteY2" fmla="*/ 1297214 h 1297214"/>
            </a:gdLst>
            <a:ahLst/>
            <a:cxnLst>
              <a:cxn ang="0">
                <a:pos x="connsiteX0" y="connsiteY0"/>
              </a:cxn>
              <a:cxn ang="0">
                <a:pos x="connsiteX1" y="connsiteY1"/>
              </a:cxn>
              <a:cxn ang="0">
                <a:pos x="connsiteX2" y="connsiteY2"/>
              </a:cxn>
            </a:cxnLst>
            <a:rect l="l" t="t" r="r" b="b"/>
            <a:pathLst>
              <a:path w="890512" h="1297214">
                <a:moveTo>
                  <a:pt x="10583" y="0"/>
                </a:moveTo>
                <a:cubicBezTo>
                  <a:pt x="5291" y="272899"/>
                  <a:pt x="0" y="545798"/>
                  <a:pt x="146655" y="762000"/>
                </a:cubicBezTo>
                <a:cubicBezTo>
                  <a:pt x="293310" y="978202"/>
                  <a:pt x="890512" y="1297214"/>
                  <a:pt x="890512" y="1297214"/>
                </a:cubicBezTo>
              </a:path>
            </a:pathLst>
          </a:custGeom>
          <a:ln w="38100">
            <a:solidFill>
              <a:srgbClr val="FF0000"/>
            </a:solidFill>
            <a:prstDash val="sysDash"/>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Freeform 42"/>
          <p:cNvSpPr/>
          <p:nvPr/>
        </p:nvSpPr>
        <p:spPr>
          <a:xfrm>
            <a:off x="5010937" y="2474038"/>
            <a:ext cx="512496" cy="494479"/>
          </a:xfrm>
          <a:custGeom>
            <a:avLst/>
            <a:gdLst>
              <a:gd name="connsiteX0" fmla="*/ 10583 w 890512"/>
              <a:gd name="connsiteY0" fmla="*/ 0 h 1297214"/>
              <a:gd name="connsiteX1" fmla="*/ 146655 w 890512"/>
              <a:gd name="connsiteY1" fmla="*/ 762000 h 1297214"/>
              <a:gd name="connsiteX2" fmla="*/ 890512 w 890512"/>
              <a:gd name="connsiteY2" fmla="*/ 1297214 h 1297214"/>
            </a:gdLst>
            <a:ahLst/>
            <a:cxnLst>
              <a:cxn ang="0">
                <a:pos x="connsiteX0" y="connsiteY0"/>
              </a:cxn>
              <a:cxn ang="0">
                <a:pos x="connsiteX1" y="connsiteY1"/>
              </a:cxn>
              <a:cxn ang="0">
                <a:pos x="connsiteX2" y="connsiteY2"/>
              </a:cxn>
            </a:cxnLst>
            <a:rect l="l" t="t" r="r" b="b"/>
            <a:pathLst>
              <a:path w="890512" h="1297214">
                <a:moveTo>
                  <a:pt x="10583" y="0"/>
                </a:moveTo>
                <a:cubicBezTo>
                  <a:pt x="5291" y="272899"/>
                  <a:pt x="0" y="545798"/>
                  <a:pt x="146655" y="762000"/>
                </a:cubicBezTo>
                <a:cubicBezTo>
                  <a:pt x="293310" y="978202"/>
                  <a:pt x="890512" y="1297214"/>
                  <a:pt x="890512" y="1297214"/>
                </a:cubicBezTo>
              </a:path>
            </a:pathLst>
          </a:custGeom>
          <a:ln w="38100">
            <a:solidFill>
              <a:srgbClr val="FF0000"/>
            </a:solidFill>
            <a:prstDash val="sysDash"/>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6463860" y="2464967"/>
            <a:ext cx="492367" cy="369332"/>
          </a:xfrm>
          <a:prstGeom prst="rect">
            <a:avLst/>
          </a:prstGeom>
          <a:noFill/>
        </p:spPr>
        <p:txBody>
          <a:bodyPr wrap="none" rtlCol="0">
            <a:spAutoFit/>
          </a:bodyPr>
          <a:lstStyle/>
          <a:p>
            <a:r>
              <a:rPr lang="en-US" b="1" dirty="0"/>
              <a:t>Up</a:t>
            </a:r>
          </a:p>
        </p:txBody>
      </p:sp>
      <p:sp>
        <p:nvSpPr>
          <p:cNvPr id="45" name="TextBox 44"/>
          <p:cNvSpPr txBox="1"/>
          <p:nvPr/>
        </p:nvSpPr>
        <p:spPr>
          <a:xfrm>
            <a:off x="6329383" y="5124855"/>
            <a:ext cx="812918" cy="369332"/>
          </a:xfrm>
          <a:prstGeom prst="rect">
            <a:avLst/>
          </a:prstGeom>
          <a:noFill/>
        </p:spPr>
        <p:txBody>
          <a:bodyPr wrap="none" rtlCol="0">
            <a:spAutoFit/>
          </a:bodyPr>
          <a:lstStyle/>
          <a:p>
            <a:r>
              <a:rPr lang="en-US" b="1" dirty="0"/>
              <a:t>Down</a:t>
            </a:r>
          </a:p>
        </p:txBody>
      </p:sp>
      <p:cxnSp>
        <p:nvCxnSpPr>
          <p:cNvPr id="49" name="Straight Arrow Connector 48"/>
          <p:cNvCxnSpPr>
            <a:stCxn id="44" idx="2"/>
          </p:cNvCxnSpPr>
          <p:nvPr/>
        </p:nvCxnSpPr>
        <p:spPr>
          <a:xfrm rot="16200000" flipH="1">
            <a:off x="5540868" y="4003474"/>
            <a:ext cx="2345775" cy="7423"/>
          </a:xfrm>
          <a:prstGeom prst="straightConnector1">
            <a:avLst/>
          </a:prstGeom>
          <a:ln>
            <a:solidFill>
              <a:schemeClr val="tx1"/>
            </a:solidFill>
            <a:prstDash val="sysDash"/>
            <a:headEnd type="arrow"/>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0" y="5869218"/>
            <a:ext cx="9144000" cy="369332"/>
          </a:xfrm>
          <a:prstGeom prst="rect">
            <a:avLst/>
          </a:prstGeom>
          <a:noFill/>
        </p:spPr>
        <p:txBody>
          <a:bodyPr wrap="square" rtlCol="0">
            <a:spAutoFit/>
          </a:bodyPr>
          <a:lstStyle/>
          <a:p>
            <a:pPr algn="ctr"/>
            <a:r>
              <a:rPr lang="en-US" dirty="0">
                <a:solidFill>
                  <a:srgbClr val="008000"/>
                </a:solidFill>
              </a:rPr>
              <a:t>The role of biogeochemistry is overestimated ?</a:t>
            </a:r>
            <a:endParaRPr lang="en-US" dirty="0"/>
          </a:p>
        </p:txBody>
      </p:sp>
      <p:sp>
        <p:nvSpPr>
          <p:cNvPr id="15" name="TextBox 14"/>
          <p:cNvSpPr txBox="1"/>
          <p:nvPr/>
        </p:nvSpPr>
        <p:spPr>
          <a:xfrm>
            <a:off x="201598" y="88602"/>
            <a:ext cx="6265167" cy="400110"/>
          </a:xfrm>
          <a:prstGeom prst="rect">
            <a:avLst/>
          </a:prstGeom>
          <a:noFill/>
        </p:spPr>
        <p:txBody>
          <a:bodyPr wrap="square" rtlCol="0">
            <a:spAutoFit/>
          </a:bodyPr>
          <a:lstStyle/>
          <a:p>
            <a:r>
              <a:rPr lang="en-US" sz="2000" b="1" dirty="0">
                <a:solidFill>
                  <a:srgbClr val="660066"/>
                </a:solidFill>
              </a:rPr>
              <a:t>The tracer interpretation problem</a:t>
            </a:r>
          </a:p>
        </p:txBody>
      </p:sp>
      <p:sp>
        <p:nvSpPr>
          <p:cNvPr id="18"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20</a:t>
            </a:fld>
            <a:endParaRPr lang="en-US"/>
          </a:p>
        </p:txBody>
      </p:sp>
      <p:sp>
        <p:nvSpPr>
          <p:cNvPr id="2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906906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823860" y="2407167"/>
            <a:ext cx="1801141" cy="3657600"/>
          </a:xfrm>
          <a:prstGeom prst="rect">
            <a:avLst/>
          </a:prstGeom>
        </p:spPr>
      </p:pic>
      <p:sp>
        <p:nvSpPr>
          <p:cNvPr id="40" name="TextBox 39"/>
          <p:cNvSpPr txBox="1"/>
          <p:nvPr/>
        </p:nvSpPr>
        <p:spPr>
          <a:xfrm>
            <a:off x="6104404" y="5779300"/>
            <a:ext cx="1489047" cy="246221"/>
          </a:xfrm>
          <a:prstGeom prst="rect">
            <a:avLst/>
          </a:prstGeom>
          <a:noFill/>
        </p:spPr>
        <p:txBody>
          <a:bodyPr wrap="none" rtlCol="0">
            <a:spAutoFit/>
          </a:bodyPr>
          <a:lstStyle/>
          <a:p>
            <a:r>
              <a:rPr lang="en-US" sz="1000" dirty="0"/>
              <a:t>Morel and Price (2003)</a:t>
            </a:r>
          </a:p>
        </p:txBody>
      </p:sp>
      <p:sp>
        <p:nvSpPr>
          <p:cNvPr id="11" name="TextBox 10"/>
          <p:cNvSpPr txBox="1"/>
          <p:nvPr/>
        </p:nvSpPr>
        <p:spPr>
          <a:xfrm>
            <a:off x="498929" y="588569"/>
            <a:ext cx="7989264" cy="861774"/>
          </a:xfrm>
          <a:prstGeom prst="rect">
            <a:avLst/>
          </a:prstGeom>
          <a:noFill/>
          <a:ln w="25400">
            <a:noFill/>
          </a:ln>
        </p:spPr>
        <p:txBody>
          <a:bodyPr wrap="square" rtlCol="0">
            <a:spAutoFit/>
          </a:bodyPr>
          <a:lstStyle/>
          <a:p>
            <a:pPr algn="ctr"/>
            <a:r>
              <a:rPr lang="en-US" sz="2000" dirty="0"/>
              <a:t>Alternative interpretation:</a:t>
            </a:r>
          </a:p>
          <a:p>
            <a:pPr algn="ctr"/>
            <a:endParaRPr lang="en-US" sz="1000" dirty="0"/>
          </a:p>
          <a:p>
            <a:pPr algn="ctr"/>
            <a:r>
              <a:rPr lang="en-US" sz="2000" dirty="0"/>
              <a:t>Measured profile is due to </a:t>
            </a:r>
            <a:r>
              <a:rPr lang="en-US" sz="2000" b="1" dirty="0">
                <a:solidFill>
                  <a:srgbClr val="3366FF"/>
                </a:solidFill>
              </a:rPr>
              <a:t>transport </a:t>
            </a:r>
            <a:r>
              <a:rPr lang="en-US" sz="2000" dirty="0"/>
              <a:t>from the surface</a:t>
            </a:r>
          </a:p>
        </p:txBody>
      </p:sp>
      <p:sp>
        <p:nvSpPr>
          <p:cNvPr id="12" name="Rectangle 11"/>
          <p:cNvSpPr/>
          <p:nvPr/>
        </p:nvSpPr>
        <p:spPr>
          <a:xfrm>
            <a:off x="1297214" y="2921000"/>
            <a:ext cx="4571999" cy="3105912"/>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rot="16200000" flipV="1">
            <a:off x="2725242" y="640255"/>
            <a:ext cx="789215" cy="3754132"/>
          </a:xfrm>
          <a:prstGeom prst="rect">
            <a:avLst/>
          </a:prstGeom>
        </p:spPr>
      </p:pic>
      <p:cxnSp>
        <p:nvCxnSpPr>
          <p:cNvPr id="23" name="Straight Arrow Connector 22"/>
          <p:cNvCxnSpPr/>
          <p:nvPr/>
        </p:nvCxnSpPr>
        <p:spPr>
          <a:xfrm rot="5400000">
            <a:off x="1415986" y="2980355"/>
            <a:ext cx="743074" cy="1588"/>
          </a:xfrm>
          <a:prstGeom prst="straightConnector1">
            <a:avLst/>
          </a:prstGeom>
          <a:ln w="31750" cap="flat" cmpd="sng" algn="ctr">
            <a:solidFill>
              <a:srgbClr val="3366F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5400000">
            <a:off x="2659112" y="2980355"/>
            <a:ext cx="743074" cy="1588"/>
          </a:xfrm>
          <a:prstGeom prst="straightConnector1">
            <a:avLst/>
          </a:prstGeom>
          <a:ln w="31750" cap="flat" cmpd="sng" algn="ctr">
            <a:solidFill>
              <a:srgbClr val="3366F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5400000">
            <a:off x="3675112" y="2980355"/>
            <a:ext cx="743074" cy="1588"/>
          </a:xfrm>
          <a:prstGeom prst="straightConnector1">
            <a:avLst/>
          </a:prstGeom>
          <a:ln w="31750" cap="flat" cmpd="sng" algn="ctr">
            <a:solidFill>
              <a:srgbClr val="3366F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5400000">
            <a:off x="4342256" y="2915672"/>
            <a:ext cx="442925" cy="1588"/>
          </a:xfrm>
          <a:prstGeom prst="straightConnector1">
            <a:avLst/>
          </a:prstGeom>
          <a:ln w="31750" cap="flat" cmpd="sng" algn="ctr">
            <a:solidFill>
              <a:srgbClr val="3366F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rot="5400000">
            <a:off x="4736991" y="2904233"/>
            <a:ext cx="373125" cy="1588"/>
          </a:xfrm>
          <a:prstGeom prst="straightConnector1">
            <a:avLst/>
          </a:prstGeom>
          <a:ln w="31750" cap="flat" cmpd="sng" algn="ctr">
            <a:solidFill>
              <a:srgbClr val="3366F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a:off x="1977902" y="1994131"/>
            <a:ext cx="2237087" cy="1588"/>
          </a:xfrm>
          <a:prstGeom prst="straightConnector1">
            <a:avLst/>
          </a:prstGeom>
          <a:ln>
            <a:solidFill>
              <a:schemeClr val="tx1"/>
            </a:solidFill>
            <a:prstDash val="sysDash"/>
            <a:headEnd type="arrow"/>
            <a:tailEnd type="arrow"/>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4214989" y="1797955"/>
            <a:ext cx="800069" cy="369332"/>
          </a:xfrm>
          <a:prstGeom prst="rect">
            <a:avLst/>
          </a:prstGeom>
          <a:noFill/>
        </p:spPr>
        <p:txBody>
          <a:bodyPr wrap="none" rtlCol="0">
            <a:spAutoFit/>
          </a:bodyPr>
          <a:lstStyle/>
          <a:p>
            <a:r>
              <a:rPr lang="en-US" b="1" dirty="0"/>
              <a:t>North</a:t>
            </a:r>
          </a:p>
        </p:txBody>
      </p:sp>
      <p:sp>
        <p:nvSpPr>
          <p:cNvPr id="43" name="TextBox 42"/>
          <p:cNvSpPr txBox="1"/>
          <p:nvPr/>
        </p:nvSpPr>
        <p:spPr>
          <a:xfrm>
            <a:off x="1201154" y="1765689"/>
            <a:ext cx="838503" cy="369332"/>
          </a:xfrm>
          <a:prstGeom prst="rect">
            <a:avLst/>
          </a:prstGeom>
          <a:noFill/>
        </p:spPr>
        <p:txBody>
          <a:bodyPr wrap="none" rtlCol="0">
            <a:spAutoFit/>
          </a:bodyPr>
          <a:lstStyle/>
          <a:p>
            <a:r>
              <a:rPr lang="en-US" b="1" dirty="0"/>
              <a:t>South</a:t>
            </a:r>
          </a:p>
        </p:txBody>
      </p:sp>
      <p:sp>
        <p:nvSpPr>
          <p:cNvPr id="15" name="Freeform 14"/>
          <p:cNvSpPr/>
          <p:nvPr/>
        </p:nvSpPr>
        <p:spPr>
          <a:xfrm>
            <a:off x="4787334" y="2908876"/>
            <a:ext cx="1871097" cy="385537"/>
          </a:xfrm>
          <a:custGeom>
            <a:avLst/>
            <a:gdLst>
              <a:gd name="connsiteX0" fmla="*/ 0 w 1170214"/>
              <a:gd name="connsiteY0" fmla="*/ 0 h 145142"/>
              <a:gd name="connsiteX1" fmla="*/ 108857 w 1170214"/>
              <a:gd name="connsiteY1" fmla="*/ 108857 h 145142"/>
              <a:gd name="connsiteX2" fmla="*/ 408214 w 1170214"/>
              <a:gd name="connsiteY2" fmla="*/ 127000 h 145142"/>
              <a:gd name="connsiteX3" fmla="*/ 1170214 w 1170214"/>
              <a:gd name="connsiteY3" fmla="*/ 145142 h 145142"/>
            </a:gdLst>
            <a:ahLst/>
            <a:cxnLst>
              <a:cxn ang="0">
                <a:pos x="connsiteX0" y="connsiteY0"/>
              </a:cxn>
              <a:cxn ang="0">
                <a:pos x="connsiteX1" y="connsiteY1"/>
              </a:cxn>
              <a:cxn ang="0">
                <a:pos x="connsiteX2" y="connsiteY2"/>
              </a:cxn>
              <a:cxn ang="0">
                <a:pos x="connsiteX3" y="connsiteY3"/>
              </a:cxn>
            </a:cxnLst>
            <a:rect l="l" t="t" r="r" b="b"/>
            <a:pathLst>
              <a:path w="1170214" h="145142">
                <a:moveTo>
                  <a:pt x="0" y="0"/>
                </a:moveTo>
                <a:cubicBezTo>
                  <a:pt x="20410" y="43845"/>
                  <a:pt x="40821" y="87690"/>
                  <a:pt x="108857" y="108857"/>
                </a:cubicBezTo>
                <a:cubicBezTo>
                  <a:pt x="176893" y="130024"/>
                  <a:pt x="231321" y="120953"/>
                  <a:pt x="408214" y="127000"/>
                </a:cubicBezTo>
                <a:cubicBezTo>
                  <a:pt x="585107" y="133047"/>
                  <a:pt x="877660" y="139094"/>
                  <a:pt x="1170214" y="145142"/>
                </a:cubicBezTo>
              </a:path>
            </a:pathLst>
          </a:custGeom>
          <a:ln>
            <a:solidFill>
              <a:schemeClr val="tx1"/>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Freeform 15"/>
          <p:cNvSpPr/>
          <p:nvPr/>
        </p:nvSpPr>
        <p:spPr>
          <a:xfrm>
            <a:off x="4299857" y="2921000"/>
            <a:ext cx="2530929" cy="635000"/>
          </a:xfrm>
          <a:custGeom>
            <a:avLst/>
            <a:gdLst>
              <a:gd name="connsiteX0" fmla="*/ 0 w 1170214"/>
              <a:gd name="connsiteY0" fmla="*/ 0 h 145142"/>
              <a:gd name="connsiteX1" fmla="*/ 108857 w 1170214"/>
              <a:gd name="connsiteY1" fmla="*/ 108857 h 145142"/>
              <a:gd name="connsiteX2" fmla="*/ 408214 w 1170214"/>
              <a:gd name="connsiteY2" fmla="*/ 127000 h 145142"/>
              <a:gd name="connsiteX3" fmla="*/ 1170214 w 1170214"/>
              <a:gd name="connsiteY3" fmla="*/ 145142 h 145142"/>
            </a:gdLst>
            <a:ahLst/>
            <a:cxnLst>
              <a:cxn ang="0">
                <a:pos x="connsiteX0" y="connsiteY0"/>
              </a:cxn>
              <a:cxn ang="0">
                <a:pos x="connsiteX1" y="connsiteY1"/>
              </a:cxn>
              <a:cxn ang="0">
                <a:pos x="connsiteX2" y="connsiteY2"/>
              </a:cxn>
              <a:cxn ang="0">
                <a:pos x="connsiteX3" y="connsiteY3"/>
              </a:cxn>
            </a:cxnLst>
            <a:rect l="l" t="t" r="r" b="b"/>
            <a:pathLst>
              <a:path w="1170214" h="145142">
                <a:moveTo>
                  <a:pt x="0" y="0"/>
                </a:moveTo>
                <a:cubicBezTo>
                  <a:pt x="20410" y="43845"/>
                  <a:pt x="40821" y="87690"/>
                  <a:pt x="108857" y="108857"/>
                </a:cubicBezTo>
                <a:cubicBezTo>
                  <a:pt x="176893" y="130024"/>
                  <a:pt x="231321" y="120953"/>
                  <a:pt x="408214" y="127000"/>
                </a:cubicBezTo>
                <a:cubicBezTo>
                  <a:pt x="585107" y="133047"/>
                  <a:pt x="877660" y="139094"/>
                  <a:pt x="1170214" y="145142"/>
                </a:cubicBezTo>
              </a:path>
            </a:pathLst>
          </a:custGeom>
          <a:ln>
            <a:solidFill>
              <a:schemeClr val="tx1"/>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Freeform 16"/>
          <p:cNvSpPr/>
          <p:nvPr/>
        </p:nvSpPr>
        <p:spPr>
          <a:xfrm>
            <a:off x="3519714" y="2911928"/>
            <a:ext cx="3311072" cy="1270001"/>
          </a:xfrm>
          <a:custGeom>
            <a:avLst/>
            <a:gdLst>
              <a:gd name="connsiteX0" fmla="*/ 0 w 1170214"/>
              <a:gd name="connsiteY0" fmla="*/ 0 h 145142"/>
              <a:gd name="connsiteX1" fmla="*/ 108857 w 1170214"/>
              <a:gd name="connsiteY1" fmla="*/ 108857 h 145142"/>
              <a:gd name="connsiteX2" fmla="*/ 408214 w 1170214"/>
              <a:gd name="connsiteY2" fmla="*/ 127000 h 145142"/>
              <a:gd name="connsiteX3" fmla="*/ 1170214 w 1170214"/>
              <a:gd name="connsiteY3" fmla="*/ 145142 h 145142"/>
            </a:gdLst>
            <a:ahLst/>
            <a:cxnLst>
              <a:cxn ang="0">
                <a:pos x="connsiteX0" y="connsiteY0"/>
              </a:cxn>
              <a:cxn ang="0">
                <a:pos x="connsiteX1" y="connsiteY1"/>
              </a:cxn>
              <a:cxn ang="0">
                <a:pos x="connsiteX2" y="connsiteY2"/>
              </a:cxn>
              <a:cxn ang="0">
                <a:pos x="connsiteX3" y="connsiteY3"/>
              </a:cxn>
            </a:cxnLst>
            <a:rect l="l" t="t" r="r" b="b"/>
            <a:pathLst>
              <a:path w="1170214" h="145142">
                <a:moveTo>
                  <a:pt x="0" y="0"/>
                </a:moveTo>
                <a:cubicBezTo>
                  <a:pt x="20410" y="43845"/>
                  <a:pt x="40821" y="87690"/>
                  <a:pt x="108857" y="108857"/>
                </a:cubicBezTo>
                <a:cubicBezTo>
                  <a:pt x="176893" y="130024"/>
                  <a:pt x="231321" y="120953"/>
                  <a:pt x="408214" y="127000"/>
                </a:cubicBezTo>
                <a:cubicBezTo>
                  <a:pt x="585107" y="133047"/>
                  <a:pt x="877660" y="139094"/>
                  <a:pt x="1170214" y="145142"/>
                </a:cubicBezTo>
              </a:path>
            </a:pathLst>
          </a:custGeom>
          <a:ln>
            <a:solidFill>
              <a:schemeClr val="tx1"/>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Freeform 17"/>
          <p:cNvSpPr/>
          <p:nvPr/>
        </p:nvSpPr>
        <p:spPr>
          <a:xfrm>
            <a:off x="2449286" y="2911928"/>
            <a:ext cx="4381500" cy="2204357"/>
          </a:xfrm>
          <a:custGeom>
            <a:avLst/>
            <a:gdLst>
              <a:gd name="connsiteX0" fmla="*/ 0 w 1170214"/>
              <a:gd name="connsiteY0" fmla="*/ 0 h 145142"/>
              <a:gd name="connsiteX1" fmla="*/ 108857 w 1170214"/>
              <a:gd name="connsiteY1" fmla="*/ 108857 h 145142"/>
              <a:gd name="connsiteX2" fmla="*/ 408214 w 1170214"/>
              <a:gd name="connsiteY2" fmla="*/ 127000 h 145142"/>
              <a:gd name="connsiteX3" fmla="*/ 1170214 w 1170214"/>
              <a:gd name="connsiteY3" fmla="*/ 145142 h 145142"/>
            </a:gdLst>
            <a:ahLst/>
            <a:cxnLst>
              <a:cxn ang="0">
                <a:pos x="connsiteX0" y="connsiteY0"/>
              </a:cxn>
              <a:cxn ang="0">
                <a:pos x="connsiteX1" y="connsiteY1"/>
              </a:cxn>
              <a:cxn ang="0">
                <a:pos x="connsiteX2" y="connsiteY2"/>
              </a:cxn>
              <a:cxn ang="0">
                <a:pos x="connsiteX3" y="connsiteY3"/>
              </a:cxn>
            </a:cxnLst>
            <a:rect l="l" t="t" r="r" b="b"/>
            <a:pathLst>
              <a:path w="1170214" h="145142">
                <a:moveTo>
                  <a:pt x="0" y="0"/>
                </a:moveTo>
                <a:cubicBezTo>
                  <a:pt x="20410" y="43845"/>
                  <a:pt x="40821" y="87690"/>
                  <a:pt x="108857" y="108857"/>
                </a:cubicBezTo>
                <a:cubicBezTo>
                  <a:pt x="176893" y="130024"/>
                  <a:pt x="231321" y="120953"/>
                  <a:pt x="408214" y="127000"/>
                </a:cubicBezTo>
                <a:cubicBezTo>
                  <a:pt x="585107" y="133047"/>
                  <a:pt x="877660" y="139094"/>
                  <a:pt x="1170214" y="145142"/>
                </a:cubicBezTo>
              </a:path>
            </a:pathLst>
          </a:custGeom>
          <a:ln>
            <a:solidFill>
              <a:schemeClr val="tx1"/>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5" name="TextBox 44"/>
          <p:cNvSpPr txBox="1"/>
          <p:nvPr/>
        </p:nvSpPr>
        <p:spPr>
          <a:xfrm>
            <a:off x="7682922" y="2983355"/>
            <a:ext cx="492367" cy="369332"/>
          </a:xfrm>
          <a:prstGeom prst="rect">
            <a:avLst/>
          </a:prstGeom>
          <a:noFill/>
        </p:spPr>
        <p:txBody>
          <a:bodyPr wrap="none" rtlCol="0">
            <a:spAutoFit/>
          </a:bodyPr>
          <a:lstStyle/>
          <a:p>
            <a:r>
              <a:rPr lang="en-US" b="1" dirty="0"/>
              <a:t>Up</a:t>
            </a:r>
          </a:p>
        </p:txBody>
      </p:sp>
      <p:sp>
        <p:nvSpPr>
          <p:cNvPr id="46" name="TextBox 45"/>
          <p:cNvSpPr txBox="1"/>
          <p:nvPr/>
        </p:nvSpPr>
        <p:spPr>
          <a:xfrm>
            <a:off x="7548445" y="5643243"/>
            <a:ext cx="812918" cy="369332"/>
          </a:xfrm>
          <a:prstGeom prst="rect">
            <a:avLst/>
          </a:prstGeom>
          <a:noFill/>
        </p:spPr>
        <p:txBody>
          <a:bodyPr wrap="none" rtlCol="0">
            <a:spAutoFit/>
          </a:bodyPr>
          <a:lstStyle/>
          <a:p>
            <a:r>
              <a:rPr lang="en-US" b="1" dirty="0"/>
              <a:t>Down</a:t>
            </a:r>
          </a:p>
        </p:txBody>
      </p:sp>
      <p:cxnSp>
        <p:nvCxnSpPr>
          <p:cNvPr id="47" name="Straight Arrow Connector 46"/>
          <p:cNvCxnSpPr>
            <a:stCxn id="45" idx="2"/>
          </p:cNvCxnSpPr>
          <p:nvPr/>
        </p:nvCxnSpPr>
        <p:spPr>
          <a:xfrm rot="16200000" flipH="1">
            <a:off x="6759930" y="4521862"/>
            <a:ext cx="2345775" cy="7423"/>
          </a:xfrm>
          <a:prstGeom prst="straightConnector1">
            <a:avLst/>
          </a:prstGeom>
          <a:ln>
            <a:solidFill>
              <a:schemeClr val="tx1"/>
            </a:solidFill>
            <a:prstDash val="sysDash"/>
            <a:headEnd type="arrow"/>
            <a:tailEnd type="arrow"/>
          </a:ln>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a:off x="0" y="6081097"/>
            <a:ext cx="9096375" cy="369332"/>
          </a:xfrm>
          <a:prstGeom prst="rect">
            <a:avLst/>
          </a:prstGeom>
          <a:noFill/>
        </p:spPr>
        <p:txBody>
          <a:bodyPr wrap="square" rtlCol="0">
            <a:spAutoFit/>
          </a:bodyPr>
          <a:lstStyle/>
          <a:p>
            <a:pPr algn="ctr"/>
            <a:r>
              <a:rPr lang="en-US" dirty="0">
                <a:solidFill>
                  <a:srgbClr val="008000"/>
                </a:solidFill>
              </a:rPr>
              <a:t>The role of biogeochemistry is underestimated ?</a:t>
            </a:r>
            <a:endParaRPr lang="en-US" dirty="0"/>
          </a:p>
        </p:txBody>
      </p:sp>
      <p:sp>
        <p:nvSpPr>
          <p:cNvPr id="29" name="TextBox 28"/>
          <p:cNvSpPr txBox="1"/>
          <p:nvPr/>
        </p:nvSpPr>
        <p:spPr>
          <a:xfrm>
            <a:off x="201598" y="88602"/>
            <a:ext cx="6265167" cy="400110"/>
          </a:xfrm>
          <a:prstGeom prst="rect">
            <a:avLst/>
          </a:prstGeom>
          <a:noFill/>
        </p:spPr>
        <p:txBody>
          <a:bodyPr wrap="square" rtlCol="0">
            <a:spAutoFit/>
          </a:bodyPr>
          <a:lstStyle/>
          <a:p>
            <a:r>
              <a:rPr lang="en-US" sz="2000" b="1" dirty="0">
                <a:solidFill>
                  <a:srgbClr val="660066"/>
                </a:solidFill>
              </a:rPr>
              <a:t>The tracer interpretation problem</a:t>
            </a:r>
          </a:p>
        </p:txBody>
      </p:sp>
      <p:sp>
        <p:nvSpPr>
          <p:cNvPr id="31"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3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21</a:t>
            </a:fld>
            <a:endParaRPr lang="en-US"/>
          </a:p>
        </p:txBody>
      </p:sp>
      <p:sp>
        <p:nvSpPr>
          <p:cNvPr id="3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1019599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1732815" y="4643672"/>
            <a:ext cx="5794199" cy="338554"/>
          </a:xfrm>
          <a:prstGeom prst="rect">
            <a:avLst/>
          </a:prstGeom>
          <a:noFill/>
        </p:spPr>
        <p:txBody>
          <a:bodyPr wrap="square" rtlCol="0">
            <a:spAutoFit/>
          </a:bodyPr>
          <a:lstStyle/>
          <a:p>
            <a:pPr algn="ctr"/>
            <a:r>
              <a:rPr lang="en-US" sz="1600" dirty="0">
                <a:solidFill>
                  <a:schemeClr val="bg1">
                    <a:lumMod val="50000"/>
                  </a:schemeClr>
                </a:solidFill>
                <a:latin typeface="Comic Sans MS"/>
                <a:cs typeface="Comic Sans MS"/>
              </a:rPr>
              <a:t>This concept can be </a:t>
            </a:r>
            <a:r>
              <a:rPr lang="en-US" sz="1600" b="1" dirty="0">
                <a:solidFill>
                  <a:schemeClr val="bg1">
                    <a:lumMod val="50000"/>
                  </a:schemeClr>
                </a:solidFill>
                <a:latin typeface="Comic Sans MS"/>
                <a:cs typeface="Comic Sans MS"/>
              </a:rPr>
              <a:t>extended to N dimensions</a:t>
            </a:r>
            <a:endParaRPr lang="en-US" sz="1600" dirty="0">
              <a:solidFill>
                <a:schemeClr val="bg1">
                  <a:lumMod val="50000"/>
                </a:schemeClr>
              </a:solidFill>
              <a:latin typeface="Comic Sans MS"/>
              <a:cs typeface="Comic Sans MS"/>
            </a:endParaRPr>
          </a:p>
        </p:txBody>
      </p:sp>
      <p:grpSp>
        <p:nvGrpSpPr>
          <p:cNvPr id="65" name="Group 64"/>
          <p:cNvGrpSpPr/>
          <p:nvPr/>
        </p:nvGrpSpPr>
        <p:grpSpPr>
          <a:xfrm>
            <a:off x="1328372" y="1751193"/>
            <a:ext cx="6274543" cy="3590799"/>
            <a:chOff x="2483459" y="1459691"/>
            <a:chExt cx="4084906" cy="1712793"/>
          </a:xfrm>
        </p:grpSpPr>
        <p:sp>
          <p:nvSpPr>
            <p:cNvPr id="39" name="Rectangle 38"/>
            <p:cNvSpPr/>
            <p:nvPr/>
          </p:nvSpPr>
          <p:spPr>
            <a:xfrm>
              <a:off x="2746763" y="1528665"/>
              <a:ext cx="3821602" cy="1500802"/>
            </a:xfrm>
            <a:prstGeom prst="rect">
              <a:avLst/>
            </a:prstGeom>
            <a:no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45" name="Straight Connector 44"/>
            <p:cNvCxnSpPr/>
            <p:nvPr/>
          </p:nvCxnSpPr>
          <p:spPr>
            <a:xfrm flipV="1">
              <a:off x="3649971" y="2133600"/>
              <a:ext cx="1888333" cy="520700"/>
            </a:xfrm>
            <a:prstGeom prst="line">
              <a:avLst/>
            </a:prstGeom>
            <a:ln w="38100">
              <a:solidFill>
                <a:srgbClr val="3366FF"/>
              </a:solidFill>
              <a:prstDash val="sysDash"/>
            </a:ln>
          </p:spPr>
          <p:style>
            <a:lnRef idx="2">
              <a:schemeClr val="accent1"/>
            </a:lnRef>
            <a:fillRef idx="0">
              <a:schemeClr val="accent1"/>
            </a:fillRef>
            <a:effectRef idx="1">
              <a:schemeClr val="accent1"/>
            </a:effectRef>
            <a:fontRef idx="minor">
              <a:schemeClr val="tx1"/>
            </a:fontRef>
          </p:style>
        </p:cxnSp>
        <p:sp>
          <p:nvSpPr>
            <p:cNvPr id="48" name="TextBox 47"/>
            <p:cNvSpPr txBox="1"/>
            <p:nvPr/>
          </p:nvSpPr>
          <p:spPr>
            <a:xfrm>
              <a:off x="2958179" y="2566772"/>
              <a:ext cx="873268" cy="249573"/>
            </a:xfrm>
            <a:prstGeom prst="rect">
              <a:avLst/>
            </a:prstGeom>
            <a:noFill/>
          </p:spPr>
          <p:txBody>
            <a:bodyPr wrap="square" rtlCol="0">
              <a:spAutoFit/>
            </a:bodyPr>
            <a:lstStyle/>
            <a:p>
              <a:pPr algn="ctr"/>
              <a:r>
                <a:rPr lang="en-US" sz="1400" dirty="0"/>
                <a:t>Water</a:t>
              </a:r>
            </a:p>
            <a:p>
              <a:pPr algn="ctr"/>
              <a:r>
                <a:rPr lang="en-US" sz="1400" dirty="0"/>
                <a:t>mass #1</a:t>
              </a:r>
            </a:p>
          </p:txBody>
        </p:sp>
        <p:sp>
          <p:nvSpPr>
            <p:cNvPr id="50" name="TextBox 49"/>
            <p:cNvSpPr txBox="1"/>
            <p:nvPr/>
          </p:nvSpPr>
          <p:spPr>
            <a:xfrm rot="20302069">
              <a:off x="3646313" y="2246612"/>
              <a:ext cx="1964043" cy="249573"/>
            </a:xfrm>
            <a:prstGeom prst="rect">
              <a:avLst/>
            </a:prstGeom>
            <a:noFill/>
          </p:spPr>
          <p:txBody>
            <a:bodyPr wrap="square" rtlCol="0">
              <a:spAutoFit/>
            </a:bodyPr>
            <a:lstStyle/>
            <a:p>
              <a:pPr algn="ctr"/>
              <a:r>
                <a:rPr lang="en-US" sz="1400" dirty="0">
                  <a:solidFill>
                    <a:srgbClr val="0000FF"/>
                  </a:solidFill>
                </a:rPr>
                <a:t>Mixing line</a:t>
              </a:r>
            </a:p>
            <a:p>
              <a:pPr algn="ctr"/>
              <a:r>
                <a:rPr lang="en-US" sz="1400" dirty="0">
                  <a:solidFill>
                    <a:srgbClr val="0000FF"/>
                  </a:solidFill>
                </a:rPr>
                <a:t>(= influence of transport alone)</a:t>
              </a:r>
            </a:p>
          </p:txBody>
        </p:sp>
        <p:sp>
          <p:nvSpPr>
            <p:cNvPr id="51" name="TextBox 50"/>
            <p:cNvSpPr txBox="1"/>
            <p:nvPr/>
          </p:nvSpPr>
          <p:spPr>
            <a:xfrm>
              <a:off x="4127338" y="1879327"/>
              <a:ext cx="475196" cy="249573"/>
            </a:xfrm>
            <a:prstGeom prst="rect">
              <a:avLst/>
            </a:prstGeom>
            <a:noFill/>
          </p:spPr>
          <p:txBody>
            <a:bodyPr wrap="square" rtlCol="0">
              <a:spAutoFit/>
            </a:bodyPr>
            <a:lstStyle/>
            <a:p>
              <a:r>
                <a:rPr lang="en-US" sz="2800" dirty="0">
                  <a:latin typeface="Zapf Dingbats"/>
                  <a:ea typeface="Zapf Dingbats"/>
                  <a:cs typeface="Zapf Dingbats"/>
                </a:rPr>
                <a:t>✖</a:t>
              </a:r>
              <a:endParaRPr lang="en-US" sz="2800" dirty="0"/>
            </a:p>
          </p:txBody>
        </p:sp>
        <p:sp>
          <p:nvSpPr>
            <p:cNvPr id="54" name="TextBox 53"/>
            <p:cNvSpPr txBox="1"/>
            <p:nvPr/>
          </p:nvSpPr>
          <p:spPr>
            <a:xfrm>
              <a:off x="2746763" y="3010995"/>
              <a:ext cx="3821601" cy="161489"/>
            </a:xfrm>
            <a:prstGeom prst="rect">
              <a:avLst/>
            </a:prstGeom>
            <a:noFill/>
          </p:spPr>
          <p:txBody>
            <a:bodyPr wrap="square" rtlCol="0">
              <a:spAutoFit/>
            </a:bodyPr>
            <a:lstStyle/>
            <a:p>
              <a:pPr algn="ctr"/>
              <a:r>
                <a:rPr lang="en-US" sz="1600" b="1" dirty="0"/>
                <a:t>Conservative tracer </a:t>
              </a:r>
              <a:r>
                <a:rPr lang="en-US" sz="1600" dirty="0"/>
                <a:t>(e.g. salinity)</a:t>
              </a:r>
            </a:p>
          </p:txBody>
        </p:sp>
        <p:sp>
          <p:nvSpPr>
            <p:cNvPr id="56" name="TextBox 55"/>
            <p:cNvSpPr txBox="1"/>
            <p:nvPr/>
          </p:nvSpPr>
          <p:spPr>
            <a:xfrm rot="16200000">
              <a:off x="1780514" y="2162636"/>
              <a:ext cx="1626298" cy="220408"/>
            </a:xfrm>
            <a:prstGeom prst="rect">
              <a:avLst/>
            </a:prstGeom>
            <a:noFill/>
          </p:spPr>
          <p:txBody>
            <a:bodyPr wrap="square" rtlCol="0">
              <a:spAutoFit/>
            </a:bodyPr>
            <a:lstStyle/>
            <a:p>
              <a:pPr algn="ctr"/>
              <a:r>
                <a:rPr lang="en-US" sz="1600" b="1" dirty="0"/>
                <a:t>Non-conservative tracer</a:t>
              </a:r>
              <a:endParaRPr lang="en-US" sz="1600" dirty="0"/>
            </a:p>
          </p:txBody>
        </p:sp>
        <p:sp>
          <p:nvSpPr>
            <p:cNvPr id="64" name="TextBox 63"/>
            <p:cNvSpPr txBox="1"/>
            <p:nvPr/>
          </p:nvSpPr>
          <p:spPr>
            <a:xfrm>
              <a:off x="3306819" y="1930168"/>
              <a:ext cx="1112855" cy="146808"/>
            </a:xfrm>
            <a:prstGeom prst="rect">
              <a:avLst/>
            </a:prstGeom>
            <a:noFill/>
          </p:spPr>
          <p:txBody>
            <a:bodyPr wrap="square" rtlCol="0">
              <a:spAutoFit/>
            </a:bodyPr>
            <a:lstStyle/>
            <a:p>
              <a:pPr algn="ctr"/>
              <a:r>
                <a:rPr lang="en-US" sz="1400" dirty="0"/>
                <a:t>observation</a:t>
              </a:r>
            </a:p>
          </p:txBody>
        </p:sp>
        <p:cxnSp>
          <p:nvCxnSpPr>
            <p:cNvPr id="53" name="Straight Connector 52"/>
            <p:cNvCxnSpPr/>
            <p:nvPr/>
          </p:nvCxnSpPr>
          <p:spPr>
            <a:xfrm rot="16200000" flipH="1">
              <a:off x="4035399" y="2241878"/>
              <a:ext cx="457206" cy="1"/>
            </a:xfrm>
            <a:prstGeom prst="line">
              <a:avLst/>
            </a:prstGeom>
            <a:ln w="63500">
              <a:solidFill>
                <a:srgbClr val="008000"/>
              </a:solidFill>
              <a:headEnd type="triangle"/>
              <a:tailEnd type="none"/>
            </a:ln>
          </p:spPr>
          <p:style>
            <a:lnRef idx="2">
              <a:schemeClr val="accent1"/>
            </a:lnRef>
            <a:fillRef idx="0">
              <a:schemeClr val="accent1"/>
            </a:fillRef>
            <a:effectRef idx="1">
              <a:schemeClr val="accent1"/>
            </a:effectRef>
            <a:fontRef idx="minor">
              <a:schemeClr val="tx1"/>
            </a:fontRef>
          </p:style>
        </p:cxnSp>
      </p:grpSp>
      <p:sp>
        <p:nvSpPr>
          <p:cNvPr id="66" name="TextBox 65"/>
          <p:cNvSpPr txBox="1"/>
          <p:nvPr/>
        </p:nvSpPr>
        <p:spPr>
          <a:xfrm>
            <a:off x="5892794" y="2897842"/>
            <a:ext cx="1058697" cy="523220"/>
          </a:xfrm>
          <a:prstGeom prst="rect">
            <a:avLst/>
          </a:prstGeom>
          <a:noFill/>
        </p:spPr>
        <p:txBody>
          <a:bodyPr wrap="square" rtlCol="0">
            <a:spAutoFit/>
          </a:bodyPr>
          <a:lstStyle/>
          <a:p>
            <a:pPr algn="ctr"/>
            <a:r>
              <a:rPr lang="en-US" sz="1400" dirty="0"/>
              <a:t>Water mass #2</a:t>
            </a:r>
          </a:p>
        </p:txBody>
      </p:sp>
      <p:sp>
        <p:nvSpPr>
          <p:cNvPr id="74" name="Oval 73"/>
          <p:cNvSpPr/>
          <p:nvPr/>
        </p:nvSpPr>
        <p:spPr>
          <a:xfrm>
            <a:off x="3103238" y="4188925"/>
            <a:ext cx="100584" cy="100584"/>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Oval 74"/>
          <p:cNvSpPr/>
          <p:nvPr/>
        </p:nvSpPr>
        <p:spPr>
          <a:xfrm>
            <a:off x="5970724" y="3108388"/>
            <a:ext cx="100584" cy="100584"/>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TextBox 84"/>
          <p:cNvSpPr txBox="1"/>
          <p:nvPr/>
        </p:nvSpPr>
        <p:spPr>
          <a:xfrm>
            <a:off x="3273427" y="1892278"/>
            <a:ext cx="2557200" cy="738664"/>
          </a:xfrm>
          <a:prstGeom prst="rect">
            <a:avLst/>
          </a:prstGeom>
          <a:noFill/>
        </p:spPr>
        <p:txBody>
          <a:bodyPr wrap="square" rtlCol="0">
            <a:spAutoFit/>
          </a:bodyPr>
          <a:lstStyle/>
          <a:p>
            <a:pPr algn="ctr"/>
            <a:r>
              <a:rPr lang="en-US" sz="1400" dirty="0">
                <a:solidFill>
                  <a:srgbClr val="008000"/>
                </a:solidFill>
              </a:rPr>
              <a:t>Deviation from mixing line </a:t>
            </a:r>
          </a:p>
          <a:p>
            <a:pPr algn="ctr"/>
            <a:r>
              <a:rPr lang="en-US" sz="1400" dirty="0">
                <a:solidFill>
                  <a:srgbClr val="008000"/>
                </a:solidFill>
              </a:rPr>
              <a:t>represents the influence of biogeochemistry</a:t>
            </a:r>
          </a:p>
        </p:txBody>
      </p:sp>
      <p:sp>
        <p:nvSpPr>
          <p:cNvPr id="25" name="TextBox 24"/>
          <p:cNvSpPr txBox="1"/>
          <p:nvPr/>
        </p:nvSpPr>
        <p:spPr>
          <a:xfrm>
            <a:off x="201598" y="88602"/>
            <a:ext cx="8600997" cy="707886"/>
          </a:xfrm>
          <a:prstGeom prst="rect">
            <a:avLst/>
          </a:prstGeom>
          <a:noFill/>
        </p:spPr>
        <p:txBody>
          <a:bodyPr wrap="square" rtlCol="0">
            <a:spAutoFit/>
          </a:bodyPr>
          <a:lstStyle/>
          <a:p>
            <a:r>
              <a:rPr lang="en-US" sz="2000" b="1" dirty="0">
                <a:solidFill>
                  <a:srgbClr val="660066"/>
                </a:solidFill>
              </a:rPr>
              <a:t>Global tracers: looking for anomalies</a:t>
            </a:r>
          </a:p>
          <a:p>
            <a:r>
              <a:rPr lang="en-US" sz="2000" b="1" dirty="0"/>
              <a:t>Deviations from end-member mixing </a:t>
            </a:r>
            <a:r>
              <a:rPr lang="mr-IN" sz="2000" b="1" dirty="0"/>
              <a:t>–</a:t>
            </a:r>
            <a:r>
              <a:rPr lang="en-US" sz="2000" b="1" dirty="0"/>
              <a:t> quantify deviations</a:t>
            </a:r>
            <a:endParaRPr lang="en-US" sz="2000" b="1" dirty="0">
              <a:solidFill>
                <a:srgbClr val="FF0000"/>
              </a:solidFill>
            </a:endParaRPr>
          </a:p>
        </p:txBody>
      </p:sp>
      <p:sp>
        <p:nvSpPr>
          <p:cNvPr id="30" name="TextBox 29"/>
          <p:cNvSpPr txBox="1"/>
          <p:nvPr/>
        </p:nvSpPr>
        <p:spPr>
          <a:xfrm>
            <a:off x="533400" y="1319282"/>
            <a:ext cx="8089900" cy="400110"/>
          </a:xfrm>
          <a:prstGeom prst="rect">
            <a:avLst/>
          </a:prstGeom>
          <a:solidFill>
            <a:srgbClr val="CCFFCC">
              <a:alpha val="70000"/>
            </a:srgbClr>
          </a:solidFill>
          <a:ln>
            <a:solidFill>
              <a:schemeClr val="tx1"/>
            </a:solidFill>
          </a:ln>
        </p:spPr>
        <p:txBody>
          <a:bodyPr wrap="square" rtlCol="0">
            <a:spAutoFit/>
          </a:bodyPr>
          <a:lstStyle/>
          <a:p>
            <a:pPr algn="ctr"/>
            <a:r>
              <a:rPr lang="en-US" sz="2000" b="1" dirty="0"/>
              <a:t>observation </a:t>
            </a:r>
            <a:r>
              <a:rPr lang="en-US" sz="2000" dirty="0"/>
              <a:t>- </a:t>
            </a:r>
            <a:r>
              <a:rPr lang="en-US" sz="2000" b="1" dirty="0">
                <a:solidFill>
                  <a:srgbClr val="3366FF"/>
                </a:solidFill>
              </a:rPr>
              <a:t>transport</a:t>
            </a:r>
            <a:r>
              <a:rPr lang="en-US" sz="2000" b="1" dirty="0">
                <a:solidFill>
                  <a:srgbClr val="008000"/>
                </a:solidFill>
              </a:rPr>
              <a:t> </a:t>
            </a:r>
            <a:r>
              <a:rPr lang="en-US" sz="2000" b="1" dirty="0">
                <a:solidFill>
                  <a:srgbClr val="FF0000"/>
                </a:solidFill>
              </a:rPr>
              <a:t>= </a:t>
            </a:r>
            <a:r>
              <a:rPr lang="en-US" sz="2000" b="1" dirty="0">
                <a:solidFill>
                  <a:srgbClr val="008000"/>
                </a:solidFill>
              </a:rPr>
              <a:t>biogeochemistry</a:t>
            </a:r>
            <a:endParaRPr lang="en-US" b="1" dirty="0">
              <a:solidFill>
                <a:srgbClr val="3366FF"/>
              </a:solidFill>
            </a:endParaRPr>
          </a:p>
        </p:txBody>
      </p:sp>
      <p:sp>
        <p:nvSpPr>
          <p:cNvPr id="60" name="Freeform 59"/>
          <p:cNvSpPr/>
          <p:nvPr/>
        </p:nvSpPr>
        <p:spPr>
          <a:xfrm>
            <a:off x="4076108" y="1664824"/>
            <a:ext cx="2045480" cy="1857729"/>
          </a:xfrm>
          <a:custGeom>
            <a:avLst/>
            <a:gdLst>
              <a:gd name="connsiteX0" fmla="*/ 1409700 w 1409700"/>
              <a:gd name="connsiteY0" fmla="*/ 0 h 1016000"/>
              <a:gd name="connsiteX1" fmla="*/ 1041400 w 1409700"/>
              <a:gd name="connsiteY1" fmla="*/ 495300 h 1016000"/>
              <a:gd name="connsiteX2" fmla="*/ 0 w 1409700"/>
              <a:gd name="connsiteY2" fmla="*/ 1016000 h 1016000"/>
            </a:gdLst>
            <a:ahLst/>
            <a:cxnLst>
              <a:cxn ang="0">
                <a:pos x="connsiteX0" y="connsiteY0"/>
              </a:cxn>
              <a:cxn ang="0">
                <a:pos x="connsiteX1" y="connsiteY1"/>
              </a:cxn>
              <a:cxn ang="0">
                <a:pos x="connsiteX2" y="connsiteY2"/>
              </a:cxn>
            </a:cxnLst>
            <a:rect l="l" t="t" r="r" b="b"/>
            <a:pathLst>
              <a:path w="1409700" h="1016000">
                <a:moveTo>
                  <a:pt x="1409700" y="0"/>
                </a:moveTo>
                <a:cubicBezTo>
                  <a:pt x="1343025" y="162983"/>
                  <a:pt x="1276350" y="325967"/>
                  <a:pt x="1041400" y="495300"/>
                </a:cubicBezTo>
                <a:cubicBezTo>
                  <a:pt x="806450" y="664633"/>
                  <a:pt x="403225" y="840316"/>
                  <a:pt x="0" y="1016000"/>
                </a:cubicBezTo>
              </a:path>
            </a:pathLst>
          </a:custGeom>
          <a:ln w="38100">
            <a:solidFill>
              <a:schemeClr val="tx1"/>
            </a:solidFill>
            <a:prstDash val="sysDot"/>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Oval 27"/>
          <p:cNvSpPr/>
          <p:nvPr/>
        </p:nvSpPr>
        <p:spPr>
          <a:xfrm>
            <a:off x="4017348" y="3844872"/>
            <a:ext cx="100584" cy="100584"/>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22</a:t>
            </a:fld>
            <a:endParaRPr lang="en-US"/>
          </a:p>
        </p:txBody>
      </p:sp>
      <p:sp>
        <p:nvSpPr>
          <p:cNvPr id="2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2" name="Freeform 1"/>
          <p:cNvSpPr/>
          <p:nvPr/>
        </p:nvSpPr>
        <p:spPr>
          <a:xfrm>
            <a:off x="3148754" y="2835394"/>
            <a:ext cx="2835619" cy="1374209"/>
          </a:xfrm>
          <a:custGeom>
            <a:avLst/>
            <a:gdLst>
              <a:gd name="connsiteX0" fmla="*/ 0 w 2835619"/>
              <a:gd name="connsiteY0" fmla="*/ 1374209 h 1374209"/>
              <a:gd name="connsiteX1" fmla="*/ 243550 w 2835619"/>
              <a:gd name="connsiteY1" fmla="*/ 765382 h 1374209"/>
              <a:gd name="connsiteX2" fmla="*/ 782840 w 2835619"/>
              <a:gd name="connsiteY2" fmla="*/ 121765 h 1374209"/>
              <a:gd name="connsiteX3" fmla="*/ 1356922 w 2835619"/>
              <a:gd name="connsiteY3" fmla="*/ 0 h 1374209"/>
              <a:gd name="connsiteX4" fmla="*/ 2122365 w 2835619"/>
              <a:gd name="connsiteY4" fmla="*/ 17395 h 1374209"/>
              <a:gd name="connsiteX5" fmla="*/ 2835619 w 2835619"/>
              <a:gd name="connsiteY5" fmla="*/ 260926 h 13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5619" h="1374209">
                <a:moveTo>
                  <a:pt x="0" y="1374209"/>
                </a:moveTo>
                <a:lnTo>
                  <a:pt x="243550" y="765382"/>
                </a:lnTo>
                <a:lnTo>
                  <a:pt x="782840" y="121765"/>
                </a:lnTo>
                <a:lnTo>
                  <a:pt x="1356922" y="0"/>
                </a:lnTo>
                <a:lnTo>
                  <a:pt x="2122365" y="17395"/>
                </a:lnTo>
                <a:lnTo>
                  <a:pt x="2835619" y="260926"/>
                </a:lnTo>
              </a:path>
            </a:pathLst>
          </a:cu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869498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533400" y="904919"/>
            <a:ext cx="8089900" cy="400110"/>
          </a:xfrm>
          <a:prstGeom prst="rect">
            <a:avLst/>
          </a:prstGeom>
          <a:solidFill>
            <a:srgbClr val="CCFFCC">
              <a:alpha val="70000"/>
            </a:srgbClr>
          </a:solidFill>
          <a:ln>
            <a:solidFill>
              <a:schemeClr val="tx1"/>
            </a:solidFill>
          </a:ln>
        </p:spPr>
        <p:txBody>
          <a:bodyPr wrap="square" rtlCol="0">
            <a:spAutoFit/>
          </a:bodyPr>
          <a:lstStyle/>
          <a:p>
            <a:pPr algn="ctr"/>
            <a:r>
              <a:rPr lang="en-US" sz="2000" b="1" dirty="0"/>
              <a:t>observation </a:t>
            </a:r>
            <a:r>
              <a:rPr lang="en-US" sz="2000" dirty="0"/>
              <a:t>- </a:t>
            </a:r>
            <a:r>
              <a:rPr lang="en-US" sz="2000" b="1" dirty="0">
                <a:solidFill>
                  <a:srgbClr val="3366FF"/>
                </a:solidFill>
              </a:rPr>
              <a:t>transport</a:t>
            </a:r>
            <a:r>
              <a:rPr lang="en-US" sz="2000" b="1" dirty="0">
                <a:solidFill>
                  <a:srgbClr val="008000"/>
                </a:solidFill>
              </a:rPr>
              <a:t> </a:t>
            </a:r>
            <a:r>
              <a:rPr lang="en-US" sz="2000" b="1" dirty="0">
                <a:solidFill>
                  <a:srgbClr val="FF0000"/>
                </a:solidFill>
              </a:rPr>
              <a:t>= </a:t>
            </a:r>
            <a:r>
              <a:rPr lang="en-US" sz="2000" b="1" dirty="0">
                <a:solidFill>
                  <a:srgbClr val="008000"/>
                </a:solidFill>
              </a:rPr>
              <a:t>biogeochemistry</a:t>
            </a:r>
            <a:endParaRPr lang="en-US" b="1" dirty="0">
              <a:solidFill>
                <a:srgbClr val="3366FF"/>
              </a:solidFill>
            </a:endParaRPr>
          </a:p>
        </p:txBody>
      </p:sp>
      <p:pic>
        <p:nvPicPr>
          <p:cNvPr id="23" name="Content Placeholder 6" descr="cost_calculator_230Th_paper_decay_river_dust_LITHO.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67733" y="1586737"/>
            <a:ext cx="7595767" cy="3425754"/>
          </a:xfrm>
          <a:prstGeom prst="rect">
            <a:avLst/>
          </a:prstGeom>
          <a:noFill/>
          <a:ln w="9525">
            <a:noFill/>
            <a:miter lim="800000"/>
            <a:headEnd/>
            <a:tailEnd/>
          </a:ln>
        </p:spPr>
      </p:pic>
      <p:sp>
        <p:nvSpPr>
          <p:cNvPr id="27" name="Freeform 26"/>
          <p:cNvSpPr/>
          <p:nvPr/>
        </p:nvSpPr>
        <p:spPr>
          <a:xfrm>
            <a:off x="5748427" y="1252585"/>
            <a:ext cx="275974" cy="441394"/>
          </a:xfrm>
          <a:custGeom>
            <a:avLst/>
            <a:gdLst>
              <a:gd name="connsiteX0" fmla="*/ 1409700 w 1409700"/>
              <a:gd name="connsiteY0" fmla="*/ 0 h 1016000"/>
              <a:gd name="connsiteX1" fmla="*/ 1041400 w 1409700"/>
              <a:gd name="connsiteY1" fmla="*/ 495300 h 1016000"/>
              <a:gd name="connsiteX2" fmla="*/ 0 w 1409700"/>
              <a:gd name="connsiteY2" fmla="*/ 1016000 h 1016000"/>
            </a:gdLst>
            <a:ahLst/>
            <a:cxnLst>
              <a:cxn ang="0">
                <a:pos x="connsiteX0" y="connsiteY0"/>
              </a:cxn>
              <a:cxn ang="0">
                <a:pos x="connsiteX1" y="connsiteY1"/>
              </a:cxn>
              <a:cxn ang="0">
                <a:pos x="connsiteX2" y="connsiteY2"/>
              </a:cxn>
            </a:cxnLst>
            <a:rect l="l" t="t" r="r" b="b"/>
            <a:pathLst>
              <a:path w="1409700" h="1016000">
                <a:moveTo>
                  <a:pt x="1409700" y="0"/>
                </a:moveTo>
                <a:cubicBezTo>
                  <a:pt x="1343025" y="162983"/>
                  <a:pt x="1276350" y="325967"/>
                  <a:pt x="1041400" y="495300"/>
                </a:cubicBezTo>
                <a:cubicBezTo>
                  <a:pt x="806450" y="664633"/>
                  <a:pt x="403225" y="840316"/>
                  <a:pt x="0" y="1016000"/>
                </a:cubicBezTo>
              </a:path>
            </a:pathLst>
          </a:custGeom>
          <a:ln w="38100">
            <a:solidFill>
              <a:schemeClr val="tx1"/>
            </a:solidFill>
            <a:prstDash val="sysDot"/>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TextBox 16"/>
          <p:cNvSpPr txBox="1"/>
          <p:nvPr/>
        </p:nvSpPr>
        <p:spPr>
          <a:xfrm>
            <a:off x="1585142" y="5000171"/>
            <a:ext cx="6429375" cy="1461939"/>
          </a:xfrm>
          <a:prstGeom prst="rect">
            <a:avLst/>
          </a:prstGeom>
          <a:noFill/>
        </p:spPr>
        <p:txBody>
          <a:bodyPr wrap="square" rtlCol="0">
            <a:spAutoFit/>
          </a:bodyPr>
          <a:lstStyle/>
          <a:p>
            <a:pPr>
              <a:spcAft>
                <a:spcPts val="1000"/>
              </a:spcAft>
              <a:buFont typeface="Arial"/>
              <a:buChar char="•"/>
            </a:pPr>
            <a:r>
              <a:rPr lang="en-US" sz="1600" b="1" dirty="0">
                <a:latin typeface="Comic Sans MS"/>
                <a:cs typeface="Comic Sans MS"/>
              </a:rPr>
              <a:t> &gt;80% of measured </a:t>
            </a:r>
            <a:r>
              <a:rPr lang="en-US" sz="1600" b="1" dirty="0" err="1">
                <a:latin typeface="Comic Sans MS"/>
                <a:cs typeface="Comic Sans MS"/>
              </a:rPr>
              <a:t>Nd</a:t>
            </a:r>
            <a:r>
              <a:rPr lang="en-US" sz="1600" b="1" dirty="0">
                <a:latin typeface="Comic Sans MS"/>
                <a:cs typeface="Comic Sans MS"/>
              </a:rPr>
              <a:t> distribution reflects transport</a:t>
            </a:r>
          </a:p>
          <a:p>
            <a:pPr>
              <a:spcAft>
                <a:spcPts val="1000"/>
              </a:spcAft>
              <a:buFont typeface="Arial"/>
              <a:buChar char="•"/>
            </a:pPr>
            <a:r>
              <a:rPr lang="en-US" sz="1600" dirty="0">
                <a:latin typeface="Comic Sans MS"/>
                <a:cs typeface="Comic Sans MS"/>
              </a:rPr>
              <a:t> Mid-depth </a:t>
            </a:r>
            <a:r>
              <a:rPr lang="en-US" sz="1600" dirty="0" err="1">
                <a:latin typeface="Comic Sans MS"/>
                <a:cs typeface="Comic Sans MS"/>
              </a:rPr>
              <a:t>Nd</a:t>
            </a:r>
            <a:r>
              <a:rPr lang="en-US" sz="1600" dirty="0">
                <a:latin typeface="Comic Sans MS"/>
                <a:cs typeface="Comic Sans MS"/>
              </a:rPr>
              <a:t> source from boundary (New source?)</a:t>
            </a:r>
          </a:p>
          <a:p>
            <a:pPr>
              <a:spcAft>
                <a:spcPts val="1000"/>
              </a:spcAft>
              <a:buFont typeface="Arial"/>
              <a:buChar char="•"/>
            </a:pPr>
            <a:r>
              <a:rPr lang="en-US" sz="1600" dirty="0">
                <a:latin typeface="Comic Sans MS"/>
                <a:cs typeface="Comic Sans MS"/>
              </a:rPr>
              <a:t> Deep source possibly due to carbonate dissolution (recycling?)</a:t>
            </a:r>
          </a:p>
          <a:p>
            <a:pPr>
              <a:spcAft>
                <a:spcPts val="1000"/>
              </a:spcAft>
              <a:buFont typeface="Arial"/>
              <a:buChar char="•"/>
            </a:pPr>
            <a:r>
              <a:rPr lang="en-US" sz="1600" dirty="0">
                <a:latin typeface="Comic Sans MS"/>
                <a:cs typeface="Comic Sans MS"/>
              </a:rPr>
              <a:t> Strong sink due to hydrothermal scavenging</a:t>
            </a:r>
          </a:p>
        </p:txBody>
      </p:sp>
      <p:sp>
        <p:nvSpPr>
          <p:cNvPr id="15" name="TextBox 14"/>
          <p:cNvSpPr txBox="1"/>
          <p:nvPr/>
        </p:nvSpPr>
        <p:spPr>
          <a:xfrm>
            <a:off x="201598" y="88602"/>
            <a:ext cx="7030994" cy="677108"/>
          </a:xfrm>
          <a:prstGeom prst="rect">
            <a:avLst/>
          </a:prstGeom>
          <a:noFill/>
        </p:spPr>
        <p:txBody>
          <a:bodyPr wrap="square" rtlCol="0">
            <a:spAutoFit/>
          </a:bodyPr>
          <a:lstStyle/>
          <a:p>
            <a:r>
              <a:rPr lang="en-US" sz="2000" b="1" dirty="0">
                <a:solidFill>
                  <a:srgbClr val="660066"/>
                </a:solidFill>
              </a:rPr>
              <a:t>Fraction of </a:t>
            </a:r>
            <a:r>
              <a:rPr lang="en-US" sz="2000" b="1" dirty="0" err="1">
                <a:solidFill>
                  <a:srgbClr val="660066"/>
                </a:solidFill>
              </a:rPr>
              <a:t>Nd</a:t>
            </a:r>
            <a:r>
              <a:rPr lang="en-US" sz="2000" b="1" dirty="0">
                <a:solidFill>
                  <a:srgbClr val="660066"/>
                </a:solidFill>
              </a:rPr>
              <a:t> that cannot be explained by mixing alone</a:t>
            </a:r>
          </a:p>
          <a:p>
            <a:r>
              <a:rPr lang="en-US" b="1" dirty="0"/>
              <a:t>End-member mixing analysis: results</a:t>
            </a:r>
          </a:p>
        </p:txBody>
      </p:sp>
      <p:grpSp>
        <p:nvGrpSpPr>
          <p:cNvPr id="40" name="Group 39"/>
          <p:cNvGrpSpPr/>
          <p:nvPr/>
        </p:nvGrpSpPr>
        <p:grpSpPr>
          <a:xfrm>
            <a:off x="1441027" y="4941557"/>
            <a:ext cx="327308" cy="380572"/>
            <a:chOff x="778731" y="3360616"/>
            <a:chExt cx="327308" cy="380572"/>
          </a:xfrm>
        </p:grpSpPr>
        <p:sp>
          <p:nvSpPr>
            <p:cNvPr id="41" name="Oval 40"/>
            <p:cNvSpPr/>
            <p:nvPr/>
          </p:nvSpPr>
          <p:spPr>
            <a:xfrm>
              <a:off x="788500" y="3409462"/>
              <a:ext cx="317539" cy="331726"/>
            </a:xfrm>
            <a:prstGeom prst="ellips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42" name="TextBox 41"/>
            <p:cNvSpPr txBox="1"/>
            <p:nvPr/>
          </p:nvSpPr>
          <p:spPr>
            <a:xfrm>
              <a:off x="778731" y="3360616"/>
              <a:ext cx="327308" cy="310896"/>
            </a:xfrm>
            <a:prstGeom prst="rect">
              <a:avLst/>
            </a:prstGeom>
            <a:noFill/>
          </p:spPr>
          <p:txBody>
            <a:bodyPr wrap="none" rtlCol="0">
              <a:spAutoFit/>
            </a:bodyPr>
            <a:lstStyle/>
            <a:p>
              <a:r>
                <a:rPr lang="en-US" sz="2000" dirty="0"/>
                <a:t>1</a:t>
              </a:r>
            </a:p>
          </p:txBody>
        </p:sp>
      </p:grpSp>
      <p:grpSp>
        <p:nvGrpSpPr>
          <p:cNvPr id="43" name="Group 42"/>
          <p:cNvGrpSpPr/>
          <p:nvPr/>
        </p:nvGrpSpPr>
        <p:grpSpPr>
          <a:xfrm>
            <a:off x="1441027" y="5331898"/>
            <a:ext cx="327308" cy="400110"/>
            <a:chOff x="778731" y="3360616"/>
            <a:chExt cx="327308" cy="400110"/>
          </a:xfrm>
        </p:grpSpPr>
        <p:sp>
          <p:nvSpPr>
            <p:cNvPr id="44" name="Oval 43"/>
            <p:cNvSpPr/>
            <p:nvPr/>
          </p:nvSpPr>
          <p:spPr>
            <a:xfrm>
              <a:off x="788500" y="3409462"/>
              <a:ext cx="317539" cy="331726"/>
            </a:xfrm>
            <a:prstGeom prst="ellips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45" name="TextBox 44"/>
            <p:cNvSpPr txBox="1"/>
            <p:nvPr/>
          </p:nvSpPr>
          <p:spPr>
            <a:xfrm>
              <a:off x="778731" y="3360616"/>
              <a:ext cx="327308" cy="400110"/>
            </a:xfrm>
            <a:prstGeom prst="rect">
              <a:avLst/>
            </a:prstGeom>
            <a:noFill/>
          </p:spPr>
          <p:txBody>
            <a:bodyPr wrap="none" rtlCol="0">
              <a:spAutoFit/>
            </a:bodyPr>
            <a:lstStyle/>
            <a:p>
              <a:r>
                <a:rPr lang="en-US" sz="2000" dirty="0"/>
                <a:t>2</a:t>
              </a:r>
            </a:p>
          </p:txBody>
        </p:sp>
      </p:grpSp>
      <p:grpSp>
        <p:nvGrpSpPr>
          <p:cNvPr id="46" name="Group 45"/>
          <p:cNvGrpSpPr/>
          <p:nvPr/>
        </p:nvGrpSpPr>
        <p:grpSpPr>
          <a:xfrm>
            <a:off x="1450796" y="5712470"/>
            <a:ext cx="327308" cy="400110"/>
            <a:chOff x="778731" y="3360616"/>
            <a:chExt cx="327308" cy="400110"/>
          </a:xfrm>
        </p:grpSpPr>
        <p:sp>
          <p:nvSpPr>
            <p:cNvPr id="47" name="Oval 46"/>
            <p:cNvSpPr/>
            <p:nvPr/>
          </p:nvSpPr>
          <p:spPr>
            <a:xfrm>
              <a:off x="788500" y="3409462"/>
              <a:ext cx="317539" cy="331726"/>
            </a:xfrm>
            <a:prstGeom prst="ellips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48" name="TextBox 47"/>
            <p:cNvSpPr txBox="1"/>
            <p:nvPr/>
          </p:nvSpPr>
          <p:spPr>
            <a:xfrm>
              <a:off x="778731" y="3360616"/>
              <a:ext cx="327308" cy="400110"/>
            </a:xfrm>
            <a:prstGeom prst="rect">
              <a:avLst/>
            </a:prstGeom>
            <a:noFill/>
          </p:spPr>
          <p:txBody>
            <a:bodyPr wrap="none" rtlCol="0">
              <a:spAutoFit/>
            </a:bodyPr>
            <a:lstStyle/>
            <a:p>
              <a:r>
                <a:rPr lang="en-US" sz="2000" dirty="0"/>
                <a:t>3</a:t>
              </a:r>
            </a:p>
          </p:txBody>
        </p:sp>
      </p:grpSp>
      <p:grpSp>
        <p:nvGrpSpPr>
          <p:cNvPr id="49" name="Group 48"/>
          <p:cNvGrpSpPr/>
          <p:nvPr/>
        </p:nvGrpSpPr>
        <p:grpSpPr>
          <a:xfrm>
            <a:off x="1441027" y="6083273"/>
            <a:ext cx="327308" cy="400110"/>
            <a:chOff x="778731" y="3360616"/>
            <a:chExt cx="327308" cy="400110"/>
          </a:xfrm>
        </p:grpSpPr>
        <p:sp>
          <p:nvSpPr>
            <p:cNvPr id="50" name="Oval 49"/>
            <p:cNvSpPr/>
            <p:nvPr/>
          </p:nvSpPr>
          <p:spPr>
            <a:xfrm>
              <a:off x="788500" y="3409462"/>
              <a:ext cx="317539" cy="331726"/>
            </a:xfrm>
            <a:prstGeom prst="ellips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51" name="TextBox 50"/>
            <p:cNvSpPr txBox="1"/>
            <p:nvPr/>
          </p:nvSpPr>
          <p:spPr>
            <a:xfrm>
              <a:off x="778731" y="3360616"/>
              <a:ext cx="327308" cy="400110"/>
            </a:xfrm>
            <a:prstGeom prst="rect">
              <a:avLst/>
            </a:prstGeom>
            <a:noFill/>
          </p:spPr>
          <p:txBody>
            <a:bodyPr wrap="none" rtlCol="0">
              <a:spAutoFit/>
            </a:bodyPr>
            <a:lstStyle/>
            <a:p>
              <a:r>
                <a:rPr lang="en-US" sz="2000" dirty="0"/>
                <a:t>4</a:t>
              </a:r>
            </a:p>
          </p:txBody>
        </p:sp>
      </p:grpSp>
      <p:grpSp>
        <p:nvGrpSpPr>
          <p:cNvPr id="52" name="Group 51"/>
          <p:cNvGrpSpPr/>
          <p:nvPr/>
        </p:nvGrpSpPr>
        <p:grpSpPr>
          <a:xfrm>
            <a:off x="7776019" y="1396451"/>
            <a:ext cx="327308" cy="380572"/>
            <a:chOff x="778731" y="3360616"/>
            <a:chExt cx="327308" cy="380572"/>
          </a:xfrm>
        </p:grpSpPr>
        <p:sp>
          <p:nvSpPr>
            <p:cNvPr id="53" name="Oval 52"/>
            <p:cNvSpPr/>
            <p:nvPr/>
          </p:nvSpPr>
          <p:spPr>
            <a:xfrm>
              <a:off x="788500" y="3409462"/>
              <a:ext cx="317539" cy="331726"/>
            </a:xfrm>
            <a:prstGeom prst="ellips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54" name="TextBox 53"/>
            <p:cNvSpPr txBox="1"/>
            <p:nvPr/>
          </p:nvSpPr>
          <p:spPr>
            <a:xfrm>
              <a:off x="778731" y="3360616"/>
              <a:ext cx="327308" cy="310896"/>
            </a:xfrm>
            <a:prstGeom prst="rect">
              <a:avLst/>
            </a:prstGeom>
            <a:noFill/>
          </p:spPr>
          <p:txBody>
            <a:bodyPr wrap="none" rtlCol="0">
              <a:spAutoFit/>
            </a:bodyPr>
            <a:lstStyle/>
            <a:p>
              <a:r>
                <a:rPr lang="en-US" sz="2000" dirty="0"/>
                <a:t>1</a:t>
              </a:r>
            </a:p>
          </p:txBody>
        </p:sp>
      </p:grpSp>
      <p:grpSp>
        <p:nvGrpSpPr>
          <p:cNvPr id="55" name="Group 54"/>
          <p:cNvGrpSpPr/>
          <p:nvPr/>
        </p:nvGrpSpPr>
        <p:grpSpPr>
          <a:xfrm>
            <a:off x="7232592" y="2035346"/>
            <a:ext cx="327308" cy="400110"/>
            <a:chOff x="778731" y="3360616"/>
            <a:chExt cx="327308" cy="400110"/>
          </a:xfrm>
        </p:grpSpPr>
        <p:sp>
          <p:nvSpPr>
            <p:cNvPr id="56" name="Oval 55"/>
            <p:cNvSpPr/>
            <p:nvPr/>
          </p:nvSpPr>
          <p:spPr>
            <a:xfrm>
              <a:off x="788500" y="3409462"/>
              <a:ext cx="317539" cy="331726"/>
            </a:xfrm>
            <a:prstGeom prst="ellips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57" name="TextBox 56"/>
            <p:cNvSpPr txBox="1"/>
            <p:nvPr/>
          </p:nvSpPr>
          <p:spPr>
            <a:xfrm>
              <a:off x="778731" y="3360616"/>
              <a:ext cx="327308" cy="400110"/>
            </a:xfrm>
            <a:prstGeom prst="rect">
              <a:avLst/>
            </a:prstGeom>
            <a:noFill/>
          </p:spPr>
          <p:txBody>
            <a:bodyPr wrap="none" rtlCol="0">
              <a:spAutoFit/>
            </a:bodyPr>
            <a:lstStyle/>
            <a:p>
              <a:r>
                <a:rPr lang="en-US" sz="2000" dirty="0"/>
                <a:t>2</a:t>
              </a:r>
            </a:p>
          </p:txBody>
        </p:sp>
      </p:grpSp>
      <p:grpSp>
        <p:nvGrpSpPr>
          <p:cNvPr id="59" name="Group 58"/>
          <p:cNvGrpSpPr/>
          <p:nvPr/>
        </p:nvGrpSpPr>
        <p:grpSpPr>
          <a:xfrm>
            <a:off x="6139457" y="3880837"/>
            <a:ext cx="327308" cy="400110"/>
            <a:chOff x="778731" y="3360616"/>
            <a:chExt cx="327308" cy="400110"/>
          </a:xfrm>
        </p:grpSpPr>
        <p:sp>
          <p:nvSpPr>
            <p:cNvPr id="60" name="Oval 59"/>
            <p:cNvSpPr/>
            <p:nvPr/>
          </p:nvSpPr>
          <p:spPr>
            <a:xfrm>
              <a:off x="788500" y="3409462"/>
              <a:ext cx="317539" cy="331726"/>
            </a:xfrm>
            <a:prstGeom prst="ellips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61" name="TextBox 60"/>
            <p:cNvSpPr txBox="1"/>
            <p:nvPr/>
          </p:nvSpPr>
          <p:spPr>
            <a:xfrm>
              <a:off x="778731" y="3360616"/>
              <a:ext cx="327308" cy="400110"/>
            </a:xfrm>
            <a:prstGeom prst="rect">
              <a:avLst/>
            </a:prstGeom>
            <a:noFill/>
          </p:spPr>
          <p:txBody>
            <a:bodyPr wrap="none" rtlCol="0">
              <a:spAutoFit/>
            </a:bodyPr>
            <a:lstStyle/>
            <a:p>
              <a:r>
                <a:rPr lang="en-US" sz="2000" dirty="0"/>
                <a:t>3</a:t>
              </a:r>
            </a:p>
          </p:txBody>
        </p:sp>
      </p:grpSp>
      <p:grpSp>
        <p:nvGrpSpPr>
          <p:cNvPr id="62" name="Group 61"/>
          <p:cNvGrpSpPr/>
          <p:nvPr/>
        </p:nvGrpSpPr>
        <p:grpSpPr>
          <a:xfrm>
            <a:off x="3738382" y="2508513"/>
            <a:ext cx="327308" cy="400110"/>
            <a:chOff x="778731" y="3360616"/>
            <a:chExt cx="327308" cy="400110"/>
          </a:xfrm>
        </p:grpSpPr>
        <p:sp>
          <p:nvSpPr>
            <p:cNvPr id="63" name="Oval 62"/>
            <p:cNvSpPr/>
            <p:nvPr/>
          </p:nvSpPr>
          <p:spPr>
            <a:xfrm>
              <a:off x="788500" y="3409462"/>
              <a:ext cx="317539" cy="331726"/>
            </a:xfrm>
            <a:prstGeom prst="ellipse">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dirty="0"/>
            </a:p>
          </p:txBody>
        </p:sp>
        <p:sp>
          <p:nvSpPr>
            <p:cNvPr id="64" name="TextBox 63"/>
            <p:cNvSpPr txBox="1"/>
            <p:nvPr/>
          </p:nvSpPr>
          <p:spPr>
            <a:xfrm>
              <a:off x="778731" y="3360616"/>
              <a:ext cx="327308" cy="400110"/>
            </a:xfrm>
            <a:prstGeom prst="rect">
              <a:avLst/>
            </a:prstGeom>
            <a:noFill/>
          </p:spPr>
          <p:txBody>
            <a:bodyPr wrap="none" rtlCol="0">
              <a:spAutoFit/>
            </a:bodyPr>
            <a:lstStyle/>
            <a:p>
              <a:r>
                <a:rPr lang="en-US" sz="2000" dirty="0"/>
                <a:t>4</a:t>
              </a:r>
            </a:p>
          </p:txBody>
        </p:sp>
      </p:grpSp>
      <p:sp>
        <p:nvSpPr>
          <p:cNvPr id="38" name="TextBox 37"/>
          <p:cNvSpPr txBox="1"/>
          <p:nvPr/>
        </p:nvSpPr>
        <p:spPr>
          <a:xfrm>
            <a:off x="7036832" y="4567023"/>
            <a:ext cx="1725333" cy="276999"/>
          </a:xfrm>
          <a:prstGeom prst="rect">
            <a:avLst/>
          </a:prstGeom>
          <a:solidFill>
            <a:schemeClr val="bg1"/>
          </a:solidFill>
          <a:ln>
            <a:solidFill>
              <a:srgbClr val="7F7F7F"/>
            </a:solidFill>
          </a:ln>
        </p:spPr>
        <p:txBody>
          <a:bodyPr wrap="square" rtlCol="0">
            <a:spAutoFit/>
          </a:bodyPr>
          <a:lstStyle/>
          <a:p>
            <a:pPr algn="ctr"/>
            <a:r>
              <a:rPr lang="en-US" sz="1200" dirty="0" err="1">
                <a:solidFill>
                  <a:srgbClr val="7F7F7F"/>
                </a:solidFill>
                <a:latin typeface="Comic Sans MS"/>
                <a:cs typeface="Comic Sans MS"/>
              </a:rPr>
              <a:t>Zheng</a:t>
            </a:r>
            <a:r>
              <a:rPr lang="en-US" sz="1200" dirty="0">
                <a:solidFill>
                  <a:srgbClr val="7F7F7F"/>
                </a:solidFill>
                <a:latin typeface="Comic Sans MS"/>
                <a:cs typeface="Comic Sans MS"/>
              </a:rPr>
              <a:t> et al. (2016)</a:t>
            </a:r>
          </a:p>
        </p:txBody>
      </p:sp>
      <p:sp>
        <p:nvSpPr>
          <p:cNvPr id="36"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3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23</a:t>
            </a:fld>
            <a:endParaRPr lang="en-US"/>
          </a:p>
        </p:txBody>
      </p:sp>
      <p:sp>
        <p:nvSpPr>
          <p:cNvPr id="5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967723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201598" y="88602"/>
            <a:ext cx="8634928" cy="677108"/>
          </a:xfrm>
          <a:prstGeom prst="rect">
            <a:avLst/>
          </a:prstGeom>
          <a:noFill/>
        </p:spPr>
        <p:txBody>
          <a:bodyPr wrap="square" rtlCol="0">
            <a:spAutoFit/>
          </a:bodyPr>
          <a:lstStyle/>
          <a:p>
            <a:r>
              <a:rPr lang="en-US" sz="2000" b="1" dirty="0">
                <a:solidFill>
                  <a:srgbClr val="660066"/>
                </a:solidFill>
              </a:rPr>
              <a:t>Rare earth elements</a:t>
            </a:r>
          </a:p>
          <a:p>
            <a:r>
              <a:rPr lang="en-US" b="1" dirty="0"/>
              <a:t>Concentrations in various environments</a:t>
            </a:r>
          </a:p>
        </p:txBody>
      </p:sp>
      <p:sp>
        <p:nvSpPr>
          <p:cNvPr id="31" name="TextBox 7"/>
          <p:cNvSpPr txBox="1">
            <a:spLocks noChangeArrowheads="1"/>
          </p:cNvSpPr>
          <p:nvPr/>
        </p:nvSpPr>
        <p:spPr bwMode="auto">
          <a:xfrm>
            <a:off x="1350572" y="1269087"/>
            <a:ext cx="2382150" cy="4708981"/>
          </a:xfrm>
          <a:prstGeom prst="rect">
            <a:avLst/>
          </a:prstGeom>
          <a:noFill/>
          <a:ln w="19050">
            <a:solidFill>
              <a:schemeClr val="tx1"/>
            </a:solidFill>
            <a:miter lim="800000"/>
            <a:headEnd/>
            <a:tailEnd/>
          </a:ln>
        </p:spPr>
        <p:txBody>
          <a:bodyPr wrap="square">
            <a:prstTxWarp prst="textNoShape">
              <a:avLst/>
            </a:prstTxWarp>
            <a:spAutoFit/>
          </a:bodyPr>
          <a:lstStyle/>
          <a:p>
            <a:r>
              <a:rPr lang="en-US" sz="2000" b="1" dirty="0">
                <a:latin typeface="Calibri" charset="0"/>
              </a:rPr>
              <a:t>La</a:t>
            </a:r>
            <a:r>
              <a:rPr lang="en-US" sz="2000" dirty="0">
                <a:latin typeface="Calibri" charset="0"/>
              </a:rPr>
              <a:t>	   Lanthanum</a:t>
            </a:r>
          </a:p>
          <a:p>
            <a:r>
              <a:rPr lang="en-US" sz="2000" b="1" dirty="0" err="1">
                <a:solidFill>
                  <a:srgbClr val="E46C0A"/>
                </a:solidFill>
                <a:latin typeface="Calibri" charset="0"/>
              </a:rPr>
              <a:t>Ce</a:t>
            </a:r>
            <a:r>
              <a:rPr lang="en-US" sz="2000" b="1" dirty="0">
                <a:solidFill>
                  <a:srgbClr val="E46C0A"/>
                </a:solidFill>
                <a:latin typeface="Calibri" charset="0"/>
              </a:rPr>
              <a:t>	   Cerium</a:t>
            </a:r>
          </a:p>
          <a:p>
            <a:r>
              <a:rPr lang="en-US" sz="2000" b="1" dirty="0">
                <a:latin typeface="Calibri" charset="0"/>
              </a:rPr>
              <a:t>Pr*</a:t>
            </a:r>
            <a:r>
              <a:rPr lang="en-US" sz="2000" dirty="0">
                <a:latin typeface="Calibri" charset="0"/>
              </a:rPr>
              <a:t>	   Praseodymium</a:t>
            </a:r>
          </a:p>
          <a:p>
            <a:r>
              <a:rPr lang="en-US" sz="2000" b="1" dirty="0" err="1">
                <a:solidFill>
                  <a:schemeClr val="accent6">
                    <a:lumMod val="75000"/>
                  </a:schemeClr>
                </a:solidFill>
                <a:latin typeface="Calibri" charset="0"/>
              </a:rPr>
              <a:t>Nd</a:t>
            </a:r>
            <a:r>
              <a:rPr lang="en-US" sz="2000" b="1" dirty="0">
                <a:solidFill>
                  <a:schemeClr val="accent6">
                    <a:lumMod val="75000"/>
                  </a:schemeClr>
                </a:solidFill>
                <a:latin typeface="Calibri" charset="0"/>
              </a:rPr>
              <a:t>	   Neodymium</a:t>
            </a:r>
          </a:p>
          <a:p>
            <a:r>
              <a:rPr lang="en-US" sz="1600" b="1" dirty="0">
                <a:solidFill>
                  <a:schemeClr val="bg1">
                    <a:lumMod val="50000"/>
                  </a:schemeClr>
                </a:solidFill>
                <a:latin typeface="Calibri" charset="0"/>
              </a:rPr>
              <a:t>(Pm)</a:t>
            </a:r>
            <a:r>
              <a:rPr lang="en-US" sz="1600" dirty="0">
                <a:solidFill>
                  <a:schemeClr val="bg1">
                    <a:lumMod val="50000"/>
                  </a:schemeClr>
                </a:solidFill>
                <a:latin typeface="Calibri" charset="0"/>
              </a:rPr>
              <a:t> </a:t>
            </a:r>
            <a:r>
              <a:rPr lang="en-US" sz="2000" dirty="0">
                <a:solidFill>
                  <a:schemeClr val="bg1">
                    <a:lumMod val="50000"/>
                  </a:schemeClr>
                </a:solidFill>
                <a:latin typeface="Calibri" charset="0"/>
              </a:rPr>
              <a:t>	   </a:t>
            </a:r>
            <a:r>
              <a:rPr lang="en-US" sz="1600" dirty="0">
                <a:solidFill>
                  <a:schemeClr val="bg1">
                    <a:lumMod val="50000"/>
                  </a:schemeClr>
                </a:solidFill>
                <a:latin typeface="Calibri" charset="0"/>
              </a:rPr>
              <a:t>Promethium</a:t>
            </a:r>
            <a:endParaRPr lang="en-US" sz="2000" dirty="0">
              <a:solidFill>
                <a:schemeClr val="bg1">
                  <a:lumMod val="50000"/>
                </a:schemeClr>
              </a:solidFill>
              <a:latin typeface="Calibri" charset="0"/>
            </a:endParaRPr>
          </a:p>
          <a:p>
            <a:r>
              <a:rPr lang="en-US" sz="2000" b="1" dirty="0" err="1">
                <a:latin typeface="Calibri" charset="0"/>
              </a:rPr>
              <a:t>Sm</a:t>
            </a:r>
            <a:r>
              <a:rPr lang="en-US" sz="2000" dirty="0">
                <a:latin typeface="Calibri" charset="0"/>
              </a:rPr>
              <a:t>	   Samarium</a:t>
            </a:r>
          </a:p>
          <a:p>
            <a:r>
              <a:rPr lang="en-US" sz="2000" b="1" dirty="0" err="1">
                <a:solidFill>
                  <a:srgbClr val="E46C0A"/>
                </a:solidFill>
                <a:latin typeface="Calibri" charset="0"/>
              </a:rPr>
              <a:t>Eu</a:t>
            </a:r>
            <a:r>
              <a:rPr lang="en-US" sz="2000" b="1" dirty="0">
                <a:solidFill>
                  <a:srgbClr val="E46C0A"/>
                </a:solidFill>
                <a:latin typeface="Calibri" charset="0"/>
              </a:rPr>
              <a:t>	   Europium</a:t>
            </a:r>
          </a:p>
          <a:p>
            <a:r>
              <a:rPr lang="en-US" sz="2000" b="1" dirty="0" err="1">
                <a:latin typeface="Calibri" charset="0"/>
              </a:rPr>
              <a:t>Gd</a:t>
            </a:r>
            <a:r>
              <a:rPr lang="en-US" sz="2000" dirty="0">
                <a:latin typeface="Calibri" charset="0"/>
              </a:rPr>
              <a:t>	   Gadolinium</a:t>
            </a:r>
          </a:p>
          <a:p>
            <a:r>
              <a:rPr lang="en-US" sz="2000" b="1" dirty="0">
                <a:latin typeface="Calibri" charset="0"/>
              </a:rPr>
              <a:t>Tb*</a:t>
            </a:r>
            <a:r>
              <a:rPr lang="en-US" sz="2000" dirty="0">
                <a:latin typeface="Calibri" charset="0"/>
              </a:rPr>
              <a:t>	   Terbium</a:t>
            </a:r>
          </a:p>
          <a:p>
            <a:r>
              <a:rPr lang="en-US" sz="2000" b="1" dirty="0" err="1">
                <a:latin typeface="Calibri" charset="0"/>
              </a:rPr>
              <a:t>Dy</a:t>
            </a:r>
            <a:r>
              <a:rPr lang="en-US" sz="2000" dirty="0">
                <a:latin typeface="Calibri" charset="0"/>
              </a:rPr>
              <a:t>	   Dysprosium</a:t>
            </a:r>
          </a:p>
          <a:p>
            <a:r>
              <a:rPr lang="en-US" sz="2000" b="1" dirty="0">
                <a:latin typeface="Calibri" charset="0"/>
              </a:rPr>
              <a:t>Ho*</a:t>
            </a:r>
            <a:r>
              <a:rPr lang="en-US" sz="2000" dirty="0">
                <a:latin typeface="Calibri" charset="0"/>
              </a:rPr>
              <a:t>	   Holmium</a:t>
            </a:r>
          </a:p>
          <a:p>
            <a:r>
              <a:rPr lang="en-US" sz="2000" b="1" dirty="0" err="1">
                <a:latin typeface="Calibri" charset="0"/>
              </a:rPr>
              <a:t>Er</a:t>
            </a:r>
            <a:r>
              <a:rPr lang="en-US" sz="2000" dirty="0">
                <a:latin typeface="Calibri" charset="0"/>
              </a:rPr>
              <a:t>	   Erbium</a:t>
            </a:r>
          </a:p>
          <a:p>
            <a:r>
              <a:rPr lang="en-US" sz="2000" b="1" dirty="0">
                <a:latin typeface="Calibri" charset="0"/>
              </a:rPr>
              <a:t>Tm*   </a:t>
            </a:r>
            <a:r>
              <a:rPr lang="en-US" sz="2000" dirty="0">
                <a:latin typeface="Calibri" charset="0"/>
              </a:rPr>
              <a:t>Thulium</a:t>
            </a:r>
          </a:p>
          <a:p>
            <a:r>
              <a:rPr lang="en-US" sz="2000" b="1" dirty="0" err="1">
                <a:latin typeface="Calibri" charset="0"/>
              </a:rPr>
              <a:t>Yb</a:t>
            </a:r>
            <a:r>
              <a:rPr lang="en-US" sz="2000" dirty="0">
                <a:latin typeface="Calibri" charset="0"/>
              </a:rPr>
              <a:t>	   Ytterbium</a:t>
            </a:r>
          </a:p>
          <a:p>
            <a:r>
              <a:rPr lang="en-US" sz="2000" b="1" dirty="0">
                <a:latin typeface="Calibri" charset="0"/>
              </a:rPr>
              <a:t>Lu</a:t>
            </a:r>
            <a:r>
              <a:rPr lang="en-US" sz="2000" dirty="0">
                <a:latin typeface="Calibri" charset="0"/>
              </a:rPr>
              <a:t>	   Lutetium</a:t>
            </a:r>
          </a:p>
        </p:txBody>
      </p:sp>
      <p:sp>
        <p:nvSpPr>
          <p:cNvPr id="32" name="TextBox 8"/>
          <p:cNvSpPr txBox="1">
            <a:spLocks noChangeArrowheads="1"/>
          </p:cNvSpPr>
          <p:nvPr/>
        </p:nvSpPr>
        <p:spPr bwMode="auto">
          <a:xfrm rot="5400000">
            <a:off x="725565" y="1432428"/>
            <a:ext cx="788347" cy="461665"/>
          </a:xfrm>
          <a:prstGeom prst="rect">
            <a:avLst/>
          </a:prstGeom>
          <a:noFill/>
          <a:ln w="9525">
            <a:noFill/>
            <a:miter lim="800000"/>
            <a:headEnd/>
            <a:tailEnd/>
          </a:ln>
        </p:spPr>
        <p:txBody>
          <a:bodyPr wrap="square">
            <a:prstTxWarp prst="textNoShape">
              <a:avLst/>
            </a:prstTxWarp>
            <a:spAutoFit/>
          </a:bodyPr>
          <a:lstStyle/>
          <a:p>
            <a:r>
              <a:rPr lang="en-US" sz="2400" b="1" dirty="0">
                <a:solidFill>
                  <a:srgbClr val="FF0000"/>
                </a:solidFill>
                <a:latin typeface="Calibri" charset="0"/>
              </a:rPr>
              <a:t>LREE</a:t>
            </a:r>
          </a:p>
        </p:txBody>
      </p:sp>
      <p:sp>
        <p:nvSpPr>
          <p:cNvPr id="33" name="TextBox 9"/>
          <p:cNvSpPr txBox="1">
            <a:spLocks noChangeArrowheads="1"/>
          </p:cNvSpPr>
          <p:nvPr/>
        </p:nvSpPr>
        <p:spPr bwMode="auto">
          <a:xfrm rot="5400000">
            <a:off x="693555" y="5321052"/>
            <a:ext cx="852367" cy="461665"/>
          </a:xfrm>
          <a:prstGeom prst="rect">
            <a:avLst/>
          </a:prstGeom>
          <a:noFill/>
          <a:ln w="9525">
            <a:noFill/>
            <a:miter lim="800000"/>
            <a:headEnd/>
            <a:tailEnd/>
          </a:ln>
        </p:spPr>
        <p:txBody>
          <a:bodyPr wrap="square">
            <a:prstTxWarp prst="textNoShape">
              <a:avLst/>
            </a:prstTxWarp>
            <a:spAutoFit/>
          </a:bodyPr>
          <a:lstStyle/>
          <a:p>
            <a:r>
              <a:rPr lang="en-US" sz="2400" b="1" dirty="0">
                <a:solidFill>
                  <a:srgbClr val="FF0000"/>
                </a:solidFill>
                <a:latin typeface="Calibri" charset="0"/>
              </a:rPr>
              <a:t>HREE</a:t>
            </a:r>
          </a:p>
        </p:txBody>
      </p:sp>
      <p:cxnSp>
        <p:nvCxnSpPr>
          <p:cNvPr id="34" name="Straight Arrow Connector 33"/>
          <p:cNvCxnSpPr>
            <a:endCxn id="33" idx="1"/>
          </p:cNvCxnSpPr>
          <p:nvPr/>
        </p:nvCxnSpPr>
        <p:spPr>
          <a:xfrm rot="5400000">
            <a:off x="-414395" y="3591567"/>
            <a:ext cx="3068267" cy="1588"/>
          </a:xfrm>
          <a:prstGeom prst="straightConnector1">
            <a:avLst/>
          </a:prstGeom>
          <a:ln w="19050">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36" name="TextBox 8"/>
          <p:cNvSpPr txBox="1">
            <a:spLocks noChangeArrowheads="1"/>
          </p:cNvSpPr>
          <p:nvPr/>
        </p:nvSpPr>
        <p:spPr bwMode="auto">
          <a:xfrm rot="5400000">
            <a:off x="-450936" y="3495089"/>
            <a:ext cx="2861118" cy="400110"/>
          </a:xfrm>
          <a:prstGeom prst="rect">
            <a:avLst/>
          </a:prstGeom>
          <a:noFill/>
          <a:ln w="9525">
            <a:noFill/>
            <a:miter lim="800000"/>
            <a:headEnd/>
            <a:tailEnd/>
          </a:ln>
        </p:spPr>
        <p:txBody>
          <a:bodyPr wrap="square">
            <a:prstTxWarp prst="textNoShape">
              <a:avLst/>
            </a:prstTxWarp>
            <a:spAutoFit/>
          </a:bodyPr>
          <a:lstStyle/>
          <a:p>
            <a:r>
              <a:rPr lang="en-US" sz="2000" b="1" dirty="0">
                <a:solidFill>
                  <a:srgbClr val="008000"/>
                </a:solidFill>
                <a:latin typeface="Calibri" charset="0"/>
              </a:rPr>
              <a:t>Lanthanide contraction</a:t>
            </a:r>
          </a:p>
        </p:txBody>
      </p:sp>
      <p:sp>
        <p:nvSpPr>
          <p:cNvPr id="41" name="TextBox 27"/>
          <p:cNvSpPr txBox="1">
            <a:spLocks noChangeArrowheads="1"/>
          </p:cNvSpPr>
          <p:nvPr/>
        </p:nvSpPr>
        <p:spPr bwMode="auto">
          <a:xfrm>
            <a:off x="1635612" y="6024619"/>
            <a:ext cx="1738312" cy="276225"/>
          </a:xfrm>
          <a:prstGeom prst="rect">
            <a:avLst/>
          </a:prstGeom>
          <a:noFill/>
          <a:ln w="9525">
            <a:noFill/>
            <a:miter lim="800000"/>
            <a:headEnd/>
            <a:tailEnd/>
          </a:ln>
        </p:spPr>
        <p:txBody>
          <a:bodyPr>
            <a:prstTxWarp prst="textNoShape">
              <a:avLst/>
            </a:prstTxWarp>
            <a:spAutoFit/>
          </a:bodyPr>
          <a:lstStyle/>
          <a:p>
            <a:r>
              <a:rPr lang="en-US" sz="1200" dirty="0"/>
              <a:t>*=mono-isotopic</a:t>
            </a:r>
            <a:endParaRPr lang="en-US" dirty="0"/>
          </a:p>
        </p:txBody>
      </p:sp>
      <p:sp>
        <p:nvSpPr>
          <p:cNvPr id="15"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24</a:t>
            </a:fld>
            <a:endParaRPr lang="en-US"/>
          </a:p>
        </p:txBody>
      </p:sp>
      <p:sp>
        <p:nvSpPr>
          <p:cNvPr id="1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pic>
        <p:nvPicPr>
          <p:cNvPr id="14" name="Picture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50907" y="1050738"/>
            <a:ext cx="4383235" cy="5250591"/>
          </a:xfrm>
          <a:prstGeom prst="rect">
            <a:avLst/>
          </a:prstGeom>
        </p:spPr>
      </p:pic>
    </p:spTree>
    <p:extLst>
      <p:ext uri="{BB962C8B-B14F-4D97-AF65-F5344CB8AC3E}">
        <p14:creationId xmlns:p14="http://schemas.microsoft.com/office/powerpoint/2010/main" val="1896773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Content Placeholder 8" descr="shalenormalized-basinscomparison.pn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306569" y="1368942"/>
            <a:ext cx="5721350" cy="4903787"/>
          </a:xfrm>
        </p:spPr>
      </p:pic>
      <p:sp>
        <p:nvSpPr>
          <p:cNvPr id="8" name="TextBox 7"/>
          <p:cNvSpPr txBox="1"/>
          <p:nvPr/>
        </p:nvSpPr>
        <p:spPr>
          <a:xfrm>
            <a:off x="5295706" y="1627704"/>
            <a:ext cx="1038225" cy="600075"/>
          </a:xfrm>
          <a:prstGeom prst="rect">
            <a:avLst/>
          </a:prstGeom>
          <a:noFill/>
        </p:spPr>
        <p:txBody>
          <a:bodyPr>
            <a:spAutoFit/>
          </a:bodyPr>
          <a:lstStyle/>
          <a:p>
            <a:pPr algn="ctr" fontAlgn="auto">
              <a:spcBef>
                <a:spcPts val="0"/>
              </a:spcBef>
              <a:spcAft>
                <a:spcPts val="0"/>
              </a:spcAft>
              <a:defRPr/>
            </a:pPr>
            <a:r>
              <a:rPr lang="en-US" sz="1100" b="1" dirty="0">
                <a:solidFill>
                  <a:schemeClr val="bg2">
                    <a:lumMod val="10000"/>
                  </a:schemeClr>
                </a:solidFill>
                <a:latin typeface="+mn-lt"/>
                <a:ea typeface="+mn-ea"/>
                <a:cs typeface="+mn-cs"/>
              </a:rPr>
              <a:t>25%</a:t>
            </a:r>
          </a:p>
          <a:p>
            <a:pPr algn="ctr" fontAlgn="auto">
              <a:spcBef>
                <a:spcPts val="0"/>
              </a:spcBef>
              <a:spcAft>
                <a:spcPts val="0"/>
              </a:spcAft>
              <a:defRPr/>
            </a:pPr>
            <a:r>
              <a:rPr lang="en-US" sz="1100" b="1" dirty="0">
                <a:solidFill>
                  <a:schemeClr val="bg2">
                    <a:lumMod val="10000"/>
                  </a:schemeClr>
                </a:solidFill>
                <a:latin typeface="+mn-lt"/>
                <a:ea typeface="+mn-ea"/>
                <a:cs typeface="+mn-cs"/>
              </a:rPr>
              <a:t>Median</a:t>
            </a:r>
          </a:p>
          <a:p>
            <a:pPr algn="ctr" fontAlgn="auto">
              <a:spcBef>
                <a:spcPts val="0"/>
              </a:spcBef>
              <a:spcAft>
                <a:spcPts val="0"/>
              </a:spcAft>
              <a:defRPr/>
            </a:pPr>
            <a:r>
              <a:rPr lang="en-US" sz="1100" b="1" dirty="0">
                <a:solidFill>
                  <a:schemeClr val="bg2">
                    <a:lumMod val="10000"/>
                  </a:schemeClr>
                </a:solidFill>
                <a:latin typeface="+mn-lt"/>
                <a:ea typeface="+mn-ea"/>
                <a:cs typeface="+mn-cs"/>
              </a:rPr>
              <a:t>75%</a:t>
            </a:r>
          </a:p>
        </p:txBody>
      </p:sp>
      <p:sp>
        <p:nvSpPr>
          <p:cNvPr id="35849" name="TextBox 11"/>
          <p:cNvSpPr txBox="1">
            <a:spLocks noChangeArrowheads="1"/>
          </p:cNvSpPr>
          <p:nvPr/>
        </p:nvSpPr>
        <p:spPr bwMode="auto">
          <a:xfrm>
            <a:off x="4090794" y="3227904"/>
            <a:ext cx="157162" cy="461963"/>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50" name="TextBox 12"/>
          <p:cNvSpPr txBox="1">
            <a:spLocks noChangeArrowheads="1"/>
          </p:cNvSpPr>
          <p:nvPr/>
        </p:nvSpPr>
        <p:spPr bwMode="auto">
          <a:xfrm>
            <a:off x="4876606" y="3227904"/>
            <a:ext cx="155575" cy="461963"/>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51" name="TextBox 13"/>
          <p:cNvSpPr txBox="1">
            <a:spLocks noChangeArrowheads="1"/>
          </p:cNvSpPr>
          <p:nvPr/>
        </p:nvSpPr>
        <p:spPr bwMode="auto">
          <a:xfrm>
            <a:off x="5190931" y="3227904"/>
            <a:ext cx="157163" cy="461963"/>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52" name="TextBox 14"/>
          <p:cNvSpPr txBox="1">
            <a:spLocks noChangeArrowheads="1"/>
          </p:cNvSpPr>
          <p:nvPr/>
        </p:nvSpPr>
        <p:spPr bwMode="auto">
          <a:xfrm>
            <a:off x="5497319" y="3227904"/>
            <a:ext cx="155575" cy="461963"/>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53" name="TextBox 15"/>
          <p:cNvSpPr txBox="1">
            <a:spLocks noChangeArrowheads="1"/>
          </p:cNvSpPr>
          <p:nvPr/>
        </p:nvSpPr>
        <p:spPr bwMode="auto">
          <a:xfrm>
            <a:off x="4090794" y="5682179"/>
            <a:ext cx="155575" cy="460375"/>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54" name="TextBox 16"/>
          <p:cNvSpPr txBox="1">
            <a:spLocks noChangeArrowheads="1"/>
          </p:cNvSpPr>
          <p:nvPr/>
        </p:nvSpPr>
        <p:spPr bwMode="auto">
          <a:xfrm>
            <a:off x="4876606" y="5682179"/>
            <a:ext cx="155575" cy="460375"/>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55" name="TextBox 17"/>
          <p:cNvSpPr txBox="1">
            <a:spLocks noChangeArrowheads="1"/>
          </p:cNvSpPr>
          <p:nvPr/>
        </p:nvSpPr>
        <p:spPr bwMode="auto">
          <a:xfrm>
            <a:off x="5190931" y="5682179"/>
            <a:ext cx="157163" cy="460375"/>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56" name="TextBox 18"/>
          <p:cNvSpPr txBox="1">
            <a:spLocks noChangeArrowheads="1"/>
          </p:cNvSpPr>
          <p:nvPr/>
        </p:nvSpPr>
        <p:spPr bwMode="auto">
          <a:xfrm>
            <a:off x="5495731" y="5682179"/>
            <a:ext cx="157163" cy="460375"/>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57" name="TextBox 19"/>
          <p:cNvSpPr txBox="1">
            <a:spLocks noChangeArrowheads="1"/>
          </p:cNvSpPr>
          <p:nvPr/>
        </p:nvSpPr>
        <p:spPr bwMode="auto">
          <a:xfrm>
            <a:off x="6943531" y="3232667"/>
            <a:ext cx="157163" cy="460375"/>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58" name="TextBox 20"/>
          <p:cNvSpPr txBox="1">
            <a:spLocks noChangeArrowheads="1"/>
          </p:cNvSpPr>
          <p:nvPr/>
        </p:nvSpPr>
        <p:spPr bwMode="auto">
          <a:xfrm>
            <a:off x="7729344" y="3232667"/>
            <a:ext cx="157162" cy="460375"/>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59" name="TextBox 21"/>
          <p:cNvSpPr txBox="1">
            <a:spLocks noChangeArrowheads="1"/>
          </p:cNvSpPr>
          <p:nvPr/>
        </p:nvSpPr>
        <p:spPr bwMode="auto">
          <a:xfrm>
            <a:off x="8045256" y="3232667"/>
            <a:ext cx="157163" cy="460375"/>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60" name="TextBox 22"/>
          <p:cNvSpPr txBox="1">
            <a:spLocks noChangeArrowheads="1"/>
          </p:cNvSpPr>
          <p:nvPr/>
        </p:nvSpPr>
        <p:spPr bwMode="auto">
          <a:xfrm>
            <a:off x="8350056" y="3232667"/>
            <a:ext cx="157163" cy="460375"/>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61" name="TextBox 23"/>
          <p:cNvSpPr txBox="1">
            <a:spLocks noChangeArrowheads="1"/>
          </p:cNvSpPr>
          <p:nvPr/>
        </p:nvSpPr>
        <p:spPr bwMode="auto">
          <a:xfrm>
            <a:off x="6948294" y="5672654"/>
            <a:ext cx="157162" cy="461963"/>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62" name="TextBox 24"/>
          <p:cNvSpPr txBox="1">
            <a:spLocks noChangeArrowheads="1"/>
          </p:cNvSpPr>
          <p:nvPr/>
        </p:nvSpPr>
        <p:spPr bwMode="auto">
          <a:xfrm>
            <a:off x="7734106" y="5672654"/>
            <a:ext cx="155575" cy="461963"/>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63" name="TextBox 25"/>
          <p:cNvSpPr txBox="1">
            <a:spLocks noChangeArrowheads="1"/>
          </p:cNvSpPr>
          <p:nvPr/>
        </p:nvSpPr>
        <p:spPr bwMode="auto">
          <a:xfrm>
            <a:off x="8048431" y="5672654"/>
            <a:ext cx="157163" cy="461963"/>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64" name="TextBox 26"/>
          <p:cNvSpPr txBox="1">
            <a:spLocks noChangeArrowheads="1"/>
          </p:cNvSpPr>
          <p:nvPr/>
        </p:nvSpPr>
        <p:spPr bwMode="auto">
          <a:xfrm>
            <a:off x="8354819" y="5672654"/>
            <a:ext cx="155575" cy="461963"/>
          </a:xfrm>
          <a:prstGeom prst="rect">
            <a:avLst/>
          </a:prstGeom>
          <a:noFill/>
          <a:ln w="9525">
            <a:noFill/>
            <a:miter lim="800000"/>
            <a:headEnd/>
            <a:tailEnd/>
          </a:ln>
        </p:spPr>
        <p:txBody>
          <a:bodyPr>
            <a:prstTxWarp prst="textNoShape">
              <a:avLst/>
            </a:prstTxWarp>
            <a:spAutoFit/>
          </a:bodyPr>
          <a:lstStyle/>
          <a:p>
            <a:r>
              <a:rPr lang="en-US" sz="2400" b="1"/>
              <a:t>*</a:t>
            </a:r>
          </a:p>
        </p:txBody>
      </p:sp>
      <p:sp>
        <p:nvSpPr>
          <p:cNvPr id="35865" name="TextBox 27"/>
          <p:cNvSpPr txBox="1">
            <a:spLocks noChangeArrowheads="1"/>
          </p:cNvSpPr>
          <p:nvPr/>
        </p:nvSpPr>
        <p:spPr bwMode="auto">
          <a:xfrm>
            <a:off x="3839969" y="1170504"/>
            <a:ext cx="1738312" cy="276225"/>
          </a:xfrm>
          <a:prstGeom prst="rect">
            <a:avLst/>
          </a:prstGeom>
          <a:noFill/>
          <a:ln w="9525">
            <a:noFill/>
            <a:miter lim="800000"/>
            <a:headEnd/>
            <a:tailEnd/>
          </a:ln>
        </p:spPr>
        <p:txBody>
          <a:bodyPr>
            <a:prstTxWarp prst="textNoShape">
              <a:avLst/>
            </a:prstTxWarp>
            <a:spAutoFit/>
          </a:bodyPr>
          <a:lstStyle/>
          <a:p>
            <a:r>
              <a:rPr lang="en-US" sz="1200" dirty="0"/>
              <a:t>=mono-isotopic</a:t>
            </a:r>
            <a:endParaRPr lang="en-US" dirty="0"/>
          </a:p>
        </p:txBody>
      </p:sp>
      <p:sp>
        <p:nvSpPr>
          <p:cNvPr id="35866" name="TextBox 28"/>
          <p:cNvSpPr txBox="1">
            <a:spLocks noChangeArrowheads="1"/>
          </p:cNvSpPr>
          <p:nvPr/>
        </p:nvSpPr>
        <p:spPr bwMode="auto">
          <a:xfrm>
            <a:off x="3708206" y="1129229"/>
            <a:ext cx="155575" cy="461963"/>
          </a:xfrm>
          <a:prstGeom prst="rect">
            <a:avLst/>
          </a:prstGeom>
          <a:noFill/>
          <a:ln w="9525">
            <a:noFill/>
            <a:miter lim="800000"/>
            <a:headEnd/>
            <a:tailEnd/>
          </a:ln>
        </p:spPr>
        <p:txBody>
          <a:bodyPr>
            <a:prstTxWarp prst="textNoShape">
              <a:avLst/>
            </a:prstTxWarp>
            <a:spAutoFit/>
          </a:bodyPr>
          <a:lstStyle/>
          <a:p>
            <a:r>
              <a:rPr lang="en-US" sz="2400" b="1" dirty="0"/>
              <a:t>*</a:t>
            </a:r>
          </a:p>
        </p:txBody>
      </p:sp>
      <p:sp>
        <p:nvSpPr>
          <p:cNvPr id="30" name="TextBox 29"/>
          <p:cNvSpPr txBox="1"/>
          <p:nvPr/>
        </p:nvSpPr>
        <p:spPr>
          <a:xfrm>
            <a:off x="201598" y="88602"/>
            <a:ext cx="8634928" cy="677108"/>
          </a:xfrm>
          <a:prstGeom prst="rect">
            <a:avLst/>
          </a:prstGeom>
          <a:noFill/>
        </p:spPr>
        <p:txBody>
          <a:bodyPr wrap="square" rtlCol="0">
            <a:spAutoFit/>
          </a:bodyPr>
          <a:lstStyle/>
          <a:p>
            <a:r>
              <a:rPr lang="en-US" sz="2000" b="1" dirty="0">
                <a:solidFill>
                  <a:srgbClr val="660066"/>
                </a:solidFill>
              </a:rPr>
              <a:t>REE form “patterns” – the pattern itself is a tracer</a:t>
            </a:r>
          </a:p>
          <a:p>
            <a:r>
              <a:rPr lang="en-US" b="1" dirty="0"/>
              <a:t>Concentrations divided by crustal abundance (e.g. PAAS)</a:t>
            </a:r>
          </a:p>
        </p:txBody>
      </p:sp>
      <p:sp>
        <p:nvSpPr>
          <p:cNvPr id="35842" name="Title 1"/>
          <p:cNvSpPr>
            <a:spLocks noGrp="1"/>
          </p:cNvSpPr>
          <p:nvPr>
            <p:ph type="title"/>
          </p:nvPr>
        </p:nvSpPr>
        <p:spPr>
          <a:xfrm>
            <a:off x="3712657" y="1078773"/>
            <a:ext cx="6669501" cy="421242"/>
          </a:xfrm>
        </p:spPr>
        <p:txBody>
          <a:bodyPr/>
          <a:lstStyle/>
          <a:p>
            <a:pPr eaLnBrk="1" hangingPunct="1"/>
            <a:r>
              <a:rPr lang="en-US" sz="1400" dirty="0"/>
              <a:t>(G95=end-members calculated by German et al. 1995)</a:t>
            </a:r>
          </a:p>
        </p:txBody>
      </p:sp>
      <p:sp>
        <p:nvSpPr>
          <p:cNvPr id="31" name="TextBox 7"/>
          <p:cNvSpPr txBox="1">
            <a:spLocks noChangeArrowheads="1"/>
          </p:cNvSpPr>
          <p:nvPr/>
        </p:nvSpPr>
        <p:spPr bwMode="auto">
          <a:xfrm>
            <a:off x="772602" y="1287229"/>
            <a:ext cx="2382150" cy="4708981"/>
          </a:xfrm>
          <a:prstGeom prst="rect">
            <a:avLst/>
          </a:prstGeom>
          <a:noFill/>
          <a:ln w="19050">
            <a:solidFill>
              <a:schemeClr val="tx1"/>
            </a:solidFill>
            <a:miter lim="800000"/>
            <a:headEnd/>
            <a:tailEnd/>
          </a:ln>
        </p:spPr>
        <p:txBody>
          <a:bodyPr wrap="square">
            <a:prstTxWarp prst="textNoShape">
              <a:avLst/>
            </a:prstTxWarp>
            <a:spAutoFit/>
          </a:bodyPr>
          <a:lstStyle/>
          <a:p>
            <a:r>
              <a:rPr lang="en-US" sz="2000" b="1" dirty="0">
                <a:latin typeface="Calibri" charset="0"/>
              </a:rPr>
              <a:t>La</a:t>
            </a:r>
            <a:r>
              <a:rPr lang="en-US" sz="2000" dirty="0">
                <a:latin typeface="Calibri" charset="0"/>
              </a:rPr>
              <a:t>	   Lanthanum</a:t>
            </a:r>
          </a:p>
          <a:p>
            <a:r>
              <a:rPr lang="en-US" sz="2000" b="1" dirty="0" err="1">
                <a:solidFill>
                  <a:srgbClr val="E46C0A"/>
                </a:solidFill>
                <a:latin typeface="Calibri" charset="0"/>
              </a:rPr>
              <a:t>Ce</a:t>
            </a:r>
            <a:r>
              <a:rPr lang="en-US" sz="2000" b="1" dirty="0">
                <a:solidFill>
                  <a:srgbClr val="E46C0A"/>
                </a:solidFill>
                <a:latin typeface="Calibri" charset="0"/>
              </a:rPr>
              <a:t>	   Cerium</a:t>
            </a:r>
          </a:p>
          <a:p>
            <a:r>
              <a:rPr lang="en-US" sz="2000" b="1" dirty="0">
                <a:latin typeface="Calibri" charset="0"/>
              </a:rPr>
              <a:t>Pr*</a:t>
            </a:r>
            <a:r>
              <a:rPr lang="en-US" sz="2000" dirty="0">
                <a:latin typeface="Calibri" charset="0"/>
              </a:rPr>
              <a:t>	   Praseodymium</a:t>
            </a:r>
          </a:p>
          <a:p>
            <a:r>
              <a:rPr lang="en-US" sz="2000" b="1" dirty="0" err="1">
                <a:solidFill>
                  <a:schemeClr val="accent6">
                    <a:lumMod val="75000"/>
                  </a:schemeClr>
                </a:solidFill>
                <a:latin typeface="Calibri" charset="0"/>
              </a:rPr>
              <a:t>Nd</a:t>
            </a:r>
            <a:r>
              <a:rPr lang="en-US" sz="2000" b="1" dirty="0">
                <a:solidFill>
                  <a:schemeClr val="accent6">
                    <a:lumMod val="75000"/>
                  </a:schemeClr>
                </a:solidFill>
                <a:latin typeface="Calibri" charset="0"/>
              </a:rPr>
              <a:t>	   Neodymium</a:t>
            </a:r>
          </a:p>
          <a:p>
            <a:r>
              <a:rPr lang="en-US" sz="1600" b="1" dirty="0">
                <a:solidFill>
                  <a:schemeClr val="bg1">
                    <a:lumMod val="50000"/>
                  </a:schemeClr>
                </a:solidFill>
                <a:latin typeface="Calibri" charset="0"/>
              </a:rPr>
              <a:t>(Pm)</a:t>
            </a:r>
            <a:r>
              <a:rPr lang="en-US" sz="1600" dirty="0">
                <a:solidFill>
                  <a:schemeClr val="bg1">
                    <a:lumMod val="50000"/>
                  </a:schemeClr>
                </a:solidFill>
                <a:latin typeface="Calibri" charset="0"/>
              </a:rPr>
              <a:t> </a:t>
            </a:r>
            <a:r>
              <a:rPr lang="en-US" sz="2000" dirty="0">
                <a:solidFill>
                  <a:schemeClr val="bg1">
                    <a:lumMod val="50000"/>
                  </a:schemeClr>
                </a:solidFill>
                <a:latin typeface="Calibri" charset="0"/>
              </a:rPr>
              <a:t>	   </a:t>
            </a:r>
            <a:r>
              <a:rPr lang="en-US" sz="1600" dirty="0">
                <a:solidFill>
                  <a:schemeClr val="bg1">
                    <a:lumMod val="50000"/>
                  </a:schemeClr>
                </a:solidFill>
                <a:latin typeface="Calibri" charset="0"/>
              </a:rPr>
              <a:t>Promethium</a:t>
            </a:r>
            <a:endParaRPr lang="en-US" sz="2000" dirty="0">
              <a:solidFill>
                <a:schemeClr val="bg1">
                  <a:lumMod val="50000"/>
                </a:schemeClr>
              </a:solidFill>
              <a:latin typeface="Calibri" charset="0"/>
            </a:endParaRPr>
          </a:p>
          <a:p>
            <a:r>
              <a:rPr lang="en-US" sz="2000" b="1" dirty="0" err="1">
                <a:latin typeface="Calibri" charset="0"/>
              </a:rPr>
              <a:t>Sm</a:t>
            </a:r>
            <a:r>
              <a:rPr lang="en-US" sz="2000" dirty="0">
                <a:latin typeface="Calibri" charset="0"/>
              </a:rPr>
              <a:t>	   Samarium</a:t>
            </a:r>
          </a:p>
          <a:p>
            <a:r>
              <a:rPr lang="en-US" sz="2000" b="1" dirty="0" err="1">
                <a:solidFill>
                  <a:srgbClr val="E46C0A"/>
                </a:solidFill>
                <a:latin typeface="Calibri" charset="0"/>
              </a:rPr>
              <a:t>Eu</a:t>
            </a:r>
            <a:r>
              <a:rPr lang="en-US" sz="2000" b="1" dirty="0">
                <a:solidFill>
                  <a:srgbClr val="E46C0A"/>
                </a:solidFill>
                <a:latin typeface="Calibri" charset="0"/>
              </a:rPr>
              <a:t>	   Europium</a:t>
            </a:r>
          </a:p>
          <a:p>
            <a:r>
              <a:rPr lang="en-US" sz="2000" b="1" dirty="0" err="1">
                <a:latin typeface="Calibri" charset="0"/>
              </a:rPr>
              <a:t>Gd</a:t>
            </a:r>
            <a:r>
              <a:rPr lang="en-US" sz="2000" dirty="0">
                <a:latin typeface="Calibri" charset="0"/>
              </a:rPr>
              <a:t>	   Gadolinium</a:t>
            </a:r>
          </a:p>
          <a:p>
            <a:r>
              <a:rPr lang="en-US" sz="2000" b="1" dirty="0">
                <a:latin typeface="Calibri" charset="0"/>
              </a:rPr>
              <a:t>Tb*</a:t>
            </a:r>
            <a:r>
              <a:rPr lang="en-US" sz="2000" dirty="0">
                <a:latin typeface="Calibri" charset="0"/>
              </a:rPr>
              <a:t>	   Terbium</a:t>
            </a:r>
          </a:p>
          <a:p>
            <a:r>
              <a:rPr lang="en-US" sz="2000" b="1" dirty="0" err="1">
                <a:latin typeface="Calibri" charset="0"/>
              </a:rPr>
              <a:t>Dy</a:t>
            </a:r>
            <a:r>
              <a:rPr lang="en-US" sz="2000" dirty="0">
                <a:latin typeface="Calibri" charset="0"/>
              </a:rPr>
              <a:t>	   Dysprosium</a:t>
            </a:r>
          </a:p>
          <a:p>
            <a:r>
              <a:rPr lang="en-US" sz="2000" b="1" dirty="0">
                <a:latin typeface="Calibri" charset="0"/>
              </a:rPr>
              <a:t>Ho*</a:t>
            </a:r>
            <a:r>
              <a:rPr lang="en-US" sz="2000" dirty="0">
                <a:latin typeface="Calibri" charset="0"/>
              </a:rPr>
              <a:t>	   Holmium</a:t>
            </a:r>
          </a:p>
          <a:p>
            <a:r>
              <a:rPr lang="en-US" sz="2000" b="1" dirty="0" err="1">
                <a:latin typeface="Calibri" charset="0"/>
              </a:rPr>
              <a:t>Er</a:t>
            </a:r>
            <a:r>
              <a:rPr lang="en-US" sz="2000" dirty="0">
                <a:latin typeface="Calibri" charset="0"/>
              </a:rPr>
              <a:t>	   Erbium</a:t>
            </a:r>
          </a:p>
          <a:p>
            <a:r>
              <a:rPr lang="en-US" sz="2000" b="1" dirty="0">
                <a:latin typeface="Calibri" charset="0"/>
              </a:rPr>
              <a:t>Tm*   </a:t>
            </a:r>
            <a:r>
              <a:rPr lang="en-US" sz="2000" dirty="0">
                <a:latin typeface="Calibri" charset="0"/>
              </a:rPr>
              <a:t>Thulium</a:t>
            </a:r>
          </a:p>
          <a:p>
            <a:r>
              <a:rPr lang="en-US" sz="2000" b="1" dirty="0" err="1">
                <a:latin typeface="Calibri" charset="0"/>
              </a:rPr>
              <a:t>Yb</a:t>
            </a:r>
            <a:r>
              <a:rPr lang="en-US" sz="2000" dirty="0">
                <a:latin typeface="Calibri" charset="0"/>
              </a:rPr>
              <a:t>	   Ytterbium</a:t>
            </a:r>
          </a:p>
          <a:p>
            <a:r>
              <a:rPr lang="en-US" sz="2000" b="1" dirty="0">
                <a:latin typeface="Calibri" charset="0"/>
              </a:rPr>
              <a:t>Lu</a:t>
            </a:r>
            <a:r>
              <a:rPr lang="en-US" sz="2000" dirty="0">
                <a:latin typeface="Calibri" charset="0"/>
              </a:rPr>
              <a:t>	   Lutetium</a:t>
            </a:r>
          </a:p>
        </p:txBody>
      </p:sp>
      <p:sp>
        <p:nvSpPr>
          <p:cNvPr id="32" name="TextBox 8"/>
          <p:cNvSpPr txBox="1">
            <a:spLocks noChangeArrowheads="1"/>
          </p:cNvSpPr>
          <p:nvPr/>
        </p:nvSpPr>
        <p:spPr bwMode="auto">
          <a:xfrm rot="5400000">
            <a:off x="147595" y="1450570"/>
            <a:ext cx="788347" cy="461665"/>
          </a:xfrm>
          <a:prstGeom prst="rect">
            <a:avLst/>
          </a:prstGeom>
          <a:noFill/>
          <a:ln w="9525">
            <a:noFill/>
            <a:miter lim="800000"/>
            <a:headEnd/>
            <a:tailEnd/>
          </a:ln>
        </p:spPr>
        <p:txBody>
          <a:bodyPr wrap="square">
            <a:prstTxWarp prst="textNoShape">
              <a:avLst/>
            </a:prstTxWarp>
            <a:spAutoFit/>
          </a:bodyPr>
          <a:lstStyle/>
          <a:p>
            <a:r>
              <a:rPr lang="en-US" sz="2400" b="1" dirty="0">
                <a:solidFill>
                  <a:srgbClr val="FF0000"/>
                </a:solidFill>
                <a:latin typeface="Calibri" charset="0"/>
              </a:rPr>
              <a:t>LREE</a:t>
            </a:r>
          </a:p>
        </p:txBody>
      </p:sp>
      <p:sp>
        <p:nvSpPr>
          <p:cNvPr id="33" name="TextBox 9"/>
          <p:cNvSpPr txBox="1">
            <a:spLocks noChangeArrowheads="1"/>
          </p:cNvSpPr>
          <p:nvPr/>
        </p:nvSpPr>
        <p:spPr bwMode="auto">
          <a:xfrm rot="5400000">
            <a:off x="115585" y="5339194"/>
            <a:ext cx="852367" cy="461665"/>
          </a:xfrm>
          <a:prstGeom prst="rect">
            <a:avLst/>
          </a:prstGeom>
          <a:noFill/>
          <a:ln w="9525">
            <a:noFill/>
            <a:miter lim="800000"/>
            <a:headEnd/>
            <a:tailEnd/>
          </a:ln>
        </p:spPr>
        <p:txBody>
          <a:bodyPr wrap="square">
            <a:prstTxWarp prst="textNoShape">
              <a:avLst/>
            </a:prstTxWarp>
            <a:spAutoFit/>
          </a:bodyPr>
          <a:lstStyle/>
          <a:p>
            <a:r>
              <a:rPr lang="en-US" sz="2400" b="1" dirty="0">
                <a:solidFill>
                  <a:srgbClr val="FF0000"/>
                </a:solidFill>
                <a:latin typeface="Calibri" charset="0"/>
              </a:rPr>
              <a:t>HREE</a:t>
            </a:r>
          </a:p>
        </p:txBody>
      </p:sp>
      <p:cxnSp>
        <p:nvCxnSpPr>
          <p:cNvPr id="34" name="Straight Arrow Connector 33"/>
          <p:cNvCxnSpPr>
            <a:endCxn id="33" idx="1"/>
          </p:cNvCxnSpPr>
          <p:nvPr/>
        </p:nvCxnSpPr>
        <p:spPr>
          <a:xfrm rot="5400000">
            <a:off x="-992365" y="3609709"/>
            <a:ext cx="3068267" cy="1588"/>
          </a:xfrm>
          <a:prstGeom prst="straightConnector1">
            <a:avLst/>
          </a:prstGeom>
          <a:ln w="19050">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36" name="TextBox 8"/>
          <p:cNvSpPr txBox="1">
            <a:spLocks noChangeArrowheads="1"/>
          </p:cNvSpPr>
          <p:nvPr/>
        </p:nvSpPr>
        <p:spPr bwMode="auto">
          <a:xfrm rot="5400000">
            <a:off x="-1028906" y="3513231"/>
            <a:ext cx="2861118" cy="400110"/>
          </a:xfrm>
          <a:prstGeom prst="rect">
            <a:avLst/>
          </a:prstGeom>
          <a:noFill/>
          <a:ln w="9525">
            <a:noFill/>
            <a:miter lim="800000"/>
            <a:headEnd/>
            <a:tailEnd/>
          </a:ln>
        </p:spPr>
        <p:txBody>
          <a:bodyPr wrap="square">
            <a:prstTxWarp prst="textNoShape">
              <a:avLst/>
            </a:prstTxWarp>
            <a:spAutoFit/>
          </a:bodyPr>
          <a:lstStyle/>
          <a:p>
            <a:r>
              <a:rPr lang="en-US" sz="2000" b="1" dirty="0">
                <a:solidFill>
                  <a:srgbClr val="008000"/>
                </a:solidFill>
                <a:latin typeface="Calibri" charset="0"/>
              </a:rPr>
              <a:t>Lanthanide contraction</a:t>
            </a:r>
          </a:p>
        </p:txBody>
      </p:sp>
      <p:sp>
        <p:nvSpPr>
          <p:cNvPr id="37"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3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25</a:t>
            </a:fld>
            <a:endParaRPr lang="en-US"/>
          </a:p>
        </p:txBody>
      </p:sp>
      <p:sp>
        <p:nvSpPr>
          <p:cNvPr id="4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691778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201598" y="88602"/>
            <a:ext cx="8634928" cy="677108"/>
          </a:xfrm>
          <a:prstGeom prst="rect">
            <a:avLst/>
          </a:prstGeom>
          <a:noFill/>
        </p:spPr>
        <p:txBody>
          <a:bodyPr wrap="square" rtlCol="0">
            <a:spAutoFit/>
          </a:bodyPr>
          <a:lstStyle/>
          <a:p>
            <a:r>
              <a:rPr lang="en-US" sz="2000" b="1" dirty="0">
                <a:solidFill>
                  <a:srgbClr val="660066"/>
                </a:solidFill>
              </a:rPr>
              <a:t>Rare earth elements</a:t>
            </a:r>
          </a:p>
          <a:p>
            <a:r>
              <a:rPr lang="en-US" b="1" dirty="0"/>
              <a:t>Competitive equilibrium: complexes (HREE) </a:t>
            </a:r>
            <a:r>
              <a:rPr lang="en-US" b="1" dirty="0" err="1"/>
              <a:t>vs</a:t>
            </a:r>
            <a:r>
              <a:rPr lang="en-US" b="1" dirty="0"/>
              <a:t> particles (LREE)</a:t>
            </a:r>
          </a:p>
        </p:txBody>
      </p:sp>
      <p:sp>
        <p:nvSpPr>
          <p:cNvPr id="31" name="TextBox 7"/>
          <p:cNvSpPr txBox="1">
            <a:spLocks noChangeArrowheads="1"/>
          </p:cNvSpPr>
          <p:nvPr/>
        </p:nvSpPr>
        <p:spPr bwMode="auto">
          <a:xfrm>
            <a:off x="1350572" y="1269087"/>
            <a:ext cx="2382150" cy="4708981"/>
          </a:xfrm>
          <a:prstGeom prst="rect">
            <a:avLst/>
          </a:prstGeom>
          <a:noFill/>
          <a:ln w="19050">
            <a:solidFill>
              <a:schemeClr val="tx1"/>
            </a:solidFill>
            <a:miter lim="800000"/>
            <a:headEnd/>
            <a:tailEnd/>
          </a:ln>
        </p:spPr>
        <p:txBody>
          <a:bodyPr wrap="square">
            <a:prstTxWarp prst="textNoShape">
              <a:avLst/>
            </a:prstTxWarp>
            <a:spAutoFit/>
          </a:bodyPr>
          <a:lstStyle/>
          <a:p>
            <a:r>
              <a:rPr lang="en-US" sz="2000" b="1" dirty="0">
                <a:latin typeface="Calibri" charset="0"/>
              </a:rPr>
              <a:t>La</a:t>
            </a:r>
            <a:r>
              <a:rPr lang="en-US" sz="2000" dirty="0">
                <a:latin typeface="Calibri" charset="0"/>
              </a:rPr>
              <a:t>	   Lanthanum</a:t>
            </a:r>
          </a:p>
          <a:p>
            <a:r>
              <a:rPr lang="en-US" sz="2000" b="1" dirty="0" err="1">
                <a:solidFill>
                  <a:srgbClr val="E46C0A"/>
                </a:solidFill>
                <a:latin typeface="Calibri" charset="0"/>
              </a:rPr>
              <a:t>Ce</a:t>
            </a:r>
            <a:r>
              <a:rPr lang="en-US" sz="2000" b="1" dirty="0">
                <a:solidFill>
                  <a:srgbClr val="E46C0A"/>
                </a:solidFill>
                <a:latin typeface="Calibri" charset="0"/>
              </a:rPr>
              <a:t>	   Cerium</a:t>
            </a:r>
          </a:p>
          <a:p>
            <a:r>
              <a:rPr lang="en-US" sz="2000" b="1" dirty="0">
                <a:latin typeface="Calibri" charset="0"/>
              </a:rPr>
              <a:t>Pr*</a:t>
            </a:r>
            <a:r>
              <a:rPr lang="en-US" sz="2000" dirty="0">
                <a:latin typeface="Calibri" charset="0"/>
              </a:rPr>
              <a:t>	   Praseodymium</a:t>
            </a:r>
          </a:p>
          <a:p>
            <a:r>
              <a:rPr lang="en-US" sz="2000" b="1" dirty="0" err="1">
                <a:solidFill>
                  <a:schemeClr val="accent6">
                    <a:lumMod val="75000"/>
                  </a:schemeClr>
                </a:solidFill>
                <a:latin typeface="Calibri" charset="0"/>
              </a:rPr>
              <a:t>Nd</a:t>
            </a:r>
            <a:r>
              <a:rPr lang="en-US" sz="2000" b="1" dirty="0">
                <a:solidFill>
                  <a:schemeClr val="accent6">
                    <a:lumMod val="75000"/>
                  </a:schemeClr>
                </a:solidFill>
                <a:latin typeface="Calibri" charset="0"/>
              </a:rPr>
              <a:t>	   Neodymium</a:t>
            </a:r>
          </a:p>
          <a:p>
            <a:r>
              <a:rPr lang="en-US" sz="1600" b="1" dirty="0">
                <a:solidFill>
                  <a:schemeClr val="bg1">
                    <a:lumMod val="50000"/>
                  </a:schemeClr>
                </a:solidFill>
                <a:latin typeface="Calibri" charset="0"/>
              </a:rPr>
              <a:t>(Pm)</a:t>
            </a:r>
            <a:r>
              <a:rPr lang="en-US" sz="1600" dirty="0">
                <a:solidFill>
                  <a:schemeClr val="bg1">
                    <a:lumMod val="50000"/>
                  </a:schemeClr>
                </a:solidFill>
                <a:latin typeface="Calibri" charset="0"/>
              </a:rPr>
              <a:t> </a:t>
            </a:r>
            <a:r>
              <a:rPr lang="en-US" sz="2000" dirty="0">
                <a:solidFill>
                  <a:schemeClr val="bg1">
                    <a:lumMod val="50000"/>
                  </a:schemeClr>
                </a:solidFill>
                <a:latin typeface="Calibri" charset="0"/>
              </a:rPr>
              <a:t>	   </a:t>
            </a:r>
            <a:r>
              <a:rPr lang="en-US" sz="1600" dirty="0">
                <a:solidFill>
                  <a:schemeClr val="bg1">
                    <a:lumMod val="50000"/>
                  </a:schemeClr>
                </a:solidFill>
                <a:latin typeface="Calibri" charset="0"/>
              </a:rPr>
              <a:t>Promethium</a:t>
            </a:r>
            <a:endParaRPr lang="en-US" sz="2000" dirty="0">
              <a:solidFill>
                <a:schemeClr val="bg1">
                  <a:lumMod val="50000"/>
                </a:schemeClr>
              </a:solidFill>
              <a:latin typeface="Calibri" charset="0"/>
            </a:endParaRPr>
          </a:p>
          <a:p>
            <a:r>
              <a:rPr lang="en-US" sz="2000" b="1" dirty="0" err="1">
                <a:latin typeface="Calibri" charset="0"/>
              </a:rPr>
              <a:t>Sm</a:t>
            </a:r>
            <a:r>
              <a:rPr lang="en-US" sz="2000" dirty="0">
                <a:latin typeface="Calibri" charset="0"/>
              </a:rPr>
              <a:t>	   Samarium</a:t>
            </a:r>
          </a:p>
          <a:p>
            <a:r>
              <a:rPr lang="en-US" sz="2000" b="1" dirty="0" err="1">
                <a:solidFill>
                  <a:srgbClr val="E46C0A"/>
                </a:solidFill>
                <a:latin typeface="Calibri" charset="0"/>
              </a:rPr>
              <a:t>Eu</a:t>
            </a:r>
            <a:r>
              <a:rPr lang="en-US" sz="2000" b="1" dirty="0">
                <a:solidFill>
                  <a:srgbClr val="E46C0A"/>
                </a:solidFill>
                <a:latin typeface="Calibri" charset="0"/>
              </a:rPr>
              <a:t>	   Europium</a:t>
            </a:r>
          </a:p>
          <a:p>
            <a:r>
              <a:rPr lang="en-US" sz="2000" b="1" dirty="0" err="1">
                <a:latin typeface="Calibri" charset="0"/>
              </a:rPr>
              <a:t>Gd</a:t>
            </a:r>
            <a:r>
              <a:rPr lang="en-US" sz="2000" dirty="0">
                <a:latin typeface="Calibri" charset="0"/>
              </a:rPr>
              <a:t>	   Gadolinium</a:t>
            </a:r>
          </a:p>
          <a:p>
            <a:r>
              <a:rPr lang="en-US" sz="2000" b="1" dirty="0">
                <a:latin typeface="Calibri" charset="0"/>
              </a:rPr>
              <a:t>Tb*</a:t>
            </a:r>
            <a:r>
              <a:rPr lang="en-US" sz="2000" dirty="0">
                <a:latin typeface="Calibri" charset="0"/>
              </a:rPr>
              <a:t>	   Terbium</a:t>
            </a:r>
          </a:p>
          <a:p>
            <a:r>
              <a:rPr lang="en-US" sz="2000" b="1" dirty="0" err="1">
                <a:latin typeface="Calibri" charset="0"/>
              </a:rPr>
              <a:t>Dy</a:t>
            </a:r>
            <a:r>
              <a:rPr lang="en-US" sz="2000" dirty="0">
                <a:latin typeface="Calibri" charset="0"/>
              </a:rPr>
              <a:t>	   Dysprosium</a:t>
            </a:r>
          </a:p>
          <a:p>
            <a:r>
              <a:rPr lang="en-US" sz="2000" b="1" dirty="0">
                <a:latin typeface="Calibri" charset="0"/>
              </a:rPr>
              <a:t>Ho*</a:t>
            </a:r>
            <a:r>
              <a:rPr lang="en-US" sz="2000" dirty="0">
                <a:latin typeface="Calibri" charset="0"/>
              </a:rPr>
              <a:t>	   Holmium</a:t>
            </a:r>
          </a:p>
          <a:p>
            <a:r>
              <a:rPr lang="en-US" sz="2000" b="1" dirty="0" err="1">
                <a:latin typeface="Calibri" charset="0"/>
              </a:rPr>
              <a:t>Er</a:t>
            </a:r>
            <a:r>
              <a:rPr lang="en-US" sz="2000" dirty="0">
                <a:latin typeface="Calibri" charset="0"/>
              </a:rPr>
              <a:t>	   Erbium</a:t>
            </a:r>
          </a:p>
          <a:p>
            <a:r>
              <a:rPr lang="en-US" sz="2000" b="1" dirty="0">
                <a:latin typeface="Calibri" charset="0"/>
              </a:rPr>
              <a:t>Tm*   </a:t>
            </a:r>
            <a:r>
              <a:rPr lang="en-US" sz="2000" dirty="0">
                <a:latin typeface="Calibri" charset="0"/>
              </a:rPr>
              <a:t>Thulium</a:t>
            </a:r>
          </a:p>
          <a:p>
            <a:r>
              <a:rPr lang="en-US" sz="2000" b="1" dirty="0" err="1">
                <a:latin typeface="Calibri" charset="0"/>
              </a:rPr>
              <a:t>Yb</a:t>
            </a:r>
            <a:r>
              <a:rPr lang="en-US" sz="2000" dirty="0">
                <a:latin typeface="Calibri" charset="0"/>
              </a:rPr>
              <a:t>	   Ytterbium</a:t>
            </a:r>
          </a:p>
          <a:p>
            <a:r>
              <a:rPr lang="en-US" sz="2000" b="1" dirty="0">
                <a:latin typeface="Calibri" charset="0"/>
              </a:rPr>
              <a:t>Lu</a:t>
            </a:r>
            <a:r>
              <a:rPr lang="en-US" sz="2000" dirty="0">
                <a:latin typeface="Calibri" charset="0"/>
              </a:rPr>
              <a:t>	   Lutetium</a:t>
            </a:r>
          </a:p>
        </p:txBody>
      </p:sp>
      <p:sp>
        <p:nvSpPr>
          <p:cNvPr id="32" name="TextBox 8"/>
          <p:cNvSpPr txBox="1">
            <a:spLocks noChangeArrowheads="1"/>
          </p:cNvSpPr>
          <p:nvPr/>
        </p:nvSpPr>
        <p:spPr bwMode="auto">
          <a:xfrm rot="5400000">
            <a:off x="725565" y="1432428"/>
            <a:ext cx="788347" cy="461665"/>
          </a:xfrm>
          <a:prstGeom prst="rect">
            <a:avLst/>
          </a:prstGeom>
          <a:noFill/>
          <a:ln w="9525">
            <a:noFill/>
            <a:miter lim="800000"/>
            <a:headEnd/>
            <a:tailEnd/>
          </a:ln>
        </p:spPr>
        <p:txBody>
          <a:bodyPr wrap="square">
            <a:prstTxWarp prst="textNoShape">
              <a:avLst/>
            </a:prstTxWarp>
            <a:spAutoFit/>
          </a:bodyPr>
          <a:lstStyle/>
          <a:p>
            <a:r>
              <a:rPr lang="en-US" sz="2400" b="1" dirty="0">
                <a:solidFill>
                  <a:srgbClr val="FF0000"/>
                </a:solidFill>
                <a:latin typeface="Calibri" charset="0"/>
              </a:rPr>
              <a:t>LREE</a:t>
            </a:r>
          </a:p>
        </p:txBody>
      </p:sp>
      <p:sp>
        <p:nvSpPr>
          <p:cNvPr id="33" name="TextBox 9"/>
          <p:cNvSpPr txBox="1">
            <a:spLocks noChangeArrowheads="1"/>
          </p:cNvSpPr>
          <p:nvPr/>
        </p:nvSpPr>
        <p:spPr bwMode="auto">
          <a:xfrm rot="5400000">
            <a:off x="693555" y="5321052"/>
            <a:ext cx="852367" cy="461665"/>
          </a:xfrm>
          <a:prstGeom prst="rect">
            <a:avLst/>
          </a:prstGeom>
          <a:noFill/>
          <a:ln w="9525">
            <a:noFill/>
            <a:miter lim="800000"/>
            <a:headEnd/>
            <a:tailEnd/>
          </a:ln>
        </p:spPr>
        <p:txBody>
          <a:bodyPr wrap="square">
            <a:prstTxWarp prst="textNoShape">
              <a:avLst/>
            </a:prstTxWarp>
            <a:spAutoFit/>
          </a:bodyPr>
          <a:lstStyle/>
          <a:p>
            <a:r>
              <a:rPr lang="en-US" sz="2400" b="1" dirty="0">
                <a:solidFill>
                  <a:srgbClr val="FF0000"/>
                </a:solidFill>
                <a:latin typeface="Calibri" charset="0"/>
              </a:rPr>
              <a:t>HREE</a:t>
            </a:r>
          </a:p>
        </p:txBody>
      </p:sp>
      <p:cxnSp>
        <p:nvCxnSpPr>
          <p:cNvPr id="34" name="Straight Arrow Connector 33"/>
          <p:cNvCxnSpPr>
            <a:endCxn id="33" idx="1"/>
          </p:cNvCxnSpPr>
          <p:nvPr/>
        </p:nvCxnSpPr>
        <p:spPr>
          <a:xfrm rot="5400000">
            <a:off x="-414395" y="3591567"/>
            <a:ext cx="3068267" cy="1588"/>
          </a:xfrm>
          <a:prstGeom prst="straightConnector1">
            <a:avLst/>
          </a:prstGeom>
          <a:ln w="19050">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36" name="TextBox 8"/>
          <p:cNvSpPr txBox="1">
            <a:spLocks noChangeArrowheads="1"/>
          </p:cNvSpPr>
          <p:nvPr/>
        </p:nvSpPr>
        <p:spPr bwMode="auto">
          <a:xfrm rot="5400000">
            <a:off x="-450936" y="3495089"/>
            <a:ext cx="2861118" cy="400110"/>
          </a:xfrm>
          <a:prstGeom prst="rect">
            <a:avLst/>
          </a:prstGeom>
          <a:noFill/>
          <a:ln w="9525">
            <a:noFill/>
            <a:miter lim="800000"/>
            <a:headEnd/>
            <a:tailEnd/>
          </a:ln>
        </p:spPr>
        <p:txBody>
          <a:bodyPr wrap="square">
            <a:prstTxWarp prst="textNoShape">
              <a:avLst/>
            </a:prstTxWarp>
            <a:spAutoFit/>
          </a:bodyPr>
          <a:lstStyle/>
          <a:p>
            <a:r>
              <a:rPr lang="en-US" sz="2000" b="1" dirty="0">
                <a:solidFill>
                  <a:srgbClr val="008000"/>
                </a:solidFill>
                <a:latin typeface="Calibri" charset="0"/>
              </a:rPr>
              <a:t>Lanthanide contraction</a:t>
            </a:r>
          </a:p>
        </p:txBody>
      </p:sp>
      <p:sp>
        <p:nvSpPr>
          <p:cNvPr id="41" name="TextBox 27"/>
          <p:cNvSpPr txBox="1">
            <a:spLocks noChangeArrowheads="1"/>
          </p:cNvSpPr>
          <p:nvPr/>
        </p:nvSpPr>
        <p:spPr bwMode="auto">
          <a:xfrm>
            <a:off x="1635612" y="6024619"/>
            <a:ext cx="1738312" cy="276225"/>
          </a:xfrm>
          <a:prstGeom prst="rect">
            <a:avLst/>
          </a:prstGeom>
          <a:noFill/>
          <a:ln w="9525">
            <a:noFill/>
            <a:miter lim="800000"/>
            <a:headEnd/>
            <a:tailEnd/>
          </a:ln>
        </p:spPr>
        <p:txBody>
          <a:bodyPr>
            <a:prstTxWarp prst="textNoShape">
              <a:avLst/>
            </a:prstTxWarp>
            <a:spAutoFit/>
          </a:bodyPr>
          <a:lstStyle/>
          <a:p>
            <a:r>
              <a:rPr lang="en-US" sz="1200" dirty="0"/>
              <a:t>*=mono-isotopic</a:t>
            </a:r>
            <a:endParaRPr lang="en-US" dirty="0"/>
          </a:p>
        </p:txBody>
      </p:sp>
      <p:sp>
        <p:nvSpPr>
          <p:cNvPr id="15"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26</a:t>
            </a:fld>
            <a:endParaRPr lang="en-US"/>
          </a:p>
        </p:txBody>
      </p:sp>
      <p:sp>
        <p:nvSpPr>
          <p:cNvPr id="1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pic>
        <p:nvPicPr>
          <p:cNvPr id="14" name="Picture 1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79406" y="1465334"/>
            <a:ext cx="5216970" cy="4382937"/>
          </a:xfrm>
          <a:prstGeom prst="rect">
            <a:avLst/>
          </a:prstGeom>
        </p:spPr>
      </p:pic>
      <p:sp>
        <p:nvSpPr>
          <p:cNvPr id="16" name="TextBox 15"/>
          <p:cNvSpPr txBox="1"/>
          <p:nvPr/>
        </p:nvSpPr>
        <p:spPr>
          <a:xfrm>
            <a:off x="7064117" y="5886119"/>
            <a:ext cx="1772409" cy="276999"/>
          </a:xfrm>
          <a:prstGeom prst="rect">
            <a:avLst/>
          </a:prstGeom>
          <a:noFill/>
        </p:spPr>
        <p:txBody>
          <a:bodyPr wrap="square" rtlCol="0">
            <a:spAutoFit/>
          </a:bodyPr>
          <a:lstStyle/>
          <a:p>
            <a:r>
              <a:rPr lang="en-US" sz="1200" dirty="0" err="1">
                <a:solidFill>
                  <a:schemeClr val="bg2">
                    <a:lumMod val="10000"/>
                  </a:schemeClr>
                </a:solidFill>
              </a:rPr>
              <a:t>Sholkovitz</a:t>
            </a:r>
            <a:r>
              <a:rPr lang="en-US" sz="1200" dirty="0">
                <a:solidFill>
                  <a:schemeClr val="bg2">
                    <a:lumMod val="10000"/>
                  </a:schemeClr>
                </a:solidFill>
              </a:rPr>
              <a:t> et al. 1994</a:t>
            </a:r>
          </a:p>
        </p:txBody>
      </p:sp>
    </p:spTree>
    <p:extLst>
      <p:ext uri="{BB962C8B-B14F-4D97-AF65-F5344CB8AC3E}">
        <p14:creationId xmlns:p14="http://schemas.microsoft.com/office/powerpoint/2010/main" val="2014350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25400"/>
            <a:ext cx="8229600" cy="1143000"/>
          </a:xfrm>
        </p:spPr>
        <p:txBody>
          <a:bodyPr/>
          <a:lstStyle/>
          <a:p>
            <a:pPr eaLnBrk="1" hangingPunct="1"/>
            <a:r>
              <a:rPr lang="en-US" sz="3600">
                <a:solidFill>
                  <a:srgbClr val="000000"/>
                </a:solidFill>
              </a:rPr>
              <a:t>Are REE useful circulation tracers?</a:t>
            </a:r>
            <a:br>
              <a:rPr lang="en-US" sz="3600">
                <a:solidFill>
                  <a:srgbClr val="FFEE2C"/>
                </a:solidFill>
              </a:rPr>
            </a:br>
            <a:r>
              <a:rPr lang="en-US" sz="3200">
                <a:solidFill>
                  <a:srgbClr val="FF0000"/>
                </a:solidFill>
              </a:rPr>
              <a:t>Si*[=Silica-Nitrate] distribution</a:t>
            </a:r>
            <a:endParaRPr lang="en-US" sz="2400" b="1">
              <a:solidFill>
                <a:srgbClr val="FFEE2C"/>
              </a:solidFill>
            </a:endParaRPr>
          </a:p>
        </p:txBody>
      </p:sp>
      <p:pic>
        <p:nvPicPr>
          <p:cNvPr id="50179" name="Content Placeholder 7" descr="globalsection_oka_revRB_rd_case1_reeg.png"/>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77788" y="1047750"/>
            <a:ext cx="9096375" cy="5686425"/>
          </a:xfrm>
        </p:spPr>
      </p:pic>
      <p:pic>
        <p:nvPicPr>
          <p:cNvPr id="50183" name="Content Placeholder 8" descr="mapglobalsection.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90488" y="5595938"/>
            <a:ext cx="1497012" cy="973137"/>
          </a:xfrm>
          <a:prstGeom prst="rect">
            <a:avLst/>
          </a:prstGeom>
          <a:noFill/>
          <a:ln w="9525">
            <a:noFill/>
            <a:miter lim="800000"/>
            <a:headEnd/>
            <a:tailEnd/>
          </a:ln>
        </p:spPr>
      </p:pic>
      <p:sp>
        <p:nvSpPr>
          <p:cNvPr id="10"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27</a:t>
            </a:fld>
            <a:endParaRPr lang="en-US"/>
          </a:p>
        </p:txBody>
      </p:sp>
      <p:sp>
        <p:nvSpPr>
          <p:cNvPr id="1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653449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1596" y="88602"/>
            <a:ext cx="8619994" cy="677108"/>
          </a:xfrm>
          <a:prstGeom prst="rect">
            <a:avLst/>
          </a:prstGeom>
          <a:noFill/>
        </p:spPr>
        <p:txBody>
          <a:bodyPr wrap="square" rtlCol="0">
            <a:spAutoFit/>
          </a:bodyPr>
          <a:lstStyle/>
          <a:p>
            <a:r>
              <a:rPr lang="en-US" sz="2000" b="1" dirty="0">
                <a:solidFill>
                  <a:srgbClr val="660066"/>
                </a:solidFill>
              </a:rPr>
              <a:t>Anomalies in the REE pattern as a tracer</a:t>
            </a:r>
          </a:p>
          <a:p>
            <a:r>
              <a:rPr lang="en-US" b="1" dirty="0"/>
              <a:t>What is the source of the low </a:t>
            </a:r>
            <a:r>
              <a:rPr lang="en-US" b="1" dirty="0" err="1"/>
              <a:t>Dy</a:t>
            </a:r>
            <a:r>
              <a:rPr lang="en-US" b="1" dirty="0"/>
              <a:t>/</a:t>
            </a:r>
            <a:r>
              <a:rPr lang="en-US" b="1" dirty="0" err="1"/>
              <a:t>Er</a:t>
            </a:r>
            <a:r>
              <a:rPr lang="en-US" b="1" dirty="0"/>
              <a:t> observed in the Caribbean? </a:t>
            </a:r>
          </a:p>
        </p:txBody>
      </p:sp>
      <p:sp>
        <p:nvSpPr>
          <p:cNvPr id="10" name="TextBox 9"/>
          <p:cNvSpPr txBox="1"/>
          <p:nvPr/>
        </p:nvSpPr>
        <p:spPr>
          <a:xfrm>
            <a:off x="6649885" y="1025447"/>
            <a:ext cx="2184486" cy="461665"/>
          </a:xfrm>
          <a:prstGeom prst="rect">
            <a:avLst/>
          </a:prstGeom>
          <a:solidFill>
            <a:schemeClr val="bg1"/>
          </a:solidFill>
          <a:ln>
            <a:solidFill>
              <a:srgbClr val="7F7F7F"/>
            </a:solidFill>
          </a:ln>
        </p:spPr>
        <p:txBody>
          <a:bodyPr wrap="square" rtlCol="0">
            <a:spAutoFit/>
          </a:bodyPr>
          <a:lstStyle/>
          <a:p>
            <a:pPr algn="ctr"/>
            <a:r>
              <a:rPr lang="en-US" sz="1200" dirty="0">
                <a:solidFill>
                  <a:srgbClr val="7F7F7F"/>
                </a:solidFill>
                <a:latin typeface="Comic Sans MS"/>
                <a:cs typeface="Comic Sans MS"/>
              </a:rPr>
              <a:t>Osborne et al. (2015), Marine Chemistry</a:t>
            </a:r>
          </a:p>
        </p:txBody>
      </p:sp>
      <p:pic>
        <p:nvPicPr>
          <p:cNvPr id="2" name="Picture 1"/>
          <p:cNvPicPr>
            <a:picLocks noChangeAspect="1"/>
          </p:cNvPicPr>
          <p:nvPr/>
        </p:nvPicPr>
        <p:blipFill>
          <a:blip r:embed="rId3"/>
          <a:stretch>
            <a:fillRect/>
          </a:stretch>
        </p:blipFill>
        <p:spPr>
          <a:xfrm>
            <a:off x="498526" y="847303"/>
            <a:ext cx="4274004" cy="5650726"/>
          </a:xfrm>
          <a:prstGeom prst="rect">
            <a:avLst/>
          </a:prstGeom>
        </p:spPr>
      </p:pic>
      <p:sp>
        <p:nvSpPr>
          <p:cNvPr id="13" name="Oval 12"/>
          <p:cNvSpPr/>
          <p:nvPr/>
        </p:nvSpPr>
        <p:spPr>
          <a:xfrm rot="16200000">
            <a:off x="1764640" y="954668"/>
            <a:ext cx="656878" cy="1864163"/>
          </a:xfrm>
          <a:prstGeom prst="ellipse">
            <a:avLst/>
          </a:prstGeom>
          <a:noFill/>
          <a:ln w="76200">
            <a:solidFill>
              <a:srgbClr val="008000">
                <a:alpha val="67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72530" y="1824507"/>
            <a:ext cx="4258987" cy="3194240"/>
          </a:xfrm>
          <a:prstGeom prst="rect">
            <a:avLst/>
          </a:prstGeom>
        </p:spPr>
      </p:pic>
      <p:sp>
        <p:nvSpPr>
          <p:cNvPr id="9" name="TextBox 8"/>
          <p:cNvSpPr txBox="1"/>
          <p:nvPr/>
        </p:nvSpPr>
        <p:spPr>
          <a:xfrm>
            <a:off x="5584481" y="1625389"/>
            <a:ext cx="3237109" cy="369332"/>
          </a:xfrm>
          <a:prstGeom prst="rect">
            <a:avLst/>
          </a:prstGeom>
          <a:noFill/>
        </p:spPr>
        <p:txBody>
          <a:bodyPr wrap="none" rtlCol="0">
            <a:spAutoFit/>
          </a:bodyPr>
          <a:lstStyle/>
          <a:p>
            <a:r>
              <a:rPr lang="en-US" b="1" dirty="0"/>
              <a:t>Is the minimum significant?</a:t>
            </a:r>
          </a:p>
        </p:txBody>
      </p:sp>
      <p:sp>
        <p:nvSpPr>
          <p:cNvPr id="19" name="TextBox 18"/>
          <p:cNvSpPr txBox="1"/>
          <p:nvPr/>
        </p:nvSpPr>
        <p:spPr>
          <a:xfrm>
            <a:off x="6471665" y="4902908"/>
            <a:ext cx="1316887" cy="461665"/>
          </a:xfrm>
          <a:prstGeom prst="rect">
            <a:avLst/>
          </a:prstGeom>
          <a:noFill/>
        </p:spPr>
        <p:txBody>
          <a:bodyPr wrap="none" rtlCol="0">
            <a:spAutoFit/>
          </a:bodyPr>
          <a:lstStyle/>
          <a:p>
            <a:r>
              <a:rPr lang="en-US" sz="2400" dirty="0"/>
              <a:t>P=0.88</a:t>
            </a:r>
            <a:r>
              <a:rPr lang="en-US" sz="2400" baseline="30000" dirty="0"/>
              <a:t>N</a:t>
            </a:r>
          </a:p>
        </p:txBody>
      </p:sp>
      <p:sp>
        <p:nvSpPr>
          <p:cNvPr id="20" name="TextBox 19"/>
          <p:cNvSpPr txBox="1"/>
          <p:nvPr/>
        </p:nvSpPr>
        <p:spPr>
          <a:xfrm>
            <a:off x="5970414" y="5269635"/>
            <a:ext cx="2390949" cy="461665"/>
          </a:xfrm>
          <a:prstGeom prst="rect">
            <a:avLst/>
          </a:prstGeom>
          <a:noFill/>
        </p:spPr>
        <p:txBody>
          <a:bodyPr wrap="none" rtlCol="0">
            <a:spAutoFit/>
          </a:bodyPr>
          <a:lstStyle/>
          <a:p>
            <a:r>
              <a:rPr lang="en-US" sz="2400" dirty="0"/>
              <a:t>P≤0.05 </a:t>
            </a:r>
            <a:r>
              <a:rPr lang="en-US" sz="2400" dirty="0">
                <a:latin typeface="Wingdings"/>
                <a:ea typeface="Wingdings"/>
                <a:cs typeface="Wingdings"/>
                <a:sym typeface="Wingdings"/>
              </a:rPr>
              <a:t></a:t>
            </a:r>
            <a:r>
              <a:rPr lang="en-US" sz="2400" dirty="0"/>
              <a:t> N≥23</a:t>
            </a:r>
            <a:endParaRPr lang="en-US" sz="2400" baseline="30000" dirty="0"/>
          </a:p>
        </p:txBody>
      </p:sp>
      <p:sp>
        <p:nvSpPr>
          <p:cNvPr id="25" name="TextBox 24"/>
          <p:cNvSpPr txBox="1"/>
          <p:nvPr/>
        </p:nvSpPr>
        <p:spPr>
          <a:xfrm>
            <a:off x="6283502" y="5858732"/>
            <a:ext cx="1870724" cy="461665"/>
          </a:xfrm>
          <a:prstGeom prst="rect">
            <a:avLst/>
          </a:prstGeom>
          <a:noFill/>
        </p:spPr>
        <p:txBody>
          <a:bodyPr wrap="none" rtlCol="0">
            <a:spAutoFit/>
          </a:bodyPr>
          <a:lstStyle/>
          <a:p>
            <a:r>
              <a:rPr lang="en-US" sz="2400" dirty="0">
                <a:solidFill>
                  <a:schemeClr val="bg1">
                    <a:lumMod val="50000"/>
                  </a:schemeClr>
                </a:solidFill>
              </a:rPr>
              <a:t>(0.05≤0.22</a:t>
            </a:r>
            <a:r>
              <a:rPr lang="en-US" sz="2400" baseline="30000" dirty="0">
                <a:solidFill>
                  <a:schemeClr val="bg1">
                    <a:lumMod val="50000"/>
                  </a:schemeClr>
                </a:solidFill>
              </a:rPr>
              <a:t>2</a:t>
            </a:r>
            <a:r>
              <a:rPr lang="en-US" sz="2400" dirty="0">
                <a:solidFill>
                  <a:schemeClr val="bg1">
                    <a:lumMod val="50000"/>
                  </a:schemeClr>
                </a:solidFill>
              </a:rPr>
              <a:t>)</a:t>
            </a:r>
            <a:endParaRPr lang="en-US" sz="2400" baseline="30000" dirty="0">
              <a:solidFill>
                <a:schemeClr val="bg1">
                  <a:lumMod val="50000"/>
                </a:schemeClr>
              </a:solidFill>
            </a:endParaRPr>
          </a:p>
        </p:txBody>
      </p:sp>
      <p:sp>
        <p:nvSpPr>
          <p:cNvPr id="27" name="Oval 26"/>
          <p:cNvSpPr/>
          <p:nvPr/>
        </p:nvSpPr>
        <p:spPr>
          <a:xfrm rot="16200000">
            <a:off x="1917040" y="4799218"/>
            <a:ext cx="656878" cy="1864163"/>
          </a:xfrm>
          <a:prstGeom prst="ellipse">
            <a:avLst/>
          </a:prstGeom>
          <a:noFill/>
          <a:ln w="76200">
            <a:solidFill>
              <a:srgbClr val="660066">
                <a:alpha val="67000"/>
              </a:srgbClr>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Freeform 27"/>
          <p:cNvSpPr/>
          <p:nvPr/>
        </p:nvSpPr>
        <p:spPr>
          <a:xfrm>
            <a:off x="2703286" y="2508071"/>
            <a:ext cx="3519714" cy="2907572"/>
          </a:xfrm>
          <a:custGeom>
            <a:avLst/>
            <a:gdLst>
              <a:gd name="connsiteX0" fmla="*/ 0 w 3519714"/>
              <a:gd name="connsiteY0" fmla="*/ 2907572 h 2907572"/>
              <a:gd name="connsiteX1" fmla="*/ 1841500 w 3519714"/>
              <a:gd name="connsiteY1" fmla="*/ 177072 h 2907572"/>
              <a:gd name="connsiteX2" fmla="*/ 3519714 w 3519714"/>
              <a:gd name="connsiteY2" fmla="*/ 258715 h 2907572"/>
              <a:gd name="connsiteX3" fmla="*/ 3519714 w 3519714"/>
              <a:gd name="connsiteY3" fmla="*/ 258715 h 2907572"/>
            </a:gdLst>
            <a:ahLst/>
            <a:cxnLst>
              <a:cxn ang="0">
                <a:pos x="connsiteX0" y="connsiteY0"/>
              </a:cxn>
              <a:cxn ang="0">
                <a:pos x="connsiteX1" y="connsiteY1"/>
              </a:cxn>
              <a:cxn ang="0">
                <a:pos x="connsiteX2" y="connsiteY2"/>
              </a:cxn>
              <a:cxn ang="0">
                <a:pos x="connsiteX3" y="connsiteY3"/>
              </a:cxn>
            </a:cxnLst>
            <a:rect l="l" t="t" r="r" b="b"/>
            <a:pathLst>
              <a:path w="3519714" h="2907572">
                <a:moveTo>
                  <a:pt x="0" y="2907572"/>
                </a:moveTo>
                <a:cubicBezTo>
                  <a:pt x="627440" y="1763060"/>
                  <a:pt x="1254881" y="618548"/>
                  <a:pt x="1841500" y="177072"/>
                </a:cubicBezTo>
                <a:cubicBezTo>
                  <a:pt x="2428119" y="-264404"/>
                  <a:pt x="3519714" y="258715"/>
                  <a:pt x="3519714" y="258715"/>
                </a:cubicBezTo>
                <a:lnTo>
                  <a:pt x="3519714" y="258715"/>
                </a:lnTo>
              </a:path>
            </a:pathLst>
          </a:custGeom>
          <a:ln>
            <a:solidFill>
              <a:srgbClr val="660066"/>
            </a:solidFill>
            <a:headEnd type="none"/>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28</a:t>
            </a:fld>
            <a:endParaRPr lang="en-US"/>
          </a:p>
        </p:txBody>
      </p:sp>
      <p:sp>
        <p:nvSpPr>
          <p:cNvPr id="2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723132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457200" y="-25400"/>
            <a:ext cx="8229600" cy="1143000"/>
          </a:xfrm>
        </p:spPr>
        <p:txBody>
          <a:bodyPr/>
          <a:lstStyle/>
          <a:p>
            <a:pPr eaLnBrk="1" hangingPunct="1"/>
            <a:r>
              <a:rPr lang="en-US" sz="3600">
                <a:solidFill>
                  <a:srgbClr val="000000"/>
                </a:solidFill>
              </a:rPr>
              <a:t>Are REE useful circulation tracers?</a:t>
            </a:r>
            <a:br>
              <a:rPr lang="en-US" sz="3600">
                <a:solidFill>
                  <a:srgbClr val="FFEE2C"/>
                </a:solidFill>
              </a:rPr>
            </a:br>
            <a:r>
              <a:rPr lang="en-US" sz="3600">
                <a:solidFill>
                  <a:srgbClr val="FF0000"/>
                </a:solidFill>
              </a:rPr>
              <a:t>Salinity</a:t>
            </a:r>
            <a:endParaRPr lang="en-US" sz="2400" b="1">
              <a:solidFill>
                <a:srgbClr val="FFEE2C"/>
              </a:solidFill>
            </a:endParaRPr>
          </a:p>
        </p:txBody>
      </p:sp>
      <p:pic>
        <p:nvPicPr>
          <p:cNvPr id="74755" name="Content Placeholder 7" descr="globalsection_oka_revRB_rd_case1_reeg.png"/>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77788" y="1047750"/>
            <a:ext cx="9096375" cy="5686425"/>
          </a:xfrm>
        </p:spPr>
      </p:pic>
      <p:pic>
        <p:nvPicPr>
          <p:cNvPr id="74759" name="Content Placeholder 8" descr="mapglobalsection.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90488" y="5595938"/>
            <a:ext cx="1497012" cy="973137"/>
          </a:xfrm>
          <a:prstGeom prst="rect">
            <a:avLst/>
          </a:prstGeom>
          <a:noFill/>
          <a:ln w="9525">
            <a:noFill/>
            <a:miter lim="800000"/>
            <a:headEnd/>
            <a:tailEnd/>
          </a:ln>
        </p:spPr>
      </p:pic>
      <p:sp>
        <p:nvSpPr>
          <p:cNvPr id="13"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29</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1304964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01598" y="88602"/>
            <a:ext cx="6265167" cy="707886"/>
          </a:xfrm>
          <a:prstGeom prst="rect">
            <a:avLst/>
          </a:prstGeom>
          <a:noFill/>
        </p:spPr>
        <p:txBody>
          <a:bodyPr wrap="square" rtlCol="0">
            <a:spAutoFit/>
          </a:bodyPr>
          <a:lstStyle/>
          <a:p>
            <a:r>
              <a:rPr lang="en-US" sz="2000" b="1" dirty="0">
                <a:solidFill>
                  <a:srgbClr val="000090"/>
                </a:solidFill>
              </a:rPr>
              <a:t>The “true” periodic table (including isotopes)</a:t>
            </a:r>
          </a:p>
          <a:p>
            <a:r>
              <a:rPr lang="en-US" sz="2000" b="1" dirty="0"/>
              <a:t>Are there any other useful environmental tracers?</a:t>
            </a:r>
          </a:p>
        </p:txBody>
      </p:sp>
      <p:pic>
        <p:nvPicPr>
          <p:cNvPr id="2" name="Picture 1" descr="4876970.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6664" y="783738"/>
            <a:ext cx="8455968" cy="5786474"/>
          </a:xfrm>
          <a:prstGeom prst="rect">
            <a:avLst/>
          </a:prstGeom>
        </p:spPr>
      </p:pic>
      <p:sp>
        <p:nvSpPr>
          <p:cNvPr id="13" name="Rectangle 12"/>
          <p:cNvSpPr/>
          <p:nvPr/>
        </p:nvSpPr>
        <p:spPr>
          <a:xfrm>
            <a:off x="6005315" y="5184964"/>
            <a:ext cx="1056106" cy="633667"/>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7074789" y="4852033"/>
            <a:ext cx="1835457" cy="1323439"/>
          </a:xfrm>
          <a:prstGeom prst="rect">
            <a:avLst/>
          </a:prstGeom>
          <a:noFill/>
        </p:spPr>
        <p:txBody>
          <a:bodyPr wrap="square" rtlCol="0">
            <a:spAutoFit/>
          </a:bodyPr>
          <a:lstStyle/>
          <a:p>
            <a:r>
              <a:rPr lang="en-US" sz="2000" b="1" dirty="0">
                <a:solidFill>
                  <a:srgbClr val="FF0000"/>
                </a:solidFill>
              </a:rPr>
              <a:t>Potentially useful in environmental sciences</a:t>
            </a:r>
          </a:p>
        </p:txBody>
      </p:sp>
      <p:sp>
        <p:nvSpPr>
          <p:cNvPr id="3" name="TextBox 2"/>
          <p:cNvSpPr txBox="1"/>
          <p:nvPr/>
        </p:nvSpPr>
        <p:spPr>
          <a:xfrm rot="16200000">
            <a:off x="-17102" y="3907768"/>
            <a:ext cx="1946116" cy="369332"/>
          </a:xfrm>
          <a:prstGeom prst="rect">
            <a:avLst/>
          </a:prstGeom>
          <a:noFill/>
        </p:spPr>
        <p:txBody>
          <a:bodyPr wrap="none" rtlCol="0">
            <a:spAutoFit/>
          </a:bodyPr>
          <a:lstStyle/>
          <a:p>
            <a:r>
              <a:rPr lang="en-US" dirty="0"/>
              <a:t>Different elements</a:t>
            </a:r>
          </a:p>
        </p:txBody>
      </p:sp>
      <p:cxnSp>
        <p:nvCxnSpPr>
          <p:cNvPr id="7" name="Straight Arrow Connector 6"/>
          <p:cNvCxnSpPr/>
          <p:nvPr/>
        </p:nvCxnSpPr>
        <p:spPr>
          <a:xfrm flipV="1">
            <a:off x="1140622" y="3119376"/>
            <a:ext cx="0" cy="194611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2517148" y="5701792"/>
            <a:ext cx="1976773" cy="369332"/>
          </a:xfrm>
          <a:prstGeom prst="rect">
            <a:avLst/>
          </a:prstGeom>
          <a:noFill/>
        </p:spPr>
        <p:txBody>
          <a:bodyPr wrap="none" rtlCol="0">
            <a:spAutoFit/>
          </a:bodyPr>
          <a:lstStyle/>
          <a:p>
            <a:r>
              <a:rPr lang="en-US" dirty="0"/>
              <a:t>Different isotopes</a:t>
            </a:r>
          </a:p>
        </p:txBody>
      </p:sp>
      <p:cxnSp>
        <p:nvCxnSpPr>
          <p:cNvPr id="18" name="Straight Arrow Connector 17"/>
          <p:cNvCxnSpPr/>
          <p:nvPr/>
        </p:nvCxnSpPr>
        <p:spPr>
          <a:xfrm>
            <a:off x="2240062" y="6071124"/>
            <a:ext cx="2557110"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rot="16200000">
            <a:off x="343989" y="3948006"/>
            <a:ext cx="1865640" cy="369332"/>
          </a:xfrm>
          <a:prstGeom prst="rect">
            <a:avLst/>
          </a:prstGeom>
          <a:noFill/>
        </p:spPr>
        <p:txBody>
          <a:bodyPr wrap="none" rtlCol="0">
            <a:spAutoFit/>
          </a:bodyPr>
          <a:lstStyle/>
          <a:p>
            <a:r>
              <a:rPr lang="en-US" dirty="0"/>
              <a:t>(adding protons)</a:t>
            </a:r>
          </a:p>
        </p:txBody>
      </p:sp>
      <p:sp>
        <p:nvSpPr>
          <p:cNvPr id="23" name="TextBox 22"/>
          <p:cNvSpPr txBox="1"/>
          <p:nvPr/>
        </p:nvSpPr>
        <p:spPr>
          <a:xfrm>
            <a:off x="2542553" y="6036489"/>
            <a:ext cx="1994018" cy="369332"/>
          </a:xfrm>
          <a:prstGeom prst="rect">
            <a:avLst/>
          </a:prstGeom>
          <a:noFill/>
        </p:spPr>
        <p:txBody>
          <a:bodyPr wrap="none" rtlCol="0">
            <a:spAutoFit/>
          </a:bodyPr>
          <a:lstStyle/>
          <a:p>
            <a:r>
              <a:rPr lang="en-US" dirty="0"/>
              <a:t>(adding neutrons)</a:t>
            </a:r>
          </a:p>
        </p:txBody>
      </p:sp>
      <p:sp>
        <p:nvSpPr>
          <p:cNvPr id="2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a:t>
            </a:fld>
            <a:endParaRPr lang="en-US"/>
          </a:p>
        </p:txBody>
      </p:sp>
      <p:sp>
        <p:nvSpPr>
          <p:cNvPr id="2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5178273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5731" y="848736"/>
            <a:ext cx="7702067" cy="5813548"/>
          </a:xfrm>
          <a:prstGeom prst="rect">
            <a:avLst/>
          </a:prstGeom>
        </p:spPr>
      </p:pic>
      <p:sp>
        <p:nvSpPr>
          <p:cNvPr id="7" name="TextBox 6"/>
          <p:cNvSpPr txBox="1"/>
          <p:nvPr/>
        </p:nvSpPr>
        <p:spPr>
          <a:xfrm>
            <a:off x="201596" y="88602"/>
            <a:ext cx="6770703" cy="677108"/>
          </a:xfrm>
          <a:prstGeom prst="rect">
            <a:avLst/>
          </a:prstGeom>
          <a:noFill/>
        </p:spPr>
        <p:txBody>
          <a:bodyPr wrap="square" rtlCol="0">
            <a:spAutoFit/>
          </a:bodyPr>
          <a:lstStyle/>
          <a:p>
            <a:r>
              <a:rPr lang="en-US" sz="2000" b="1" dirty="0">
                <a:solidFill>
                  <a:srgbClr val="660066"/>
                </a:solidFill>
              </a:rPr>
              <a:t>Anomalies in the REE pattern as a tracer</a:t>
            </a:r>
          </a:p>
          <a:p>
            <a:r>
              <a:rPr lang="en-US" b="1" dirty="0"/>
              <a:t>A global dataset: ability to spatially track features</a:t>
            </a:r>
            <a:endParaRPr lang="en-US" b="1" dirty="0">
              <a:solidFill>
                <a:srgbClr val="FF0000"/>
              </a:solidFill>
            </a:endParaRPr>
          </a:p>
        </p:txBody>
      </p:sp>
      <p:sp>
        <p:nvSpPr>
          <p:cNvPr id="10" name="TextBox 9"/>
          <p:cNvSpPr txBox="1"/>
          <p:nvPr/>
        </p:nvSpPr>
        <p:spPr>
          <a:xfrm>
            <a:off x="6519899" y="270423"/>
            <a:ext cx="2184486" cy="461665"/>
          </a:xfrm>
          <a:prstGeom prst="rect">
            <a:avLst/>
          </a:prstGeom>
          <a:solidFill>
            <a:schemeClr val="bg1"/>
          </a:solidFill>
          <a:ln>
            <a:solidFill>
              <a:srgbClr val="7F7F7F"/>
            </a:solidFill>
          </a:ln>
        </p:spPr>
        <p:txBody>
          <a:bodyPr wrap="square" rtlCol="0">
            <a:spAutoFit/>
          </a:bodyPr>
          <a:lstStyle/>
          <a:p>
            <a:pPr algn="ctr"/>
            <a:r>
              <a:rPr lang="en-US" sz="1200" dirty="0">
                <a:solidFill>
                  <a:srgbClr val="7F7F7F"/>
                </a:solidFill>
                <a:latin typeface="Comic Sans MS"/>
                <a:cs typeface="Comic Sans MS"/>
              </a:rPr>
              <a:t>Osborne et al. (2015), Marine Chemistry</a:t>
            </a:r>
          </a:p>
        </p:txBody>
      </p:sp>
      <p:sp>
        <p:nvSpPr>
          <p:cNvPr id="9" name="Oval 8"/>
          <p:cNvSpPr/>
          <p:nvPr/>
        </p:nvSpPr>
        <p:spPr>
          <a:xfrm rot="19316036">
            <a:off x="3012477" y="2563777"/>
            <a:ext cx="656878" cy="1185949"/>
          </a:xfrm>
          <a:prstGeom prst="ellipse">
            <a:avLst/>
          </a:prstGeom>
          <a:noFill/>
          <a:ln w="76200">
            <a:solidFill>
              <a:srgbClr val="008000">
                <a:alpha val="67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30</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504299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l="-186"/>
          <a:stretch/>
        </p:blipFill>
        <p:spPr>
          <a:xfrm>
            <a:off x="865105" y="848736"/>
            <a:ext cx="7236155" cy="5800318"/>
          </a:xfrm>
          <a:prstGeom prst="rect">
            <a:avLst/>
          </a:prstGeom>
        </p:spPr>
      </p:pic>
      <p:sp>
        <p:nvSpPr>
          <p:cNvPr id="7" name="TextBox 6"/>
          <p:cNvSpPr txBox="1"/>
          <p:nvPr/>
        </p:nvSpPr>
        <p:spPr>
          <a:xfrm>
            <a:off x="201596" y="88602"/>
            <a:ext cx="6770703" cy="677108"/>
          </a:xfrm>
          <a:prstGeom prst="rect">
            <a:avLst/>
          </a:prstGeom>
          <a:noFill/>
        </p:spPr>
        <p:txBody>
          <a:bodyPr wrap="square" rtlCol="0">
            <a:spAutoFit/>
          </a:bodyPr>
          <a:lstStyle/>
          <a:p>
            <a:r>
              <a:rPr lang="en-US" sz="2000" b="1" dirty="0">
                <a:solidFill>
                  <a:srgbClr val="660066"/>
                </a:solidFill>
              </a:rPr>
              <a:t>Anomalies in the REE pattern as a tracer</a:t>
            </a:r>
          </a:p>
          <a:p>
            <a:r>
              <a:rPr lang="en-US" b="1" dirty="0"/>
              <a:t>A feature coherent with AAIW over large distances</a:t>
            </a:r>
            <a:endParaRPr lang="en-US" b="1" dirty="0">
              <a:solidFill>
                <a:srgbClr val="FF0000"/>
              </a:solidFill>
            </a:endParaRPr>
          </a:p>
        </p:txBody>
      </p:sp>
      <p:sp>
        <p:nvSpPr>
          <p:cNvPr id="10" name="TextBox 9"/>
          <p:cNvSpPr txBox="1"/>
          <p:nvPr/>
        </p:nvSpPr>
        <p:spPr>
          <a:xfrm>
            <a:off x="6519899" y="270423"/>
            <a:ext cx="2184486" cy="461665"/>
          </a:xfrm>
          <a:prstGeom prst="rect">
            <a:avLst/>
          </a:prstGeom>
          <a:solidFill>
            <a:schemeClr val="bg1"/>
          </a:solidFill>
          <a:ln>
            <a:solidFill>
              <a:srgbClr val="7F7F7F"/>
            </a:solidFill>
          </a:ln>
        </p:spPr>
        <p:txBody>
          <a:bodyPr wrap="square" rtlCol="0">
            <a:spAutoFit/>
          </a:bodyPr>
          <a:lstStyle/>
          <a:p>
            <a:pPr algn="ctr"/>
            <a:r>
              <a:rPr lang="en-US" sz="1200" dirty="0">
                <a:solidFill>
                  <a:srgbClr val="7F7F7F"/>
                </a:solidFill>
                <a:latin typeface="Comic Sans MS"/>
                <a:cs typeface="Comic Sans MS"/>
              </a:rPr>
              <a:t>Osborne et al. (2015), Marine Chemistry</a:t>
            </a:r>
          </a:p>
        </p:txBody>
      </p:sp>
      <p:sp>
        <p:nvSpPr>
          <p:cNvPr id="2" name="TextBox 1"/>
          <p:cNvSpPr txBox="1"/>
          <p:nvPr/>
        </p:nvSpPr>
        <p:spPr>
          <a:xfrm rot="17195699">
            <a:off x="1619885" y="5268404"/>
            <a:ext cx="1428596" cy="646331"/>
          </a:xfrm>
          <a:prstGeom prst="rect">
            <a:avLst/>
          </a:prstGeom>
          <a:noFill/>
        </p:spPr>
        <p:txBody>
          <a:bodyPr wrap="none" rtlCol="0">
            <a:spAutoFit/>
          </a:bodyPr>
          <a:lstStyle/>
          <a:p>
            <a:r>
              <a:rPr lang="en-US" sz="3600" b="1" dirty="0"/>
              <a:t>AAIW</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3"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31</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4165405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r="-186"/>
          <a:stretch/>
        </p:blipFill>
        <p:spPr>
          <a:xfrm>
            <a:off x="784897" y="848736"/>
            <a:ext cx="7196053" cy="5768174"/>
          </a:xfrm>
          <a:prstGeom prst="rect">
            <a:avLst/>
          </a:prstGeom>
        </p:spPr>
      </p:pic>
      <p:sp>
        <p:nvSpPr>
          <p:cNvPr id="7" name="TextBox 6"/>
          <p:cNvSpPr txBox="1"/>
          <p:nvPr/>
        </p:nvSpPr>
        <p:spPr>
          <a:xfrm>
            <a:off x="201596" y="88602"/>
            <a:ext cx="6770703" cy="677108"/>
          </a:xfrm>
          <a:prstGeom prst="rect">
            <a:avLst/>
          </a:prstGeom>
          <a:noFill/>
        </p:spPr>
        <p:txBody>
          <a:bodyPr wrap="square" rtlCol="0">
            <a:spAutoFit/>
          </a:bodyPr>
          <a:lstStyle/>
          <a:p>
            <a:r>
              <a:rPr lang="en-US" sz="2000" b="1" dirty="0">
                <a:solidFill>
                  <a:srgbClr val="660066"/>
                </a:solidFill>
              </a:rPr>
              <a:t>Anomalies in the REE pattern as a tracer</a:t>
            </a:r>
          </a:p>
          <a:p>
            <a:r>
              <a:rPr lang="en-US" b="1" dirty="0"/>
              <a:t>An ubiquitous feature</a:t>
            </a:r>
            <a:endParaRPr lang="en-US" b="1" dirty="0">
              <a:solidFill>
                <a:srgbClr val="FF0000"/>
              </a:solidFill>
            </a:endParaRPr>
          </a:p>
        </p:txBody>
      </p:sp>
      <p:sp>
        <p:nvSpPr>
          <p:cNvPr id="10" name="TextBox 9"/>
          <p:cNvSpPr txBox="1"/>
          <p:nvPr/>
        </p:nvSpPr>
        <p:spPr>
          <a:xfrm>
            <a:off x="6519899" y="270423"/>
            <a:ext cx="2184486" cy="461665"/>
          </a:xfrm>
          <a:prstGeom prst="rect">
            <a:avLst/>
          </a:prstGeom>
          <a:solidFill>
            <a:schemeClr val="bg1"/>
          </a:solidFill>
          <a:ln>
            <a:solidFill>
              <a:srgbClr val="7F7F7F"/>
            </a:solidFill>
          </a:ln>
        </p:spPr>
        <p:txBody>
          <a:bodyPr wrap="square" rtlCol="0">
            <a:spAutoFit/>
          </a:bodyPr>
          <a:lstStyle/>
          <a:p>
            <a:pPr algn="ctr"/>
            <a:r>
              <a:rPr lang="en-US" sz="1200" dirty="0">
                <a:solidFill>
                  <a:srgbClr val="7F7F7F"/>
                </a:solidFill>
                <a:latin typeface="Comic Sans MS"/>
                <a:cs typeface="Comic Sans MS"/>
              </a:rPr>
              <a:t>Osborne et al. (2015), Marine Chemistry</a:t>
            </a:r>
          </a:p>
        </p:txBody>
      </p:sp>
      <p:sp>
        <p:nvSpPr>
          <p:cNvPr id="11" name="Freeform 10"/>
          <p:cNvSpPr/>
          <p:nvPr/>
        </p:nvSpPr>
        <p:spPr>
          <a:xfrm>
            <a:off x="3997159" y="1118543"/>
            <a:ext cx="2067296" cy="3747562"/>
          </a:xfrm>
          <a:custGeom>
            <a:avLst/>
            <a:gdLst>
              <a:gd name="connsiteX0" fmla="*/ 941033 w 941033"/>
              <a:gd name="connsiteY0" fmla="*/ 0 h 2027466"/>
              <a:gd name="connsiteX1" fmla="*/ 306060 w 941033"/>
              <a:gd name="connsiteY1" fmla="*/ 53555 h 2027466"/>
              <a:gd name="connsiteX2" fmla="*/ 520268 w 941033"/>
              <a:gd name="connsiteY2" fmla="*/ 137714 h 2027466"/>
              <a:gd name="connsiteX3" fmla="*/ 49 w 941033"/>
              <a:gd name="connsiteY3" fmla="*/ 344286 h 2027466"/>
              <a:gd name="connsiteX4" fmla="*/ 489667 w 941033"/>
              <a:gd name="connsiteY4" fmla="*/ 711525 h 2027466"/>
              <a:gd name="connsiteX5" fmla="*/ 619721 w 941033"/>
              <a:gd name="connsiteY5" fmla="*/ 2027466 h 2027466"/>
              <a:gd name="connsiteX6" fmla="*/ 619721 w 941033"/>
              <a:gd name="connsiteY6" fmla="*/ 2027466 h 202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1033" h="2027466">
                <a:moveTo>
                  <a:pt x="941033" y="0"/>
                </a:moveTo>
                <a:cubicBezTo>
                  <a:pt x="658610" y="15301"/>
                  <a:pt x="376188" y="30603"/>
                  <a:pt x="306060" y="53555"/>
                </a:cubicBezTo>
                <a:cubicBezTo>
                  <a:pt x="235932" y="76507"/>
                  <a:pt x="571270" y="89259"/>
                  <a:pt x="520268" y="137714"/>
                </a:cubicBezTo>
                <a:cubicBezTo>
                  <a:pt x="469266" y="186169"/>
                  <a:pt x="5149" y="248651"/>
                  <a:pt x="49" y="344286"/>
                </a:cubicBezTo>
                <a:cubicBezTo>
                  <a:pt x="-5051" y="439921"/>
                  <a:pt x="386388" y="430995"/>
                  <a:pt x="489667" y="711525"/>
                </a:cubicBezTo>
                <a:cubicBezTo>
                  <a:pt x="592946" y="992055"/>
                  <a:pt x="619721" y="2027466"/>
                  <a:pt x="619721" y="2027466"/>
                </a:cubicBezTo>
                <a:lnTo>
                  <a:pt x="619721" y="2027466"/>
                </a:lnTo>
              </a:path>
            </a:pathLst>
          </a:custGeom>
          <a:ln w="76200">
            <a:solidFill>
              <a:srgbClr val="008000">
                <a:alpha val="64000"/>
              </a:srgbClr>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n w="76200" cmpd="sng">
                <a:solidFill>
                  <a:schemeClr val="tx1"/>
                </a:solidFill>
              </a:ln>
            </a:endParaRPr>
          </a:p>
        </p:txBody>
      </p:sp>
      <p:sp>
        <p:nvSpPr>
          <p:cNvPr id="12" name="TextBox 11"/>
          <p:cNvSpPr txBox="1"/>
          <p:nvPr/>
        </p:nvSpPr>
        <p:spPr>
          <a:xfrm>
            <a:off x="5433306" y="4285558"/>
            <a:ext cx="1262297" cy="646331"/>
          </a:xfrm>
          <a:prstGeom prst="rect">
            <a:avLst/>
          </a:prstGeom>
          <a:noFill/>
        </p:spPr>
        <p:txBody>
          <a:bodyPr wrap="none" rtlCol="0">
            <a:spAutoFit/>
          </a:bodyPr>
          <a:lstStyle/>
          <a:p>
            <a:r>
              <a:rPr lang="en-US" b="1" dirty="0" err="1">
                <a:solidFill>
                  <a:srgbClr val="008000"/>
                </a:solidFill>
              </a:rPr>
              <a:t>Carribean</a:t>
            </a:r>
            <a:endParaRPr lang="en-US" b="1" dirty="0">
              <a:solidFill>
                <a:srgbClr val="008000"/>
              </a:solidFill>
            </a:endParaRPr>
          </a:p>
          <a:p>
            <a:r>
              <a:rPr lang="en-US" b="1" dirty="0">
                <a:solidFill>
                  <a:srgbClr val="008000"/>
                </a:solidFill>
              </a:rPr>
              <a:t>data</a:t>
            </a:r>
          </a:p>
        </p:txBody>
      </p:sp>
      <p:sp>
        <p:nvSpPr>
          <p:cNvPr id="13" name="Oval 12"/>
          <p:cNvSpPr/>
          <p:nvPr/>
        </p:nvSpPr>
        <p:spPr>
          <a:xfrm>
            <a:off x="2095498" y="1522949"/>
            <a:ext cx="2913839" cy="808412"/>
          </a:xfrm>
          <a:prstGeom prst="ellipse">
            <a:avLst/>
          </a:prstGeom>
          <a:noFill/>
          <a:ln w="76200" cmpd="sng">
            <a:solidFill>
              <a:schemeClr val="tx1">
                <a:alpha val="6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2685984" y="1187323"/>
            <a:ext cx="1005403" cy="461665"/>
          </a:xfrm>
          <a:prstGeom prst="rect">
            <a:avLst/>
          </a:prstGeom>
          <a:noFill/>
        </p:spPr>
        <p:txBody>
          <a:bodyPr wrap="none" rtlCol="0">
            <a:spAutoFit/>
          </a:bodyPr>
          <a:lstStyle/>
          <a:p>
            <a:r>
              <a:rPr lang="en-US" sz="2400" b="1" dirty="0"/>
              <a:t>AAIW</a:t>
            </a:r>
          </a:p>
        </p:txBody>
      </p:sp>
      <p:sp>
        <p:nvSpPr>
          <p:cNvPr id="17" name="TextBox 16"/>
          <p:cNvSpPr txBox="1"/>
          <p:nvPr/>
        </p:nvSpPr>
        <p:spPr>
          <a:xfrm>
            <a:off x="3474769" y="1962029"/>
            <a:ext cx="826218" cy="369332"/>
          </a:xfrm>
          <a:prstGeom prst="rect">
            <a:avLst/>
          </a:prstGeom>
          <a:noFill/>
        </p:spPr>
        <p:txBody>
          <a:bodyPr wrap="none" rtlCol="0">
            <a:spAutoFit/>
          </a:bodyPr>
          <a:lstStyle/>
          <a:p>
            <a:r>
              <a:rPr lang="en-US" b="1" dirty="0" err="1"/>
              <a:t>N.Pac</a:t>
            </a:r>
            <a:endParaRPr lang="en-US" b="1" dirty="0"/>
          </a:p>
        </p:txBody>
      </p:sp>
      <p:sp>
        <p:nvSpPr>
          <p:cNvPr id="18" name="TextBox 17"/>
          <p:cNvSpPr txBox="1"/>
          <p:nvPr/>
        </p:nvSpPr>
        <p:spPr>
          <a:xfrm>
            <a:off x="2379819" y="1929763"/>
            <a:ext cx="813481" cy="369332"/>
          </a:xfrm>
          <a:prstGeom prst="rect">
            <a:avLst/>
          </a:prstGeom>
          <a:noFill/>
        </p:spPr>
        <p:txBody>
          <a:bodyPr wrap="none" rtlCol="0">
            <a:spAutoFit/>
          </a:bodyPr>
          <a:lstStyle/>
          <a:p>
            <a:r>
              <a:rPr lang="en-US" b="1" dirty="0" err="1"/>
              <a:t>S.Pac</a:t>
            </a:r>
            <a:endParaRPr lang="en-US" b="1" dirty="0"/>
          </a:p>
        </p:txBody>
      </p:sp>
      <p:sp>
        <p:nvSpPr>
          <p:cNvPr id="19"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32</a:t>
            </a:fld>
            <a:endParaRPr lang="en-US"/>
          </a:p>
        </p:txBody>
      </p:sp>
      <p:sp>
        <p:nvSpPr>
          <p:cNvPr id="2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6972501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r="-104"/>
          <a:stretch/>
        </p:blipFill>
        <p:spPr>
          <a:xfrm>
            <a:off x="784897" y="848736"/>
            <a:ext cx="7196053" cy="5768174"/>
          </a:xfrm>
          <a:prstGeom prst="rect">
            <a:avLst/>
          </a:prstGeom>
        </p:spPr>
      </p:pic>
      <p:sp>
        <p:nvSpPr>
          <p:cNvPr id="7" name="TextBox 6"/>
          <p:cNvSpPr txBox="1"/>
          <p:nvPr/>
        </p:nvSpPr>
        <p:spPr>
          <a:xfrm>
            <a:off x="201596" y="88602"/>
            <a:ext cx="6770703" cy="677108"/>
          </a:xfrm>
          <a:prstGeom prst="rect">
            <a:avLst/>
          </a:prstGeom>
          <a:noFill/>
        </p:spPr>
        <p:txBody>
          <a:bodyPr wrap="square" rtlCol="0">
            <a:spAutoFit/>
          </a:bodyPr>
          <a:lstStyle/>
          <a:p>
            <a:r>
              <a:rPr lang="en-US" sz="2000" b="1" dirty="0">
                <a:solidFill>
                  <a:srgbClr val="660066"/>
                </a:solidFill>
              </a:rPr>
              <a:t>Origin of the low </a:t>
            </a:r>
            <a:r>
              <a:rPr lang="en-US" sz="2000" b="1" dirty="0" err="1">
                <a:solidFill>
                  <a:srgbClr val="660066"/>
                </a:solidFill>
              </a:rPr>
              <a:t>Dy</a:t>
            </a:r>
            <a:r>
              <a:rPr lang="en-US" sz="2000" b="1" dirty="0">
                <a:solidFill>
                  <a:srgbClr val="660066"/>
                </a:solidFill>
              </a:rPr>
              <a:t>/</a:t>
            </a:r>
            <a:r>
              <a:rPr lang="en-US" sz="2000" b="1" dirty="0" err="1">
                <a:solidFill>
                  <a:srgbClr val="660066"/>
                </a:solidFill>
              </a:rPr>
              <a:t>Er</a:t>
            </a:r>
            <a:r>
              <a:rPr lang="en-US" sz="2000" b="1" dirty="0">
                <a:solidFill>
                  <a:srgbClr val="660066"/>
                </a:solidFill>
              </a:rPr>
              <a:t> ratio?</a:t>
            </a:r>
          </a:p>
          <a:p>
            <a:r>
              <a:rPr lang="en-US" b="1" dirty="0"/>
              <a:t>AAIW = STMW + AASW + UCDW/PDW</a:t>
            </a:r>
            <a:endParaRPr lang="en-US" b="1" dirty="0">
              <a:solidFill>
                <a:srgbClr val="FF0000"/>
              </a:solidFill>
            </a:endParaRPr>
          </a:p>
        </p:txBody>
      </p:sp>
      <p:sp>
        <p:nvSpPr>
          <p:cNvPr id="10" name="TextBox 9"/>
          <p:cNvSpPr txBox="1"/>
          <p:nvPr/>
        </p:nvSpPr>
        <p:spPr>
          <a:xfrm>
            <a:off x="6064455" y="165745"/>
            <a:ext cx="2184486" cy="584776"/>
          </a:xfrm>
          <a:prstGeom prst="rect">
            <a:avLst/>
          </a:prstGeom>
          <a:solidFill>
            <a:schemeClr val="bg1"/>
          </a:solidFill>
          <a:ln>
            <a:noFill/>
          </a:ln>
        </p:spPr>
        <p:txBody>
          <a:bodyPr wrap="square" rtlCol="0">
            <a:spAutoFit/>
          </a:bodyPr>
          <a:lstStyle/>
          <a:p>
            <a:pPr algn="ctr"/>
            <a:r>
              <a:rPr lang="en-US" sz="1600" dirty="0">
                <a:latin typeface="Comic Sans MS"/>
                <a:cs typeface="Comic Sans MS"/>
              </a:rPr>
              <a:t>AAIW formation: Carter et al. (2014)</a:t>
            </a:r>
          </a:p>
        </p:txBody>
      </p:sp>
      <p:sp>
        <p:nvSpPr>
          <p:cNvPr id="11" name="Freeform 10"/>
          <p:cNvSpPr/>
          <p:nvPr/>
        </p:nvSpPr>
        <p:spPr>
          <a:xfrm>
            <a:off x="3997159" y="1118543"/>
            <a:ext cx="2067296" cy="3747562"/>
          </a:xfrm>
          <a:custGeom>
            <a:avLst/>
            <a:gdLst>
              <a:gd name="connsiteX0" fmla="*/ 941033 w 941033"/>
              <a:gd name="connsiteY0" fmla="*/ 0 h 2027466"/>
              <a:gd name="connsiteX1" fmla="*/ 306060 w 941033"/>
              <a:gd name="connsiteY1" fmla="*/ 53555 h 2027466"/>
              <a:gd name="connsiteX2" fmla="*/ 520268 w 941033"/>
              <a:gd name="connsiteY2" fmla="*/ 137714 h 2027466"/>
              <a:gd name="connsiteX3" fmla="*/ 49 w 941033"/>
              <a:gd name="connsiteY3" fmla="*/ 344286 h 2027466"/>
              <a:gd name="connsiteX4" fmla="*/ 489667 w 941033"/>
              <a:gd name="connsiteY4" fmla="*/ 711525 h 2027466"/>
              <a:gd name="connsiteX5" fmla="*/ 619721 w 941033"/>
              <a:gd name="connsiteY5" fmla="*/ 2027466 h 2027466"/>
              <a:gd name="connsiteX6" fmla="*/ 619721 w 941033"/>
              <a:gd name="connsiteY6" fmla="*/ 2027466 h 2027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1033" h="2027466">
                <a:moveTo>
                  <a:pt x="941033" y="0"/>
                </a:moveTo>
                <a:cubicBezTo>
                  <a:pt x="658610" y="15301"/>
                  <a:pt x="376188" y="30603"/>
                  <a:pt x="306060" y="53555"/>
                </a:cubicBezTo>
                <a:cubicBezTo>
                  <a:pt x="235932" y="76507"/>
                  <a:pt x="571270" y="89259"/>
                  <a:pt x="520268" y="137714"/>
                </a:cubicBezTo>
                <a:cubicBezTo>
                  <a:pt x="469266" y="186169"/>
                  <a:pt x="5149" y="248651"/>
                  <a:pt x="49" y="344286"/>
                </a:cubicBezTo>
                <a:cubicBezTo>
                  <a:pt x="-5051" y="439921"/>
                  <a:pt x="386388" y="430995"/>
                  <a:pt x="489667" y="711525"/>
                </a:cubicBezTo>
                <a:cubicBezTo>
                  <a:pt x="592946" y="992055"/>
                  <a:pt x="619721" y="2027466"/>
                  <a:pt x="619721" y="2027466"/>
                </a:cubicBezTo>
                <a:lnTo>
                  <a:pt x="619721" y="2027466"/>
                </a:lnTo>
              </a:path>
            </a:pathLst>
          </a:custGeom>
          <a:ln w="76200">
            <a:solidFill>
              <a:srgbClr val="008000">
                <a:alpha val="64000"/>
              </a:srgbClr>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n w="76200" cmpd="sng">
                <a:solidFill>
                  <a:schemeClr val="tx1"/>
                </a:solidFill>
              </a:ln>
            </a:endParaRPr>
          </a:p>
        </p:txBody>
      </p:sp>
      <p:sp>
        <p:nvSpPr>
          <p:cNvPr id="12" name="TextBox 11"/>
          <p:cNvSpPr txBox="1"/>
          <p:nvPr/>
        </p:nvSpPr>
        <p:spPr>
          <a:xfrm>
            <a:off x="5433306" y="4285558"/>
            <a:ext cx="1262297" cy="646331"/>
          </a:xfrm>
          <a:prstGeom prst="rect">
            <a:avLst/>
          </a:prstGeom>
          <a:noFill/>
        </p:spPr>
        <p:txBody>
          <a:bodyPr wrap="none" rtlCol="0">
            <a:spAutoFit/>
          </a:bodyPr>
          <a:lstStyle/>
          <a:p>
            <a:r>
              <a:rPr lang="en-US" b="1" dirty="0" err="1">
                <a:solidFill>
                  <a:srgbClr val="008000"/>
                </a:solidFill>
              </a:rPr>
              <a:t>Carribean</a:t>
            </a:r>
            <a:endParaRPr lang="en-US" b="1" dirty="0">
              <a:solidFill>
                <a:srgbClr val="008000"/>
              </a:solidFill>
            </a:endParaRPr>
          </a:p>
          <a:p>
            <a:r>
              <a:rPr lang="en-US" b="1" dirty="0">
                <a:solidFill>
                  <a:srgbClr val="008000"/>
                </a:solidFill>
              </a:rPr>
              <a:t>data</a:t>
            </a:r>
          </a:p>
        </p:txBody>
      </p:sp>
      <p:sp>
        <p:nvSpPr>
          <p:cNvPr id="13" name="Oval 12"/>
          <p:cNvSpPr/>
          <p:nvPr/>
        </p:nvSpPr>
        <p:spPr>
          <a:xfrm>
            <a:off x="2566740" y="1595517"/>
            <a:ext cx="2406313" cy="665621"/>
          </a:xfrm>
          <a:prstGeom prst="ellipse">
            <a:avLst/>
          </a:prstGeom>
          <a:noFill/>
          <a:ln w="76200" cmpd="sng">
            <a:solidFill>
              <a:schemeClr val="tx1">
                <a:alpha val="6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2566740" y="1075090"/>
            <a:ext cx="1149691" cy="665621"/>
          </a:xfrm>
          <a:prstGeom prst="ellipse">
            <a:avLst/>
          </a:prstGeom>
          <a:noFill/>
          <a:ln w="76200" cmpd="sng">
            <a:solidFill>
              <a:schemeClr val="tx1">
                <a:alpha val="6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1680581" y="1418156"/>
            <a:ext cx="1005403" cy="461665"/>
          </a:xfrm>
          <a:prstGeom prst="rect">
            <a:avLst/>
          </a:prstGeom>
          <a:noFill/>
        </p:spPr>
        <p:txBody>
          <a:bodyPr wrap="none" rtlCol="0">
            <a:spAutoFit/>
          </a:bodyPr>
          <a:lstStyle/>
          <a:p>
            <a:r>
              <a:rPr lang="en-US" sz="2400" b="1" dirty="0"/>
              <a:t>AAIW</a:t>
            </a:r>
          </a:p>
        </p:txBody>
      </p:sp>
      <p:sp>
        <p:nvSpPr>
          <p:cNvPr id="16" name="Oval 15"/>
          <p:cNvSpPr/>
          <p:nvPr/>
        </p:nvSpPr>
        <p:spPr>
          <a:xfrm>
            <a:off x="1836828" y="2094096"/>
            <a:ext cx="1879603" cy="1969904"/>
          </a:xfrm>
          <a:prstGeom prst="ellipse">
            <a:avLst/>
          </a:prstGeom>
          <a:noFill/>
          <a:ln w="76200" cmpd="sng">
            <a:solidFill>
              <a:schemeClr val="tx1">
                <a:alpha val="6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1850150" y="4037486"/>
            <a:ext cx="1912603" cy="830997"/>
          </a:xfrm>
          <a:prstGeom prst="rect">
            <a:avLst/>
          </a:prstGeom>
          <a:noFill/>
        </p:spPr>
        <p:txBody>
          <a:bodyPr wrap="none" rtlCol="0">
            <a:spAutoFit/>
          </a:bodyPr>
          <a:lstStyle/>
          <a:p>
            <a:r>
              <a:rPr lang="en-US" sz="2400" b="1" dirty="0"/>
              <a:t>East Pacific </a:t>
            </a:r>
          </a:p>
          <a:p>
            <a:r>
              <a:rPr lang="en-US" sz="2400" b="1" dirty="0"/>
              <a:t>Rise (1981)</a:t>
            </a:r>
          </a:p>
        </p:txBody>
      </p:sp>
      <p:sp>
        <p:nvSpPr>
          <p:cNvPr id="20" name="Oval 19"/>
          <p:cNvSpPr/>
          <p:nvPr/>
        </p:nvSpPr>
        <p:spPr>
          <a:xfrm>
            <a:off x="3574719" y="875472"/>
            <a:ext cx="890334" cy="582595"/>
          </a:xfrm>
          <a:prstGeom prst="ellipse">
            <a:avLst/>
          </a:prstGeom>
          <a:noFill/>
          <a:ln w="76200" cmpd="sng">
            <a:solidFill>
              <a:schemeClr val="tx1">
                <a:alpha val="6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p:cNvSpPr txBox="1"/>
          <p:nvPr/>
        </p:nvSpPr>
        <p:spPr>
          <a:xfrm>
            <a:off x="4279400" y="573321"/>
            <a:ext cx="1133644" cy="461665"/>
          </a:xfrm>
          <a:prstGeom prst="rect">
            <a:avLst/>
          </a:prstGeom>
          <a:noFill/>
        </p:spPr>
        <p:txBody>
          <a:bodyPr wrap="none" rtlCol="0">
            <a:spAutoFit/>
          </a:bodyPr>
          <a:lstStyle/>
          <a:p>
            <a:r>
              <a:rPr lang="en-US" sz="2400" b="1" dirty="0"/>
              <a:t>AASW</a:t>
            </a:r>
          </a:p>
        </p:txBody>
      </p:sp>
      <p:sp>
        <p:nvSpPr>
          <p:cNvPr id="22" name="TextBox 21"/>
          <p:cNvSpPr txBox="1"/>
          <p:nvPr/>
        </p:nvSpPr>
        <p:spPr>
          <a:xfrm>
            <a:off x="2586948" y="2423513"/>
            <a:ext cx="902811" cy="461665"/>
          </a:xfrm>
          <a:prstGeom prst="rect">
            <a:avLst/>
          </a:prstGeom>
          <a:noFill/>
        </p:spPr>
        <p:txBody>
          <a:bodyPr wrap="none" rtlCol="0">
            <a:spAutoFit/>
          </a:bodyPr>
          <a:lstStyle/>
          <a:p>
            <a:r>
              <a:rPr lang="en-US" sz="2400" b="1" dirty="0"/>
              <a:t>PDW</a:t>
            </a:r>
          </a:p>
        </p:txBody>
      </p:sp>
      <p:sp>
        <p:nvSpPr>
          <p:cNvPr id="23" name="TextBox 22"/>
          <p:cNvSpPr txBox="1"/>
          <p:nvPr/>
        </p:nvSpPr>
        <p:spPr>
          <a:xfrm>
            <a:off x="5100221" y="1059319"/>
            <a:ext cx="1133644" cy="461665"/>
          </a:xfrm>
          <a:prstGeom prst="rect">
            <a:avLst/>
          </a:prstGeom>
          <a:noFill/>
        </p:spPr>
        <p:txBody>
          <a:bodyPr wrap="none" rtlCol="0">
            <a:spAutoFit/>
          </a:bodyPr>
          <a:lstStyle/>
          <a:p>
            <a:r>
              <a:rPr lang="en-US" sz="2400" b="1" dirty="0"/>
              <a:t>STMW</a:t>
            </a:r>
          </a:p>
        </p:txBody>
      </p:sp>
      <p:sp>
        <p:nvSpPr>
          <p:cNvPr id="25"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33</a:t>
            </a:fld>
            <a:endParaRPr lang="en-US"/>
          </a:p>
        </p:txBody>
      </p:sp>
      <p:sp>
        <p:nvSpPr>
          <p:cNvPr id="2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428339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1595" y="88602"/>
            <a:ext cx="8894779" cy="1138773"/>
          </a:xfrm>
          <a:prstGeom prst="rect">
            <a:avLst/>
          </a:prstGeom>
          <a:noFill/>
        </p:spPr>
        <p:txBody>
          <a:bodyPr wrap="square" rtlCol="0">
            <a:spAutoFit/>
          </a:bodyPr>
          <a:lstStyle/>
          <a:p>
            <a:r>
              <a:rPr lang="en-US" sz="2000" b="1" dirty="0">
                <a:solidFill>
                  <a:srgbClr val="660066"/>
                </a:solidFill>
              </a:rPr>
              <a:t>The low </a:t>
            </a:r>
            <a:r>
              <a:rPr lang="en-US" sz="2000" b="1" dirty="0" err="1">
                <a:solidFill>
                  <a:srgbClr val="660066"/>
                </a:solidFill>
              </a:rPr>
              <a:t>Dy</a:t>
            </a:r>
            <a:r>
              <a:rPr lang="en-US" sz="2000" b="1" dirty="0">
                <a:solidFill>
                  <a:srgbClr val="660066"/>
                </a:solidFill>
              </a:rPr>
              <a:t>/</a:t>
            </a:r>
            <a:r>
              <a:rPr lang="en-US" sz="2000" b="1" dirty="0" err="1">
                <a:solidFill>
                  <a:srgbClr val="660066"/>
                </a:solidFill>
              </a:rPr>
              <a:t>Er</a:t>
            </a:r>
            <a:r>
              <a:rPr lang="en-US" sz="2000" b="1" dirty="0">
                <a:solidFill>
                  <a:srgbClr val="660066"/>
                </a:solidFill>
              </a:rPr>
              <a:t> ratio as a tracer for the fate of upwelled PDW?</a:t>
            </a:r>
          </a:p>
          <a:p>
            <a:pPr marL="342900" indent="-342900">
              <a:buFontTx/>
              <a:buChar char="-"/>
            </a:pPr>
            <a:r>
              <a:rPr lang="en-US" sz="2400" dirty="0">
                <a:solidFill>
                  <a:srgbClr val="FF0000"/>
                </a:solidFill>
              </a:rPr>
              <a:t>low </a:t>
            </a:r>
            <a:r>
              <a:rPr lang="en-US" sz="2400" dirty="0" err="1">
                <a:solidFill>
                  <a:srgbClr val="FF0000"/>
                </a:solidFill>
              </a:rPr>
              <a:t>Dy</a:t>
            </a:r>
            <a:r>
              <a:rPr lang="en-US" sz="2400" dirty="0">
                <a:solidFill>
                  <a:srgbClr val="FF0000"/>
                </a:solidFill>
              </a:rPr>
              <a:t>/</a:t>
            </a:r>
            <a:r>
              <a:rPr lang="en-US" sz="2400" dirty="0" err="1">
                <a:solidFill>
                  <a:srgbClr val="FF0000"/>
                </a:solidFill>
              </a:rPr>
              <a:t>Er</a:t>
            </a:r>
            <a:r>
              <a:rPr lang="en-US" sz="2400" dirty="0">
                <a:solidFill>
                  <a:srgbClr val="FF0000"/>
                </a:solidFill>
              </a:rPr>
              <a:t> ratio reflect hydrothermal influence </a:t>
            </a:r>
          </a:p>
          <a:p>
            <a:pPr marL="342900" indent="-342900">
              <a:buFontTx/>
              <a:buChar char="-"/>
            </a:pPr>
            <a:r>
              <a:rPr lang="en-US" sz="2400" dirty="0">
                <a:solidFill>
                  <a:srgbClr val="FF0000"/>
                </a:solidFill>
              </a:rPr>
              <a:t>can it be used to trace fate of upwelled PDW/UCDW?</a:t>
            </a: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5157" y="1319708"/>
            <a:ext cx="4732421" cy="2667786"/>
          </a:xfrm>
          <a:prstGeom prst="rect">
            <a:avLst/>
          </a:prstGeom>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6832" y="3950107"/>
            <a:ext cx="5156200" cy="2705100"/>
          </a:xfrm>
          <a:prstGeom prst="rect">
            <a:avLst/>
          </a:prstGeom>
        </p:spPr>
      </p:pic>
      <p:sp>
        <p:nvSpPr>
          <p:cNvPr id="13" name="TextBox 12"/>
          <p:cNvSpPr txBox="1"/>
          <p:nvPr/>
        </p:nvSpPr>
        <p:spPr>
          <a:xfrm>
            <a:off x="5552486" y="1645123"/>
            <a:ext cx="3066701" cy="1938992"/>
          </a:xfrm>
          <a:prstGeom prst="rect">
            <a:avLst/>
          </a:prstGeom>
          <a:noFill/>
        </p:spPr>
        <p:txBody>
          <a:bodyPr wrap="square" rtlCol="0">
            <a:spAutoFit/>
          </a:bodyPr>
          <a:lstStyle/>
          <a:p>
            <a:r>
              <a:rPr lang="en-US" sz="1600" dirty="0"/>
              <a:t>Bianchi et al. (2010)</a:t>
            </a:r>
          </a:p>
          <a:p>
            <a:endParaRPr lang="en-US" sz="1200" dirty="0"/>
          </a:p>
          <a:p>
            <a:r>
              <a:rPr lang="en-US" sz="1600" b="1" dirty="0"/>
              <a:t>Vertical inventory of non-atmospheric 3He &gt;1000m</a:t>
            </a:r>
          </a:p>
          <a:p>
            <a:r>
              <a:rPr lang="en-US" sz="2000" b="1" dirty="0">
                <a:solidFill>
                  <a:srgbClr val="000000"/>
                </a:solidFill>
              </a:rPr>
              <a:t>=&gt; </a:t>
            </a:r>
            <a:r>
              <a:rPr lang="en-US" sz="2000" b="1" dirty="0" err="1">
                <a:solidFill>
                  <a:srgbClr val="000000"/>
                </a:solidFill>
              </a:rPr>
              <a:t>hydrothermalism</a:t>
            </a:r>
            <a:r>
              <a:rPr lang="en-US" sz="2000" b="1" dirty="0">
                <a:solidFill>
                  <a:srgbClr val="000000"/>
                </a:solidFill>
              </a:rPr>
              <a:t> is  </a:t>
            </a:r>
          </a:p>
          <a:p>
            <a:r>
              <a:rPr lang="en-US" sz="2000" b="1" dirty="0">
                <a:solidFill>
                  <a:srgbClr val="000000"/>
                </a:solidFill>
              </a:rPr>
              <a:t>    most intense in the </a:t>
            </a:r>
          </a:p>
          <a:p>
            <a:r>
              <a:rPr lang="en-US" sz="2000" b="1" dirty="0">
                <a:solidFill>
                  <a:srgbClr val="000000"/>
                </a:solidFill>
              </a:rPr>
              <a:t>    Pacific</a:t>
            </a:r>
          </a:p>
        </p:txBody>
      </p:sp>
      <p:sp>
        <p:nvSpPr>
          <p:cNvPr id="14" name="TextBox 13"/>
          <p:cNvSpPr txBox="1"/>
          <p:nvPr/>
        </p:nvSpPr>
        <p:spPr>
          <a:xfrm>
            <a:off x="6309910" y="4210083"/>
            <a:ext cx="2749236" cy="2031325"/>
          </a:xfrm>
          <a:prstGeom prst="rect">
            <a:avLst/>
          </a:prstGeom>
          <a:noFill/>
        </p:spPr>
        <p:txBody>
          <a:bodyPr wrap="square" rtlCol="0">
            <a:spAutoFit/>
          </a:bodyPr>
          <a:lstStyle/>
          <a:p>
            <a:pPr algn="ctr"/>
            <a:r>
              <a:rPr lang="en-US" sz="1400" dirty="0" err="1"/>
              <a:t>Speer</a:t>
            </a:r>
            <a:r>
              <a:rPr lang="en-US" sz="1400" dirty="0"/>
              <a:t> et al. (2000)</a:t>
            </a:r>
          </a:p>
          <a:p>
            <a:pPr algn="ctr"/>
            <a:r>
              <a:rPr lang="en-US" sz="1600" b="1" dirty="0"/>
              <a:t>Southern Ocean overturning “cartoon”</a:t>
            </a:r>
          </a:p>
          <a:p>
            <a:pPr algn="ctr"/>
            <a:endParaRPr lang="en-US" sz="1600" b="1" dirty="0"/>
          </a:p>
          <a:p>
            <a:pPr algn="ctr"/>
            <a:r>
              <a:rPr lang="en-US" sz="2400" b="1" dirty="0"/>
              <a:t>How does </a:t>
            </a:r>
          </a:p>
          <a:p>
            <a:pPr algn="ctr"/>
            <a:r>
              <a:rPr lang="en-US" sz="2400" b="1" dirty="0"/>
              <a:t>AAIW form?</a:t>
            </a:r>
          </a:p>
          <a:p>
            <a:pPr algn="ctr"/>
            <a:r>
              <a:rPr lang="en-US" sz="1600" b="1" dirty="0"/>
              <a:t>Must contain PDW/UCDW</a:t>
            </a:r>
          </a:p>
        </p:txBody>
      </p:sp>
      <p:sp>
        <p:nvSpPr>
          <p:cNvPr id="2" name="Isosceles Triangle 1"/>
          <p:cNvSpPr/>
          <p:nvPr/>
        </p:nvSpPr>
        <p:spPr>
          <a:xfrm>
            <a:off x="4959673" y="5376104"/>
            <a:ext cx="1097663" cy="949158"/>
          </a:xfrm>
          <a:prstGeom prst="triangle">
            <a:avLst/>
          </a:prstGeom>
          <a:solidFill>
            <a:schemeClr val="tx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loud 2"/>
          <p:cNvSpPr/>
          <p:nvPr/>
        </p:nvSpPr>
        <p:spPr>
          <a:xfrm>
            <a:off x="4772526" y="5041894"/>
            <a:ext cx="1411982" cy="454526"/>
          </a:xfrm>
          <a:prstGeom prst="cloud">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Freeform 8"/>
          <p:cNvSpPr/>
          <p:nvPr/>
        </p:nvSpPr>
        <p:spPr>
          <a:xfrm>
            <a:off x="3440276" y="4353996"/>
            <a:ext cx="3324146" cy="911854"/>
          </a:xfrm>
          <a:custGeom>
            <a:avLst/>
            <a:gdLst>
              <a:gd name="connsiteX0" fmla="*/ 3056777 w 3056777"/>
              <a:gd name="connsiteY0" fmla="*/ 861686 h 911854"/>
              <a:gd name="connsiteX1" fmla="*/ 1318882 w 3056777"/>
              <a:gd name="connsiteY1" fmla="*/ 861686 h 911854"/>
              <a:gd name="connsiteX2" fmla="*/ 102356 w 3056777"/>
              <a:gd name="connsiteY2" fmla="*/ 340317 h 911854"/>
              <a:gd name="connsiteX3" fmla="*/ 155830 w 3056777"/>
              <a:gd name="connsiteY3" fmla="*/ 32844 h 911854"/>
              <a:gd name="connsiteX4" fmla="*/ 877725 w 3056777"/>
              <a:gd name="connsiteY4" fmla="*/ 32844 h 911854"/>
              <a:gd name="connsiteX5" fmla="*/ 1492672 w 3056777"/>
              <a:gd name="connsiteY5" fmla="*/ 246738 h 911854"/>
              <a:gd name="connsiteX6" fmla="*/ 2268040 w 3056777"/>
              <a:gd name="connsiteY6" fmla="*/ 340317 h 911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6777" h="911854">
                <a:moveTo>
                  <a:pt x="3056777" y="861686"/>
                </a:moveTo>
                <a:cubicBezTo>
                  <a:pt x="2434031" y="905133"/>
                  <a:pt x="1811285" y="948581"/>
                  <a:pt x="1318882" y="861686"/>
                </a:cubicBezTo>
                <a:cubicBezTo>
                  <a:pt x="826478" y="774791"/>
                  <a:pt x="296198" y="478457"/>
                  <a:pt x="102356" y="340317"/>
                </a:cubicBezTo>
                <a:cubicBezTo>
                  <a:pt x="-91486" y="202177"/>
                  <a:pt x="26602" y="84089"/>
                  <a:pt x="155830" y="32844"/>
                </a:cubicBezTo>
                <a:cubicBezTo>
                  <a:pt x="285058" y="-18402"/>
                  <a:pt x="654918" y="-2805"/>
                  <a:pt x="877725" y="32844"/>
                </a:cubicBezTo>
                <a:cubicBezTo>
                  <a:pt x="1100532" y="68493"/>
                  <a:pt x="1260953" y="195492"/>
                  <a:pt x="1492672" y="246738"/>
                </a:cubicBezTo>
                <a:cubicBezTo>
                  <a:pt x="1724391" y="297983"/>
                  <a:pt x="2268040" y="340317"/>
                  <a:pt x="2268040" y="340317"/>
                </a:cubicBezTo>
              </a:path>
            </a:pathLst>
          </a:custGeom>
          <a:ln w="762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Freeform 9"/>
          <p:cNvSpPr/>
          <p:nvPr/>
        </p:nvSpPr>
        <p:spPr>
          <a:xfrm>
            <a:off x="2138893" y="4369181"/>
            <a:ext cx="1312325" cy="297157"/>
          </a:xfrm>
          <a:custGeom>
            <a:avLst/>
            <a:gdLst>
              <a:gd name="connsiteX0" fmla="*/ 1312325 w 1312325"/>
              <a:gd name="connsiteY0" fmla="*/ 283351 h 297157"/>
              <a:gd name="connsiteX1" fmla="*/ 566862 w 1312325"/>
              <a:gd name="connsiteY1" fmla="*/ 48654 h 297157"/>
              <a:gd name="connsiteX2" fmla="*/ 28472 w 1312325"/>
              <a:gd name="connsiteY2" fmla="*/ 21042 h 297157"/>
              <a:gd name="connsiteX3" fmla="*/ 69887 w 1312325"/>
              <a:gd name="connsiteY3" fmla="*/ 297157 h 297157"/>
            </a:gdLst>
            <a:ahLst/>
            <a:cxnLst>
              <a:cxn ang="0">
                <a:pos x="connsiteX0" y="connsiteY0"/>
              </a:cxn>
              <a:cxn ang="0">
                <a:pos x="connsiteX1" y="connsiteY1"/>
              </a:cxn>
              <a:cxn ang="0">
                <a:pos x="connsiteX2" y="connsiteY2"/>
              </a:cxn>
              <a:cxn ang="0">
                <a:pos x="connsiteX3" y="connsiteY3"/>
              </a:cxn>
            </a:cxnLst>
            <a:rect l="l" t="t" r="r" b="b"/>
            <a:pathLst>
              <a:path w="1312325" h="297157">
                <a:moveTo>
                  <a:pt x="1312325" y="283351"/>
                </a:moveTo>
                <a:cubicBezTo>
                  <a:pt x="1046581" y="187861"/>
                  <a:pt x="780838" y="92372"/>
                  <a:pt x="566862" y="48654"/>
                </a:cubicBezTo>
                <a:cubicBezTo>
                  <a:pt x="352886" y="4936"/>
                  <a:pt x="111301" y="-20375"/>
                  <a:pt x="28472" y="21042"/>
                </a:cubicBezTo>
                <a:cubicBezTo>
                  <a:pt x="-54357" y="62459"/>
                  <a:pt x="69887" y="297157"/>
                  <a:pt x="69887" y="297157"/>
                </a:cubicBezTo>
              </a:path>
            </a:pathLst>
          </a:custGeom>
          <a:ln w="38100" cmpd="sng">
            <a:solidFill>
              <a:srgbClr val="0000FF"/>
            </a:solidFill>
            <a:headEnd type="none"/>
            <a:tailEnd type="triangle"/>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34</a:t>
            </a:fld>
            <a:endParaRPr lang="en-US"/>
          </a:p>
        </p:txBody>
      </p:sp>
      <p:sp>
        <p:nvSpPr>
          <p:cNvPr id="1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4097771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39298">
            <a:off x="1000774" y="608492"/>
            <a:ext cx="4152755" cy="5805729"/>
          </a:xfrm>
          <a:prstGeom prst="rect">
            <a:avLst/>
          </a:prstGeom>
          <a:scene3d>
            <a:camera prst="orthographicFront">
              <a:rot lat="0" lon="0" rev="180000"/>
            </a:camera>
            <a:lightRig rig="threePt" dir="t"/>
          </a:scene3d>
        </p:spPr>
      </p:pic>
      <p:sp>
        <p:nvSpPr>
          <p:cNvPr id="10" name="TextBox 9"/>
          <p:cNvSpPr txBox="1"/>
          <p:nvPr/>
        </p:nvSpPr>
        <p:spPr>
          <a:xfrm>
            <a:off x="201598" y="88602"/>
            <a:ext cx="7826616" cy="400110"/>
          </a:xfrm>
          <a:prstGeom prst="rect">
            <a:avLst/>
          </a:prstGeom>
          <a:noFill/>
        </p:spPr>
        <p:txBody>
          <a:bodyPr wrap="square" rtlCol="0">
            <a:spAutoFit/>
          </a:bodyPr>
          <a:lstStyle/>
          <a:p>
            <a:r>
              <a:rPr lang="en-US" sz="2000" b="1" dirty="0" err="1">
                <a:solidFill>
                  <a:srgbClr val="660066"/>
                </a:solidFill>
              </a:rPr>
              <a:t>Complexation</a:t>
            </a:r>
            <a:r>
              <a:rPr lang="en-US" sz="2000" b="1" dirty="0">
                <a:solidFill>
                  <a:srgbClr val="660066"/>
                </a:solidFill>
              </a:rPr>
              <a:t> tendencies in standard surface seawater at 25C</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35</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3" name="TextBox 2"/>
          <p:cNvSpPr txBox="1"/>
          <p:nvPr/>
        </p:nvSpPr>
        <p:spPr>
          <a:xfrm>
            <a:off x="7140608" y="6338888"/>
            <a:ext cx="716108" cy="253916"/>
          </a:xfrm>
          <a:prstGeom prst="rect">
            <a:avLst/>
          </a:prstGeom>
          <a:noFill/>
        </p:spPr>
        <p:txBody>
          <a:bodyPr wrap="none" rtlCol="0">
            <a:spAutoFit/>
          </a:bodyPr>
          <a:lstStyle/>
          <a:p>
            <a:r>
              <a:rPr lang="en-US" sz="1050" dirty="0"/>
              <a:t>Li (1997)</a:t>
            </a:r>
          </a:p>
        </p:txBody>
      </p:sp>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697687" y="2085003"/>
            <a:ext cx="2024760" cy="2024760"/>
          </a:xfrm>
          <a:prstGeom prst="rect">
            <a:avLst/>
          </a:prstGeom>
        </p:spPr>
      </p:pic>
    </p:spTree>
    <p:extLst>
      <p:ext uri="{BB962C8B-B14F-4D97-AF65-F5344CB8AC3E}">
        <p14:creationId xmlns:p14="http://schemas.microsoft.com/office/powerpoint/2010/main" val="196746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201598" y="88602"/>
            <a:ext cx="8634928" cy="677108"/>
          </a:xfrm>
          <a:prstGeom prst="rect">
            <a:avLst/>
          </a:prstGeom>
          <a:noFill/>
        </p:spPr>
        <p:txBody>
          <a:bodyPr wrap="square" rtlCol="0">
            <a:spAutoFit/>
          </a:bodyPr>
          <a:lstStyle/>
          <a:p>
            <a:r>
              <a:rPr lang="en-US" sz="2000" b="1" dirty="0">
                <a:solidFill>
                  <a:srgbClr val="660066"/>
                </a:solidFill>
              </a:rPr>
              <a:t>Rare earth elements</a:t>
            </a:r>
          </a:p>
          <a:p>
            <a:r>
              <a:rPr lang="en-US" b="1" dirty="0"/>
              <a:t>Basic chemistry: a coherent group of element with a shrinking atomic radius</a:t>
            </a:r>
          </a:p>
        </p:txBody>
      </p:sp>
      <p:sp>
        <p:nvSpPr>
          <p:cNvPr id="31" name="TextBox 7"/>
          <p:cNvSpPr txBox="1">
            <a:spLocks noChangeArrowheads="1"/>
          </p:cNvSpPr>
          <p:nvPr/>
        </p:nvSpPr>
        <p:spPr bwMode="auto">
          <a:xfrm>
            <a:off x="1350572" y="1269087"/>
            <a:ext cx="2382150" cy="4708981"/>
          </a:xfrm>
          <a:prstGeom prst="rect">
            <a:avLst/>
          </a:prstGeom>
          <a:noFill/>
          <a:ln w="19050">
            <a:solidFill>
              <a:schemeClr val="tx1"/>
            </a:solidFill>
            <a:miter lim="800000"/>
            <a:headEnd/>
            <a:tailEnd/>
          </a:ln>
        </p:spPr>
        <p:txBody>
          <a:bodyPr wrap="square">
            <a:prstTxWarp prst="textNoShape">
              <a:avLst/>
            </a:prstTxWarp>
            <a:spAutoFit/>
          </a:bodyPr>
          <a:lstStyle/>
          <a:p>
            <a:r>
              <a:rPr lang="en-US" sz="2000" b="1" dirty="0">
                <a:latin typeface="Calibri" charset="0"/>
              </a:rPr>
              <a:t>La</a:t>
            </a:r>
            <a:r>
              <a:rPr lang="en-US" sz="2000" dirty="0">
                <a:latin typeface="Calibri" charset="0"/>
              </a:rPr>
              <a:t>	   Lanthanum</a:t>
            </a:r>
          </a:p>
          <a:p>
            <a:r>
              <a:rPr lang="en-US" sz="2000" b="1" dirty="0" err="1">
                <a:solidFill>
                  <a:srgbClr val="E46C0A"/>
                </a:solidFill>
                <a:latin typeface="Calibri" charset="0"/>
              </a:rPr>
              <a:t>Ce</a:t>
            </a:r>
            <a:r>
              <a:rPr lang="en-US" sz="2000" b="1" dirty="0">
                <a:solidFill>
                  <a:srgbClr val="E46C0A"/>
                </a:solidFill>
                <a:latin typeface="Calibri" charset="0"/>
              </a:rPr>
              <a:t>	   Cerium</a:t>
            </a:r>
          </a:p>
          <a:p>
            <a:r>
              <a:rPr lang="en-US" sz="2000" b="1" dirty="0">
                <a:latin typeface="Calibri" charset="0"/>
              </a:rPr>
              <a:t>Pr*</a:t>
            </a:r>
            <a:r>
              <a:rPr lang="en-US" sz="2000" dirty="0">
                <a:latin typeface="Calibri" charset="0"/>
              </a:rPr>
              <a:t>	   Praseodymium</a:t>
            </a:r>
          </a:p>
          <a:p>
            <a:r>
              <a:rPr lang="en-US" sz="2000" b="1" dirty="0" err="1">
                <a:solidFill>
                  <a:schemeClr val="accent6">
                    <a:lumMod val="75000"/>
                  </a:schemeClr>
                </a:solidFill>
                <a:latin typeface="Calibri" charset="0"/>
              </a:rPr>
              <a:t>Nd</a:t>
            </a:r>
            <a:r>
              <a:rPr lang="en-US" sz="2000" b="1" dirty="0">
                <a:solidFill>
                  <a:schemeClr val="accent6">
                    <a:lumMod val="75000"/>
                  </a:schemeClr>
                </a:solidFill>
                <a:latin typeface="Calibri" charset="0"/>
              </a:rPr>
              <a:t>	   Neodymium</a:t>
            </a:r>
          </a:p>
          <a:p>
            <a:r>
              <a:rPr lang="en-US" sz="1600" b="1" dirty="0">
                <a:solidFill>
                  <a:schemeClr val="bg1">
                    <a:lumMod val="50000"/>
                  </a:schemeClr>
                </a:solidFill>
                <a:latin typeface="Calibri" charset="0"/>
              </a:rPr>
              <a:t>(Pm)</a:t>
            </a:r>
            <a:r>
              <a:rPr lang="en-US" sz="1600" dirty="0">
                <a:solidFill>
                  <a:schemeClr val="bg1">
                    <a:lumMod val="50000"/>
                  </a:schemeClr>
                </a:solidFill>
                <a:latin typeface="Calibri" charset="0"/>
              </a:rPr>
              <a:t> </a:t>
            </a:r>
            <a:r>
              <a:rPr lang="en-US" sz="2000" dirty="0">
                <a:solidFill>
                  <a:schemeClr val="bg1">
                    <a:lumMod val="50000"/>
                  </a:schemeClr>
                </a:solidFill>
                <a:latin typeface="Calibri" charset="0"/>
              </a:rPr>
              <a:t>	   </a:t>
            </a:r>
            <a:r>
              <a:rPr lang="en-US" sz="1600" dirty="0">
                <a:solidFill>
                  <a:schemeClr val="bg1">
                    <a:lumMod val="50000"/>
                  </a:schemeClr>
                </a:solidFill>
                <a:latin typeface="Calibri" charset="0"/>
              </a:rPr>
              <a:t>Promethium</a:t>
            </a:r>
            <a:endParaRPr lang="en-US" sz="2000" dirty="0">
              <a:solidFill>
                <a:schemeClr val="bg1">
                  <a:lumMod val="50000"/>
                </a:schemeClr>
              </a:solidFill>
              <a:latin typeface="Calibri" charset="0"/>
            </a:endParaRPr>
          </a:p>
          <a:p>
            <a:r>
              <a:rPr lang="en-US" sz="2000" b="1" dirty="0" err="1">
                <a:latin typeface="Calibri" charset="0"/>
              </a:rPr>
              <a:t>Sm</a:t>
            </a:r>
            <a:r>
              <a:rPr lang="en-US" sz="2000" dirty="0">
                <a:latin typeface="Calibri" charset="0"/>
              </a:rPr>
              <a:t>	   Samarium</a:t>
            </a:r>
          </a:p>
          <a:p>
            <a:r>
              <a:rPr lang="en-US" sz="2000" b="1" dirty="0" err="1">
                <a:solidFill>
                  <a:srgbClr val="E46C0A"/>
                </a:solidFill>
                <a:latin typeface="Calibri" charset="0"/>
              </a:rPr>
              <a:t>Eu</a:t>
            </a:r>
            <a:r>
              <a:rPr lang="en-US" sz="2000" b="1" dirty="0">
                <a:solidFill>
                  <a:srgbClr val="E46C0A"/>
                </a:solidFill>
                <a:latin typeface="Calibri" charset="0"/>
              </a:rPr>
              <a:t>	   Europium</a:t>
            </a:r>
          </a:p>
          <a:p>
            <a:r>
              <a:rPr lang="en-US" sz="2000" b="1" dirty="0" err="1">
                <a:latin typeface="Calibri" charset="0"/>
              </a:rPr>
              <a:t>Gd</a:t>
            </a:r>
            <a:r>
              <a:rPr lang="en-US" sz="2000" dirty="0">
                <a:latin typeface="Calibri" charset="0"/>
              </a:rPr>
              <a:t>	   Gadolinium</a:t>
            </a:r>
          </a:p>
          <a:p>
            <a:r>
              <a:rPr lang="en-US" sz="2000" b="1" dirty="0">
                <a:latin typeface="Calibri" charset="0"/>
              </a:rPr>
              <a:t>Tb*</a:t>
            </a:r>
            <a:r>
              <a:rPr lang="en-US" sz="2000" dirty="0">
                <a:latin typeface="Calibri" charset="0"/>
              </a:rPr>
              <a:t>	   Terbium</a:t>
            </a:r>
          </a:p>
          <a:p>
            <a:r>
              <a:rPr lang="en-US" sz="2000" b="1" dirty="0" err="1">
                <a:latin typeface="Calibri" charset="0"/>
              </a:rPr>
              <a:t>Dy</a:t>
            </a:r>
            <a:r>
              <a:rPr lang="en-US" sz="2000" dirty="0">
                <a:latin typeface="Calibri" charset="0"/>
              </a:rPr>
              <a:t>	   Dysprosium</a:t>
            </a:r>
          </a:p>
          <a:p>
            <a:r>
              <a:rPr lang="en-US" sz="2000" b="1" dirty="0">
                <a:latin typeface="Calibri" charset="0"/>
              </a:rPr>
              <a:t>Ho*</a:t>
            </a:r>
            <a:r>
              <a:rPr lang="en-US" sz="2000" dirty="0">
                <a:latin typeface="Calibri" charset="0"/>
              </a:rPr>
              <a:t>	   Holmium</a:t>
            </a:r>
          </a:p>
          <a:p>
            <a:r>
              <a:rPr lang="en-US" sz="2000" b="1" dirty="0" err="1">
                <a:latin typeface="Calibri" charset="0"/>
              </a:rPr>
              <a:t>Er</a:t>
            </a:r>
            <a:r>
              <a:rPr lang="en-US" sz="2000" dirty="0">
                <a:latin typeface="Calibri" charset="0"/>
              </a:rPr>
              <a:t>	   Erbium</a:t>
            </a:r>
          </a:p>
          <a:p>
            <a:r>
              <a:rPr lang="en-US" sz="2000" b="1" dirty="0">
                <a:latin typeface="Calibri" charset="0"/>
              </a:rPr>
              <a:t>Tm*   </a:t>
            </a:r>
            <a:r>
              <a:rPr lang="en-US" sz="2000" dirty="0">
                <a:latin typeface="Calibri" charset="0"/>
              </a:rPr>
              <a:t>Thulium</a:t>
            </a:r>
          </a:p>
          <a:p>
            <a:r>
              <a:rPr lang="en-US" sz="2000" b="1" dirty="0" err="1">
                <a:latin typeface="Calibri" charset="0"/>
              </a:rPr>
              <a:t>Yb</a:t>
            </a:r>
            <a:r>
              <a:rPr lang="en-US" sz="2000" dirty="0">
                <a:latin typeface="Calibri" charset="0"/>
              </a:rPr>
              <a:t>	   Ytterbium</a:t>
            </a:r>
          </a:p>
          <a:p>
            <a:r>
              <a:rPr lang="en-US" sz="2000" b="1" dirty="0">
                <a:latin typeface="Calibri" charset="0"/>
              </a:rPr>
              <a:t>Lu</a:t>
            </a:r>
            <a:r>
              <a:rPr lang="en-US" sz="2000" dirty="0">
                <a:latin typeface="Calibri" charset="0"/>
              </a:rPr>
              <a:t>	   Lutetium</a:t>
            </a:r>
          </a:p>
        </p:txBody>
      </p:sp>
      <p:sp>
        <p:nvSpPr>
          <p:cNvPr id="32" name="TextBox 8"/>
          <p:cNvSpPr txBox="1">
            <a:spLocks noChangeArrowheads="1"/>
          </p:cNvSpPr>
          <p:nvPr/>
        </p:nvSpPr>
        <p:spPr bwMode="auto">
          <a:xfrm rot="5400000">
            <a:off x="725565" y="1432428"/>
            <a:ext cx="788347" cy="461665"/>
          </a:xfrm>
          <a:prstGeom prst="rect">
            <a:avLst/>
          </a:prstGeom>
          <a:noFill/>
          <a:ln w="9525">
            <a:noFill/>
            <a:miter lim="800000"/>
            <a:headEnd/>
            <a:tailEnd/>
          </a:ln>
        </p:spPr>
        <p:txBody>
          <a:bodyPr wrap="square">
            <a:prstTxWarp prst="textNoShape">
              <a:avLst/>
            </a:prstTxWarp>
            <a:spAutoFit/>
          </a:bodyPr>
          <a:lstStyle/>
          <a:p>
            <a:r>
              <a:rPr lang="en-US" sz="2400" b="1" dirty="0">
                <a:solidFill>
                  <a:srgbClr val="FF0000"/>
                </a:solidFill>
                <a:latin typeface="Calibri" charset="0"/>
              </a:rPr>
              <a:t>LREE</a:t>
            </a:r>
          </a:p>
        </p:txBody>
      </p:sp>
      <p:sp>
        <p:nvSpPr>
          <p:cNvPr id="33" name="TextBox 9"/>
          <p:cNvSpPr txBox="1">
            <a:spLocks noChangeArrowheads="1"/>
          </p:cNvSpPr>
          <p:nvPr/>
        </p:nvSpPr>
        <p:spPr bwMode="auto">
          <a:xfrm rot="5400000">
            <a:off x="693555" y="5321052"/>
            <a:ext cx="852367" cy="461665"/>
          </a:xfrm>
          <a:prstGeom prst="rect">
            <a:avLst/>
          </a:prstGeom>
          <a:noFill/>
          <a:ln w="9525">
            <a:noFill/>
            <a:miter lim="800000"/>
            <a:headEnd/>
            <a:tailEnd/>
          </a:ln>
        </p:spPr>
        <p:txBody>
          <a:bodyPr wrap="square">
            <a:prstTxWarp prst="textNoShape">
              <a:avLst/>
            </a:prstTxWarp>
            <a:spAutoFit/>
          </a:bodyPr>
          <a:lstStyle/>
          <a:p>
            <a:r>
              <a:rPr lang="en-US" sz="2400" b="1" dirty="0">
                <a:solidFill>
                  <a:srgbClr val="FF0000"/>
                </a:solidFill>
                <a:latin typeface="Calibri" charset="0"/>
              </a:rPr>
              <a:t>HREE</a:t>
            </a:r>
          </a:p>
        </p:txBody>
      </p:sp>
      <p:cxnSp>
        <p:nvCxnSpPr>
          <p:cNvPr id="34" name="Straight Arrow Connector 33"/>
          <p:cNvCxnSpPr>
            <a:endCxn id="33" idx="1"/>
          </p:cNvCxnSpPr>
          <p:nvPr/>
        </p:nvCxnSpPr>
        <p:spPr>
          <a:xfrm rot="5400000">
            <a:off x="-414395" y="3591567"/>
            <a:ext cx="3068267" cy="1588"/>
          </a:xfrm>
          <a:prstGeom prst="straightConnector1">
            <a:avLst/>
          </a:prstGeom>
          <a:ln w="19050">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36" name="TextBox 8"/>
          <p:cNvSpPr txBox="1">
            <a:spLocks noChangeArrowheads="1"/>
          </p:cNvSpPr>
          <p:nvPr/>
        </p:nvSpPr>
        <p:spPr bwMode="auto">
          <a:xfrm rot="5400000">
            <a:off x="-450936" y="3495089"/>
            <a:ext cx="2861118" cy="400110"/>
          </a:xfrm>
          <a:prstGeom prst="rect">
            <a:avLst/>
          </a:prstGeom>
          <a:noFill/>
          <a:ln w="9525">
            <a:noFill/>
            <a:miter lim="800000"/>
            <a:headEnd/>
            <a:tailEnd/>
          </a:ln>
        </p:spPr>
        <p:txBody>
          <a:bodyPr wrap="square">
            <a:prstTxWarp prst="textNoShape">
              <a:avLst/>
            </a:prstTxWarp>
            <a:spAutoFit/>
          </a:bodyPr>
          <a:lstStyle/>
          <a:p>
            <a:r>
              <a:rPr lang="en-US" sz="2000" b="1" dirty="0">
                <a:solidFill>
                  <a:srgbClr val="008000"/>
                </a:solidFill>
                <a:latin typeface="Calibri" charset="0"/>
              </a:rPr>
              <a:t>Lanthanide contraction</a:t>
            </a:r>
          </a:p>
        </p:txBody>
      </p:sp>
      <p:sp>
        <p:nvSpPr>
          <p:cNvPr id="41" name="TextBox 27"/>
          <p:cNvSpPr txBox="1">
            <a:spLocks noChangeArrowheads="1"/>
          </p:cNvSpPr>
          <p:nvPr/>
        </p:nvSpPr>
        <p:spPr bwMode="auto">
          <a:xfrm>
            <a:off x="1635612" y="6024619"/>
            <a:ext cx="1738312" cy="276225"/>
          </a:xfrm>
          <a:prstGeom prst="rect">
            <a:avLst/>
          </a:prstGeom>
          <a:noFill/>
          <a:ln w="9525">
            <a:noFill/>
            <a:miter lim="800000"/>
            <a:headEnd/>
            <a:tailEnd/>
          </a:ln>
        </p:spPr>
        <p:txBody>
          <a:bodyPr>
            <a:prstTxWarp prst="textNoShape">
              <a:avLst/>
            </a:prstTxWarp>
            <a:spAutoFit/>
          </a:bodyPr>
          <a:lstStyle/>
          <a:p>
            <a:r>
              <a:rPr lang="en-US" sz="1200" dirty="0"/>
              <a:t>*=mono-isotopic</a:t>
            </a:r>
            <a:endParaRPr lang="en-US" dirty="0"/>
          </a:p>
        </p:txBody>
      </p:sp>
      <p:sp>
        <p:nvSpPr>
          <p:cNvPr id="15"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36</a:t>
            </a:fld>
            <a:endParaRPr lang="en-US"/>
          </a:p>
        </p:txBody>
      </p:sp>
      <p:sp>
        <p:nvSpPr>
          <p:cNvPr id="1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pic>
        <p:nvPicPr>
          <p:cNvPr id="14" name="Picture 7"/>
          <p:cNvPicPr>
            <a:picLocks noChangeAspect="1"/>
          </p:cNvPicPr>
          <p:nvPr/>
        </p:nvPicPr>
        <p:blipFill>
          <a:blip r:embed="rId2"/>
          <a:srcRect/>
          <a:stretch>
            <a:fillRect/>
          </a:stretch>
        </p:blipFill>
        <p:spPr bwMode="auto">
          <a:xfrm>
            <a:off x="4784481" y="1259318"/>
            <a:ext cx="3848100" cy="4724400"/>
          </a:xfrm>
          <a:prstGeom prst="rect">
            <a:avLst/>
          </a:prstGeom>
          <a:noFill/>
          <a:ln w="9525">
            <a:noFill/>
            <a:miter lim="800000"/>
            <a:headEnd/>
            <a:tailEnd/>
          </a:ln>
        </p:spPr>
      </p:pic>
      <p:sp>
        <p:nvSpPr>
          <p:cNvPr id="16" name="TextBox 15"/>
          <p:cNvSpPr txBox="1"/>
          <p:nvPr/>
        </p:nvSpPr>
        <p:spPr>
          <a:xfrm>
            <a:off x="5938594" y="4547030"/>
            <a:ext cx="2535237" cy="522288"/>
          </a:xfrm>
          <a:prstGeom prst="rect">
            <a:avLst/>
          </a:prstGeom>
          <a:noFill/>
        </p:spPr>
        <p:txBody>
          <a:bodyPr wrap="none">
            <a:spAutoFit/>
          </a:bodyPr>
          <a:lstStyle/>
          <a:p>
            <a:pPr algn="ctr" fontAlgn="auto">
              <a:spcBef>
                <a:spcPts val="0"/>
              </a:spcBef>
              <a:spcAft>
                <a:spcPts val="0"/>
              </a:spcAft>
              <a:defRPr/>
            </a:pPr>
            <a:r>
              <a:rPr lang="en-US" sz="1200" dirty="0">
                <a:solidFill>
                  <a:schemeClr val="bg2">
                    <a:lumMod val="10000"/>
                  </a:schemeClr>
                </a:solidFill>
                <a:latin typeface="+mn-lt"/>
                <a:ea typeface="+mn-ea"/>
                <a:cs typeface="+mn-cs"/>
              </a:rPr>
              <a:t>Cantrell and Byrne (1987)</a:t>
            </a:r>
          </a:p>
          <a:p>
            <a:pPr algn="ctr" fontAlgn="auto">
              <a:spcBef>
                <a:spcPts val="0"/>
              </a:spcBef>
              <a:spcAft>
                <a:spcPts val="0"/>
              </a:spcAft>
              <a:defRPr/>
            </a:pPr>
            <a:r>
              <a:rPr lang="en-US" sz="1600" b="1" dirty="0">
                <a:solidFill>
                  <a:srgbClr val="FF0000"/>
                </a:solidFill>
                <a:latin typeface="+mn-lt"/>
                <a:ea typeface="+mn-ea"/>
                <a:cs typeface="+mn-cs"/>
              </a:rPr>
              <a:t>REE speciation in seawater</a:t>
            </a:r>
          </a:p>
        </p:txBody>
      </p:sp>
    </p:spTree>
    <p:extLst>
      <p:ext uri="{BB962C8B-B14F-4D97-AF65-F5344CB8AC3E}">
        <p14:creationId xmlns:p14="http://schemas.microsoft.com/office/powerpoint/2010/main" val="19716739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29138" y="36513"/>
            <a:ext cx="4567237" cy="6529387"/>
          </a:xfrm>
          <a:prstGeom prst="rect">
            <a:avLst/>
          </a:prstGeom>
          <a:noFill/>
          <a:ln w="9525">
            <a:noFill/>
            <a:miter lim="800000"/>
            <a:headEnd/>
            <a:tailEnd/>
          </a:ln>
        </p:spPr>
      </p:pic>
      <p:sp>
        <p:nvSpPr>
          <p:cNvPr id="12" name="TextBox 11"/>
          <p:cNvSpPr txBox="1"/>
          <p:nvPr/>
        </p:nvSpPr>
        <p:spPr>
          <a:xfrm>
            <a:off x="7478713" y="6297613"/>
            <a:ext cx="1693862" cy="277812"/>
          </a:xfrm>
          <a:prstGeom prst="rect">
            <a:avLst/>
          </a:prstGeom>
          <a:noFill/>
        </p:spPr>
        <p:txBody>
          <a:bodyPr wrap="none">
            <a:spAutoFit/>
          </a:bodyPr>
          <a:lstStyle/>
          <a:p>
            <a:pPr fontAlgn="auto">
              <a:spcBef>
                <a:spcPts val="0"/>
              </a:spcBef>
              <a:spcAft>
                <a:spcPts val="0"/>
              </a:spcAft>
              <a:defRPr/>
            </a:pPr>
            <a:r>
              <a:rPr lang="en-US" sz="1200" dirty="0">
                <a:solidFill>
                  <a:schemeClr val="bg2">
                    <a:lumMod val="10000"/>
                  </a:schemeClr>
                </a:solidFill>
                <a:latin typeface="+mn-lt"/>
                <a:ea typeface="+mn-ea"/>
                <a:cs typeface="+mn-cs"/>
              </a:rPr>
              <a:t>Stanley and Byrne 1990</a:t>
            </a:r>
          </a:p>
        </p:txBody>
      </p:sp>
      <p:sp>
        <p:nvSpPr>
          <p:cNvPr id="71688" name="TextBox 18"/>
          <p:cNvSpPr txBox="1">
            <a:spLocks noChangeArrowheads="1"/>
          </p:cNvSpPr>
          <p:nvPr/>
        </p:nvSpPr>
        <p:spPr bwMode="auto">
          <a:xfrm>
            <a:off x="268288" y="928628"/>
            <a:ext cx="4097337" cy="2554545"/>
          </a:xfrm>
          <a:prstGeom prst="rect">
            <a:avLst/>
          </a:prstGeom>
          <a:noFill/>
          <a:ln w="9525">
            <a:noFill/>
            <a:miter lim="800000"/>
            <a:headEnd/>
            <a:tailEnd/>
          </a:ln>
        </p:spPr>
        <p:txBody>
          <a:bodyPr>
            <a:prstTxWarp prst="textNoShape">
              <a:avLst/>
            </a:prstTxWarp>
            <a:spAutoFit/>
          </a:bodyPr>
          <a:lstStyle/>
          <a:p>
            <a:pPr>
              <a:buFont typeface="Arial" charset="0"/>
              <a:buChar char="•"/>
            </a:pPr>
            <a:r>
              <a:rPr lang="en-US" sz="2000" dirty="0">
                <a:latin typeface="Calibri" charset="0"/>
              </a:rPr>
              <a:t> Amount of free-metal (M</a:t>
            </a:r>
            <a:r>
              <a:rPr lang="en-US" sz="2000" baseline="30000" dirty="0">
                <a:latin typeface="Calibri" charset="0"/>
              </a:rPr>
              <a:t>3+</a:t>
            </a:r>
            <a:r>
              <a:rPr lang="en-US" sz="2000" dirty="0">
                <a:latin typeface="Calibri" charset="0"/>
              </a:rPr>
              <a:t>) decreases with increasing pH</a:t>
            </a:r>
          </a:p>
          <a:p>
            <a:pPr lvl="1">
              <a:buFont typeface="Arial" charset="0"/>
              <a:buChar char="•"/>
            </a:pPr>
            <a:r>
              <a:rPr lang="en-US" sz="2000" dirty="0">
                <a:latin typeface="Calibri" charset="0"/>
              </a:rPr>
              <a:t>Acidification mobilizes free-ions</a:t>
            </a:r>
          </a:p>
          <a:p>
            <a:pPr lvl="1">
              <a:buFont typeface="Arial" charset="0"/>
              <a:buChar char="•"/>
            </a:pPr>
            <a:r>
              <a:rPr lang="en-US" sz="2000" dirty="0">
                <a:latin typeface="Calibri" charset="0"/>
              </a:rPr>
              <a:t>Sensitivity is strong in seawater pH range</a:t>
            </a:r>
          </a:p>
          <a:p>
            <a:pPr>
              <a:buFont typeface="Arial" charset="0"/>
              <a:buChar char="•"/>
            </a:pPr>
            <a:r>
              <a:rPr lang="en-US" sz="2000" dirty="0">
                <a:latin typeface="Calibri" charset="0"/>
              </a:rPr>
              <a:t>Enhanced solution </a:t>
            </a:r>
            <a:r>
              <a:rPr lang="en-US" sz="2000" dirty="0" err="1">
                <a:latin typeface="Calibri" charset="0"/>
              </a:rPr>
              <a:t>complexation</a:t>
            </a:r>
            <a:r>
              <a:rPr lang="en-US" sz="2000" dirty="0">
                <a:latin typeface="Calibri" charset="0"/>
              </a:rPr>
              <a:t> of HREE diminishes affinity for particles</a:t>
            </a:r>
          </a:p>
          <a:p>
            <a:endParaRPr lang="en-US" sz="2000" dirty="0">
              <a:latin typeface="Calibri" charset="0"/>
            </a:endParaRPr>
          </a:p>
        </p:txBody>
      </p:sp>
      <p:sp>
        <p:nvSpPr>
          <p:cNvPr id="71689" name="TextBox 19"/>
          <p:cNvSpPr txBox="1">
            <a:spLocks noChangeArrowheads="1"/>
          </p:cNvSpPr>
          <p:nvPr/>
        </p:nvSpPr>
        <p:spPr bwMode="auto">
          <a:xfrm>
            <a:off x="5672138" y="666750"/>
            <a:ext cx="1501775" cy="708025"/>
          </a:xfrm>
          <a:prstGeom prst="rect">
            <a:avLst/>
          </a:prstGeom>
          <a:noFill/>
          <a:ln w="9525">
            <a:noFill/>
            <a:miter lim="800000"/>
            <a:headEnd/>
            <a:tailEnd/>
          </a:ln>
        </p:spPr>
        <p:txBody>
          <a:bodyPr wrap="none">
            <a:prstTxWarp prst="textNoShape">
              <a:avLst/>
            </a:prstTxWarp>
            <a:spAutoFit/>
          </a:bodyPr>
          <a:lstStyle/>
          <a:p>
            <a:pPr algn="ctr"/>
            <a:r>
              <a:rPr lang="en-US" sz="2000">
                <a:solidFill>
                  <a:srgbClr val="FF0000"/>
                </a:solidFill>
                <a:latin typeface="Calibri" charset="0"/>
              </a:rPr>
              <a:t>pH=7.5</a:t>
            </a:r>
          </a:p>
          <a:p>
            <a:pPr algn="ctr"/>
            <a:r>
              <a:rPr lang="en-US" sz="2000">
                <a:solidFill>
                  <a:srgbClr val="FF0000"/>
                </a:solidFill>
                <a:latin typeface="Calibri" charset="0"/>
              </a:rPr>
              <a:t>Deep Ocean</a:t>
            </a:r>
          </a:p>
        </p:txBody>
      </p:sp>
      <p:sp>
        <p:nvSpPr>
          <p:cNvPr id="71690" name="TextBox 20"/>
          <p:cNvSpPr txBox="1">
            <a:spLocks noChangeArrowheads="1"/>
          </p:cNvSpPr>
          <p:nvPr/>
        </p:nvSpPr>
        <p:spPr bwMode="auto">
          <a:xfrm>
            <a:off x="6746875" y="3805238"/>
            <a:ext cx="1782763" cy="708025"/>
          </a:xfrm>
          <a:prstGeom prst="rect">
            <a:avLst/>
          </a:prstGeom>
          <a:noFill/>
          <a:ln w="9525">
            <a:noFill/>
            <a:miter lim="800000"/>
            <a:headEnd/>
            <a:tailEnd/>
          </a:ln>
        </p:spPr>
        <p:txBody>
          <a:bodyPr wrap="none">
            <a:prstTxWarp prst="textNoShape">
              <a:avLst/>
            </a:prstTxWarp>
            <a:spAutoFit/>
          </a:bodyPr>
          <a:lstStyle/>
          <a:p>
            <a:pPr algn="ctr"/>
            <a:r>
              <a:rPr lang="en-US" sz="2000">
                <a:solidFill>
                  <a:srgbClr val="FF0000"/>
                </a:solidFill>
                <a:latin typeface="Calibri" charset="0"/>
              </a:rPr>
              <a:t>pH=8.0</a:t>
            </a:r>
          </a:p>
          <a:p>
            <a:pPr algn="ctr"/>
            <a:r>
              <a:rPr lang="en-US" sz="2000">
                <a:solidFill>
                  <a:srgbClr val="FF0000"/>
                </a:solidFill>
                <a:latin typeface="Calibri" charset="0"/>
              </a:rPr>
              <a:t>Shallow Ocean</a:t>
            </a:r>
          </a:p>
        </p:txBody>
      </p:sp>
      <p:pic>
        <p:nvPicPr>
          <p:cNvPr id="71691" name="Picture 2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5413" y="3473450"/>
            <a:ext cx="4259262" cy="3040063"/>
          </a:xfrm>
          <a:prstGeom prst="rect">
            <a:avLst/>
          </a:prstGeom>
          <a:noFill/>
          <a:ln w="9525">
            <a:noFill/>
            <a:miter lim="800000"/>
            <a:headEnd/>
            <a:tailEnd/>
          </a:ln>
        </p:spPr>
      </p:pic>
      <p:sp>
        <p:nvSpPr>
          <p:cNvPr id="23" name="Rectangle 22"/>
          <p:cNvSpPr/>
          <p:nvPr/>
        </p:nvSpPr>
        <p:spPr>
          <a:xfrm>
            <a:off x="2752725" y="3616325"/>
            <a:ext cx="519113" cy="2465388"/>
          </a:xfrm>
          <a:prstGeom prst="rect">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TextBox 25"/>
          <p:cNvSpPr txBox="1"/>
          <p:nvPr/>
        </p:nvSpPr>
        <p:spPr>
          <a:xfrm>
            <a:off x="946150" y="5767388"/>
            <a:ext cx="935038" cy="277812"/>
          </a:xfrm>
          <a:prstGeom prst="rect">
            <a:avLst/>
          </a:prstGeom>
          <a:noFill/>
        </p:spPr>
        <p:txBody>
          <a:bodyPr wrap="none">
            <a:spAutoFit/>
          </a:bodyPr>
          <a:lstStyle/>
          <a:p>
            <a:pPr fontAlgn="auto">
              <a:spcBef>
                <a:spcPts val="0"/>
              </a:spcBef>
              <a:spcAft>
                <a:spcPts val="0"/>
              </a:spcAft>
              <a:defRPr/>
            </a:pPr>
            <a:r>
              <a:rPr lang="en-US" sz="1200" dirty="0">
                <a:solidFill>
                  <a:schemeClr val="bg2">
                    <a:lumMod val="10000"/>
                  </a:schemeClr>
                </a:solidFill>
                <a:latin typeface="+mn-lt"/>
                <a:ea typeface="+mn-ea"/>
                <a:cs typeface="+mn-cs"/>
              </a:rPr>
              <a:t>More acidic</a:t>
            </a:r>
          </a:p>
        </p:txBody>
      </p:sp>
      <p:cxnSp>
        <p:nvCxnSpPr>
          <p:cNvPr id="28" name="Straight Arrow Connector 27"/>
          <p:cNvCxnSpPr/>
          <p:nvPr/>
        </p:nvCxnSpPr>
        <p:spPr>
          <a:xfrm rot="10800000">
            <a:off x="676275" y="6026150"/>
            <a:ext cx="1641475" cy="1588"/>
          </a:xfrm>
          <a:prstGeom prst="straightConnector1">
            <a:avLst/>
          </a:prstGeom>
          <a:ln w="19050" cmpd="sng">
            <a:solidFill>
              <a:schemeClr val="bg2">
                <a:lumMod val="10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71695" name="TextBox 28"/>
          <p:cNvSpPr txBox="1">
            <a:spLocks noChangeArrowheads="1"/>
          </p:cNvSpPr>
          <p:nvPr/>
        </p:nvSpPr>
        <p:spPr bwMode="auto">
          <a:xfrm>
            <a:off x="1131888" y="3790950"/>
            <a:ext cx="1047750" cy="368300"/>
          </a:xfrm>
          <a:prstGeom prst="rect">
            <a:avLst/>
          </a:prstGeom>
          <a:noFill/>
          <a:ln w="9525">
            <a:noFill/>
            <a:miter lim="800000"/>
            <a:headEnd/>
            <a:tailEnd/>
          </a:ln>
        </p:spPr>
        <p:txBody>
          <a:bodyPr wrap="none">
            <a:prstTxWarp prst="textNoShape">
              <a:avLst/>
            </a:prstTxWarp>
            <a:spAutoFit/>
          </a:bodyPr>
          <a:lstStyle/>
          <a:p>
            <a:r>
              <a:rPr lang="en-US">
                <a:solidFill>
                  <a:srgbClr val="151516"/>
                </a:solidFill>
                <a:latin typeface="Calibri" charset="0"/>
              </a:rPr>
              <a:t>REE (Gd)</a:t>
            </a:r>
          </a:p>
        </p:txBody>
      </p:sp>
      <p:sp>
        <p:nvSpPr>
          <p:cNvPr id="71696" name="TextBox 29"/>
          <p:cNvSpPr txBox="1">
            <a:spLocks noChangeArrowheads="1"/>
          </p:cNvSpPr>
          <p:nvPr/>
        </p:nvSpPr>
        <p:spPr bwMode="auto">
          <a:xfrm>
            <a:off x="3662363" y="3836988"/>
            <a:ext cx="428625" cy="369887"/>
          </a:xfrm>
          <a:prstGeom prst="rect">
            <a:avLst/>
          </a:prstGeom>
          <a:noFill/>
          <a:ln w="9525">
            <a:noFill/>
            <a:miter lim="800000"/>
            <a:headEnd/>
            <a:tailEnd/>
          </a:ln>
        </p:spPr>
        <p:txBody>
          <a:bodyPr wrap="none">
            <a:prstTxWarp prst="textNoShape">
              <a:avLst/>
            </a:prstTxWarp>
            <a:spAutoFit/>
          </a:bodyPr>
          <a:lstStyle/>
          <a:p>
            <a:r>
              <a:rPr lang="en-US">
                <a:solidFill>
                  <a:srgbClr val="151516"/>
                </a:solidFill>
                <a:latin typeface="Calibri" charset="0"/>
              </a:rPr>
              <a:t>Zn</a:t>
            </a:r>
          </a:p>
        </p:txBody>
      </p:sp>
      <p:sp>
        <p:nvSpPr>
          <p:cNvPr id="71697" name="TextBox 30"/>
          <p:cNvSpPr txBox="1">
            <a:spLocks noChangeArrowheads="1"/>
          </p:cNvSpPr>
          <p:nvPr/>
        </p:nvSpPr>
        <p:spPr bwMode="auto">
          <a:xfrm rot="-5400000">
            <a:off x="-310356" y="3826669"/>
            <a:ext cx="1179513" cy="307975"/>
          </a:xfrm>
          <a:prstGeom prst="rect">
            <a:avLst/>
          </a:prstGeom>
          <a:noFill/>
          <a:ln w="9525">
            <a:noFill/>
            <a:miter lim="800000"/>
            <a:headEnd/>
            <a:tailEnd/>
          </a:ln>
        </p:spPr>
        <p:txBody>
          <a:bodyPr wrap="none">
            <a:prstTxWarp prst="textNoShape">
              <a:avLst/>
            </a:prstTxWarp>
            <a:spAutoFit/>
          </a:bodyPr>
          <a:lstStyle/>
          <a:p>
            <a:r>
              <a:rPr lang="en-US" sz="1400">
                <a:solidFill>
                  <a:srgbClr val="151516"/>
                </a:solidFill>
                <a:latin typeface="Calibri" charset="0"/>
              </a:rPr>
              <a:t>[Free]/[total]</a:t>
            </a:r>
          </a:p>
        </p:txBody>
      </p:sp>
      <p:sp>
        <p:nvSpPr>
          <p:cNvPr id="33" name="TextBox 32"/>
          <p:cNvSpPr txBox="1"/>
          <p:nvPr/>
        </p:nvSpPr>
        <p:spPr>
          <a:xfrm rot="5400000">
            <a:off x="404813" y="4311650"/>
            <a:ext cx="833437" cy="277813"/>
          </a:xfrm>
          <a:prstGeom prst="rect">
            <a:avLst/>
          </a:prstGeom>
          <a:noFill/>
        </p:spPr>
        <p:txBody>
          <a:bodyPr wrap="none">
            <a:spAutoFit/>
          </a:bodyPr>
          <a:lstStyle/>
          <a:p>
            <a:pPr fontAlgn="auto">
              <a:spcBef>
                <a:spcPts val="0"/>
              </a:spcBef>
              <a:spcAft>
                <a:spcPts val="0"/>
              </a:spcAft>
              <a:defRPr/>
            </a:pPr>
            <a:r>
              <a:rPr lang="en-US" sz="1200" dirty="0">
                <a:solidFill>
                  <a:schemeClr val="bg2">
                    <a:lumMod val="10000"/>
                  </a:schemeClr>
                </a:solidFill>
                <a:latin typeface="+mn-lt"/>
                <a:ea typeface="+mn-ea"/>
                <a:cs typeface="+mn-cs"/>
              </a:rPr>
              <a:t>More free</a:t>
            </a:r>
          </a:p>
        </p:txBody>
      </p:sp>
      <p:cxnSp>
        <p:nvCxnSpPr>
          <p:cNvPr id="34" name="Straight Arrow Connector 33"/>
          <p:cNvCxnSpPr/>
          <p:nvPr/>
        </p:nvCxnSpPr>
        <p:spPr>
          <a:xfrm rot="16200000">
            <a:off x="-145256" y="4453732"/>
            <a:ext cx="1641475" cy="1587"/>
          </a:xfrm>
          <a:prstGeom prst="straightConnector1">
            <a:avLst/>
          </a:prstGeom>
          <a:ln w="19050" cmpd="sng">
            <a:solidFill>
              <a:schemeClr val="bg2">
                <a:lumMod val="10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201598" y="88601"/>
            <a:ext cx="3768823" cy="707886"/>
          </a:xfrm>
          <a:prstGeom prst="rect">
            <a:avLst/>
          </a:prstGeom>
          <a:noFill/>
        </p:spPr>
        <p:txBody>
          <a:bodyPr wrap="square" rtlCol="0">
            <a:spAutoFit/>
          </a:bodyPr>
          <a:lstStyle/>
          <a:p>
            <a:r>
              <a:rPr lang="en-US" sz="2000" b="1" dirty="0">
                <a:solidFill>
                  <a:srgbClr val="660066"/>
                </a:solidFill>
              </a:rPr>
              <a:t>REE </a:t>
            </a:r>
            <a:r>
              <a:rPr lang="en-US" sz="2000" b="1" dirty="0" err="1">
                <a:solidFill>
                  <a:srgbClr val="660066"/>
                </a:solidFill>
              </a:rPr>
              <a:t>complexation</a:t>
            </a:r>
            <a:r>
              <a:rPr lang="en-US" sz="2000" b="1" dirty="0">
                <a:solidFill>
                  <a:srgbClr val="660066"/>
                </a:solidFill>
              </a:rPr>
              <a:t>/cycling is pH dependent</a:t>
            </a:r>
          </a:p>
        </p:txBody>
      </p:sp>
      <p:sp>
        <p:nvSpPr>
          <p:cNvPr id="2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37</a:t>
            </a:fld>
            <a:endParaRPr lang="en-US"/>
          </a:p>
        </p:txBody>
      </p:sp>
      <p:sp>
        <p:nvSpPr>
          <p:cNvPr id="2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8673583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8285" y="650984"/>
            <a:ext cx="7423173" cy="3137126"/>
          </a:xfrm>
          <a:prstGeom prst="rect">
            <a:avLst/>
          </a:prstGeom>
        </p:spPr>
      </p:pic>
      <p:sp>
        <p:nvSpPr>
          <p:cNvPr id="32" name="TextBox 31"/>
          <p:cNvSpPr txBox="1"/>
          <p:nvPr/>
        </p:nvSpPr>
        <p:spPr>
          <a:xfrm>
            <a:off x="201598" y="88602"/>
            <a:ext cx="7507302" cy="677108"/>
          </a:xfrm>
          <a:prstGeom prst="rect">
            <a:avLst/>
          </a:prstGeom>
          <a:noFill/>
        </p:spPr>
        <p:txBody>
          <a:bodyPr wrap="square" rtlCol="0">
            <a:spAutoFit/>
          </a:bodyPr>
          <a:lstStyle/>
          <a:p>
            <a:r>
              <a:rPr lang="en-US" sz="2000" b="1" dirty="0">
                <a:solidFill>
                  <a:srgbClr val="660066"/>
                </a:solidFill>
              </a:rPr>
              <a:t>Dependency of REE </a:t>
            </a:r>
            <a:r>
              <a:rPr lang="en-US" sz="2000" b="1" dirty="0" err="1">
                <a:solidFill>
                  <a:srgbClr val="660066"/>
                </a:solidFill>
              </a:rPr>
              <a:t>complexation</a:t>
            </a:r>
            <a:r>
              <a:rPr lang="en-US" sz="2000" b="1" dirty="0">
                <a:solidFill>
                  <a:srgbClr val="660066"/>
                </a:solidFill>
              </a:rPr>
              <a:t> in seawater</a:t>
            </a:r>
          </a:p>
          <a:p>
            <a:r>
              <a:rPr lang="en-US" b="1" dirty="0"/>
              <a:t>Multiple species present at seawater pH</a:t>
            </a:r>
            <a:endParaRPr lang="en-US" b="1" dirty="0">
              <a:solidFill>
                <a:srgbClr val="0000FF"/>
              </a:solidFill>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5154" y="3457350"/>
            <a:ext cx="7622305" cy="3137126"/>
          </a:xfrm>
          <a:prstGeom prst="rect">
            <a:avLst/>
          </a:prstGeom>
        </p:spPr>
      </p:pic>
      <p:sp>
        <p:nvSpPr>
          <p:cNvPr id="11"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38</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4281747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01597" y="29988"/>
            <a:ext cx="8894777" cy="677108"/>
          </a:xfrm>
          <a:prstGeom prst="rect">
            <a:avLst/>
          </a:prstGeom>
          <a:noFill/>
        </p:spPr>
        <p:txBody>
          <a:bodyPr wrap="square" rtlCol="0">
            <a:spAutoFit/>
          </a:bodyPr>
          <a:lstStyle/>
          <a:p>
            <a:r>
              <a:rPr lang="en-US" sz="2000" b="1" dirty="0">
                <a:solidFill>
                  <a:srgbClr val="000090"/>
                </a:solidFill>
              </a:rPr>
              <a:t>pH-dependency of REE </a:t>
            </a:r>
            <a:r>
              <a:rPr lang="en-US" sz="2000" b="1" dirty="0" err="1">
                <a:solidFill>
                  <a:srgbClr val="000090"/>
                </a:solidFill>
              </a:rPr>
              <a:t>complexation</a:t>
            </a:r>
            <a:r>
              <a:rPr lang="en-US" sz="2000" b="1" dirty="0">
                <a:solidFill>
                  <a:srgbClr val="000090"/>
                </a:solidFill>
              </a:rPr>
              <a:t> in seawater</a:t>
            </a:r>
          </a:p>
          <a:p>
            <a:r>
              <a:rPr lang="en-US" b="1" dirty="0"/>
              <a:t>Acidification will modify REE </a:t>
            </a:r>
            <a:r>
              <a:rPr lang="en-US" b="1" dirty="0" err="1"/>
              <a:t>complexation</a:t>
            </a:r>
            <a:r>
              <a:rPr lang="en-US" b="1" dirty="0"/>
              <a:t>: REEs as canaries in a coal-mine?</a:t>
            </a:r>
            <a:endParaRPr lang="en-US" b="1" dirty="0">
              <a:solidFill>
                <a:srgbClr val="0000FF"/>
              </a:solidFill>
            </a:endParaRP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8285" y="768212"/>
            <a:ext cx="7423173" cy="3137126"/>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4631" y="3574578"/>
            <a:ext cx="7423172" cy="3137126"/>
          </a:xfrm>
          <a:prstGeom prst="rect">
            <a:avLst/>
          </a:prstGeom>
        </p:spPr>
      </p:pic>
      <p:sp>
        <p:nvSpPr>
          <p:cNvPr id="2" name="TextBox 1"/>
          <p:cNvSpPr txBox="1"/>
          <p:nvPr/>
        </p:nvSpPr>
        <p:spPr>
          <a:xfrm>
            <a:off x="4332843" y="2931519"/>
            <a:ext cx="1309072" cy="646331"/>
          </a:xfrm>
          <a:prstGeom prst="rect">
            <a:avLst/>
          </a:prstGeom>
          <a:noFill/>
        </p:spPr>
        <p:txBody>
          <a:bodyPr wrap="none" rtlCol="0">
            <a:spAutoFit/>
          </a:bodyPr>
          <a:lstStyle/>
          <a:p>
            <a:pPr algn="ctr"/>
            <a:r>
              <a:rPr lang="en-US" dirty="0">
                <a:solidFill>
                  <a:schemeClr val="bg1"/>
                </a:solidFill>
              </a:rPr>
              <a:t>GEOTRACES </a:t>
            </a:r>
          </a:p>
          <a:p>
            <a:pPr algn="ctr"/>
            <a:r>
              <a:rPr lang="en-US" dirty="0">
                <a:solidFill>
                  <a:schemeClr val="bg1"/>
                </a:solidFill>
              </a:rPr>
              <a:t>GA10</a:t>
            </a:r>
          </a:p>
        </p:txBody>
      </p:sp>
      <p:sp>
        <p:nvSpPr>
          <p:cNvPr id="13" name="TextBox 12"/>
          <p:cNvSpPr txBox="1"/>
          <p:nvPr/>
        </p:nvSpPr>
        <p:spPr>
          <a:xfrm>
            <a:off x="3875179" y="6182019"/>
            <a:ext cx="2005677" cy="307777"/>
          </a:xfrm>
          <a:prstGeom prst="rect">
            <a:avLst/>
          </a:prstGeom>
          <a:noFill/>
        </p:spPr>
        <p:txBody>
          <a:bodyPr wrap="none" rtlCol="0">
            <a:spAutoFit/>
          </a:bodyPr>
          <a:lstStyle/>
          <a:p>
            <a:r>
              <a:rPr lang="en-US" sz="1400" dirty="0" err="1">
                <a:solidFill>
                  <a:srgbClr val="FFFFFF"/>
                </a:solidFill>
              </a:rPr>
              <a:t>Shital</a:t>
            </a:r>
            <a:r>
              <a:rPr lang="en-US" sz="1400" dirty="0">
                <a:solidFill>
                  <a:srgbClr val="FFFFFF"/>
                </a:solidFill>
              </a:rPr>
              <a:t> </a:t>
            </a:r>
            <a:r>
              <a:rPr lang="en-US" sz="1400" dirty="0" err="1">
                <a:solidFill>
                  <a:srgbClr val="FFFFFF"/>
                </a:solidFill>
              </a:rPr>
              <a:t>Visana</a:t>
            </a:r>
            <a:r>
              <a:rPr lang="en-US" sz="1400" dirty="0">
                <a:solidFill>
                  <a:srgbClr val="FFFFFF"/>
                </a:solidFill>
              </a:rPr>
              <a:t>, M.Sc. 2017</a:t>
            </a:r>
          </a:p>
        </p:txBody>
      </p:sp>
      <p:cxnSp>
        <p:nvCxnSpPr>
          <p:cNvPr id="5" name="Straight Connector 4"/>
          <p:cNvCxnSpPr/>
          <p:nvPr/>
        </p:nvCxnSpPr>
        <p:spPr>
          <a:xfrm flipH="1">
            <a:off x="1787525" y="1675974"/>
            <a:ext cx="5669111" cy="48109"/>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807369" y="5061328"/>
            <a:ext cx="5669111" cy="48109"/>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rot="5400000">
            <a:off x="1069888" y="2719870"/>
            <a:ext cx="1105629" cy="369332"/>
          </a:xfrm>
          <a:prstGeom prst="rect">
            <a:avLst/>
          </a:prstGeom>
          <a:noFill/>
        </p:spPr>
        <p:txBody>
          <a:bodyPr wrap="none" rtlCol="0">
            <a:spAutoFit/>
          </a:bodyPr>
          <a:lstStyle/>
          <a:p>
            <a:r>
              <a:rPr lang="en-US" dirty="0">
                <a:solidFill>
                  <a:srgbClr val="FFFFFF"/>
                </a:solidFill>
              </a:rPr>
              <a:t>Argentina</a:t>
            </a:r>
          </a:p>
        </p:txBody>
      </p:sp>
      <p:sp>
        <p:nvSpPr>
          <p:cNvPr id="14" name="TextBox 13"/>
          <p:cNvSpPr txBox="1"/>
          <p:nvPr/>
        </p:nvSpPr>
        <p:spPr>
          <a:xfrm rot="16200000">
            <a:off x="6820427" y="2642893"/>
            <a:ext cx="1330149" cy="369332"/>
          </a:xfrm>
          <a:prstGeom prst="rect">
            <a:avLst/>
          </a:prstGeom>
          <a:noFill/>
        </p:spPr>
        <p:txBody>
          <a:bodyPr wrap="none" rtlCol="0">
            <a:spAutoFit/>
          </a:bodyPr>
          <a:lstStyle/>
          <a:p>
            <a:r>
              <a:rPr lang="en-US" dirty="0">
                <a:solidFill>
                  <a:srgbClr val="FFFFFF"/>
                </a:solidFill>
              </a:rPr>
              <a:t>South Africa</a:t>
            </a:r>
          </a:p>
        </p:txBody>
      </p:sp>
      <p:sp>
        <p:nvSpPr>
          <p:cNvPr id="11" name="TextBox 10"/>
          <p:cNvSpPr txBox="1"/>
          <p:nvPr/>
        </p:nvSpPr>
        <p:spPr>
          <a:xfrm>
            <a:off x="4392537" y="584365"/>
            <a:ext cx="543989" cy="461665"/>
          </a:xfrm>
          <a:prstGeom prst="rect">
            <a:avLst/>
          </a:prstGeom>
          <a:noFill/>
        </p:spPr>
        <p:txBody>
          <a:bodyPr wrap="none" rtlCol="0">
            <a:spAutoFit/>
          </a:bodyPr>
          <a:lstStyle/>
          <a:p>
            <a:r>
              <a:rPr lang="en-US" sz="2400" b="1" dirty="0"/>
              <a:t>pH</a:t>
            </a:r>
          </a:p>
        </p:txBody>
      </p:sp>
      <p:sp>
        <p:nvSpPr>
          <p:cNvPr id="16" name="TextBox 15"/>
          <p:cNvSpPr txBox="1"/>
          <p:nvPr/>
        </p:nvSpPr>
        <p:spPr>
          <a:xfrm>
            <a:off x="3417755" y="3490183"/>
            <a:ext cx="2485476" cy="461665"/>
          </a:xfrm>
          <a:prstGeom prst="rect">
            <a:avLst/>
          </a:prstGeom>
          <a:noFill/>
        </p:spPr>
        <p:txBody>
          <a:bodyPr wrap="none" rtlCol="0">
            <a:spAutoFit/>
          </a:bodyPr>
          <a:lstStyle/>
          <a:p>
            <a:r>
              <a:rPr lang="en-US" sz="2400" b="1" dirty="0"/>
              <a:t>La(CO</a:t>
            </a:r>
            <a:r>
              <a:rPr lang="en-US" sz="2400" b="1" baseline="-25000" dirty="0"/>
              <a:t>3</a:t>
            </a:r>
            <a:r>
              <a:rPr lang="en-US" sz="2400" b="1" dirty="0"/>
              <a:t>) [</a:t>
            </a:r>
            <a:r>
              <a:rPr lang="en-US" sz="2400" b="1" dirty="0" err="1"/>
              <a:t>pmol</a:t>
            </a:r>
            <a:r>
              <a:rPr lang="en-US" sz="2400" b="1" dirty="0"/>
              <a:t>/kg]</a:t>
            </a:r>
          </a:p>
        </p:txBody>
      </p:sp>
      <p:sp>
        <p:nvSpPr>
          <p:cNvPr id="15" name="Rectangle 14"/>
          <p:cNvSpPr/>
          <p:nvPr/>
        </p:nvSpPr>
        <p:spPr>
          <a:xfrm>
            <a:off x="7300835" y="701152"/>
            <a:ext cx="369333" cy="33045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6148117" y="3594279"/>
            <a:ext cx="1560784" cy="33045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39</a:t>
            </a:fld>
            <a:endParaRPr lang="en-US"/>
          </a:p>
        </p:txBody>
      </p:sp>
      <p:sp>
        <p:nvSpPr>
          <p:cNvPr id="2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573562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64376" y="627131"/>
            <a:ext cx="5998306" cy="5923845"/>
          </a:xfrm>
          <a:prstGeom prst="rect">
            <a:avLst/>
          </a:prstGeom>
          <a:scene3d>
            <a:camera prst="orthographicFront">
              <a:rot lat="0" lon="0" rev="60000"/>
            </a:camera>
            <a:lightRig rig="threePt" dir="t"/>
          </a:scene3d>
        </p:spPr>
      </p:pic>
      <p:sp>
        <p:nvSpPr>
          <p:cNvPr id="10" name="TextBox 9"/>
          <p:cNvSpPr txBox="1"/>
          <p:nvPr/>
        </p:nvSpPr>
        <p:spPr>
          <a:xfrm>
            <a:off x="201598" y="88602"/>
            <a:ext cx="7826616" cy="646331"/>
          </a:xfrm>
          <a:prstGeom prst="rect">
            <a:avLst/>
          </a:prstGeom>
          <a:noFill/>
        </p:spPr>
        <p:txBody>
          <a:bodyPr wrap="square" rtlCol="0">
            <a:spAutoFit/>
          </a:bodyPr>
          <a:lstStyle/>
          <a:p>
            <a:r>
              <a:rPr lang="en-US" sz="2000" b="1" dirty="0">
                <a:solidFill>
                  <a:srgbClr val="660066"/>
                </a:solidFill>
              </a:rPr>
              <a:t>Shape-shifters... (radioactive parents to radiogenic daughter)</a:t>
            </a:r>
          </a:p>
          <a:p>
            <a:r>
              <a:rPr lang="en-US" sz="1600" b="1" dirty="0">
                <a:solidFill>
                  <a:srgbClr val="000000"/>
                </a:solidFill>
              </a:rPr>
              <a:t>Geochemical </a:t>
            </a:r>
            <a:r>
              <a:rPr lang="en-US" sz="1600" b="1" dirty="0" err="1">
                <a:solidFill>
                  <a:srgbClr val="000000"/>
                </a:solidFill>
              </a:rPr>
              <a:t>behaviour</a:t>
            </a:r>
            <a:r>
              <a:rPr lang="en-US" sz="1600" b="1" dirty="0">
                <a:solidFill>
                  <a:srgbClr val="000000"/>
                </a:solidFill>
              </a:rPr>
              <a:t> of various element and isotopes</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3" name="TextBox 2"/>
          <p:cNvSpPr txBox="1"/>
          <p:nvPr/>
        </p:nvSpPr>
        <p:spPr>
          <a:xfrm>
            <a:off x="6952517" y="4532965"/>
            <a:ext cx="2003392" cy="253916"/>
          </a:xfrm>
          <a:prstGeom prst="rect">
            <a:avLst/>
          </a:prstGeom>
          <a:noFill/>
        </p:spPr>
        <p:txBody>
          <a:bodyPr wrap="none" rtlCol="0">
            <a:spAutoFit/>
          </a:bodyPr>
          <a:lstStyle/>
          <a:p>
            <a:r>
              <a:rPr lang="en-US" sz="1050" dirty="0" err="1"/>
              <a:t>Jeandel</a:t>
            </a:r>
            <a:r>
              <a:rPr lang="en-US" sz="1050" dirty="0"/>
              <a:t> &amp; Roy-Barman (2016)</a:t>
            </a:r>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9311" y="1601662"/>
            <a:ext cx="2713852" cy="4185269"/>
          </a:xfrm>
          <a:prstGeom prst="rect">
            <a:avLst/>
          </a:prstGeom>
        </p:spPr>
      </p:pic>
      <p:sp>
        <p:nvSpPr>
          <p:cNvPr id="2" name="TextBox 1"/>
          <p:cNvSpPr txBox="1"/>
          <p:nvPr/>
        </p:nvSpPr>
        <p:spPr>
          <a:xfrm>
            <a:off x="201598" y="1232330"/>
            <a:ext cx="2686853" cy="369332"/>
          </a:xfrm>
          <a:prstGeom prst="rect">
            <a:avLst/>
          </a:prstGeom>
          <a:noFill/>
        </p:spPr>
        <p:txBody>
          <a:bodyPr wrap="none" rtlCol="0">
            <a:spAutoFit/>
          </a:bodyPr>
          <a:lstStyle/>
          <a:p>
            <a:r>
              <a:rPr lang="en-US" dirty="0"/>
              <a:t>Radioactive decay chain</a:t>
            </a:r>
          </a:p>
        </p:txBody>
      </p:sp>
      <p:cxnSp>
        <p:nvCxnSpPr>
          <p:cNvPr id="5" name="Straight Arrow Connector 4"/>
          <p:cNvCxnSpPr/>
          <p:nvPr/>
        </p:nvCxnSpPr>
        <p:spPr>
          <a:xfrm flipH="1" flipV="1">
            <a:off x="3393161" y="3468686"/>
            <a:ext cx="1004679" cy="13181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3407379" y="3468686"/>
            <a:ext cx="668204" cy="189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4075583" y="3487640"/>
            <a:ext cx="426515" cy="11183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flipH="1" flipV="1">
            <a:off x="3696460" y="3753004"/>
            <a:ext cx="805638" cy="77996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3696460" y="3269663"/>
            <a:ext cx="5165566" cy="48334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flipH="1">
            <a:off x="8141691" y="3269663"/>
            <a:ext cx="7203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flipH="1">
            <a:off x="7516136" y="3269663"/>
            <a:ext cx="62555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7516136" y="3070640"/>
            <a:ext cx="331733" cy="947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a:off x="7847869" y="3080117"/>
            <a:ext cx="37912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flipH="1">
            <a:off x="7165446" y="3080117"/>
            <a:ext cx="682423" cy="1895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flipH="1">
            <a:off x="7516136" y="3174890"/>
            <a:ext cx="62555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a:off x="7165446" y="3080117"/>
            <a:ext cx="35069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1" name="Oval 40"/>
          <p:cNvSpPr/>
          <p:nvPr/>
        </p:nvSpPr>
        <p:spPr>
          <a:xfrm>
            <a:off x="7307618" y="2919004"/>
            <a:ext cx="398080" cy="483341"/>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Oval 41"/>
          <p:cNvSpPr/>
          <p:nvPr/>
        </p:nvSpPr>
        <p:spPr>
          <a:xfrm>
            <a:off x="4379635" y="4504533"/>
            <a:ext cx="398080" cy="483341"/>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51678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34747" y="2434689"/>
            <a:ext cx="7826616" cy="1446550"/>
          </a:xfrm>
          <a:prstGeom prst="rect">
            <a:avLst/>
          </a:prstGeom>
          <a:noFill/>
        </p:spPr>
        <p:txBody>
          <a:bodyPr wrap="square" rtlCol="0">
            <a:spAutoFit/>
          </a:bodyPr>
          <a:lstStyle/>
          <a:p>
            <a:pPr algn="ctr"/>
            <a:r>
              <a:rPr lang="en-US" sz="4400" b="1" dirty="0"/>
              <a:t>TEI and boundaries</a:t>
            </a:r>
          </a:p>
          <a:p>
            <a:pPr algn="ctr"/>
            <a:r>
              <a:rPr lang="en-US" sz="4400" b="1" dirty="0"/>
              <a:t>(isotopes of neodymium)</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40</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753067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424" y="1334783"/>
            <a:ext cx="9080576" cy="5676121"/>
          </a:xfrm>
          <a:prstGeom prst="rect">
            <a:avLst/>
          </a:prstGeom>
          <a:scene3d>
            <a:camera prst="orthographicFront">
              <a:rot lat="0" lon="0" rev="60000"/>
            </a:camera>
            <a:lightRig rig="threePt" dir="t"/>
          </a:scene3d>
        </p:spPr>
      </p:pic>
      <p:sp>
        <p:nvSpPr>
          <p:cNvPr id="10" name="TextBox 9"/>
          <p:cNvSpPr txBox="1"/>
          <p:nvPr/>
        </p:nvSpPr>
        <p:spPr>
          <a:xfrm>
            <a:off x="201598" y="88602"/>
            <a:ext cx="8783644" cy="400110"/>
          </a:xfrm>
          <a:prstGeom prst="rect">
            <a:avLst/>
          </a:prstGeom>
          <a:noFill/>
        </p:spPr>
        <p:txBody>
          <a:bodyPr wrap="square" rtlCol="0">
            <a:spAutoFit/>
          </a:bodyPr>
          <a:lstStyle/>
          <a:p>
            <a:r>
              <a:rPr lang="en-US" sz="2000" b="1" dirty="0">
                <a:solidFill>
                  <a:srgbClr val="660066"/>
                </a:solidFill>
              </a:rPr>
              <a:t>Neodymium isotopes, isotopic systems and plate tectonics</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41</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9" name="TextBox 8"/>
          <p:cNvSpPr txBox="1"/>
          <p:nvPr/>
        </p:nvSpPr>
        <p:spPr>
          <a:xfrm>
            <a:off x="201598" y="6236294"/>
            <a:ext cx="2003392" cy="253916"/>
          </a:xfrm>
          <a:prstGeom prst="rect">
            <a:avLst/>
          </a:prstGeom>
          <a:noFill/>
        </p:spPr>
        <p:txBody>
          <a:bodyPr wrap="none" rtlCol="0">
            <a:spAutoFit/>
          </a:bodyPr>
          <a:lstStyle/>
          <a:p>
            <a:r>
              <a:rPr lang="en-US" sz="1050" dirty="0" err="1"/>
              <a:t>Jeandel</a:t>
            </a:r>
            <a:r>
              <a:rPr lang="en-US" sz="1050" dirty="0"/>
              <a:t> &amp; Roy-Barman (2016)</a:t>
            </a:r>
          </a:p>
        </p:txBody>
      </p:sp>
      <p:sp>
        <p:nvSpPr>
          <p:cNvPr id="2" name="TextBox 1"/>
          <p:cNvSpPr txBox="1"/>
          <p:nvPr/>
        </p:nvSpPr>
        <p:spPr>
          <a:xfrm>
            <a:off x="4907788" y="6214069"/>
            <a:ext cx="569800" cy="369332"/>
          </a:xfrm>
          <a:prstGeom prst="rect">
            <a:avLst/>
          </a:prstGeom>
          <a:noFill/>
        </p:spPr>
        <p:txBody>
          <a:bodyPr wrap="none" rtlCol="0">
            <a:spAutoFit/>
          </a:bodyPr>
          <a:lstStyle/>
          <a:p>
            <a:r>
              <a:rPr lang="en-US" dirty="0"/>
              <a:t>age</a:t>
            </a:r>
          </a:p>
        </p:txBody>
      </p:sp>
      <p:sp>
        <p:nvSpPr>
          <p:cNvPr id="3" name="TextBox 2"/>
          <p:cNvSpPr txBox="1"/>
          <p:nvPr/>
        </p:nvSpPr>
        <p:spPr>
          <a:xfrm>
            <a:off x="5477587" y="1541868"/>
            <a:ext cx="3520487" cy="3724097"/>
          </a:xfrm>
          <a:prstGeom prst="rect">
            <a:avLst/>
          </a:prstGeom>
          <a:noFill/>
        </p:spPr>
        <p:txBody>
          <a:bodyPr wrap="square" rtlCol="0">
            <a:spAutoFit/>
          </a:bodyPr>
          <a:lstStyle/>
          <a:p>
            <a:pPr marL="342900" indent="-342900">
              <a:buAutoNum type="arabicPeriod"/>
            </a:pPr>
            <a:r>
              <a:rPr lang="en-US" sz="2400" dirty="0">
                <a:solidFill>
                  <a:srgbClr val="0000FF"/>
                </a:solidFill>
              </a:rPr>
              <a:t>Radioactivity</a:t>
            </a:r>
          </a:p>
          <a:p>
            <a:pPr lvl="1"/>
            <a:r>
              <a:rPr lang="en-US" sz="2400" b="1" dirty="0"/>
              <a:t>Parent=147Sm </a:t>
            </a:r>
            <a:r>
              <a:rPr lang="en-US" sz="2400" b="1" dirty="0">
                <a:latin typeface="Wingdings"/>
                <a:ea typeface="Wingdings"/>
                <a:cs typeface="Wingdings"/>
                <a:sym typeface="Wingdings"/>
              </a:rPr>
              <a:t></a:t>
            </a:r>
            <a:r>
              <a:rPr lang="en-US" sz="2400" b="1" dirty="0"/>
              <a:t>Daughter=143Nd</a:t>
            </a:r>
            <a:endParaRPr lang="en-US" sz="2400" dirty="0"/>
          </a:p>
          <a:p>
            <a:pPr marL="342900" indent="-342900">
              <a:buAutoNum type="arabicPeriod"/>
            </a:pPr>
            <a:r>
              <a:rPr lang="en-US" sz="2400" dirty="0">
                <a:solidFill>
                  <a:srgbClr val="FF0000"/>
                </a:solidFill>
              </a:rPr>
              <a:t>Crustal differentiation &amp; plate tectonics</a:t>
            </a:r>
          </a:p>
          <a:p>
            <a:pPr lvl="1"/>
            <a:r>
              <a:rPr lang="en-US" sz="2400" b="1" dirty="0" err="1"/>
              <a:t>Sm</a:t>
            </a:r>
            <a:r>
              <a:rPr lang="en-US" sz="2400" b="1" dirty="0"/>
              <a:t>/</a:t>
            </a:r>
            <a:r>
              <a:rPr lang="en-US" sz="2400" b="1" dirty="0" err="1"/>
              <a:t>Nd</a:t>
            </a:r>
            <a:r>
              <a:rPr lang="en-US" sz="2400" b="1" dirty="0"/>
              <a:t> of crust lower than mantle </a:t>
            </a:r>
            <a:r>
              <a:rPr lang="en-US" sz="2000" b="1" dirty="0"/>
              <a:t>(for chemical reasons)</a:t>
            </a:r>
          </a:p>
          <a:p>
            <a:r>
              <a:rPr lang="en-US" sz="2400" b="1" dirty="0"/>
              <a:t>	</a:t>
            </a:r>
          </a:p>
          <a:p>
            <a:r>
              <a:rPr lang="en-US" sz="2400" b="1" dirty="0"/>
              <a:t> </a:t>
            </a:r>
          </a:p>
        </p:txBody>
      </p:sp>
      <p:sp>
        <p:nvSpPr>
          <p:cNvPr id="4" name="TextBox 3"/>
          <p:cNvSpPr txBox="1"/>
          <p:nvPr/>
        </p:nvSpPr>
        <p:spPr>
          <a:xfrm>
            <a:off x="261935" y="4533429"/>
            <a:ext cx="2181814" cy="1477328"/>
          </a:xfrm>
          <a:prstGeom prst="rect">
            <a:avLst/>
          </a:prstGeom>
          <a:noFill/>
        </p:spPr>
        <p:txBody>
          <a:bodyPr wrap="square" rtlCol="0">
            <a:spAutoFit/>
          </a:bodyPr>
          <a:lstStyle/>
          <a:p>
            <a:r>
              <a:rPr lang="en-US" b="1" dirty="0"/>
              <a:t>Deficit in </a:t>
            </a:r>
            <a:r>
              <a:rPr lang="en-US" b="1" baseline="30000" dirty="0"/>
              <a:t>143</a:t>
            </a:r>
            <a:r>
              <a:rPr lang="en-US" b="1" dirty="0"/>
              <a:t>Nd</a:t>
            </a:r>
          </a:p>
          <a:p>
            <a:r>
              <a:rPr lang="en-US" b="1" dirty="0"/>
              <a:t>More </a:t>
            </a:r>
            <a:r>
              <a:rPr lang="en-US" b="1" baseline="30000" dirty="0"/>
              <a:t>144</a:t>
            </a:r>
            <a:r>
              <a:rPr lang="en-US" b="1" dirty="0"/>
              <a:t>Nd from differentiation</a:t>
            </a:r>
          </a:p>
          <a:p>
            <a:r>
              <a:rPr lang="en-US" dirty="0"/>
              <a:t>(less </a:t>
            </a:r>
            <a:r>
              <a:rPr lang="en-US" dirty="0" err="1"/>
              <a:t>Sm</a:t>
            </a:r>
            <a:r>
              <a:rPr lang="en-US" dirty="0"/>
              <a:t>, more </a:t>
            </a:r>
            <a:r>
              <a:rPr lang="en-US" dirty="0" err="1"/>
              <a:t>Nd</a:t>
            </a:r>
            <a:r>
              <a:rPr lang="en-US" dirty="0"/>
              <a:t>)</a:t>
            </a:r>
          </a:p>
          <a:p>
            <a:r>
              <a:rPr lang="en-US" b="1" dirty="0"/>
              <a:t> </a:t>
            </a:r>
          </a:p>
        </p:txBody>
      </p:sp>
      <p:sp>
        <p:nvSpPr>
          <p:cNvPr id="5" name="TextBox 4"/>
          <p:cNvSpPr txBox="1"/>
          <p:nvPr/>
        </p:nvSpPr>
        <p:spPr>
          <a:xfrm>
            <a:off x="2065598" y="1683239"/>
            <a:ext cx="1486893" cy="369332"/>
          </a:xfrm>
          <a:prstGeom prst="rect">
            <a:avLst/>
          </a:prstGeom>
          <a:solidFill>
            <a:schemeClr val="bg1"/>
          </a:solidFill>
        </p:spPr>
        <p:txBody>
          <a:bodyPr wrap="square" rtlCol="0">
            <a:spAutoFit/>
          </a:bodyPr>
          <a:lstStyle/>
          <a:p>
            <a:pPr algn="ctr"/>
            <a:r>
              <a:rPr lang="en-US" baseline="30000" dirty="0"/>
              <a:t>143</a:t>
            </a:r>
            <a:r>
              <a:rPr lang="en-US" dirty="0"/>
              <a:t>Nd/</a:t>
            </a:r>
            <a:r>
              <a:rPr lang="en-US" baseline="30000" dirty="0"/>
              <a:t>144</a:t>
            </a:r>
            <a:r>
              <a:rPr lang="en-US" dirty="0"/>
              <a:t>Nd</a:t>
            </a:r>
          </a:p>
        </p:txBody>
      </p:sp>
      <p:sp>
        <p:nvSpPr>
          <p:cNvPr id="13" name="TextBox 12"/>
          <p:cNvSpPr txBox="1"/>
          <p:nvPr/>
        </p:nvSpPr>
        <p:spPr>
          <a:xfrm>
            <a:off x="201598" y="1541868"/>
            <a:ext cx="1894302" cy="646331"/>
          </a:xfrm>
          <a:prstGeom prst="rect">
            <a:avLst/>
          </a:prstGeom>
          <a:noFill/>
        </p:spPr>
        <p:txBody>
          <a:bodyPr wrap="square" rtlCol="0">
            <a:spAutoFit/>
          </a:bodyPr>
          <a:lstStyle/>
          <a:p>
            <a:r>
              <a:rPr lang="en-US" b="1" dirty="0"/>
              <a:t>Excess of </a:t>
            </a:r>
            <a:r>
              <a:rPr lang="en-US" b="1" baseline="30000" dirty="0"/>
              <a:t>143</a:t>
            </a:r>
            <a:r>
              <a:rPr lang="en-US" b="1" dirty="0"/>
              <a:t>Nd</a:t>
            </a:r>
          </a:p>
          <a:p>
            <a:r>
              <a:rPr lang="en-US" b="1" dirty="0"/>
              <a:t>Deficit of </a:t>
            </a:r>
            <a:r>
              <a:rPr lang="en-US" b="1" baseline="30000" dirty="0"/>
              <a:t>144</a:t>
            </a:r>
            <a:r>
              <a:rPr lang="en-US" b="1" dirty="0"/>
              <a:t>Nd </a:t>
            </a:r>
          </a:p>
        </p:txBody>
      </p:sp>
      <p:sp>
        <p:nvSpPr>
          <p:cNvPr id="6" name="TextBox 5"/>
          <p:cNvSpPr txBox="1"/>
          <p:nvPr/>
        </p:nvSpPr>
        <p:spPr>
          <a:xfrm rot="1640280">
            <a:off x="5048765" y="4787673"/>
            <a:ext cx="2390987" cy="369332"/>
          </a:xfrm>
          <a:prstGeom prst="rect">
            <a:avLst/>
          </a:prstGeom>
          <a:noFill/>
        </p:spPr>
        <p:txBody>
          <a:bodyPr wrap="none" rtlCol="0">
            <a:spAutoFit/>
          </a:bodyPr>
          <a:lstStyle/>
          <a:p>
            <a:r>
              <a:rPr lang="en-US" b="1" dirty="0" err="1">
                <a:solidFill>
                  <a:srgbClr val="008000"/>
                </a:solidFill>
              </a:rPr>
              <a:t>Chondritic</a:t>
            </a:r>
            <a:r>
              <a:rPr lang="en-US" b="1" dirty="0">
                <a:solidFill>
                  <a:srgbClr val="008000"/>
                </a:solidFill>
              </a:rPr>
              <a:t> reservoir</a:t>
            </a:r>
          </a:p>
        </p:txBody>
      </p:sp>
      <p:cxnSp>
        <p:nvCxnSpPr>
          <p:cNvPr id="11" name="Straight Arrow Connector 10"/>
          <p:cNvCxnSpPr/>
          <p:nvPr/>
        </p:nvCxnSpPr>
        <p:spPr>
          <a:xfrm flipH="1" flipV="1">
            <a:off x="2816248" y="3389308"/>
            <a:ext cx="1998612" cy="1009725"/>
          </a:xfrm>
          <a:prstGeom prst="straightConnector1">
            <a:avLst/>
          </a:prstGeom>
          <a:ln w="38100" cmpd="sng">
            <a:solidFill>
              <a:srgbClr val="008000"/>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2633038" y="587761"/>
            <a:ext cx="4274815" cy="954107"/>
          </a:xfrm>
          <a:prstGeom prst="rect">
            <a:avLst/>
          </a:prstGeom>
          <a:noFill/>
          <a:ln>
            <a:solidFill>
              <a:srgbClr val="000000"/>
            </a:solidFill>
          </a:ln>
        </p:spPr>
        <p:txBody>
          <a:bodyPr wrap="square" rtlCol="0">
            <a:spAutoFit/>
          </a:bodyPr>
          <a:lstStyle/>
          <a:p>
            <a:r>
              <a:rPr lang="en-US" sz="2800" baseline="30000" dirty="0"/>
              <a:t>147</a:t>
            </a:r>
            <a:r>
              <a:rPr lang="en-US" sz="2800" dirty="0"/>
              <a:t>Sm </a:t>
            </a:r>
            <a:r>
              <a:rPr lang="en-US" sz="2800" dirty="0">
                <a:latin typeface="Wingdings"/>
                <a:ea typeface="Wingdings"/>
                <a:cs typeface="Wingdings"/>
                <a:sym typeface="Wingdings"/>
              </a:rPr>
              <a:t></a:t>
            </a:r>
            <a:r>
              <a:rPr lang="en-US" sz="2800" baseline="30000" dirty="0"/>
              <a:t>143</a:t>
            </a:r>
            <a:r>
              <a:rPr lang="en-US" sz="2800" dirty="0"/>
              <a:t>Nd </a:t>
            </a:r>
            <a:r>
              <a:rPr lang="en-US" sz="1600" dirty="0"/>
              <a:t>(1.06 x 10</a:t>
            </a:r>
            <a:r>
              <a:rPr lang="en-US" sz="1600" baseline="30000" dirty="0"/>
              <a:t>11</a:t>
            </a:r>
            <a:r>
              <a:rPr lang="en-US" sz="1600" dirty="0"/>
              <a:t>yr)</a:t>
            </a:r>
          </a:p>
          <a:p>
            <a:r>
              <a:rPr lang="en-US" sz="2800" baseline="30000" dirty="0"/>
              <a:t>                     144</a:t>
            </a:r>
            <a:r>
              <a:rPr lang="en-US" sz="2800" dirty="0"/>
              <a:t>Nd </a:t>
            </a:r>
            <a:r>
              <a:rPr lang="en-US" sz="1400" dirty="0"/>
              <a:t>(stable)</a:t>
            </a:r>
            <a:endParaRPr lang="en-US" sz="2800" dirty="0"/>
          </a:p>
        </p:txBody>
      </p:sp>
    </p:spTree>
    <p:extLst>
      <p:ext uri="{BB962C8B-B14F-4D97-AF65-F5344CB8AC3E}">
        <p14:creationId xmlns:p14="http://schemas.microsoft.com/office/powerpoint/2010/main" val="12587493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01598" y="88602"/>
            <a:ext cx="8783644" cy="677108"/>
          </a:xfrm>
          <a:prstGeom prst="rect">
            <a:avLst/>
          </a:prstGeom>
          <a:noFill/>
        </p:spPr>
        <p:txBody>
          <a:bodyPr wrap="square" rtlCol="0">
            <a:spAutoFit/>
          </a:bodyPr>
          <a:lstStyle/>
          <a:p>
            <a:r>
              <a:rPr lang="en-US" sz="2000" b="1" dirty="0">
                <a:solidFill>
                  <a:srgbClr val="660066"/>
                </a:solidFill>
              </a:rPr>
              <a:t>Neodymium isotopes </a:t>
            </a:r>
          </a:p>
          <a:p>
            <a:r>
              <a:rPr lang="en-US" b="1" dirty="0"/>
              <a:t>(P=</a:t>
            </a:r>
            <a:r>
              <a:rPr lang="en-US" b="1" baseline="30000" dirty="0"/>
              <a:t>147</a:t>
            </a:r>
            <a:r>
              <a:rPr lang="en-US" b="1" dirty="0"/>
              <a:t>Sm </a:t>
            </a:r>
            <a:r>
              <a:rPr lang="en-US" b="1" dirty="0">
                <a:latin typeface="Wingdings"/>
                <a:ea typeface="Wingdings"/>
                <a:cs typeface="Wingdings"/>
                <a:sym typeface="Wingdings"/>
              </a:rPr>
              <a:t></a:t>
            </a:r>
            <a:r>
              <a:rPr lang="en-US" b="1" dirty="0"/>
              <a:t>D=</a:t>
            </a:r>
            <a:r>
              <a:rPr lang="en-US" b="1" baseline="30000" dirty="0"/>
              <a:t>143</a:t>
            </a:r>
            <a:r>
              <a:rPr lang="en-US" b="1" dirty="0"/>
              <a:t>Nd; S=</a:t>
            </a:r>
            <a:r>
              <a:rPr lang="en-US" b="1" baseline="30000" dirty="0"/>
              <a:t>144</a:t>
            </a:r>
            <a:r>
              <a:rPr lang="en-US" b="1" dirty="0"/>
              <a:t>Nd as reference) </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42</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pic>
        <p:nvPicPr>
          <p:cNvPr id="12" name="Picture 1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40009" y="1112451"/>
            <a:ext cx="6823633" cy="1696376"/>
          </a:xfrm>
          <a:prstGeom prst="rect">
            <a:avLst/>
          </a:prstGeom>
          <a:ln>
            <a:solidFill>
              <a:srgbClr val="000000"/>
            </a:solidFill>
          </a:ln>
        </p:spPr>
      </p:pic>
      <p:sp>
        <p:nvSpPr>
          <p:cNvPr id="2" name="TextBox 1"/>
          <p:cNvSpPr txBox="1"/>
          <p:nvPr/>
        </p:nvSpPr>
        <p:spPr>
          <a:xfrm>
            <a:off x="1340009" y="3459280"/>
            <a:ext cx="6545382" cy="1261884"/>
          </a:xfrm>
          <a:prstGeom prst="rect">
            <a:avLst/>
          </a:prstGeom>
          <a:noFill/>
        </p:spPr>
        <p:txBody>
          <a:bodyPr wrap="none" rtlCol="0">
            <a:spAutoFit/>
          </a:bodyPr>
          <a:lstStyle/>
          <a:p>
            <a:pPr marL="285750" indent="-285750">
              <a:buFont typeface="Arial"/>
              <a:buChar char="•"/>
            </a:pPr>
            <a:r>
              <a:rPr lang="en-US" sz="2800" b="1" dirty="0" err="1">
                <a:latin typeface="Symbol" charset="2"/>
                <a:cs typeface="Symbol" charset="2"/>
              </a:rPr>
              <a:t>e</a:t>
            </a:r>
            <a:r>
              <a:rPr lang="en-US" sz="2800" b="1" dirty="0" err="1"/>
              <a:t>Nd</a:t>
            </a:r>
            <a:r>
              <a:rPr lang="en-US" sz="2800" b="1" dirty="0"/>
              <a:t> is </a:t>
            </a:r>
            <a:r>
              <a:rPr lang="en-US" sz="2800" b="1" dirty="0">
                <a:solidFill>
                  <a:srgbClr val="FF0000"/>
                </a:solidFill>
              </a:rPr>
              <a:t>high</a:t>
            </a:r>
          </a:p>
          <a:p>
            <a:pPr marL="742950" lvl="1" indent="-285750">
              <a:buFont typeface="Arial"/>
              <a:buChar char="•"/>
            </a:pPr>
            <a:r>
              <a:rPr lang="en-US" sz="2400" dirty="0"/>
              <a:t>More “radiogenic” = more from </a:t>
            </a:r>
            <a:r>
              <a:rPr lang="en-US" sz="2400" dirty="0" err="1"/>
              <a:t>Sm</a:t>
            </a:r>
            <a:r>
              <a:rPr lang="en-US" sz="2400" dirty="0"/>
              <a:t> decay</a:t>
            </a:r>
          </a:p>
          <a:p>
            <a:pPr marL="742950" lvl="1" indent="-285750">
              <a:buFont typeface="Arial"/>
              <a:buChar char="•"/>
            </a:pPr>
            <a:r>
              <a:rPr lang="en-US" sz="2400" dirty="0"/>
              <a:t>related to mantle, i.e. new lava</a:t>
            </a:r>
          </a:p>
        </p:txBody>
      </p:sp>
      <p:sp>
        <p:nvSpPr>
          <p:cNvPr id="13" name="TextBox 12"/>
          <p:cNvSpPr txBox="1"/>
          <p:nvPr/>
        </p:nvSpPr>
        <p:spPr>
          <a:xfrm>
            <a:off x="1353241" y="4996675"/>
            <a:ext cx="6340197" cy="1261884"/>
          </a:xfrm>
          <a:prstGeom prst="rect">
            <a:avLst/>
          </a:prstGeom>
          <a:noFill/>
        </p:spPr>
        <p:txBody>
          <a:bodyPr wrap="none" rtlCol="0">
            <a:spAutoFit/>
          </a:bodyPr>
          <a:lstStyle/>
          <a:p>
            <a:pPr marL="285750" indent="-285750">
              <a:buFont typeface="Arial"/>
              <a:buChar char="•"/>
            </a:pPr>
            <a:r>
              <a:rPr lang="en-US" sz="2800" b="1" dirty="0" err="1">
                <a:latin typeface="Symbol" charset="2"/>
                <a:cs typeface="Symbol" charset="2"/>
              </a:rPr>
              <a:t>e</a:t>
            </a:r>
            <a:r>
              <a:rPr lang="en-US" sz="2800" b="1" dirty="0" err="1"/>
              <a:t>Nd</a:t>
            </a:r>
            <a:r>
              <a:rPr lang="en-US" sz="2800" b="1" dirty="0"/>
              <a:t> is </a:t>
            </a:r>
            <a:r>
              <a:rPr lang="en-US" sz="2800" b="1" dirty="0">
                <a:solidFill>
                  <a:srgbClr val="0000FF"/>
                </a:solidFill>
              </a:rPr>
              <a:t>low</a:t>
            </a:r>
          </a:p>
          <a:p>
            <a:pPr marL="742950" lvl="1" indent="-285750">
              <a:buFont typeface="Arial"/>
              <a:buChar char="•"/>
            </a:pPr>
            <a:r>
              <a:rPr lang="en-US" sz="2400" dirty="0"/>
              <a:t>Less “radiogenic” = less from </a:t>
            </a:r>
            <a:r>
              <a:rPr lang="en-US" sz="2400" dirty="0" err="1"/>
              <a:t>Sm</a:t>
            </a:r>
            <a:r>
              <a:rPr lang="en-US" sz="2400" dirty="0"/>
              <a:t> decay</a:t>
            </a:r>
          </a:p>
          <a:p>
            <a:pPr marL="742950" lvl="1" indent="-285750">
              <a:buFont typeface="Arial"/>
              <a:buChar char="•"/>
            </a:pPr>
            <a:r>
              <a:rPr lang="en-US" sz="2400" dirty="0"/>
              <a:t>related to old continental crust</a:t>
            </a:r>
          </a:p>
        </p:txBody>
      </p:sp>
      <p:sp>
        <p:nvSpPr>
          <p:cNvPr id="4" name="TextBox 3"/>
          <p:cNvSpPr txBox="1"/>
          <p:nvPr/>
        </p:nvSpPr>
        <p:spPr>
          <a:xfrm>
            <a:off x="4260009" y="2808827"/>
            <a:ext cx="3903633" cy="369332"/>
          </a:xfrm>
          <a:prstGeom prst="rect">
            <a:avLst/>
          </a:prstGeom>
          <a:noFill/>
        </p:spPr>
        <p:txBody>
          <a:bodyPr wrap="none" rtlCol="0">
            <a:spAutoFit/>
          </a:bodyPr>
          <a:lstStyle/>
          <a:p>
            <a:r>
              <a:rPr lang="en-US" dirty="0"/>
              <a:t>CHUR = </a:t>
            </a:r>
            <a:r>
              <a:rPr lang="en-US" dirty="0" err="1"/>
              <a:t>chondritic</a:t>
            </a:r>
            <a:r>
              <a:rPr lang="en-US" dirty="0"/>
              <a:t> uniform reservoir</a:t>
            </a:r>
          </a:p>
        </p:txBody>
      </p:sp>
    </p:spTree>
    <p:extLst>
      <p:ext uri="{BB962C8B-B14F-4D97-AF65-F5344CB8AC3E}">
        <p14:creationId xmlns:p14="http://schemas.microsoft.com/office/powerpoint/2010/main" val="23892527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038" y="1105847"/>
            <a:ext cx="9097845" cy="4759371"/>
          </a:xfrm>
          <a:prstGeom prst="rect">
            <a:avLst/>
          </a:prstGeom>
        </p:spPr>
      </p:pic>
      <p:sp>
        <p:nvSpPr>
          <p:cNvPr id="10" name="TextBox 9"/>
          <p:cNvSpPr txBox="1"/>
          <p:nvPr/>
        </p:nvSpPr>
        <p:spPr>
          <a:xfrm>
            <a:off x="201598" y="88602"/>
            <a:ext cx="7826616" cy="400110"/>
          </a:xfrm>
          <a:prstGeom prst="rect">
            <a:avLst/>
          </a:prstGeom>
          <a:noFill/>
        </p:spPr>
        <p:txBody>
          <a:bodyPr wrap="square" rtlCol="0">
            <a:spAutoFit/>
          </a:bodyPr>
          <a:lstStyle/>
          <a:p>
            <a:r>
              <a:rPr lang="en-US" sz="2000" b="1" dirty="0" err="1">
                <a:solidFill>
                  <a:srgbClr val="660066"/>
                </a:solidFill>
                <a:latin typeface="Symbol" charset="2"/>
                <a:cs typeface="Symbol" charset="2"/>
              </a:rPr>
              <a:t>e</a:t>
            </a:r>
            <a:r>
              <a:rPr lang="en-US" sz="2000" b="1" dirty="0" err="1">
                <a:solidFill>
                  <a:srgbClr val="660066"/>
                </a:solidFill>
              </a:rPr>
              <a:t>Nd</a:t>
            </a:r>
            <a:r>
              <a:rPr lang="en-US" sz="2000" b="1" dirty="0">
                <a:solidFill>
                  <a:srgbClr val="660066"/>
                </a:solidFill>
              </a:rPr>
              <a:t> signature on ocean margins</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43</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3" name="TextBox 2"/>
          <p:cNvSpPr txBox="1"/>
          <p:nvPr/>
        </p:nvSpPr>
        <p:spPr>
          <a:xfrm>
            <a:off x="7322056" y="6338888"/>
            <a:ext cx="1412316" cy="253916"/>
          </a:xfrm>
          <a:prstGeom prst="rect">
            <a:avLst/>
          </a:prstGeom>
          <a:noFill/>
        </p:spPr>
        <p:txBody>
          <a:bodyPr wrap="none" rtlCol="0">
            <a:spAutoFit/>
          </a:bodyPr>
          <a:lstStyle/>
          <a:p>
            <a:r>
              <a:rPr lang="en-US" sz="1050" dirty="0" err="1"/>
              <a:t>Jeandel</a:t>
            </a:r>
            <a:r>
              <a:rPr lang="en-US" sz="1050" dirty="0"/>
              <a:t> et al. (2007)</a:t>
            </a:r>
          </a:p>
        </p:txBody>
      </p:sp>
    </p:spTree>
    <p:extLst>
      <p:ext uri="{BB962C8B-B14F-4D97-AF65-F5344CB8AC3E}">
        <p14:creationId xmlns:p14="http://schemas.microsoft.com/office/powerpoint/2010/main" val="1461412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01598" y="88602"/>
            <a:ext cx="8783644" cy="677108"/>
          </a:xfrm>
          <a:prstGeom prst="rect">
            <a:avLst/>
          </a:prstGeom>
          <a:noFill/>
        </p:spPr>
        <p:txBody>
          <a:bodyPr wrap="square" rtlCol="0">
            <a:spAutoFit/>
          </a:bodyPr>
          <a:lstStyle/>
          <a:p>
            <a:r>
              <a:rPr lang="en-US" sz="2000" b="1" dirty="0">
                <a:solidFill>
                  <a:srgbClr val="660066"/>
                </a:solidFill>
              </a:rPr>
              <a:t>Neodymium isotopes in different ocean basins</a:t>
            </a:r>
          </a:p>
          <a:p>
            <a:r>
              <a:rPr lang="en-US" b="1" dirty="0"/>
              <a:t>(Atlantic = lower </a:t>
            </a:r>
            <a:r>
              <a:rPr lang="en-US" b="1" dirty="0" err="1"/>
              <a:t>eNd</a:t>
            </a:r>
            <a:r>
              <a:rPr lang="en-US" b="1" dirty="0"/>
              <a:t> = less radiogenic) </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44</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3" name="TextBox 2"/>
          <p:cNvSpPr txBox="1"/>
          <p:nvPr/>
        </p:nvSpPr>
        <p:spPr>
          <a:xfrm>
            <a:off x="7140608" y="6338888"/>
            <a:ext cx="1749341" cy="253916"/>
          </a:xfrm>
          <a:prstGeom prst="rect">
            <a:avLst/>
          </a:prstGeom>
          <a:noFill/>
        </p:spPr>
        <p:txBody>
          <a:bodyPr wrap="none" rtlCol="0">
            <a:spAutoFit/>
          </a:bodyPr>
          <a:lstStyle/>
          <a:p>
            <a:r>
              <a:rPr lang="en-US" sz="1050" dirty="0" err="1"/>
              <a:t>Lacan</a:t>
            </a:r>
            <a:r>
              <a:rPr lang="en-US" sz="1050" dirty="0"/>
              <a:t> and </a:t>
            </a:r>
            <a:r>
              <a:rPr lang="en-US" sz="1050" dirty="0" err="1"/>
              <a:t>Jeandel</a:t>
            </a:r>
            <a:r>
              <a:rPr lang="en-US" sz="1050" dirty="0"/>
              <a:t> (2005)</a:t>
            </a: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66895" y="885967"/>
            <a:ext cx="4486320" cy="5708508"/>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475976" y="870408"/>
            <a:ext cx="3668024" cy="911882"/>
          </a:xfrm>
          <a:prstGeom prst="rect">
            <a:avLst/>
          </a:prstGeom>
        </p:spPr>
      </p:pic>
    </p:spTree>
    <p:extLst>
      <p:ext uri="{BB962C8B-B14F-4D97-AF65-F5344CB8AC3E}">
        <p14:creationId xmlns:p14="http://schemas.microsoft.com/office/powerpoint/2010/main" val="12012970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44476" y="488712"/>
            <a:ext cx="4460677" cy="2160001"/>
          </a:xfrm>
          <a:prstGeom prst="rect">
            <a:avLst/>
          </a:prstGeom>
        </p:spPr>
      </p:pic>
      <p:sp>
        <p:nvSpPr>
          <p:cNvPr id="10" name="TextBox 9"/>
          <p:cNvSpPr txBox="1"/>
          <p:nvPr/>
        </p:nvSpPr>
        <p:spPr>
          <a:xfrm>
            <a:off x="201598" y="88602"/>
            <a:ext cx="7826616" cy="400110"/>
          </a:xfrm>
          <a:prstGeom prst="rect">
            <a:avLst/>
          </a:prstGeom>
          <a:noFill/>
        </p:spPr>
        <p:txBody>
          <a:bodyPr wrap="square" rtlCol="0">
            <a:spAutoFit/>
          </a:bodyPr>
          <a:lstStyle/>
          <a:p>
            <a:r>
              <a:rPr lang="en-US" sz="2000" b="1" dirty="0">
                <a:solidFill>
                  <a:srgbClr val="660066"/>
                </a:solidFill>
              </a:rPr>
              <a:t>Neodymium isotopes </a:t>
            </a:r>
            <a:r>
              <a:rPr lang="mr-IN" sz="2000" b="1" dirty="0">
                <a:solidFill>
                  <a:srgbClr val="660066"/>
                </a:solidFill>
              </a:rPr>
              <a:t>–</a:t>
            </a:r>
            <a:r>
              <a:rPr lang="en-US" sz="2000" b="1" dirty="0">
                <a:solidFill>
                  <a:srgbClr val="660066"/>
                </a:solidFill>
              </a:rPr>
              <a:t> necessity for boundary exchange</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45</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3" name="TextBox 2"/>
          <p:cNvSpPr txBox="1"/>
          <p:nvPr/>
        </p:nvSpPr>
        <p:spPr>
          <a:xfrm>
            <a:off x="7140608" y="6338888"/>
            <a:ext cx="1749341" cy="253916"/>
          </a:xfrm>
          <a:prstGeom prst="rect">
            <a:avLst/>
          </a:prstGeom>
          <a:noFill/>
        </p:spPr>
        <p:txBody>
          <a:bodyPr wrap="none" rtlCol="0">
            <a:spAutoFit/>
          </a:bodyPr>
          <a:lstStyle/>
          <a:p>
            <a:r>
              <a:rPr lang="en-US" sz="1050" dirty="0" err="1"/>
              <a:t>Lacan</a:t>
            </a:r>
            <a:r>
              <a:rPr lang="en-US" sz="1050" dirty="0"/>
              <a:t> and </a:t>
            </a:r>
            <a:r>
              <a:rPr lang="en-US" sz="1050" dirty="0" err="1"/>
              <a:t>Jeandel</a:t>
            </a:r>
            <a:r>
              <a:rPr lang="en-US" sz="1050" dirty="0"/>
              <a:t> (2005)</a:t>
            </a:r>
          </a:p>
        </p:txBody>
      </p:sp>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80359" y="2648713"/>
            <a:ext cx="7247855" cy="3690175"/>
          </a:xfrm>
          <a:prstGeom prst="rect">
            <a:avLst/>
          </a:prstGeom>
        </p:spPr>
      </p:pic>
      <p:sp>
        <p:nvSpPr>
          <p:cNvPr id="2" name="Oval 1"/>
          <p:cNvSpPr/>
          <p:nvPr/>
        </p:nvSpPr>
        <p:spPr>
          <a:xfrm>
            <a:off x="3980534" y="1440528"/>
            <a:ext cx="294281" cy="309791"/>
          </a:xfrm>
          <a:prstGeom prst="ellipse">
            <a:avLst/>
          </a:prstGeom>
          <a:no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1462268" y="3002477"/>
            <a:ext cx="427325" cy="451693"/>
          </a:xfrm>
          <a:prstGeom prst="ellipse">
            <a:avLst/>
          </a:prstGeom>
          <a:no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8570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038" y="675273"/>
            <a:ext cx="8824205" cy="5757177"/>
          </a:xfrm>
          <a:prstGeom prst="rect">
            <a:avLst/>
          </a:prstGeom>
          <a:scene3d>
            <a:camera prst="orthographicFront">
              <a:rot lat="0" lon="0" rev="60000"/>
            </a:camera>
            <a:lightRig rig="threePt" dir="t"/>
          </a:scene3d>
        </p:spPr>
      </p:pic>
      <p:sp>
        <p:nvSpPr>
          <p:cNvPr id="10" name="TextBox 9"/>
          <p:cNvSpPr txBox="1"/>
          <p:nvPr/>
        </p:nvSpPr>
        <p:spPr>
          <a:xfrm>
            <a:off x="201597" y="88602"/>
            <a:ext cx="8668645" cy="677108"/>
          </a:xfrm>
          <a:prstGeom prst="rect">
            <a:avLst/>
          </a:prstGeom>
          <a:noFill/>
        </p:spPr>
        <p:txBody>
          <a:bodyPr wrap="square" rtlCol="0">
            <a:spAutoFit/>
          </a:bodyPr>
          <a:lstStyle/>
          <a:p>
            <a:r>
              <a:rPr lang="en-US" sz="2000" b="1" dirty="0">
                <a:solidFill>
                  <a:srgbClr val="660066"/>
                </a:solidFill>
              </a:rPr>
              <a:t>Continental particulate flux </a:t>
            </a:r>
          </a:p>
          <a:p>
            <a:r>
              <a:rPr lang="en-US" b="1" dirty="0">
                <a:solidFill>
                  <a:srgbClr val="000000"/>
                </a:solidFill>
              </a:rPr>
              <a:t>(~ 20 x dust flux, </a:t>
            </a:r>
            <a:r>
              <a:rPr lang="en-US" b="1" dirty="0" err="1">
                <a:solidFill>
                  <a:srgbClr val="000000"/>
                </a:solidFill>
              </a:rPr>
              <a:t>dust~dissolved</a:t>
            </a:r>
            <a:r>
              <a:rPr lang="en-US" b="1" dirty="0">
                <a:solidFill>
                  <a:srgbClr val="000000"/>
                </a:solidFill>
              </a:rPr>
              <a:t> river flux)</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46</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3" name="TextBox 2"/>
          <p:cNvSpPr txBox="1"/>
          <p:nvPr/>
        </p:nvSpPr>
        <p:spPr>
          <a:xfrm>
            <a:off x="7140608" y="6338888"/>
            <a:ext cx="2003392" cy="253916"/>
          </a:xfrm>
          <a:prstGeom prst="rect">
            <a:avLst/>
          </a:prstGeom>
          <a:noFill/>
        </p:spPr>
        <p:txBody>
          <a:bodyPr wrap="none" rtlCol="0">
            <a:spAutoFit/>
          </a:bodyPr>
          <a:lstStyle/>
          <a:p>
            <a:r>
              <a:rPr lang="en-US" sz="1050" dirty="0" err="1"/>
              <a:t>Jeandel</a:t>
            </a:r>
            <a:r>
              <a:rPr lang="en-US" sz="1050" dirty="0"/>
              <a:t> &amp; Roy-Barman (2016)</a:t>
            </a:r>
          </a:p>
        </p:txBody>
      </p:sp>
    </p:spTree>
    <p:extLst>
      <p:ext uri="{BB962C8B-B14F-4D97-AF65-F5344CB8AC3E}">
        <p14:creationId xmlns:p14="http://schemas.microsoft.com/office/powerpoint/2010/main" val="2484379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34747" y="2434689"/>
            <a:ext cx="7826616" cy="1446550"/>
          </a:xfrm>
          <a:prstGeom prst="rect">
            <a:avLst/>
          </a:prstGeom>
          <a:noFill/>
        </p:spPr>
        <p:txBody>
          <a:bodyPr wrap="square" rtlCol="0">
            <a:spAutoFit/>
          </a:bodyPr>
          <a:lstStyle/>
          <a:p>
            <a:pPr algn="ctr"/>
            <a:r>
              <a:rPr lang="en-US" sz="4400" b="1" dirty="0"/>
              <a:t>Transients TEI and pollution\(the story of </a:t>
            </a:r>
            <a:r>
              <a:rPr lang="en-US" sz="4400" b="1" dirty="0" err="1"/>
              <a:t>Pb</a:t>
            </a:r>
            <a:r>
              <a:rPr lang="en-US" sz="4400" b="1" dirty="0"/>
              <a:t>)</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47</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753067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201598" y="88602"/>
            <a:ext cx="7507302" cy="677108"/>
          </a:xfrm>
          <a:prstGeom prst="rect">
            <a:avLst/>
          </a:prstGeom>
          <a:noFill/>
        </p:spPr>
        <p:txBody>
          <a:bodyPr wrap="square" rtlCol="0">
            <a:spAutoFit/>
          </a:bodyPr>
          <a:lstStyle/>
          <a:p>
            <a:r>
              <a:rPr lang="en-US" sz="2000" b="1" dirty="0">
                <a:solidFill>
                  <a:srgbClr val="660066"/>
                </a:solidFill>
              </a:rPr>
              <a:t>New measurements of </a:t>
            </a:r>
            <a:r>
              <a:rPr lang="en-US" sz="2000" b="1" dirty="0" err="1">
                <a:solidFill>
                  <a:srgbClr val="660066"/>
                </a:solidFill>
              </a:rPr>
              <a:t>Pb</a:t>
            </a:r>
            <a:r>
              <a:rPr lang="en-US" sz="2000" b="1" dirty="0">
                <a:solidFill>
                  <a:srgbClr val="660066"/>
                </a:solidFill>
              </a:rPr>
              <a:t> concentration in the ocean</a:t>
            </a:r>
          </a:p>
          <a:p>
            <a:r>
              <a:rPr lang="en-US" b="1" dirty="0" err="1"/>
              <a:t>Pb</a:t>
            </a:r>
            <a:r>
              <a:rPr lang="en-US" b="1" dirty="0"/>
              <a:t> is unlike anything else</a:t>
            </a:r>
            <a:endParaRPr lang="en-US" b="1" dirty="0">
              <a:solidFill>
                <a:srgbClr val="0000FF"/>
              </a:solidFill>
            </a:endParaRP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48</a:t>
            </a:fld>
            <a:endParaRPr lang="en-US"/>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pic>
        <p:nvPicPr>
          <p:cNvPr id="4" name="Picture 3">
            <a:extLst>
              <a:ext uri="{FF2B5EF4-FFF2-40B4-BE49-F238E27FC236}">
                <a16:creationId xmlns:a16="http://schemas.microsoft.com/office/drawing/2014/main" id="{6CC34F96-62AB-034B-BD3A-A19D852ECE2B}"/>
              </a:ext>
            </a:extLst>
          </p:cNvPr>
          <p:cNvPicPr>
            <a:picLocks noChangeAspect="1"/>
          </p:cNvPicPr>
          <p:nvPr/>
        </p:nvPicPr>
        <p:blipFill>
          <a:blip r:embed="rId3"/>
          <a:stretch>
            <a:fillRect/>
          </a:stretch>
        </p:blipFill>
        <p:spPr>
          <a:xfrm>
            <a:off x="1058801" y="879742"/>
            <a:ext cx="7073900" cy="5600700"/>
          </a:xfrm>
          <a:prstGeom prst="rect">
            <a:avLst/>
          </a:prstGeom>
        </p:spPr>
      </p:pic>
    </p:spTree>
    <p:extLst>
      <p:ext uri="{BB962C8B-B14F-4D97-AF65-F5344CB8AC3E}">
        <p14:creationId xmlns:p14="http://schemas.microsoft.com/office/powerpoint/2010/main" val="26244742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0"/>
            <a:ext cx="8229600" cy="931863"/>
          </a:xfrm>
        </p:spPr>
        <p:txBody>
          <a:bodyPr/>
          <a:lstStyle/>
          <a:p>
            <a:r>
              <a:rPr lang="en-US">
                <a:latin typeface="Calibri" charset="0"/>
              </a:rPr>
              <a:t>GA03: Compare Pb with CFC11</a:t>
            </a:r>
          </a:p>
        </p:txBody>
      </p:sp>
      <p:pic>
        <p:nvPicPr>
          <p:cNvPr id="22531" name="Content Placeholder 3" descr="Screen shot 2014-12-04 at 12.59.40.pn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287463" y="769938"/>
            <a:ext cx="6597650" cy="2743200"/>
          </a:xfrm>
        </p:spPr>
      </p:pic>
      <p:pic>
        <p:nvPicPr>
          <p:cNvPr id="22532" name="Content Placeholder 3" descr="Screen shot 2014-12-04 at 12.59.40.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74775" y="3657600"/>
            <a:ext cx="6423025" cy="267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49</a:t>
            </a:fld>
            <a:endParaRPr lang="en-US"/>
          </a:p>
        </p:txBody>
      </p:sp>
      <p:sp>
        <p:nvSpPr>
          <p:cNvPr id="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847670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201598" y="88602"/>
            <a:ext cx="4288759" cy="707886"/>
          </a:xfrm>
          <a:prstGeom prst="rect">
            <a:avLst/>
          </a:prstGeom>
          <a:noFill/>
        </p:spPr>
        <p:txBody>
          <a:bodyPr wrap="square" rtlCol="0">
            <a:spAutoFit/>
          </a:bodyPr>
          <a:lstStyle/>
          <a:p>
            <a:r>
              <a:rPr lang="en-US" sz="2000" b="1" dirty="0">
                <a:solidFill>
                  <a:srgbClr val="660066"/>
                </a:solidFill>
              </a:rPr>
              <a:t>Why study trace elements and isotopes in the ocean?</a:t>
            </a:r>
            <a:endParaRPr lang="en-US" b="1" dirty="0">
              <a:solidFill>
                <a:srgbClr val="660066"/>
              </a:solidFill>
            </a:endParaRPr>
          </a:p>
        </p:txBody>
      </p:sp>
      <p:pic>
        <p:nvPicPr>
          <p:cNvPr id="17" name="Picture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17922" y="1640777"/>
            <a:ext cx="2549218" cy="2068161"/>
          </a:xfrm>
          <a:prstGeom prst="rect">
            <a:avLst/>
          </a:prstGeom>
        </p:spPr>
      </p:pic>
      <p:pic>
        <p:nvPicPr>
          <p:cNvPr id="19" name="Picture 18" descr="iphone5s5c.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96753" y="5059335"/>
            <a:ext cx="2370387" cy="1318528"/>
          </a:xfrm>
          <a:prstGeom prst="rect">
            <a:avLst/>
          </a:prstGeom>
        </p:spPr>
      </p:pic>
      <p:pic>
        <p:nvPicPr>
          <p:cNvPr id="21" name="Picture 20" descr="Heavy Metal.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3785" y="4691505"/>
            <a:ext cx="2712423" cy="1785077"/>
          </a:xfrm>
          <a:prstGeom prst="rect">
            <a:avLst/>
          </a:prstGeom>
        </p:spPr>
      </p:pic>
      <p:pic>
        <p:nvPicPr>
          <p:cNvPr id="16" name="Picture 15" descr="1280px-AYool_SEAWIFS_annual.pn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8885" y="1640777"/>
            <a:ext cx="3521494" cy="2012912"/>
          </a:xfrm>
          <a:prstGeom prst="rect">
            <a:avLst/>
          </a:prstGeom>
        </p:spPr>
      </p:pic>
      <p:sp>
        <p:nvSpPr>
          <p:cNvPr id="29" name="TextBox 28"/>
          <p:cNvSpPr txBox="1"/>
          <p:nvPr/>
        </p:nvSpPr>
        <p:spPr>
          <a:xfrm>
            <a:off x="51513" y="994446"/>
            <a:ext cx="3378199" cy="646331"/>
          </a:xfrm>
          <a:prstGeom prst="rect">
            <a:avLst/>
          </a:prstGeom>
          <a:solidFill>
            <a:srgbClr val="FFFF00"/>
          </a:solidFill>
        </p:spPr>
        <p:txBody>
          <a:bodyPr wrap="square" rtlCol="0">
            <a:spAutoFit/>
          </a:bodyPr>
          <a:lstStyle/>
          <a:p>
            <a:pPr algn="ctr"/>
            <a:r>
              <a:rPr lang="en-US" sz="2000" b="1" dirty="0"/>
              <a:t>Essential micronutrients</a:t>
            </a:r>
          </a:p>
          <a:p>
            <a:pPr algn="ctr"/>
            <a:r>
              <a:rPr lang="en-US" sz="1600" dirty="0"/>
              <a:t>e.g. Fe, </a:t>
            </a:r>
            <a:r>
              <a:rPr lang="en-US" sz="1600" dirty="0" err="1"/>
              <a:t>Mn</a:t>
            </a:r>
            <a:r>
              <a:rPr lang="en-US" sz="1600" dirty="0"/>
              <a:t>, Zn, </a:t>
            </a:r>
            <a:r>
              <a:rPr lang="en-US" sz="1600" dirty="0" err="1"/>
              <a:t>Cd</a:t>
            </a:r>
            <a:r>
              <a:rPr lang="en-US" sz="1600" dirty="0"/>
              <a:t>, Ni, Cu</a:t>
            </a:r>
          </a:p>
        </p:txBody>
      </p:sp>
      <p:sp>
        <p:nvSpPr>
          <p:cNvPr id="20" name="TextBox 19"/>
          <p:cNvSpPr txBox="1"/>
          <p:nvPr/>
        </p:nvSpPr>
        <p:spPr>
          <a:xfrm>
            <a:off x="3517923" y="3998878"/>
            <a:ext cx="2811182" cy="646331"/>
          </a:xfrm>
          <a:prstGeom prst="rect">
            <a:avLst/>
          </a:prstGeom>
          <a:solidFill>
            <a:srgbClr val="FFFF00"/>
          </a:solidFill>
        </p:spPr>
        <p:txBody>
          <a:bodyPr wrap="square" rtlCol="0">
            <a:spAutoFit/>
          </a:bodyPr>
          <a:lstStyle/>
          <a:p>
            <a:pPr algn="ctr"/>
            <a:r>
              <a:rPr lang="en-US" sz="2000" b="1" dirty="0">
                <a:solidFill>
                  <a:srgbClr val="000000"/>
                </a:solidFill>
              </a:rPr>
              <a:t>Industrial resource</a:t>
            </a:r>
          </a:p>
          <a:p>
            <a:pPr algn="ctr"/>
            <a:r>
              <a:rPr lang="en-US" sz="1600" dirty="0">
                <a:solidFill>
                  <a:srgbClr val="000000"/>
                </a:solidFill>
              </a:rPr>
              <a:t>e.g. REE, Ni, Cu, Zn, </a:t>
            </a:r>
            <a:r>
              <a:rPr lang="en-US" sz="1600" dirty="0" err="1">
                <a:solidFill>
                  <a:srgbClr val="000000"/>
                </a:solidFill>
              </a:rPr>
              <a:t>Mn</a:t>
            </a:r>
            <a:endParaRPr lang="en-US" sz="1600" dirty="0">
              <a:solidFill>
                <a:srgbClr val="000000"/>
              </a:solidFill>
            </a:endParaRPr>
          </a:p>
        </p:txBody>
      </p:sp>
      <p:sp>
        <p:nvSpPr>
          <p:cNvPr id="22" name="TextBox 21"/>
          <p:cNvSpPr txBox="1"/>
          <p:nvPr/>
        </p:nvSpPr>
        <p:spPr>
          <a:xfrm>
            <a:off x="51513" y="3998878"/>
            <a:ext cx="3378199" cy="646331"/>
          </a:xfrm>
          <a:prstGeom prst="rect">
            <a:avLst/>
          </a:prstGeom>
          <a:solidFill>
            <a:srgbClr val="FFFF00"/>
          </a:solidFill>
        </p:spPr>
        <p:txBody>
          <a:bodyPr wrap="square" rtlCol="0">
            <a:spAutoFit/>
          </a:bodyPr>
          <a:lstStyle/>
          <a:p>
            <a:pPr algn="ctr"/>
            <a:r>
              <a:rPr lang="en-US" sz="2000" b="1" dirty="0">
                <a:solidFill>
                  <a:srgbClr val="000000"/>
                </a:solidFill>
              </a:rPr>
              <a:t>Pollutants</a:t>
            </a:r>
          </a:p>
          <a:p>
            <a:pPr algn="ctr"/>
            <a:r>
              <a:rPr lang="en-US" sz="1600" dirty="0">
                <a:solidFill>
                  <a:srgbClr val="000000"/>
                </a:solidFill>
              </a:rPr>
              <a:t>e.g. </a:t>
            </a:r>
            <a:r>
              <a:rPr lang="en-US" sz="1600" dirty="0" err="1">
                <a:solidFill>
                  <a:srgbClr val="000000"/>
                </a:solidFill>
              </a:rPr>
              <a:t>Pb</a:t>
            </a:r>
            <a:r>
              <a:rPr lang="en-US" sz="1600" dirty="0">
                <a:solidFill>
                  <a:srgbClr val="000000"/>
                </a:solidFill>
              </a:rPr>
              <a:t>, Hg</a:t>
            </a:r>
          </a:p>
        </p:txBody>
      </p:sp>
      <p:sp>
        <p:nvSpPr>
          <p:cNvPr id="23" name="TextBox 22"/>
          <p:cNvSpPr txBox="1"/>
          <p:nvPr/>
        </p:nvSpPr>
        <p:spPr>
          <a:xfrm>
            <a:off x="3517923" y="994446"/>
            <a:ext cx="2811182" cy="646331"/>
          </a:xfrm>
          <a:prstGeom prst="rect">
            <a:avLst/>
          </a:prstGeom>
          <a:solidFill>
            <a:srgbClr val="FFFF00"/>
          </a:solidFill>
        </p:spPr>
        <p:txBody>
          <a:bodyPr wrap="square" rtlCol="0">
            <a:spAutoFit/>
          </a:bodyPr>
          <a:lstStyle/>
          <a:p>
            <a:pPr algn="ctr"/>
            <a:r>
              <a:rPr lang="en-US" sz="2000" b="1" dirty="0" err="1">
                <a:solidFill>
                  <a:srgbClr val="000000"/>
                </a:solidFill>
              </a:rPr>
              <a:t>Paleo</a:t>
            </a:r>
            <a:r>
              <a:rPr lang="en-US" sz="2000" b="1" dirty="0">
                <a:solidFill>
                  <a:srgbClr val="000000"/>
                </a:solidFill>
              </a:rPr>
              <a:t>-proxies</a:t>
            </a:r>
          </a:p>
          <a:p>
            <a:pPr algn="ctr"/>
            <a:r>
              <a:rPr lang="en-US" sz="1600" dirty="0">
                <a:solidFill>
                  <a:srgbClr val="000000"/>
                </a:solidFill>
              </a:rPr>
              <a:t>e.g. </a:t>
            </a:r>
            <a:r>
              <a:rPr lang="en-US" sz="1600" dirty="0" err="1">
                <a:solidFill>
                  <a:srgbClr val="000000"/>
                </a:solidFill>
              </a:rPr>
              <a:t>Cd</a:t>
            </a:r>
            <a:r>
              <a:rPr lang="en-US" sz="1600" dirty="0">
                <a:solidFill>
                  <a:srgbClr val="000000"/>
                </a:solidFill>
              </a:rPr>
              <a:t>, Zn, </a:t>
            </a:r>
            <a:r>
              <a:rPr lang="en-US" sz="1600" dirty="0" err="1">
                <a:solidFill>
                  <a:srgbClr val="000000"/>
                </a:solidFill>
              </a:rPr>
              <a:t>Ce</a:t>
            </a:r>
            <a:r>
              <a:rPr lang="en-US" sz="1600" dirty="0">
                <a:solidFill>
                  <a:srgbClr val="000000"/>
                </a:solidFill>
              </a:rPr>
              <a:t>, </a:t>
            </a:r>
            <a:r>
              <a:rPr lang="en-US" sz="1600" dirty="0" err="1">
                <a:solidFill>
                  <a:srgbClr val="000000"/>
                </a:solidFill>
              </a:rPr>
              <a:t>Ba</a:t>
            </a:r>
            <a:r>
              <a:rPr lang="en-US" sz="1600" dirty="0">
                <a:solidFill>
                  <a:srgbClr val="000000"/>
                </a:solidFill>
              </a:rPr>
              <a:t>, </a:t>
            </a:r>
            <a:r>
              <a:rPr lang="en-US" sz="1600" dirty="0" err="1">
                <a:solidFill>
                  <a:srgbClr val="000000"/>
                </a:solidFill>
              </a:rPr>
              <a:t>Nd</a:t>
            </a:r>
            <a:endParaRPr lang="en-US" sz="1600" dirty="0">
              <a:solidFill>
                <a:srgbClr val="000000"/>
              </a:solidFill>
            </a:endParaRPr>
          </a:p>
        </p:txBody>
      </p:sp>
      <p:sp>
        <p:nvSpPr>
          <p:cNvPr id="14" name="TextBox 13"/>
          <p:cNvSpPr txBox="1"/>
          <p:nvPr/>
        </p:nvSpPr>
        <p:spPr>
          <a:xfrm>
            <a:off x="1983724" y="1780122"/>
            <a:ext cx="674984" cy="338554"/>
          </a:xfrm>
          <a:prstGeom prst="rect">
            <a:avLst/>
          </a:prstGeom>
          <a:noFill/>
        </p:spPr>
        <p:txBody>
          <a:bodyPr wrap="none" rtlCol="0">
            <a:spAutoFit/>
          </a:bodyPr>
          <a:lstStyle/>
          <a:p>
            <a:r>
              <a:rPr lang="en-US" sz="1600" dirty="0" err="1">
                <a:solidFill>
                  <a:schemeClr val="bg1"/>
                </a:solidFill>
              </a:rPr>
              <a:t>Chl</a:t>
            </a:r>
            <a:r>
              <a:rPr lang="en-US" sz="1600" dirty="0">
                <a:solidFill>
                  <a:schemeClr val="bg1"/>
                </a:solidFill>
              </a:rPr>
              <a:t>-a</a:t>
            </a:r>
          </a:p>
        </p:txBody>
      </p:sp>
      <p:sp>
        <p:nvSpPr>
          <p:cNvPr id="15" name="TextBox 14"/>
          <p:cNvSpPr txBox="1"/>
          <p:nvPr/>
        </p:nvSpPr>
        <p:spPr>
          <a:xfrm>
            <a:off x="5109449" y="2949487"/>
            <a:ext cx="1219655" cy="461665"/>
          </a:xfrm>
          <a:prstGeom prst="rect">
            <a:avLst/>
          </a:prstGeom>
          <a:noFill/>
        </p:spPr>
        <p:txBody>
          <a:bodyPr wrap="none" rtlCol="0">
            <a:spAutoFit/>
          </a:bodyPr>
          <a:lstStyle/>
          <a:p>
            <a:pPr algn="ctr"/>
            <a:r>
              <a:rPr lang="en-US" sz="1200" dirty="0"/>
              <a:t>Based on a</a:t>
            </a:r>
          </a:p>
          <a:p>
            <a:pPr algn="ctr"/>
            <a:r>
              <a:rPr lang="en-US" sz="1200" dirty="0"/>
              <a:t>limited dataset</a:t>
            </a:r>
          </a:p>
        </p:txBody>
      </p:sp>
      <p:pic>
        <p:nvPicPr>
          <p:cNvPr id="26" name="Picture 2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221669" y="796488"/>
            <a:ext cx="2933876" cy="5689707"/>
          </a:xfrm>
          <a:prstGeom prst="rect">
            <a:avLst/>
          </a:prstGeom>
        </p:spPr>
      </p:pic>
      <p:sp>
        <p:nvSpPr>
          <p:cNvPr id="27" name="TextBox 26"/>
          <p:cNvSpPr txBox="1"/>
          <p:nvPr/>
        </p:nvSpPr>
        <p:spPr>
          <a:xfrm>
            <a:off x="6956770" y="599328"/>
            <a:ext cx="1593324" cy="261610"/>
          </a:xfrm>
          <a:prstGeom prst="rect">
            <a:avLst/>
          </a:prstGeom>
          <a:noFill/>
        </p:spPr>
        <p:txBody>
          <a:bodyPr wrap="none" rtlCol="0">
            <a:spAutoFit/>
          </a:bodyPr>
          <a:lstStyle/>
          <a:p>
            <a:r>
              <a:rPr lang="en-US" sz="1100" dirty="0"/>
              <a:t>Anderson et al. (2014)</a:t>
            </a:r>
          </a:p>
        </p:txBody>
      </p:sp>
      <p:sp>
        <p:nvSpPr>
          <p:cNvPr id="28"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3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a:t>
            </a:fld>
            <a:endParaRPr lang="en-US"/>
          </a:p>
        </p:txBody>
      </p:sp>
      <p:sp>
        <p:nvSpPr>
          <p:cNvPr id="3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19590108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0"/>
            <a:ext cx="8229600" cy="931863"/>
          </a:xfrm>
        </p:spPr>
        <p:txBody>
          <a:bodyPr/>
          <a:lstStyle/>
          <a:p>
            <a:r>
              <a:rPr lang="en-US">
                <a:latin typeface="Calibri" charset="0"/>
              </a:rPr>
              <a:t>GA02: Compare Pb with Silicate</a:t>
            </a:r>
          </a:p>
        </p:txBody>
      </p:sp>
      <p:pic>
        <p:nvPicPr>
          <p:cNvPr id="29699" name="Content Placeholder 3" descr="Screen shot 2014-12-04 at 12.59.40.pn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236663" y="769938"/>
            <a:ext cx="6699250" cy="2743200"/>
          </a:xfrm>
        </p:spPr>
      </p:pic>
      <p:pic>
        <p:nvPicPr>
          <p:cNvPr id="29700" name="Content Placeholder 3" descr="Screen shot 2014-12-04 at 12.59.40.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54138" y="3643313"/>
            <a:ext cx="6464300" cy="2703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50</a:t>
            </a:fld>
            <a:endParaRPr lang="en-US"/>
          </a:p>
        </p:txBody>
      </p:sp>
      <p:sp>
        <p:nvSpPr>
          <p:cNvPr id="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3741750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201598" y="88602"/>
            <a:ext cx="7507302" cy="677108"/>
          </a:xfrm>
          <a:prstGeom prst="rect">
            <a:avLst/>
          </a:prstGeom>
          <a:noFill/>
        </p:spPr>
        <p:txBody>
          <a:bodyPr wrap="square" rtlCol="0">
            <a:spAutoFit/>
          </a:bodyPr>
          <a:lstStyle/>
          <a:p>
            <a:r>
              <a:rPr lang="en-US" sz="2000" b="1" dirty="0">
                <a:solidFill>
                  <a:srgbClr val="660066"/>
                </a:solidFill>
              </a:rPr>
              <a:t>Transient tracers</a:t>
            </a:r>
          </a:p>
          <a:p>
            <a:r>
              <a:rPr lang="en-US" b="1" baseline="30000" dirty="0"/>
              <a:t>3</a:t>
            </a:r>
            <a:r>
              <a:rPr lang="en-US" b="1" dirty="0"/>
              <a:t>H-</a:t>
            </a:r>
            <a:r>
              <a:rPr lang="en-US" b="1" baseline="30000" dirty="0"/>
              <a:t>3</a:t>
            </a:r>
            <a:r>
              <a:rPr lang="en-US" b="1" dirty="0"/>
              <a:t>He; CFCs; bomb </a:t>
            </a:r>
            <a:r>
              <a:rPr lang="en-US" b="1" baseline="30000" dirty="0"/>
              <a:t>14</a:t>
            </a:r>
            <a:r>
              <a:rPr lang="en-US" b="1" dirty="0"/>
              <a:t>C; </a:t>
            </a:r>
            <a:r>
              <a:rPr lang="en-US" b="1" baseline="30000" dirty="0"/>
              <a:t>90</a:t>
            </a:r>
            <a:r>
              <a:rPr lang="en-US" b="1" dirty="0"/>
              <a:t>Sr; </a:t>
            </a:r>
            <a:r>
              <a:rPr lang="is-IS" b="1" dirty="0"/>
              <a:t>…</a:t>
            </a:r>
            <a:endParaRPr lang="en-US" b="1" dirty="0">
              <a:solidFill>
                <a:srgbClr val="0000FF"/>
              </a:solidFill>
            </a:endParaRPr>
          </a:p>
        </p:txBody>
      </p:sp>
      <p:pic>
        <p:nvPicPr>
          <p:cNvPr id="2" name="Picture 1"/>
          <p:cNvPicPr>
            <a:picLocks noChangeAspect="1"/>
          </p:cNvPicPr>
          <p:nvPr/>
        </p:nvPicPr>
        <p:blipFill>
          <a:blip r:embed="rId3"/>
          <a:stretch>
            <a:fillRect/>
          </a:stretch>
        </p:blipFill>
        <p:spPr>
          <a:xfrm>
            <a:off x="723900" y="926131"/>
            <a:ext cx="7696200" cy="5397500"/>
          </a:xfrm>
          <a:prstGeom prst="rect">
            <a:avLst/>
          </a:prstGeom>
        </p:spPr>
      </p:pic>
      <p:sp>
        <p:nvSpPr>
          <p:cNvPr id="7"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51</a:t>
            </a:fld>
            <a:endParaRPr lang="en-US"/>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8783644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038" y="2206749"/>
            <a:ext cx="4455030" cy="4128389"/>
          </a:xfrm>
          <a:prstGeom prst="rect">
            <a:avLst/>
          </a:prstGeom>
        </p:spPr>
      </p:pic>
      <p:sp>
        <p:nvSpPr>
          <p:cNvPr id="7" name="TextBox 6"/>
          <p:cNvSpPr txBox="1"/>
          <p:nvPr/>
        </p:nvSpPr>
        <p:spPr>
          <a:xfrm>
            <a:off x="201598" y="88602"/>
            <a:ext cx="7668617" cy="954107"/>
          </a:xfrm>
          <a:prstGeom prst="rect">
            <a:avLst/>
          </a:prstGeom>
          <a:noFill/>
        </p:spPr>
        <p:txBody>
          <a:bodyPr wrap="square" rtlCol="0">
            <a:spAutoFit/>
          </a:bodyPr>
          <a:lstStyle/>
          <a:p>
            <a:r>
              <a:rPr lang="en-US" sz="2000" b="1" dirty="0">
                <a:solidFill>
                  <a:srgbClr val="000090"/>
                </a:solidFill>
              </a:rPr>
              <a:t>Global scale variability: Lead (</a:t>
            </a:r>
            <a:r>
              <a:rPr lang="en-US" sz="2000" b="1" dirty="0" err="1">
                <a:solidFill>
                  <a:srgbClr val="000090"/>
                </a:solidFill>
              </a:rPr>
              <a:t>Pb</a:t>
            </a:r>
            <a:r>
              <a:rPr lang="en-US" sz="2000" b="1" dirty="0">
                <a:solidFill>
                  <a:srgbClr val="000090"/>
                </a:solidFill>
              </a:rPr>
              <a:t>) and lead isotopes</a:t>
            </a:r>
            <a:endParaRPr lang="en-US" b="1" dirty="0">
              <a:solidFill>
                <a:srgbClr val="000090"/>
              </a:solidFill>
            </a:endParaRPr>
          </a:p>
          <a:p>
            <a:r>
              <a:rPr lang="en-US" b="1" dirty="0"/>
              <a:t>Turning environmental pollution into a global scientific experiment</a:t>
            </a:r>
          </a:p>
          <a:p>
            <a:r>
              <a:rPr lang="en-US" b="1" dirty="0"/>
              <a:t>A metal transient tracer – susceptible to the particle field</a:t>
            </a:r>
            <a:endParaRPr lang="en-US" b="1" dirty="0">
              <a:solidFill>
                <a:srgbClr val="0000FF"/>
              </a:solidFill>
            </a:endParaRPr>
          </a:p>
        </p:txBody>
      </p:sp>
      <p:pic>
        <p:nvPicPr>
          <p:cNvPr id="2" name="Picture 1" descr="Figure1_Pbprofiles.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29703" y="2252012"/>
            <a:ext cx="4466672" cy="3838842"/>
          </a:xfrm>
          <a:prstGeom prst="rect">
            <a:avLst/>
          </a:prstGeom>
        </p:spPr>
      </p:pic>
      <p:sp>
        <p:nvSpPr>
          <p:cNvPr id="11" name="TextBox 10"/>
          <p:cNvSpPr txBox="1"/>
          <p:nvPr/>
        </p:nvSpPr>
        <p:spPr>
          <a:xfrm>
            <a:off x="5788573" y="1906339"/>
            <a:ext cx="2572790" cy="369332"/>
          </a:xfrm>
          <a:prstGeom prst="rect">
            <a:avLst/>
          </a:prstGeom>
          <a:noFill/>
        </p:spPr>
        <p:txBody>
          <a:bodyPr wrap="none" rtlCol="0">
            <a:spAutoFit/>
          </a:bodyPr>
          <a:lstStyle/>
          <a:p>
            <a:r>
              <a:rPr lang="en-US" b="1" dirty="0"/>
              <a:t>Seawater concentrations</a:t>
            </a:r>
          </a:p>
        </p:txBody>
      </p:sp>
      <p:sp>
        <p:nvSpPr>
          <p:cNvPr id="5" name="Curved Down Arrow 4"/>
          <p:cNvSpPr/>
          <p:nvPr/>
        </p:nvSpPr>
        <p:spPr>
          <a:xfrm>
            <a:off x="3381412" y="1244824"/>
            <a:ext cx="2585795" cy="661515"/>
          </a:xfrm>
          <a:prstGeom prst="curved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52</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11977714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201598" y="88602"/>
            <a:ext cx="7507302" cy="954107"/>
          </a:xfrm>
          <a:prstGeom prst="rect">
            <a:avLst/>
          </a:prstGeom>
          <a:noFill/>
        </p:spPr>
        <p:txBody>
          <a:bodyPr wrap="square" rtlCol="0">
            <a:spAutoFit/>
          </a:bodyPr>
          <a:lstStyle/>
          <a:p>
            <a:r>
              <a:rPr lang="en-US" sz="2000" b="1" dirty="0">
                <a:solidFill>
                  <a:srgbClr val="000090"/>
                </a:solidFill>
              </a:rPr>
              <a:t>A reconstruction of </a:t>
            </a:r>
            <a:r>
              <a:rPr lang="en-US" sz="2000" b="1" dirty="0" err="1">
                <a:solidFill>
                  <a:srgbClr val="000090"/>
                </a:solidFill>
              </a:rPr>
              <a:t>Pb</a:t>
            </a:r>
            <a:r>
              <a:rPr lang="en-US" sz="2000" b="1" dirty="0">
                <a:solidFill>
                  <a:srgbClr val="000090"/>
                </a:solidFill>
              </a:rPr>
              <a:t> emission rates from 1850 to 2000</a:t>
            </a:r>
          </a:p>
          <a:p>
            <a:r>
              <a:rPr lang="en-US" b="1" dirty="0"/>
              <a:t>Shifting emissions from the UK, USA to Asia and </a:t>
            </a:r>
          </a:p>
          <a:p>
            <a:r>
              <a:rPr lang="en-US" b="1" dirty="0"/>
              <a:t>from the Northern to Southern hemisphere</a:t>
            </a:r>
            <a:endParaRPr lang="en-US" b="1" dirty="0">
              <a:solidFill>
                <a:srgbClr val="0000FF"/>
              </a:solidFill>
            </a:endParaRPr>
          </a:p>
        </p:txBody>
      </p:sp>
      <p:pic>
        <p:nvPicPr>
          <p:cNvPr id="5" name="emissions (Converted).mo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791991" y="1150258"/>
            <a:ext cx="7747365" cy="5221688"/>
          </a:xfrm>
        </p:spPr>
      </p:pic>
      <p:sp>
        <p:nvSpPr>
          <p:cNvPr id="13" name="TextBox 12"/>
          <p:cNvSpPr txBox="1"/>
          <p:nvPr/>
        </p:nvSpPr>
        <p:spPr>
          <a:xfrm>
            <a:off x="3290079" y="5142920"/>
            <a:ext cx="2366979" cy="307777"/>
          </a:xfrm>
          <a:prstGeom prst="rect">
            <a:avLst/>
          </a:prstGeom>
          <a:noFill/>
        </p:spPr>
        <p:txBody>
          <a:bodyPr wrap="none" rtlCol="0">
            <a:spAutoFit/>
          </a:bodyPr>
          <a:lstStyle/>
          <a:p>
            <a:r>
              <a:rPr lang="en-US" sz="1400" dirty="0">
                <a:solidFill>
                  <a:srgbClr val="FFFFFF"/>
                </a:solidFill>
              </a:rPr>
              <a:t>Andrew Jamieson, M.Sc. 2017</a:t>
            </a:r>
          </a:p>
        </p:txBody>
      </p:sp>
      <p:sp>
        <p:nvSpPr>
          <p:cNvPr id="14" name="Rectangle 13"/>
          <p:cNvSpPr/>
          <p:nvPr/>
        </p:nvSpPr>
        <p:spPr>
          <a:xfrm>
            <a:off x="351448" y="5875874"/>
            <a:ext cx="1436077" cy="25029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p:cNvSpPr/>
          <p:nvPr/>
        </p:nvSpPr>
        <p:spPr>
          <a:xfrm>
            <a:off x="520095" y="6126164"/>
            <a:ext cx="1100667" cy="245782"/>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53</a:t>
            </a:fld>
            <a:endParaRPr lang="en-US"/>
          </a:p>
        </p:txBody>
      </p:sp>
      <p:sp>
        <p:nvSpPr>
          <p:cNvPr id="1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43607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0000" y="3137905"/>
            <a:ext cx="4830132" cy="3433349"/>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22683" y="765710"/>
            <a:ext cx="4121317" cy="5743994"/>
          </a:xfrm>
          <a:prstGeom prst="rect">
            <a:avLst/>
          </a:prstGeom>
        </p:spPr>
      </p:pic>
      <p:sp>
        <p:nvSpPr>
          <p:cNvPr id="10" name="TextBox 9"/>
          <p:cNvSpPr txBox="1"/>
          <p:nvPr/>
        </p:nvSpPr>
        <p:spPr>
          <a:xfrm>
            <a:off x="201597" y="88602"/>
            <a:ext cx="8758647" cy="677108"/>
          </a:xfrm>
          <a:prstGeom prst="rect">
            <a:avLst/>
          </a:prstGeom>
          <a:noFill/>
        </p:spPr>
        <p:txBody>
          <a:bodyPr wrap="square" rtlCol="0">
            <a:spAutoFit/>
          </a:bodyPr>
          <a:lstStyle/>
          <a:p>
            <a:r>
              <a:rPr lang="en-US" sz="2000" b="1" dirty="0">
                <a:solidFill>
                  <a:srgbClr val="660066"/>
                </a:solidFill>
              </a:rPr>
              <a:t>Lead (</a:t>
            </a:r>
            <a:r>
              <a:rPr lang="en-US" sz="2000" b="1" dirty="0" err="1">
                <a:solidFill>
                  <a:srgbClr val="660066"/>
                </a:solidFill>
              </a:rPr>
              <a:t>Pb</a:t>
            </a:r>
            <a:r>
              <a:rPr lang="en-US" sz="2000" b="1" dirty="0">
                <a:solidFill>
                  <a:srgbClr val="660066"/>
                </a:solidFill>
              </a:rPr>
              <a:t>) and lead isotopes</a:t>
            </a:r>
          </a:p>
          <a:p>
            <a:r>
              <a:rPr lang="en-US" b="1" dirty="0"/>
              <a:t>Fingerprinting pollution by tracking </a:t>
            </a:r>
            <a:r>
              <a:rPr lang="en-US" b="1" dirty="0" err="1"/>
              <a:t>Pb</a:t>
            </a:r>
            <a:r>
              <a:rPr lang="en-US" b="1" dirty="0"/>
              <a:t> isotopes</a:t>
            </a:r>
            <a:endParaRPr lang="en-US" b="1" dirty="0">
              <a:solidFill>
                <a:srgbClr val="0000FF"/>
              </a:solidFill>
            </a:endParaRPr>
          </a:p>
        </p:txBody>
      </p:sp>
      <p:sp>
        <p:nvSpPr>
          <p:cNvPr id="4" name="TextBox 3"/>
          <p:cNvSpPr txBox="1"/>
          <p:nvPr/>
        </p:nvSpPr>
        <p:spPr>
          <a:xfrm>
            <a:off x="625981" y="2232356"/>
            <a:ext cx="4129255" cy="830997"/>
          </a:xfrm>
          <a:prstGeom prst="rect">
            <a:avLst/>
          </a:prstGeom>
          <a:noFill/>
        </p:spPr>
        <p:txBody>
          <a:bodyPr wrap="none" rtlCol="0">
            <a:spAutoFit/>
          </a:bodyPr>
          <a:lstStyle/>
          <a:p>
            <a:pPr algn="ctr"/>
            <a:r>
              <a:rPr lang="en-US" sz="2400" b="1" dirty="0" err="1">
                <a:solidFill>
                  <a:srgbClr val="008000"/>
                </a:solidFill>
              </a:rPr>
              <a:t>Pb</a:t>
            </a:r>
            <a:r>
              <a:rPr lang="en-US" sz="2400" b="1" dirty="0">
                <a:solidFill>
                  <a:srgbClr val="008000"/>
                </a:solidFill>
              </a:rPr>
              <a:t> emissions come </a:t>
            </a:r>
          </a:p>
          <a:p>
            <a:pPr algn="ctr"/>
            <a:r>
              <a:rPr lang="en-US" sz="2400" b="1" dirty="0">
                <a:solidFill>
                  <a:srgbClr val="008000"/>
                </a:solidFill>
              </a:rPr>
              <a:t>in different (national) </a:t>
            </a:r>
            <a:r>
              <a:rPr lang="en-US" sz="2400" b="1" dirty="0" err="1">
                <a:solidFill>
                  <a:srgbClr val="008000"/>
                </a:solidFill>
              </a:rPr>
              <a:t>flavours</a:t>
            </a:r>
            <a:r>
              <a:rPr lang="en-US" sz="2400" b="1" dirty="0">
                <a:solidFill>
                  <a:srgbClr val="008000"/>
                </a:solidFill>
              </a:rPr>
              <a:t>!</a:t>
            </a:r>
          </a:p>
        </p:txBody>
      </p:sp>
      <p:sp>
        <p:nvSpPr>
          <p:cNvPr id="6" name="TextBox 5"/>
          <p:cNvSpPr txBox="1"/>
          <p:nvPr/>
        </p:nvSpPr>
        <p:spPr>
          <a:xfrm>
            <a:off x="5803285" y="46958"/>
            <a:ext cx="2792676" cy="769441"/>
          </a:xfrm>
          <a:prstGeom prst="rect">
            <a:avLst/>
          </a:prstGeom>
          <a:noFill/>
        </p:spPr>
        <p:txBody>
          <a:bodyPr wrap="none" rtlCol="0">
            <a:spAutoFit/>
          </a:bodyPr>
          <a:lstStyle/>
          <a:p>
            <a:pPr algn="ctr"/>
            <a:r>
              <a:rPr lang="en-US" sz="2400" b="1" dirty="0">
                <a:solidFill>
                  <a:srgbClr val="008000"/>
                </a:solidFill>
              </a:rPr>
              <a:t>There’s no hiding!</a:t>
            </a:r>
          </a:p>
          <a:p>
            <a:pPr algn="ctr"/>
            <a:r>
              <a:rPr lang="en-US" sz="2000" b="1" dirty="0">
                <a:solidFill>
                  <a:srgbClr val="008000"/>
                </a:solidFill>
              </a:rPr>
              <a:t>Corals record everything</a:t>
            </a:r>
          </a:p>
        </p:txBody>
      </p:sp>
      <p:sp>
        <p:nvSpPr>
          <p:cNvPr id="16" name="Explosion 1 15"/>
          <p:cNvSpPr/>
          <p:nvPr/>
        </p:nvSpPr>
        <p:spPr>
          <a:xfrm>
            <a:off x="3286851" y="3362343"/>
            <a:ext cx="1168687" cy="743420"/>
          </a:xfrm>
          <a:prstGeom prst="irregularSeal1">
            <a:avLst/>
          </a:prstGeom>
          <a:solidFill>
            <a:srgbClr val="FF0000">
              <a:alpha val="37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ln>
                  <a:solidFill>
                    <a:srgbClr val="FF0000"/>
                  </a:solidFill>
                </a:ln>
              </a:rPr>
              <a:t>USA</a:t>
            </a:r>
          </a:p>
        </p:txBody>
      </p:sp>
      <p:cxnSp>
        <p:nvCxnSpPr>
          <p:cNvPr id="8" name="Straight Arrow Connector 7"/>
          <p:cNvCxnSpPr/>
          <p:nvPr/>
        </p:nvCxnSpPr>
        <p:spPr>
          <a:xfrm>
            <a:off x="630017" y="3713231"/>
            <a:ext cx="2410066"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V="1">
            <a:off x="3890106" y="4047653"/>
            <a:ext cx="0" cy="2010146"/>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1" name="Explosion 1 20"/>
          <p:cNvSpPr/>
          <p:nvPr/>
        </p:nvSpPr>
        <p:spPr>
          <a:xfrm>
            <a:off x="8021354" y="3094172"/>
            <a:ext cx="370010" cy="340025"/>
          </a:xfrm>
          <a:prstGeom prst="irregularSeal1">
            <a:avLst/>
          </a:prstGeom>
          <a:solidFill>
            <a:srgbClr val="FF0000">
              <a:alpha val="37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rgbClr val="FF0000"/>
                </a:solidFill>
              </a:ln>
            </a:endParaRPr>
          </a:p>
        </p:txBody>
      </p:sp>
      <p:sp>
        <p:nvSpPr>
          <p:cNvPr id="22" name="Explosion 1 21"/>
          <p:cNvSpPr/>
          <p:nvPr/>
        </p:nvSpPr>
        <p:spPr>
          <a:xfrm>
            <a:off x="8032489" y="5261796"/>
            <a:ext cx="370010" cy="340025"/>
          </a:xfrm>
          <a:prstGeom prst="irregularSeal1">
            <a:avLst/>
          </a:prstGeom>
          <a:solidFill>
            <a:srgbClr val="FF0000">
              <a:alpha val="37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rgbClr val="FF0000"/>
                </a:solidFill>
              </a:ln>
            </a:endParaRPr>
          </a:p>
        </p:txBody>
      </p:sp>
      <p:cxnSp>
        <p:nvCxnSpPr>
          <p:cNvPr id="17" name="Straight Arrow Connector 16"/>
          <p:cNvCxnSpPr/>
          <p:nvPr/>
        </p:nvCxnSpPr>
        <p:spPr>
          <a:xfrm>
            <a:off x="5611288" y="3247666"/>
            <a:ext cx="2410066"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611288" y="5388707"/>
            <a:ext cx="2410066"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56029" y="858070"/>
            <a:ext cx="4325193" cy="1384995"/>
          </a:xfrm>
          <a:prstGeom prst="rect">
            <a:avLst/>
          </a:prstGeom>
          <a:noFill/>
          <a:ln>
            <a:solidFill>
              <a:srgbClr val="000000"/>
            </a:solidFill>
          </a:ln>
        </p:spPr>
        <p:txBody>
          <a:bodyPr wrap="square" rtlCol="0">
            <a:spAutoFit/>
          </a:bodyPr>
          <a:lstStyle/>
          <a:p>
            <a:r>
              <a:rPr lang="en-US" sz="2800" baseline="30000" dirty="0"/>
              <a:t>204</a:t>
            </a:r>
            <a:r>
              <a:rPr lang="en-US" sz="2800" dirty="0"/>
              <a:t>Pb </a:t>
            </a:r>
            <a:r>
              <a:rPr lang="en-US" sz="1400" dirty="0"/>
              <a:t>(primordial)</a:t>
            </a:r>
            <a:endParaRPr lang="en-US" sz="2800" dirty="0"/>
          </a:p>
          <a:p>
            <a:r>
              <a:rPr lang="en-US" sz="2800" baseline="30000" dirty="0"/>
              <a:t>206</a:t>
            </a:r>
            <a:r>
              <a:rPr lang="en-US" sz="2800" dirty="0"/>
              <a:t>Pb, </a:t>
            </a:r>
            <a:r>
              <a:rPr lang="en-US" sz="2800" baseline="30000" dirty="0"/>
              <a:t>207</a:t>
            </a:r>
            <a:r>
              <a:rPr lang="en-US" sz="2800" dirty="0"/>
              <a:t>Pb, </a:t>
            </a:r>
            <a:r>
              <a:rPr lang="en-US" sz="2800" baseline="30000" dirty="0"/>
              <a:t>208</a:t>
            </a:r>
            <a:r>
              <a:rPr lang="en-US" sz="2800" dirty="0"/>
              <a:t>Pb </a:t>
            </a:r>
            <a:r>
              <a:rPr lang="en-US" sz="1400" dirty="0"/>
              <a:t>(radiogenic)</a:t>
            </a:r>
            <a:endParaRPr lang="en-US" sz="2800" dirty="0"/>
          </a:p>
          <a:p>
            <a:r>
              <a:rPr lang="en-US" sz="2800" baseline="30000" dirty="0"/>
              <a:t>210</a:t>
            </a:r>
            <a:r>
              <a:rPr lang="en-US" sz="2800" dirty="0"/>
              <a:t>Pb </a:t>
            </a:r>
            <a:r>
              <a:rPr lang="en-US" sz="1400" dirty="0"/>
              <a:t>(radioactive)</a:t>
            </a:r>
            <a:endParaRPr lang="en-US" sz="2800" dirty="0"/>
          </a:p>
        </p:txBody>
      </p:sp>
      <p:sp>
        <p:nvSpPr>
          <p:cNvPr id="25"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54</a:t>
            </a:fld>
            <a:endParaRPr lang="en-US"/>
          </a:p>
        </p:txBody>
      </p:sp>
      <p:sp>
        <p:nvSpPr>
          <p:cNvPr id="2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7489242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201598" y="88601"/>
            <a:ext cx="4067556" cy="1261884"/>
          </a:xfrm>
          <a:prstGeom prst="rect">
            <a:avLst/>
          </a:prstGeom>
          <a:noFill/>
        </p:spPr>
        <p:txBody>
          <a:bodyPr wrap="square" rtlCol="0">
            <a:spAutoFit/>
          </a:bodyPr>
          <a:lstStyle/>
          <a:p>
            <a:r>
              <a:rPr lang="en-US" sz="2000" b="1" dirty="0" err="1">
                <a:solidFill>
                  <a:srgbClr val="000090"/>
                </a:solidFill>
              </a:rPr>
              <a:t>Pb</a:t>
            </a:r>
            <a:r>
              <a:rPr lang="en-US" sz="2000" b="1" dirty="0">
                <a:solidFill>
                  <a:srgbClr val="000090"/>
                </a:solidFill>
              </a:rPr>
              <a:t> as a global pollutant with a regional </a:t>
            </a:r>
            <a:r>
              <a:rPr lang="en-US" sz="2000" b="1" dirty="0" err="1">
                <a:solidFill>
                  <a:srgbClr val="000090"/>
                </a:solidFill>
              </a:rPr>
              <a:t>flavour</a:t>
            </a:r>
            <a:endParaRPr lang="en-US" sz="2000" b="1" dirty="0">
              <a:solidFill>
                <a:srgbClr val="000090"/>
              </a:solidFill>
            </a:endParaRPr>
          </a:p>
          <a:p>
            <a:r>
              <a:rPr lang="en-US" b="1" dirty="0"/>
              <a:t>Exploit the information content of isotopic signature</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57615" y="88602"/>
            <a:ext cx="4239127" cy="6544243"/>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4685" y="2186113"/>
            <a:ext cx="3379821" cy="3370301"/>
          </a:xfrm>
          <a:prstGeom prst="rect">
            <a:avLst/>
          </a:prstGeom>
        </p:spPr>
      </p:pic>
      <p:sp>
        <p:nvSpPr>
          <p:cNvPr id="11" name="TextBox 10"/>
          <p:cNvSpPr txBox="1"/>
          <p:nvPr/>
        </p:nvSpPr>
        <p:spPr>
          <a:xfrm>
            <a:off x="5144828" y="6089843"/>
            <a:ext cx="2056973" cy="276999"/>
          </a:xfrm>
          <a:prstGeom prst="rect">
            <a:avLst/>
          </a:prstGeom>
          <a:solidFill>
            <a:srgbClr val="FFFFFF"/>
          </a:solidFill>
        </p:spPr>
        <p:txBody>
          <a:bodyPr wrap="none" rtlCol="0">
            <a:spAutoFit/>
          </a:bodyPr>
          <a:lstStyle/>
          <a:p>
            <a:r>
              <a:rPr lang="en-US" sz="1200" dirty="0"/>
              <a:t>Andrew Jamieson, M.Sc. 2017</a:t>
            </a:r>
          </a:p>
        </p:txBody>
      </p:sp>
      <p:sp>
        <p:nvSpPr>
          <p:cNvPr id="12" name="TextBox 11"/>
          <p:cNvSpPr txBox="1"/>
          <p:nvPr/>
        </p:nvSpPr>
        <p:spPr>
          <a:xfrm>
            <a:off x="1306104" y="5549083"/>
            <a:ext cx="2056973" cy="276999"/>
          </a:xfrm>
          <a:prstGeom prst="rect">
            <a:avLst/>
          </a:prstGeom>
          <a:solidFill>
            <a:srgbClr val="FFFFFF"/>
          </a:solidFill>
        </p:spPr>
        <p:txBody>
          <a:bodyPr wrap="none" rtlCol="0">
            <a:spAutoFit/>
          </a:bodyPr>
          <a:lstStyle/>
          <a:p>
            <a:r>
              <a:rPr lang="en-US" sz="1200" dirty="0"/>
              <a:t>Andrew Jamieson, M.Sc. 2017</a:t>
            </a:r>
          </a:p>
        </p:txBody>
      </p:sp>
      <p:sp>
        <p:nvSpPr>
          <p:cNvPr id="2" name="TextBox 1"/>
          <p:cNvSpPr txBox="1"/>
          <p:nvPr/>
        </p:nvSpPr>
        <p:spPr>
          <a:xfrm>
            <a:off x="483045" y="1926031"/>
            <a:ext cx="3727064" cy="369332"/>
          </a:xfrm>
          <a:prstGeom prst="rect">
            <a:avLst/>
          </a:prstGeom>
          <a:noFill/>
        </p:spPr>
        <p:txBody>
          <a:bodyPr wrap="none" rtlCol="0">
            <a:spAutoFit/>
          </a:bodyPr>
          <a:lstStyle/>
          <a:p>
            <a:r>
              <a:rPr lang="en-US" dirty="0" err="1"/>
              <a:t>Pb</a:t>
            </a:r>
            <a:r>
              <a:rPr lang="en-US" dirty="0"/>
              <a:t> deposition originating from Beijing</a:t>
            </a:r>
          </a:p>
        </p:txBody>
      </p:sp>
      <p:sp>
        <p:nvSpPr>
          <p:cNvPr id="3" name="TextBox 2"/>
          <p:cNvSpPr txBox="1"/>
          <p:nvPr/>
        </p:nvSpPr>
        <p:spPr>
          <a:xfrm>
            <a:off x="739615" y="4829036"/>
            <a:ext cx="3125914" cy="646331"/>
          </a:xfrm>
          <a:prstGeom prst="rect">
            <a:avLst/>
          </a:prstGeom>
          <a:solidFill>
            <a:srgbClr val="FFFFFF"/>
          </a:solidFill>
        </p:spPr>
        <p:txBody>
          <a:bodyPr wrap="square" rtlCol="0">
            <a:spAutoFit/>
          </a:bodyPr>
          <a:lstStyle/>
          <a:p>
            <a:pPr algn="ctr"/>
            <a:r>
              <a:rPr lang="en-US" dirty="0"/>
              <a:t>Results from HYSPLIT</a:t>
            </a:r>
          </a:p>
          <a:p>
            <a:pPr algn="ctr"/>
            <a:r>
              <a:rPr lang="en-US" dirty="0"/>
              <a:t>(84hours, 1/12/2016)</a:t>
            </a:r>
          </a:p>
        </p:txBody>
      </p:sp>
      <p:sp>
        <p:nvSpPr>
          <p:cNvPr id="13"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55</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1679751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201598" y="88602"/>
            <a:ext cx="7507302" cy="677108"/>
          </a:xfrm>
          <a:prstGeom prst="rect">
            <a:avLst/>
          </a:prstGeom>
          <a:noFill/>
        </p:spPr>
        <p:txBody>
          <a:bodyPr wrap="square" rtlCol="0">
            <a:spAutoFit/>
          </a:bodyPr>
          <a:lstStyle/>
          <a:p>
            <a:r>
              <a:rPr lang="en-US" sz="2000" b="1" dirty="0">
                <a:solidFill>
                  <a:srgbClr val="000090"/>
                </a:solidFill>
              </a:rPr>
              <a:t>Modeling </a:t>
            </a:r>
            <a:r>
              <a:rPr lang="en-US" sz="2000" b="1" dirty="0" err="1">
                <a:solidFill>
                  <a:srgbClr val="000090"/>
                </a:solidFill>
              </a:rPr>
              <a:t>Pb</a:t>
            </a:r>
            <a:r>
              <a:rPr lang="en-US" sz="2000" b="1" dirty="0">
                <a:solidFill>
                  <a:srgbClr val="000090"/>
                </a:solidFill>
              </a:rPr>
              <a:t> and its isotopes</a:t>
            </a:r>
          </a:p>
          <a:p>
            <a:r>
              <a:rPr lang="en-US" b="1" dirty="0"/>
              <a:t>A first attempt at modeling anthropogenic </a:t>
            </a:r>
            <a:r>
              <a:rPr lang="en-US" b="1" dirty="0" err="1"/>
              <a:t>Pb</a:t>
            </a:r>
            <a:r>
              <a:rPr lang="en-US" b="1" dirty="0"/>
              <a:t> in the ocean</a:t>
            </a:r>
            <a:endParaRPr lang="en-US" b="1" dirty="0">
              <a:solidFill>
                <a:srgbClr val="0000FF"/>
              </a:solidFill>
            </a:endParaRPr>
          </a:p>
        </p:txBody>
      </p:sp>
      <p:pic>
        <p:nvPicPr>
          <p:cNvPr id="3" name="Picture 2" descr="Pb_proposal_0.000205_3model_Pb_bc_modulated_scav_all_track_ECCO.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7459" y="952820"/>
            <a:ext cx="4793374" cy="5530816"/>
          </a:xfrm>
          <a:prstGeom prst="rect">
            <a:avLst/>
          </a:prstGeom>
        </p:spPr>
      </p:pic>
      <p:sp>
        <p:nvSpPr>
          <p:cNvPr id="5" name="TextBox 4"/>
          <p:cNvSpPr txBox="1"/>
          <p:nvPr/>
        </p:nvSpPr>
        <p:spPr>
          <a:xfrm>
            <a:off x="201598" y="5713097"/>
            <a:ext cx="2967789" cy="600164"/>
          </a:xfrm>
          <a:prstGeom prst="rect">
            <a:avLst/>
          </a:prstGeom>
          <a:noFill/>
        </p:spPr>
        <p:txBody>
          <a:bodyPr wrap="square" rtlCol="0">
            <a:spAutoFit/>
          </a:bodyPr>
          <a:lstStyle/>
          <a:p>
            <a:pPr algn="ctr"/>
            <a:r>
              <a:rPr lang="en-US" sz="1100" dirty="0"/>
              <a:t>Ongoing project with S. </a:t>
            </a:r>
            <a:r>
              <a:rPr lang="en-US" sz="1100" dirty="0" err="1"/>
              <a:t>Khatiwala</a:t>
            </a:r>
            <a:r>
              <a:rPr lang="en-US" sz="1100" dirty="0"/>
              <a:t>, </a:t>
            </a:r>
          </a:p>
          <a:p>
            <a:pPr algn="ctr"/>
            <a:r>
              <a:rPr lang="en-US" sz="1100" dirty="0"/>
              <a:t>E. Boyle (MIT), T. Van der </a:t>
            </a:r>
            <a:r>
              <a:rPr lang="en-US" sz="1100" dirty="0" err="1"/>
              <a:t>Flierdt</a:t>
            </a:r>
            <a:r>
              <a:rPr lang="en-US" sz="1100" dirty="0"/>
              <a:t> &amp; M. </a:t>
            </a:r>
            <a:r>
              <a:rPr lang="en-US" sz="1100" dirty="0" err="1"/>
              <a:t>Rehkampfer</a:t>
            </a:r>
            <a:r>
              <a:rPr lang="en-US" sz="1100" dirty="0"/>
              <a:t> (Imperial College)</a:t>
            </a:r>
          </a:p>
        </p:txBody>
      </p:sp>
      <p:pic>
        <p:nvPicPr>
          <p:cNvPr id="14" name="Picture 13" descr="GEOTRACES_worldmap_sections.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319482" y="4738078"/>
            <a:ext cx="867035" cy="1533570"/>
          </a:xfrm>
          <a:prstGeom prst="rect">
            <a:avLst/>
          </a:prstGeom>
        </p:spPr>
      </p:pic>
      <p:sp>
        <p:nvSpPr>
          <p:cNvPr id="6" name="TextBox 5"/>
          <p:cNvSpPr txBox="1"/>
          <p:nvPr/>
        </p:nvSpPr>
        <p:spPr>
          <a:xfrm>
            <a:off x="7708900" y="4067710"/>
            <a:ext cx="866775" cy="261610"/>
          </a:xfrm>
          <a:prstGeom prst="rect">
            <a:avLst/>
          </a:prstGeom>
          <a:noFill/>
        </p:spPr>
        <p:txBody>
          <a:bodyPr wrap="none" rtlCol="0">
            <a:spAutoFit/>
          </a:bodyPr>
          <a:lstStyle/>
          <a:p>
            <a:r>
              <a:rPr lang="en-US" sz="1100" b="1" dirty="0">
                <a:solidFill>
                  <a:schemeClr val="bg1"/>
                </a:solidFill>
              </a:rPr>
              <a:t>ECCO 1x1</a:t>
            </a:r>
          </a:p>
        </p:txBody>
      </p:sp>
      <p:sp>
        <p:nvSpPr>
          <p:cNvPr id="16" name="TextBox 15"/>
          <p:cNvSpPr txBox="1"/>
          <p:nvPr/>
        </p:nvSpPr>
        <p:spPr>
          <a:xfrm>
            <a:off x="7708900" y="5810952"/>
            <a:ext cx="866775" cy="261610"/>
          </a:xfrm>
          <a:prstGeom prst="rect">
            <a:avLst/>
          </a:prstGeom>
          <a:noFill/>
        </p:spPr>
        <p:txBody>
          <a:bodyPr wrap="none" rtlCol="0">
            <a:spAutoFit/>
          </a:bodyPr>
          <a:lstStyle/>
          <a:p>
            <a:r>
              <a:rPr lang="en-US" sz="1100" b="1" dirty="0">
                <a:solidFill>
                  <a:schemeClr val="bg1"/>
                </a:solidFill>
              </a:rPr>
              <a:t>ECCO 1x1</a:t>
            </a:r>
          </a:p>
        </p:txBody>
      </p:sp>
      <p:cxnSp>
        <p:nvCxnSpPr>
          <p:cNvPr id="7" name="Straight Connector 6"/>
          <p:cNvCxnSpPr/>
          <p:nvPr/>
        </p:nvCxnSpPr>
        <p:spPr>
          <a:xfrm flipH="1">
            <a:off x="3761154" y="4884615"/>
            <a:ext cx="68384" cy="234462"/>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a:off x="3516924" y="5105401"/>
            <a:ext cx="239346" cy="234462"/>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3551116" y="5339863"/>
            <a:ext cx="395653" cy="336060"/>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3756270" y="5693721"/>
            <a:ext cx="157284" cy="378841"/>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rot="18552480">
            <a:off x="3331266" y="4977272"/>
            <a:ext cx="498272" cy="261610"/>
          </a:xfrm>
          <a:prstGeom prst="rect">
            <a:avLst/>
          </a:prstGeom>
          <a:noFill/>
        </p:spPr>
        <p:txBody>
          <a:bodyPr wrap="none" rtlCol="0">
            <a:spAutoFit/>
          </a:bodyPr>
          <a:lstStyle/>
          <a:p>
            <a:r>
              <a:rPr lang="en-US" sz="1100" dirty="0">
                <a:solidFill>
                  <a:srgbClr val="FF0000"/>
                </a:solidFill>
              </a:rPr>
              <a:t>GA02</a:t>
            </a:r>
          </a:p>
        </p:txBody>
      </p:sp>
      <p:pic>
        <p:nvPicPr>
          <p:cNvPr id="22" name="Picture 21"/>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28796" y="848911"/>
            <a:ext cx="4262417" cy="3889168"/>
          </a:xfrm>
          <a:prstGeom prst="rect">
            <a:avLst/>
          </a:prstGeom>
        </p:spPr>
      </p:pic>
      <p:sp>
        <p:nvSpPr>
          <p:cNvPr id="23"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56</a:t>
            </a:fld>
            <a:endParaRPr lang="en-US"/>
          </a:p>
        </p:txBody>
      </p:sp>
      <p:sp>
        <p:nvSpPr>
          <p:cNvPr id="2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2263890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34747" y="2434689"/>
            <a:ext cx="7826616" cy="2800767"/>
          </a:xfrm>
          <a:prstGeom prst="rect">
            <a:avLst/>
          </a:prstGeom>
          <a:noFill/>
        </p:spPr>
        <p:txBody>
          <a:bodyPr wrap="square" rtlCol="0">
            <a:spAutoFit/>
          </a:bodyPr>
          <a:lstStyle/>
          <a:p>
            <a:pPr algn="ctr"/>
            <a:r>
              <a:rPr lang="en-US" sz="4400" b="1" dirty="0"/>
              <a:t>TEI, radioactivity, particle scavenging and fluxes</a:t>
            </a:r>
          </a:p>
          <a:p>
            <a:pPr algn="ctr"/>
            <a:r>
              <a:rPr lang="en-US" sz="4400" b="1" dirty="0"/>
              <a:t>(Uranium and Thorium decay series)</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57</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753067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62572" y="528734"/>
            <a:ext cx="6885531" cy="6064070"/>
          </a:xfrm>
          <a:prstGeom prst="rect">
            <a:avLst/>
          </a:prstGeom>
        </p:spPr>
      </p:pic>
      <p:sp>
        <p:nvSpPr>
          <p:cNvPr id="10" name="TextBox 9"/>
          <p:cNvSpPr txBox="1"/>
          <p:nvPr/>
        </p:nvSpPr>
        <p:spPr>
          <a:xfrm>
            <a:off x="201598" y="88602"/>
            <a:ext cx="7826616" cy="400110"/>
          </a:xfrm>
          <a:prstGeom prst="rect">
            <a:avLst/>
          </a:prstGeom>
          <a:noFill/>
        </p:spPr>
        <p:txBody>
          <a:bodyPr wrap="square" rtlCol="0">
            <a:spAutoFit/>
          </a:bodyPr>
          <a:lstStyle/>
          <a:p>
            <a:r>
              <a:rPr lang="en-US" sz="2000" b="1" dirty="0">
                <a:solidFill>
                  <a:srgbClr val="660066"/>
                </a:solidFill>
              </a:rPr>
              <a:t>Marine particles &amp; scavenging</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58</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3" name="TextBox 2"/>
          <p:cNvSpPr txBox="1"/>
          <p:nvPr/>
        </p:nvSpPr>
        <p:spPr>
          <a:xfrm>
            <a:off x="7140608" y="6338888"/>
            <a:ext cx="2003392" cy="253916"/>
          </a:xfrm>
          <a:prstGeom prst="rect">
            <a:avLst/>
          </a:prstGeom>
          <a:noFill/>
        </p:spPr>
        <p:txBody>
          <a:bodyPr wrap="none" rtlCol="0">
            <a:spAutoFit/>
          </a:bodyPr>
          <a:lstStyle/>
          <a:p>
            <a:r>
              <a:rPr lang="en-US" sz="1050" dirty="0" err="1"/>
              <a:t>Jeandel</a:t>
            </a:r>
            <a:r>
              <a:rPr lang="en-US" sz="1050" dirty="0"/>
              <a:t> &amp; Roy-Barman (2016)</a:t>
            </a:r>
          </a:p>
        </p:txBody>
      </p:sp>
    </p:spTree>
    <p:extLst>
      <p:ext uri="{BB962C8B-B14F-4D97-AF65-F5344CB8AC3E}">
        <p14:creationId xmlns:p14="http://schemas.microsoft.com/office/powerpoint/2010/main" val="20330463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01598" y="88602"/>
            <a:ext cx="6265167" cy="400110"/>
          </a:xfrm>
          <a:prstGeom prst="rect">
            <a:avLst/>
          </a:prstGeom>
          <a:noFill/>
        </p:spPr>
        <p:txBody>
          <a:bodyPr wrap="square" rtlCol="0">
            <a:spAutoFit/>
          </a:bodyPr>
          <a:lstStyle/>
          <a:p>
            <a:r>
              <a:rPr lang="is-IS" sz="2000" b="1" dirty="0">
                <a:solidFill>
                  <a:srgbClr val="660066"/>
                </a:solidFill>
              </a:rPr>
              <a:t>Radon 222 as a tracer</a:t>
            </a:r>
            <a:endParaRPr lang="en-US" sz="2000" b="1" dirty="0">
              <a:solidFill>
                <a:srgbClr val="660066"/>
              </a:solidFill>
            </a:endParaRPr>
          </a:p>
        </p:txBody>
      </p:sp>
      <p:pic>
        <p:nvPicPr>
          <p:cNvPr id="2" name="Picture 1" descr="490px-Decay_chain(4n+2,_Uranium_series).svg.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038" y="374005"/>
            <a:ext cx="4517299" cy="6361095"/>
          </a:xfrm>
          <a:prstGeom prst="rect">
            <a:avLst/>
          </a:prstGeom>
        </p:spPr>
      </p:pic>
      <p:sp>
        <p:nvSpPr>
          <p:cNvPr id="3" name="Rectangle 2"/>
          <p:cNvSpPr/>
          <p:nvPr/>
        </p:nvSpPr>
        <p:spPr>
          <a:xfrm>
            <a:off x="4760452" y="934064"/>
            <a:ext cx="3965677" cy="214671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4760452" y="3080774"/>
            <a:ext cx="3965677" cy="1081548"/>
          </a:xfrm>
          <a:prstGeom prst="rect">
            <a:avLst/>
          </a:prstGeom>
          <a:solidFill>
            <a:srgbClr val="88350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4834193" y="1065161"/>
            <a:ext cx="937476" cy="584776"/>
          </a:xfrm>
          <a:prstGeom prst="rect">
            <a:avLst/>
          </a:prstGeom>
          <a:noFill/>
        </p:spPr>
        <p:txBody>
          <a:bodyPr wrap="none" rtlCol="0">
            <a:spAutoFit/>
          </a:bodyPr>
          <a:lstStyle/>
          <a:p>
            <a:r>
              <a:rPr lang="en-US" sz="3200" baseline="30000" dirty="0"/>
              <a:t>234</a:t>
            </a:r>
            <a:r>
              <a:rPr lang="en-US" sz="3200" dirty="0"/>
              <a:t>U</a:t>
            </a:r>
          </a:p>
        </p:txBody>
      </p:sp>
      <p:sp>
        <p:nvSpPr>
          <p:cNvPr id="24" name="TextBox 23"/>
          <p:cNvSpPr txBox="1"/>
          <p:nvPr/>
        </p:nvSpPr>
        <p:spPr>
          <a:xfrm>
            <a:off x="4834193" y="2482646"/>
            <a:ext cx="1120018" cy="584776"/>
          </a:xfrm>
          <a:prstGeom prst="rect">
            <a:avLst/>
          </a:prstGeom>
          <a:noFill/>
        </p:spPr>
        <p:txBody>
          <a:bodyPr wrap="none" rtlCol="0">
            <a:spAutoFit/>
          </a:bodyPr>
          <a:lstStyle/>
          <a:p>
            <a:r>
              <a:rPr lang="en-US" sz="3200" baseline="30000" dirty="0"/>
              <a:t>230</a:t>
            </a:r>
            <a:r>
              <a:rPr lang="en-US" sz="3200" dirty="0"/>
              <a:t>Th</a:t>
            </a:r>
          </a:p>
        </p:txBody>
      </p:sp>
      <p:sp>
        <p:nvSpPr>
          <p:cNvPr id="28" name="TextBox 27"/>
          <p:cNvSpPr txBox="1"/>
          <p:nvPr/>
        </p:nvSpPr>
        <p:spPr>
          <a:xfrm>
            <a:off x="5957659" y="3318387"/>
            <a:ext cx="1165704" cy="584776"/>
          </a:xfrm>
          <a:prstGeom prst="rect">
            <a:avLst/>
          </a:prstGeom>
          <a:noFill/>
        </p:spPr>
        <p:txBody>
          <a:bodyPr wrap="none" rtlCol="0">
            <a:spAutoFit/>
          </a:bodyPr>
          <a:lstStyle/>
          <a:p>
            <a:r>
              <a:rPr lang="en-US" sz="3200" baseline="30000" dirty="0"/>
              <a:t>226</a:t>
            </a:r>
            <a:r>
              <a:rPr lang="en-US" sz="3200" dirty="0"/>
              <a:t>Ra</a:t>
            </a:r>
          </a:p>
        </p:txBody>
      </p:sp>
      <p:sp>
        <p:nvSpPr>
          <p:cNvPr id="30" name="TextBox 29"/>
          <p:cNvSpPr txBox="1"/>
          <p:nvPr/>
        </p:nvSpPr>
        <p:spPr>
          <a:xfrm>
            <a:off x="7602651" y="3326581"/>
            <a:ext cx="1165704" cy="584776"/>
          </a:xfrm>
          <a:prstGeom prst="rect">
            <a:avLst/>
          </a:prstGeom>
          <a:noFill/>
        </p:spPr>
        <p:txBody>
          <a:bodyPr wrap="none" rtlCol="0">
            <a:spAutoFit/>
          </a:bodyPr>
          <a:lstStyle/>
          <a:p>
            <a:r>
              <a:rPr lang="en-US" sz="3200" baseline="30000" dirty="0"/>
              <a:t>222</a:t>
            </a:r>
            <a:r>
              <a:rPr lang="en-US" sz="3200" dirty="0"/>
              <a:t>Rn</a:t>
            </a:r>
          </a:p>
        </p:txBody>
      </p:sp>
      <p:cxnSp>
        <p:nvCxnSpPr>
          <p:cNvPr id="11" name="Straight Arrow Connector 10"/>
          <p:cNvCxnSpPr/>
          <p:nvPr/>
        </p:nvCxnSpPr>
        <p:spPr>
          <a:xfrm>
            <a:off x="5317613" y="1592579"/>
            <a:ext cx="8193" cy="83270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5325806" y="2916656"/>
            <a:ext cx="8193" cy="83270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5473290" y="3670709"/>
            <a:ext cx="480921"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7154506" y="3667431"/>
            <a:ext cx="480921"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flipV="1">
            <a:off x="6535173" y="2069690"/>
            <a:ext cx="0" cy="1340464"/>
          </a:xfrm>
          <a:prstGeom prst="straightConnector1">
            <a:avLst/>
          </a:prstGeom>
          <a:ln>
            <a:solidFill>
              <a:srgbClr val="FFFF00"/>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V="1">
            <a:off x="8096865" y="2794000"/>
            <a:ext cx="0" cy="616153"/>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7560425" y="2282716"/>
            <a:ext cx="1165704" cy="584776"/>
          </a:xfrm>
          <a:prstGeom prst="rect">
            <a:avLst/>
          </a:prstGeom>
          <a:noFill/>
        </p:spPr>
        <p:txBody>
          <a:bodyPr wrap="none" rtlCol="0">
            <a:spAutoFit/>
          </a:bodyPr>
          <a:lstStyle/>
          <a:p>
            <a:r>
              <a:rPr lang="en-US" sz="3200" baseline="30000" dirty="0">
                <a:solidFill>
                  <a:srgbClr val="FFFFFF"/>
                </a:solidFill>
              </a:rPr>
              <a:t>222</a:t>
            </a:r>
            <a:r>
              <a:rPr lang="en-US" sz="3200" dirty="0">
                <a:solidFill>
                  <a:srgbClr val="FFFFFF"/>
                </a:solidFill>
              </a:rPr>
              <a:t>Rn</a:t>
            </a:r>
          </a:p>
        </p:txBody>
      </p:sp>
      <p:sp>
        <p:nvSpPr>
          <p:cNvPr id="38" name="TextBox 37"/>
          <p:cNvSpPr txBox="1"/>
          <p:nvPr/>
        </p:nvSpPr>
        <p:spPr>
          <a:xfrm>
            <a:off x="5964220" y="1576191"/>
            <a:ext cx="1165704" cy="584776"/>
          </a:xfrm>
          <a:prstGeom prst="rect">
            <a:avLst/>
          </a:prstGeom>
          <a:noFill/>
        </p:spPr>
        <p:txBody>
          <a:bodyPr wrap="none" rtlCol="0">
            <a:spAutoFit/>
          </a:bodyPr>
          <a:lstStyle/>
          <a:p>
            <a:r>
              <a:rPr lang="en-US" sz="3200" baseline="30000" dirty="0">
                <a:solidFill>
                  <a:srgbClr val="FFFF00"/>
                </a:solidFill>
              </a:rPr>
              <a:t>226</a:t>
            </a:r>
            <a:r>
              <a:rPr lang="en-US" sz="3200" dirty="0">
                <a:solidFill>
                  <a:srgbClr val="FFFF00"/>
                </a:solidFill>
              </a:rPr>
              <a:t>Ra</a:t>
            </a:r>
          </a:p>
        </p:txBody>
      </p:sp>
      <p:cxnSp>
        <p:nvCxnSpPr>
          <p:cNvPr id="39" name="Straight Arrow Connector 38"/>
          <p:cNvCxnSpPr/>
          <p:nvPr/>
        </p:nvCxnSpPr>
        <p:spPr>
          <a:xfrm>
            <a:off x="7079504" y="1894347"/>
            <a:ext cx="480921" cy="0"/>
          </a:xfrm>
          <a:prstGeom prst="straightConnector1">
            <a:avLst/>
          </a:prstGeom>
          <a:ln>
            <a:solidFill>
              <a:srgbClr val="FFFF00"/>
            </a:solidFill>
            <a:tailEnd type="arrow"/>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7560425" y="1646410"/>
            <a:ext cx="1165704" cy="584776"/>
          </a:xfrm>
          <a:prstGeom prst="rect">
            <a:avLst/>
          </a:prstGeom>
          <a:noFill/>
        </p:spPr>
        <p:txBody>
          <a:bodyPr wrap="none" rtlCol="0">
            <a:spAutoFit/>
          </a:bodyPr>
          <a:lstStyle/>
          <a:p>
            <a:r>
              <a:rPr lang="en-US" sz="3200" baseline="30000" dirty="0">
                <a:solidFill>
                  <a:srgbClr val="FFFF00"/>
                </a:solidFill>
              </a:rPr>
              <a:t>222</a:t>
            </a:r>
            <a:r>
              <a:rPr lang="en-US" sz="3200" dirty="0">
                <a:solidFill>
                  <a:srgbClr val="FFFF00"/>
                </a:solidFill>
              </a:rPr>
              <a:t>Rn</a:t>
            </a:r>
          </a:p>
        </p:txBody>
      </p:sp>
      <p:sp>
        <p:nvSpPr>
          <p:cNvPr id="44" name="TextBox 43"/>
          <p:cNvSpPr txBox="1"/>
          <p:nvPr/>
        </p:nvSpPr>
        <p:spPr>
          <a:xfrm>
            <a:off x="7934000" y="1982210"/>
            <a:ext cx="364403" cy="461665"/>
          </a:xfrm>
          <a:prstGeom prst="rect">
            <a:avLst/>
          </a:prstGeom>
          <a:noFill/>
        </p:spPr>
        <p:txBody>
          <a:bodyPr wrap="none" rtlCol="0">
            <a:spAutoFit/>
          </a:bodyPr>
          <a:lstStyle/>
          <a:p>
            <a:r>
              <a:rPr lang="en-US" sz="2400" dirty="0"/>
              <a:t>+</a:t>
            </a:r>
          </a:p>
        </p:txBody>
      </p:sp>
      <p:sp>
        <p:nvSpPr>
          <p:cNvPr id="45" name="Rectangle 44"/>
          <p:cNvSpPr/>
          <p:nvPr/>
        </p:nvSpPr>
        <p:spPr>
          <a:xfrm>
            <a:off x="7552231" y="2351548"/>
            <a:ext cx="1165704" cy="442452"/>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ectangle 45"/>
          <p:cNvSpPr/>
          <p:nvPr/>
        </p:nvSpPr>
        <p:spPr>
          <a:xfrm>
            <a:off x="1379213" y="532579"/>
            <a:ext cx="587240" cy="606323"/>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ectangle 46"/>
          <p:cNvSpPr/>
          <p:nvPr/>
        </p:nvSpPr>
        <p:spPr>
          <a:xfrm>
            <a:off x="1371019" y="1474837"/>
            <a:ext cx="587240" cy="606323"/>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1362825" y="2375390"/>
            <a:ext cx="587240" cy="606323"/>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a:off x="1354631" y="3285362"/>
            <a:ext cx="587240" cy="606323"/>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4713503" y="4162322"/>
            <a:ext cx="4054852" cy="2000548"/>
          </a:xfrm>
          <a:prstGeom prst="rect">
            <a:avLst/>
          </a:prstGeom>
          <a:noFill/>
        </p:spPr>
        <p:txBody>
          <a:bodyPr wrap="square" rtlCol="0">
            <a:spAutoFit/>
          </a:bodyPr>
          <a:lstStyle/>
          <a:p>
            <a:pPr algn="ctr"/>
            <a:r>
              <a:rPr lang="en-US" sz="2800" b="1" dirty="0">
                <a:solidFill>
                  <a:srgbClr val="FF0000"/>
                </a:solidFill>
                <a:latin typeface="Symbol" charset="2"/>
                <a:cs typeface="Symbol" charset="2"/>
              </a:rPr>
              <a:t>l</a:t>
            </a:r>
            <a:r>
              <a:rPr lang="en-US" sz="2800" b="1" baseline="-25000" dirty="0">
                <a:solidFill>
                  <a:srgbClr val="FF0000"/>
                </a:solidFill>
              </a:rPr>
              <a:t>1/2</a:t>
            </a:r>
            <a:r>
              <a:rPr lang="en-US" sz="2800" b="1" dirty="0">
                <a:solidFill>
                  <a:srgbClr val="FF0000"/>
                </a:solidFill>
              </a:rPr>
              <a:t>=3.82 days</a:t>
            </a:r>
          </a:p>
          <a:p>
            <a:pPr marL="342900" indent="-342900">
              <a:buFont typeface="Arial"/>
              <a:buChar char="•"/>
            </a:pPr>
            <a:r>
              <a:rPr lang="en-US" sz="2400" dirty="0"/>
              <a:t>A time-dependent tracer of near-bottom mixing + sediment flux on a time scale of ~15 days</a:t>
            </a:r>
          </a:p>
        </p:txBody>
      </p:sp>
      <p:sp>
        <p:nvSpPr>
          <p:cNvPr id="7" name="TextBox 6"/>
          <p:cNvSpPr txBox="1"/>
          <p:nvPr/>
        </p:nvSpPr>
        <p:spPr>
          <a:xfrm>
            <a:off x="3221790" y="2498160"/>
            <a:ext cx="787395" cy="307777"/>
          </a:xfrm>
          <a:prstGeom prst="rect">
            <a:avLst/>
          </a:prstGeom>
          <a:noFill/>
        </p:spPr>
        <p:txBody>
          <a:bodyPr wrap="none" rtlCol="0">
            <a:spAutoFit/>
          </a:bodyPr>
          <a:lstStyle/>
          <a:p>
            <a:r>
              <a:rPr lang="en-US" sz="1400" dirty="0"/>
              <a:t>1602 </a:t>
            </a:r>
            <a:r>
              <a:rPr lang="en-US" sz="1400" dirty="0" err="1"/>
              <a:t>yr</a:t>
            </a:r>
            <a:endParaRPr lang="en-US" sz="1400" dirty="0"/>
          </a:p>
        </p:txBody>
      </p:sp>
      <p:sp>
        <p:nvSpPr>
          <p:cNvPr id="35" name="TextBox 34"/>
          <p:cNvSpPr txBox="1"/>
          <p:nvPr/>
        </p:nvSpPr>
        <p:spPr>
          <a:xfrm>
            <a:off x="3280614" y="1576191"/>
            <a:ext cx="889987" cy="307777"/>
          </a:xfrm>
          <a:prstGeom prst="rect">
            <a:avLst/>
          </a:prstGeom>
          <a:noFill/>
        </p:spPr>
        <p:txBody>
          <a:bodyPr wrap="none" rtlCol="0">
            <a:spAutoFit/>
          </a:bodyPr>
          <a:lstStyle/>
          <a:p>
            <a:r>
              <a:rPr lang="en-US" sz="1400" dirty="0"/>
              <a:t>75380 </a:t>
            </a:r>
            <a:r>
              <a:rPr lang="en-US" sz="1400" dirty="0" err="1"/>
              <a:t>yr</a:t>
            </a:r>
            <a:endParaRPr lang="en-US" sz="1400" dirty="0"/>
          </a:p>
        </p:txBody>
      </p:sp>
      <p:sp>
        <p:nvSpPr>
          <p:cNvPr id="36" name="TextBox 35"/>
          <p:cNvSpPr txBox="1"/>
          <p:nvPr/>
        </p:nvSpPr>
        <p:spPr>
          <a:xfrm>
            <a:off x="3168318" y="695468"/>
            <a:ext cx="992579" cy="307777"/>
          </a:xfrm>
          <a:prstGeom prst="rect">
            <a:avLst/>
          </a:prstGeom>
          <a:noFill/>
        </p:spPr>
        <p:txBody>
          <a:bodyPr wrap="none" rtlCol="0">
            <a:spAutoFit/>
          </a:bodyPr>
          <a:lstStyle/>
          <a:p>
            <a:r>
              <a:rPr lang="en-US" sz="1400" dirty="0"/>
              <a:t>245500 </a:t>
            </a:r>
            <a:r>
              <a:rPr lang="en-US" sz="1400" dirty="0" err="1"/>
              <a:t>yr</a:t>
            </a:r>
            <a:endParaRPr lang="en-US" sz="1400" dirty="0"/>
          </a:p>
        </p:txBody>
      </p:sp>
      <p:sp>
        <p:nvSpPr>
          <p:cNvPr id="40"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4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59</a:t>
            </a:fld>
            <a:endParaRPr lang="en-US"/>
          </a:p>
        </p:txBody>
      </p:sp>
      <p:sp>
        <p:nvSpPr>
          <p:cNvPr id="4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50" name="TextBox 49"/>
          <p:cNvSpPr txBox="1"/>
          <p:nvPr/>
        </p:nvSpPr>
        <p:spPr>
          <a:xfrm>
            <a:off x="3243141" y="3461935"/>
            <a:ext cx="963212" cy="307777"/>
          </a:xfrm>
          <a:prstGeom prst="rect">
            <a:avLst/>
          </a:prstGeom>
          <a:noFill/>
        </p:spPr>
        <p:txBody>
          <a:bodyPr wrap="none" rtlCol="0">
            <a:spAutoFit/>
          </a:bodyPr>
          <a:lstStyle/>
          <a:p>
            <a:r>
              <a:rPr lang="en-US" sz="1400" dirty="0"/>
              <a:t>3.82 days</a:t>
            </a:r>
          </a:p>
        </p:txBody>
      </p:sp>
    </p:spTree>
    <p:extLst>
      <p:ext uri="{BB962C8B-B14F-4D97-AF65-F5344CB8AC3E}">
        <p14:creationId xmlns:p14="http://schemas.microsoft.com/office/powerpoint/2010/main" val="2657720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223712" y="2343069"/>
            <a:ext cx="9429374" cy="4149967"/>
            <a:chOff x="-223712" y="2343069"/>
            <a:chExt cx="9429374" cy="4149967"/>
          </a:xfrm>
        </p:grpSpPr>
        <p:sp>
          <p:nvSpPr>
            <p:cNvPr id="8" name="Rectangle 7"/>
            <p:cNvSpPr/>
            <p:nvPr/>
          </p:nvSpPr>
          <p:spPr>
            <a:xfrm>
              <a:off x="46038" y="2486529"/>
              <a:ext cx="9050337" cy="3983784"/>
            </a:xfrm>
            <a:prstGeom prst="rect">
              <a:avLst/>
            </a:prstGeom>
            <a:gradFill>
              <a:gsLst>
                <a:gs pos="0">
                  <a:schemeClr val="accent1">
                    <a:lumMod val="75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223712" y="2343069"/>
              <a:ext cx="450975" cy="4127244"/>
            </a:xfrm>
            <a:prstGeom prst="rect">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8863256" y="2487781"/>
              <a:ext cx="342406" cy="3982532"/>
            </a:xfrm>
            <a:prstGeom prst="rect">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223712" y="6124453"/>
              <a:ext cx="9429374" cy="368583"/>
            </a:xfrm>
            <a:prstGeom prst="rect">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a:t>
              </a:r>
              <a:r>
                <a:rPr lang="en-US" sz="1600" dirty="0" err="1"/>
                <a:t>paleo</a:t>
              </a:r>
              <a:r>
                <a:rPr lang="en-US" sz="1600" dirty="0"/>
                <a:t>-proxies (coral/microfossils)</a:t>
              </a:r>
            </a:p>
          </p:txBody>
        </p:sp>
        <p:sp>
          <p:nvSpPr>
            <p:cNvPr id="12" name="Right Triangle 11"/>
            <p:cNvSpPr/>
            <p:nvPr/>
          </p:nvSpPr>
          <p:spPr>
            <a:xfrm>
              <a:off x="607219" y="2824404"/>
              <a:ext cx="863308" cy="3432013"/>
            </a:xfrm>
            <a:prstGeom prst="rtTriangle">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46038" y="2830785"/>
              <a:ext cx="571579" cy="3398896"/>
            </a:xfrm>
            <a:prstGeom prst="rect">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ight Triangle 14"/>
            <p:cNvSpPr/>
            <p:nvPr/>
          </p:nvSpPr>
          <p:spPr>
            <a:xfrm flipH="1">
              <a:off x="7225633" y="2864508"/>
              <a:ext cx="863308" cy="3432013"/>
            </a:xfrm>
            <a:prstGeom prst="rtTriangle">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flipH="1">
              <a:off x="8075572" y="2870904"/>
              <a:ext cx="571579" cy="3398896"/>
            </a:xfrm>
            <a:prstGeom prst="rect">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ight Triangle 16"/>
            <p:cNvSpPr/>
            <p:nvPr/>
          </p:nvSpPr>
          <p:spPr>
            <a:xfrm>
              <a:off x="1029368" y="4486085"/>
              <a:ext cx="1189790" cy="1743595"/>
            </a:xfrm>
            <a:prstGeom prst="rtTriangle">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ight Triangle 17"/>
            <p:cNvSpPr/>
            <p:nvPr/>
          </p:nvSpPr>
          <p:spPr>
            <a:xfrm flipH="1">
              <a:off x="6550530" y="4405877"/>
              <a:ext cx="1189790" cy="1743595"/>
            </a:xfrm>
            <a:prstGeom prst="rtTriangle">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Isosceles Triangle 18"/>
            <p:cNvSpPr/>
            <p:nvPr/>
          </p:nvSpPr>
          <p:spPr>
            <a:xfrm>
              <a:off x="3997158" y="4822887"/>
              <a:ext cx="1082842" cy="1313217"/>
            </a:xfrm>
            <a:prstGeom prst="triangle">
              <a:avLst>
                <a:gd name="adj" fmla="val 50000"/>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0" name="TextBox 19"/>
          <p:cNvSpPr txBox="1"/>
          <p:nvPr/>
        </p:nvSpPr>
        <p:spPr>
          <a:xfrm>
            <a:off x="2229008" y="2501572"/>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2" name="TextBox 21"/>
          <p:cNvSpPr txBox="1"/>
          <p:nvPr/>
        </p:nvSpPr>
        <p:spPr>
          <a:xfrm>
            <a:off x="2381408" y="2653972"/>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3" name="TextBox 22"/>
          <p:cNvSpPr txBox="1"/>
          <p:nvPr/>
        </p:nvSpPr>
        <p:spPr>
          <a:xfrm>
            <a:off x="2533808" y="2806372"/>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4" name="TextBox 23"/>
          <p:cNvSpPr txBox="1"/>
          <p:nvPr/>
        </p:nvSpPr>
        <p:spPr>
          <a:xfrm>
            <a:off x="2449404" y="242833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5" name="TextBox 24"/>
          <p:cNvSpPr txBox="1"/>
          <p:nvPr/>
        </p:nvSpPr>
        <p:spPr>
          <a:xfrm>
            <a:off x="2739680" y="2389098"/>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6" name="TextBox 25"/>
          <p:cNvSpPr txBox="1"/>
          <p:nvPr/>
        </p:nvSpPr>
        <p:spPr>
          <a:xfrm>
            <a:off x="2370365" y="2991038"/>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7" name="TextBox 26"/>
          <p:cNvSpPr txBox="1"/>
          <p:nvPr/>
        </p:nvSpPr>
        <p:spPr>
          <a:xfrm>
            <a:off x="2594542" y="317570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8" name="TextBox 27"/>
          <p:cNvSpPr txBox="1"/>
          <p:nvPr/>
        </p:nvSpPr>
        <p:spPr>
          <a:xfrm>
            <a:off x="2449404" y="354503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9" name="TextBox 28"/>
          <p:cNvSpPr txBox="1"/>
          <p:nvPr/>
        </p:nvSpPr>
        <p:spPr>
          <a:xfrm>
            <a:off x="2671684" y="2589440"/>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30" name="TextBox 29"/>
          <p:cNvSpPr txBox="1"/>
          <p:nvPr/>
        </p:nvSpPr>
        <p:spPr>
          <a:xfrm>
            <a:off x="2575068" y="369743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31" name="TextBox 30"/>
          <p:cNvSpPr txBox="1"/>
          <p:nvPr/>
        </p:nvSpPr>
        <p:spPr>
          <a:xfrm>
            <a:off x="2066721" y="2414968"/>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32" name="TextBox 31"/>
          <p:cNvSpPr txBox="1"/>
          <p:nvPr/>
        </p:nvSpPr>
        <p:spPr>
          <a:xfrm>
            <a:off x="2159128" y="281103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33" name="TextBox 32"/>
          <p:cNvSpPr txBox="1"/>
          <p:nvPr/>
        </p:nvSpPr>
        <p:spPr>
          <a:xfrm>
            <a:off x="2427618" y="332810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34" name="TextBox 33"/>
          <p:cNvSpPr txBox="1"/>
          <p:nvPr/>
        </p:nvSpPr>
        <p:spPr>
          <a:xfrm>
            <a:off x="2414652" y="386089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35" name="TextBox 34"/>
          <p:cNvSpPr txBox="1"/>
          <p:nvPr/>
        </p:nvSpPr>
        <p:spPr>
          <a:xfrm>
            <a:off x="2502876" y="4221211"/>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36" name="TextBox 35"/>
          <p:cNvSpPr txBox="1"/>
          <p:nvPr/>
        </p:nvSpPr>
        <p:spPr>
          <a:xfrm>
            <a:off x="2388670" y="4036545"/>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37" name="TextBox 36"/>
          <p:cNvSpPr txBox="1"/>
          <p:nvPr/>
        </p:nvSpPr>
        <p:spPr>
          <a:xfrm>
            <a:off x="2449404" y="4638221"/>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38" name="TextBox 37"/>
          <p:cNvSpPr txBox="1"/>
          <p:nvPr/>
        </p:nvSpPr>
        <p:spPr>
          <a:xfrm>
            <a:off x="2271424" y="320710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39" name="TextBox 38"/>
          <p:cNvSpPr txBox="1"/>
          <p:nvPr/>
        </p:nvSpPr>
        <p:spPr>
          <a:xfrm>
            <a:off x="2321076" y="4386979"/>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40" name="TextBox 39"/>
          <p:cNvSpPr txBox="1"/>
          <p:nvPr/>
        </p:nvSpPr>
        <p:spPr>
          <a:xfrm>
            <a:off x="2452846" y="5018142"/>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41" name="TextBox 40"/>
          <p:cNvSpPr txBox="1"/>
          <p:nvPr/>
        </p:nvSpPr>
        <p:spPr>
          <a:xfrm>
            <a:off x="2510138" y="538747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42" name="TextBox 41"/>
          <p:cNvSpPr txBox="1"/>
          <p:nvPr/>
        </p:nvSpPr>
        <p:spPr>
          <a:xfrm>
            <a:off x="2578510" y="5170542"/>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43" name="TextBox 42"/>
          <p:cNvSpPr txBox="1"/>
          <p:nvPr/>
        </p:nvSpPr>
        <p:spPr>
          <a:xfrm>
            <a:off x="2648014" y="4742943"/>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44" name="TextBox 43"/>
          <p:cNvSpPr txBox="1"/>
          <p:nvPr/>
        </p:nvSpPr>
        <p:spPr>
          <a:xfrm>
            <a:off x="2594542" y="569227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45" name="TextBox 44"/>
          <p:cNvSpPr txBox="1"/>
          <p:nvPr/>
        </p:nvSpPr>
        <p:spPr>
          <a:xfrm>
            <a:off x="2311528" y="2869860"/>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47" name="TextBox 46"/>
          <p:cNvSpPr txBox="1"/>
          <p:nvPr/>
        </p:nvSpPr>
        <p:spPr>
          <a:xfrm>
            <a:off x="4390952" y="4571645"/>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48" name="TextBox 47"/>
          <p:cNvSpPr txBox="1"/>
          <p:nvPr/>
        </p:nvSpPr>
        <p:spPr>
          <a:xfrm>
            <a:off x="4543352" y="4386979"/>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49" name="TextBox 48"/>
          <p:cNvSpPr txBox="1"/>
          <p:nvPr/>
        </p:nvSpPr>
        <p:spPr>
          <a:xfrm>
            <a:off x="4253076" y="4301419"/>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50" name="TextBox 49"/>
          <p:cNvSpPr txBox="1"/>
          <p:nvPr/>
        </p:nvSpPr>
        <p:spPr>
          <a:xfrm>
            <a:off x="4390952" y="4405877"/>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51" name="TextBox 50"/>
          <p:cNvSpPr txBox="1"/>
          <p:nvPr/>
        </p:nvSpPr>
        <p:spPr>
          <a:xfrm>
            <a:off x="4165606" y="4116753"/>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52" name="TextBox 51"/>
          <p:cNvSpPr txBox="1"/>
          <p:nvPr/>
        </p:nvSpPr>
        <p:spPr>
          <a:xfrm>
            <a:off x="4557876" y="4202313"/>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53" name="TextBox 52"/>
          <p:cNvSpPr txBox="1"/>
          <p:nvPr/>
        </p:nvSpPr>
        <p:spPr>
          <a:xfrm>
            <a:off x="4390952" y="4170047"/>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54" name="TextBox 53"/>
          <p:cNvSpPr txBox="1"/>
          <p:nvPr/>
        </p:nvSpPr>
        <p:spPr>
          <a:xfrm>
            <a:off x="4318006" y="4028529"/>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55" name="TextBox 54"/>
          <p:cNvSpPr txBox="1"/>
          <p:nvPr/>
        </p:nvSpPr>
        <p:spPr>
          <a:xfrm>
            <a:off x="4470406" y="4047249"/>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56" name="TextBox 55"/>
          <p:cNvSpPr txBox="1"/>
          <p:nvPr/>
        </p:nvSpPr>
        <p:spPr>
          <a:xfrm>
            <a:off x="4622806" y="3985761"/>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57" name="TextBox 56"/>
          <p:cNvSpPr txBox="1"/>
          <p:nvPr/>
        </p:nvSpPr>
        <p:spPr>
          <a:xfrm>
            <a:off x="4681630" y="4111425"/>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58" name="TextBox 57"/>
          <p:cNvSpPr txBox="1"/>
          <p:nvPr/>
        </p:nvSpPr>
        <p:spPr>
          <a:xfrm>
            <a:off x="4753822" y="4263825"/>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59" name="TextBox 58"/>
          <p:cNvSpPr txBox="1"/>
          <p:nvPr/>
        </p:nvSpPr>
        <p:spPr>
          <a:xfrm>
            <a:off x="4826014" y="4041921"/>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60" name="TextBox 59"/>
          <p:cNvSpPr txBox="1"/>
          <p:nvPr/>
        </p:nvSpPr>
        <p:spPr>
          <a:xfrm>
            <a:off x="4871470" y="4154217"/>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61" name="TextBox 60"/>
          <p:cNvSpPr txBox="1"/>
          <p:nvPr/>
        </p:nvSpPr>
        <p:spPr>
          <a:xfrm>
            <a:off x="4930294" y="4253145"/>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62" name="TextBox 61"/>
          <p:cNvSpPr txBox="1"/>
          <p:nvPr/>
        </p:nvSpPr>
        <p:spPr>
          <a:xfrm>
            <a:off x="4949014" y="4044609"/>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77" name="TextBox 76"/>
          <p:cNvSpPr txBox="1"/>
          <p:nvPr/>
        </p:nvSpPr>
        <p:spPr>
          <a:xfrm>
            <a:off x="2536496" y="2613690"/>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78" name="TextBox 77"/>
          <p:cNvSpPr txBox="1"/>
          <p:nvPr/>
        </p:nvSpPr>
        <p:spPr>
          <a:xfrm>
            <a:off x="2555216" y="232494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79" name="TextBox 78"/>
          <p:cNvSpPr txBox="1"/>
          <p:nvPr/>
        </p:nvSpPr>
        <p:spPr>
          <a:xfrm>
            <a:off x="2306576" y="234366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80" name="TextBox 79"/>
          <p:cNvSpPr txBox="1"/>
          <p:nvPr/>
        </p:nvSpPr>
        <p:spPr>
          <a:xfrm>
            <a:off x="2151512" y="2322282"/>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81" name="TextBox 80"/>
          <p:cNvSpPr txBox="1"/>
          <p:nvPr/>
        </p:nvSpPr>
        <p:spPr>
          <a:xfrm>
            <a:off x="2090024" y="259499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82" name="TextBox 81"/>
          <p:cNvSpPr txBox="1"/>
          <p:nvPr/>
        </p:nvSpPr>
        <p:spPr>
          <a:xfrm>
            <a:off x="2683568" y="2774130"/>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83" name="TextBox 82"/>
          <p:cNvSpPr txBox="1"/>
          <p:nvPr/>
        </p:nvSpPr>
        <p:spPr>
          <a:xfrm>
            <a:off x="2528504" y="302010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84" name="TextBox 83"/>
          <p:cNvSpPr txBox="1"/>
          <p:nvPr/>
        </p:nvSpPr>
        <p:spPr>
          <a:xfrm>
            <a:off x="2560592" y="345323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13" name="TextBox 112"/>
          <p:cNvSpPr txBox="1"/>
          <p:nvPr/>
        </p:nvSpPr>
        <p:spPr>
          <a:xfrm>
            <a:off x="5677387" y="204563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14" name="TextBox 113"/>
          <p:cNvSpPr txBox="1"/>
          <p:nvPr/>
        </p:nvSpPr>
        <p:spPr>
          <a:xfrm>
            <a:off x="5901979" y="218000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15" name="TextBox 114"/>
          <p:cNvSpPr txBox="1"/>
          <p:nvPr/>
        </p:nvSpPr>
        <p:spPr>
          <a:xfrm>
            <a:off x="5539511" y="2230990"/>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16" name="TextBox 115"/>
          <p:cNvSpPr txBox="1"/>
          <p:nvPr/>
        </p:nvSpPr>
        <p:spPr>
          <a:xfrm>
            <a:off x="5756841" y="183243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17" name="TextBox 116"/>
          <p:cNvSpPr txBox="1"/>
          <p:nvPr/>
        </p:nvSpPr>
        <p:spPr>
          <a:xfrm>
            <a:off x="5434477" y="204010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18" name="TextBox 117"/>
          <p:cNvSpPr txBox="1"/>
          <p:nvPr/>
        </p:nvSpPr>
        <p:spPr>
          <a:xfrm>
            <a:off x="5579615" y="1932668"/>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grpSp>
        <p:nvGrpSpPr>
          <p:cNvPr id="120" name="Group 119"/>
          <p:cNvGrpSpPr/>
          <p:nvPr/>
        </p:nvGrpSpPr>
        <p:grpSpPr>
          <a:xfrm rot="10800000">
            <a:off x="1833043" y="4108155"/>
            <a:ext cx="564233" cy="188086"/>
            <a:chOff x="2425393" y="1818105"/>
            <a:chExt cx="433882" cy="113884"/>
          </a:xfrm>
        </p:grpSpPr>
        <p:cxnSp>
          <p:nvCxnSpPr>
            <p:cNvPr id="121" name="Straight Arrow Connector 120"/>
            <p:cNvCxnSpPr/>
            <p:nvPr/>
          </p:nvCxnSpPr>
          <p:spPr>
            <a:xfrm>
              <a:off x="2446777" y="1818105"/>
              <a:ext cx="412498" cy="1588"/>
            </a:xfrm>
            <a:prstGeom prst="straightConnector1">
              <a:avLst/>
            </a:prstGeom>
            <a:ln w="381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22" name="Straight Arrow Connector 121"/>
            <p:cNvCxnSpPr/>
            <p:nvPr/>
          </p:nvCxnSpPr>
          <p:spPr>
            <a:xfrm flipH="1">
              <a:off x="2425393" y="1930401"/>
              <a:ext cx="412498" cy="1588"/>
            </a:xfrm>
            <a:prstGeom prst="straightConnector1">
              <a:avLst/>
            </a:prstGeom>
            <a:ln w="381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grpSp>
      <p:grpSp>
        <p:nvGrpSpPr>
          <p:cNvPr id="130" name="Group 129"/>
          <p:cNvGrpSpPr/>
          <p:nvPr/>
        </p:nvGrpSpPr>
        <p:grpSpPr>
          <a:xfrm rot="10800000">
            <a:off x="7015219" y="6002336"/>
            <a:ext cx="413178" cy="117358"/>
            <a:chOff x="2425393" y="1818105"/>
            <a:chExt cx="433882" cy="113884"/>
          </a:xfrm>
          <a:solidFill>
            <a:schemeClr val="bg1"/>
          </a:solidFill>
        </p:grpSpPr>
        <p:cxnSp>
          <p:nvCxnSpPr>
            <p:cNvPr id="131" name="Straight Arrow Connector 130"/>
            <p:cNvCxnSpPr/>
            <p:nvPr/>
          </p:nvCxnSpPr>
          <p:spPr>
            <a:xfrm>
              <a:off x="2446777" y="1818105"/>
              <a:ext cx="412498" cy="1588"/>
            </a:xfrm>
            <a:prstGeom prst="straightConnector1">
              <a:avLst/>
            </a:prstGeom>
            <a:grpFill/>
            <a:ln w="381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32" name="Straight Arrow Connector 131"/>
            <p:cNvCxnSpPr/>
            <p:nvPr/>
          </p:nvCxnSpPr>
          <p:spPr>
            <a:xfrm flipH="1">
              <a:off x="2425393" y="1930401"/>
              <a:ext cx="412498" cy="1588"/>
            </a:xfrm>
            <a:prstGeom prst="straightConnector1">
              <a:avLst/>
            </a:prstGeom>
            <a:grpFill/>
            <a:ln w="381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grpSp>
      <p:sp>
        <p:nvSpPr>
          <p:cNvPr id="136" name="TextBox 135"/>
          <p:cNvSpPr txBox="1"/>
          <p:nvPr/>
        </p:nvSpPr>
        <p:spPr>
          <a:xfrm>
            <a:off x="4622806" y="4670752"/>
            <a:ext cx="1735271" cy="338554"/>
          </a:xfrm>
          <a:prstGeom prst="rect">
            <a:avLst/>
          </a:prstGeom>
          <a:noFill/>
          <a:effectLst>
            <a:outerShdw blurRad="50800" dist="38100" dir="2700000" algn="tl" rotWithShape="0">
              <a:srgbClr val="000000">
                <a:alpha val="43000"/>
              </a:srgbClr>
            </a:outerShdw>
          </a:effectLst>
        </p:spPr>
        <p:txBody>
          <a:bodyPr wrap="none" rtlCol="0">
            <a:spAutoFit/>
          </a:bodyPr>
          <a:lstStyle/>
          <a:p>
            <a:r>
              <a:rPr lang="en-US" sz="1600" dirty="0" err="1">
                <a:solidFill>
                  <a:schemeClr val="bg2">
                    <a:lumMod val="25000"/>
                  </a:schemeClr>
                </a:solidFill>
              </a:rPr>
              <a:t>Hydrothermalism</a:t>
            </a:r>
            <a:endParaRPr lang="en-US" sz="1600" dirty="0">
              <a:solidFill>
                <a:schemeClr val="bg2">
                  <a:lumMod val="25000"/>
                </a:schemeClr>
              </a:solidFill>
            </a:endParaRPr>
          </a:p>
        </p:txBody>
      </p:sp>
      <p:sp>
        <p:nvSpPr>
          <p:cNvPr id="137" name="TextBox 136"/>
          <p:cNvSpPr txBox="1"/>
          <p:nvPr/>
        </p:nvSpPr>
        <p:spPr>
          <a:xfrm rot="3469068">
            <a:off x="1152738" y="5171869"/>
            <a:ext cx="1416223" cy="276999"/>
          </a:xfrm>
          <a:prstGeom prst="rect">
            <a:avLst/>
          </a:prstGeom>
          <a:noFill/>
        </p:spPr>
        <p:txBody>
          <a:bodyPr wrap="none" rtlCol="0">
            <a:spAutoFit/>
          </a:bodyPr>
          <a:lstStyle/>
          <a:p>
            <a:r>
              <a:rPr lang="en-US" sz="1200" b="1" dirty="0" err="1"/>
              <a:t>Nepheloid</a:t>
            </a:r>
            <a:r>
              <a:rPr lang="en-US" sz="1200" b="1" dirty="0"/>
              <a:t> layers</a:t>
            </a:r>
          </a:p>
        </p:txBody>
      </p:sp>
      <p:sp>
        <p:nvSpPr>
          <p:cNvPr id="138" name="TextBox 137"/>
          <p:cNvSpPr txBox="1"/>
          <p:nvPr/>
        </p:nvSpPr>
        <p:spPr>
          <a:xfrm>
            <a:off x="6085184" y="2161348"/>
            <a:ext cx="640620" cy="338554"/>
          </a:xfrm>
          <a:prstGeom prst="rect">
            <a:avLst/>
          </a:prstGeom>
          <a:noFill/>
        </p:spPr>
        <p:txBody>
          <a:bodyPr wrap="none" rtlCol="0">
            <a:spAutoFit/>
          </a:bodyPr>
          <a:lstStyle/>
          <a:p>
            <a:r>
              <a:rPr lang="en-US" sz="1600" b="1" dirty="0">
                <a:solidFill>
                  <a:srgbClr val="CDAA7D"/>
                </a:solidFill>
              </a:rPr>
              <a:t>Dust</a:t>
            </a:r>
          </a:p>
        </p:txBody>
      </p:sp>
      <p:sp>
        <p:nvSpPr>
          <p:cNvPr id="139" name="TextBox 138"/>
          <p:cNvSpPr txBox="1"/>
          <p:nvPr/>
        </p:nvSpPr>
        <p:spPr>
          <a:xfrm>
            <a:off x="1883913" y="1764380"/>
            <a:ext cx="1382310" cy="707886"/>
          </a:xfrm>
          <a:prstGeom prst="rect">
            <a:avLst/>
          </a:prstGeom>
          <a:noFill/>
        </p:spPr>
        <p:txBody>
          <a:bodyPr wrap="none" rtlCol="0">
            <a:spAutoFit/>
          </a:bodyPr>
          <a:lstStyle/>
          <a:p>
            <a:pPr algn="ctr"/>
            <a:r>
              <a:rPr lang="en-US" sz="1600" b="1" dirty="0"/>
              <a:t>Ecosystems</a:t>
            </a:r>
          </a:p>
          <a:p>
            <a:pPr algn="ctr"/>
            <a:r>
              <a:rPr lang="en-US" sz="1200" b="1" dirty="0"/>
              <a:t>= different</a:t>
            </a:r>
          </a:p>
          <a:p>
            <a:pPr algn="ctr"/>
            <a:r>
              <a:rPr lang="en-US" sz="1200" b="1" dirty="0"/>
              <a:t>particle types</a:t>
            </a:r>
          </a:p>
        </p:txBody>
      </p:sp>
      <p:sp>
        <p:nvSpPr>
          <p:cNvPr id="141" name="Freeform 140"/>
          <p:cNvSpPr/>
          <p:nvPr/>
        </p:nvSpPr>
        <p:spPr>
          <a:xfrm rot="21242721">
            <a:off x="730325" y="3285317"/>
            <a:ext cx="4606784" cy="382586"/>
          </a:xfrm>
          <a:custGeom>
            <a:avLst/>
            <a:gdLst>
              <a:gd name="connsiteX0" fmla="*/ 0 w 7138737"/>
              <a:gd name="connsiteY0" fmla="*/ 73526 h 715210"/>
              <a:gd name="connsiteX1" fmla="*/ 828842 w 7138737"/>
              <a:gd name="connsiteY1" fmla="*/ 6684 h 715210"/>
              <a:gd name="connsiteX2" fmla="*/ 2072106 w 7138737"/>
              <a:gd name="connsiteY2" fmla="*/ 33420 h 715210"/>
              <a:gd name="connsiteX3" fmla="*/ 3021263 w 7138737"/>
              <a:gd name="connsiteY3" fmla="*/ 180473 h 715210"/>
              <a:gd name="connsiteX4" fmla="*/ 4090737 w 7138737"/>
              <a:gd name="connsiteY4" fmla="*/ 46789 h 715210"/>
              <a:gd name="connsiteX5" fmla="*/ 4946316 w 7138737"/>
              <a:gd name="connsiteY5" fmla="*/ 167105 h 715210"/>
              <a:gd name="connsiteX6" fmla="*/ 5534527 w 7138737"/>
              <a:gd name="connsiteY6" fmla="*/ 394368 h 715210"/>
              <a:gd name="connsiteX7" fmla="*/ 6229685 w 7138737"/>
              <a:gd name="connsiteY7" fmla="*/ 474578 h 715210"/>
              <a:gd name="connsiteX8" fmla="*/ 7138737 w 7138737"/>
              <a:gd name="connsiteY8" fmla="*/ 715210 h 71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38737" h="715210">
                <a:moveTo>
                  <a:pt x="0" y="73526"/>
                </a:moveTo>
                <a:cubicBezTo>
                  <a:pt x="241745" y="43447"/>
                  <a:pt x="828842" y="6684"/>
                  <a:pt x="828842" y="6684"/>
                </a:cubicBezTo>
                <a:cubicBezTo>
                  <a:pt x="1174193" y="0"/>
                  <a:pt x="1706703" y="4455"/>
                  <a:pt x="2072106" y="33420"/>
                </a:cubicBezTo>
                <a:cubicBezTo>
                  <a:pt x="2437510" y="62385"/>
                  <a:pt x="2684825" y="178245"/>
                  <a:pt x="3021263" y="180473"/>
                </a:cubicBezTo>
                <a:cubicBezTo>
                  <a:pt x="3357701" y="182701"/>
                  <a:pt x="3769895" y="49017"/>
                  <a:pt x="4090737" y="46789"/>
                </a:cubicBezTo>
                <a:cubicBezTo>
                  <a:pt x="4411579" y="44561"/>
                  <a:pt x="4705684" y="109175"/>
                  <a:pt x="4946316" y="167105"/>
                </a:cubicBezTo>
                <a:cubicBezTo>
                  <a:pt x="5186948" y="225035"/>
                  <a:pt x="5320632" y="343122"/>
                  <a:pt x="5534527" y="394368"/>
                </a:cubicBezTo>
                <a:cubicBezTo>
                  <a:pt x="5748422" y="445614"/>
                  <a:pt x="5962317" y="421104"/>
                  <a:pt x="6229685" y="474578"/>
                </a:cubicBezTo>
                <a:cubicBezTo>
                  <a:pt x="6497053" y="528052"/>
                  <a:pt x="6817895" y="621631"/>
                  <a:pt x="7138737" y="715210"/>
                </a:cubicBezTo>
              </a:path>
            </a:pathLst>
          </a:custGeom>
          <a:ln w="38100">
            <a:solidFill>
              <a:srgbClr val="008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2" name="TextBox 141"/>
          <p:cNvSpPr txBox="1"/>
          <p:nvPr/>
        </p:nvSpPr>
        <p:spPr>
          <a:xfrm>
            <a:off x="4314200" y="2964326"/>
            <a:ext cx="1197764" cy="307777"/>
          </a:xfrm>
          <a:prstGeom prst="rect">
            <a:avLst/>
          </a:prstGeom>
          <a:noFill/>
        </p:spPr>
        <p:txBody>
          <a:bodyPr wrap="none" rtlCol="0">
            <a:spAutoFit/>
          </a:bodyPr>
          <a:lstStyle/>
          <a:p>
            <a:r>
              <a:rPr lang="en-US" sz="1400" b="1" dirty="0">
                <a:solidFill>
                  <a:srgbClr val="008000"/>
                </a:solidFill>
              </a:rPr>
              <a:t>pH-gradient</a:t>
            </a:r>
          </a:p>
        </p:txBody>
      </p:sp>
      <p:sp>
        <p:nvSpPr>
          <p:cNvPr id="146" name="Freeform 145"/>
          <p:cNvSpPr/>
          <p:nvPr/>
        </p:nvSpPr>
        <p:spPr>
          <a:xfrm>
            <a:off x="5277391" y="2945423"/>
            <a:ext cx="2733648" cy="919387"/>
          </a:xfrm>
          <a:custGeom>
            <a:avLst/>
            <a:gdLst>
              <a:gd name="connsiteX0" fmla="*/ 2435280 w 2983385"/>
              <a:gd name="connsiteY0" fmla="*/ 1310106 h 1310106"/>
              <a:gd name="connsiteX1" fmla="*/ 1740122 w 2983385"/>
              <a:gd name="connsiteY1" fmla="*/ 1122948 h 1310106"/>
              <a:gd name="connsiteX2" fmla="*/ 1486122 w 2983385"/>
              <a:gd name="connsiteY2" fmla="*/ 1082842 h 1310106"/>
              <a:gd name="connsiteX3" fmla="*/ 1058333 w 2983385"/>
              <a:gd name="connsiteY3" fmla="*/ 1042737 h 1310106"/>
              <a:gd name="connsiteX4" fmla="*/ 831069 w 2983385"/>
              <a:gd name="connsiteY4" fmla="*/ 975895 h 1310106"/>
              <a:gd name="connsiteX5" fmla="*/ 430017 w 2983385"/>
              <a:gd name="connsiteY5" fmla="*/ 815474 h 1310106"/>
              <a:gd name="connsiteX6" fmla="*/ 82438 w 2983385"/>
              <a:gd name="connsiteY6" fmla="*/ 681790 h 1310106"/>
              <a:gd name="connsiteX7" fmla="*/ 924648 w 2983385"/>
              <a:gd name="connsiteY7" fmla="*/ 213895 h 1310106"/>
              <a:gd name="connsiteX8" fmla="*/ 2328333 w 2983385"/>
              <a:gd name="connsiteY8" fmla="*/ 120316 h 1310106"/>
              <a:gd name="connsiteX9" fmla="*/ 2983385 w 2983385"/>
              <a:gd name="connsiteY9" fmla="*/ 0 h 131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83385" h="1310106">
                <a:moveTo>
                  <a:pt x="2435280" y="1310106"/>
                </a:moveTo>
                <a:lnTo>
                  <a:pt x="1740122" y="1122948"/>
                </a:lnTo>
                <a:cubicBezTo>
                  <a:pt x="1581929" y="1085071"/>
                  <a:pt x="1599754" y="1096211"/>
                  <a:pt x="1486122" y="1082842"/>
                </a:cubicBezTo>
                <a:cubicBezTo>
                  <a:pt x="1372491" y="1069474"/>
                  <a:pt x="1167508" y="1060561"/>
                  <a:pt x="1058333" y="1042737"/>
                </a:cubicBezTo>
                <a:cubicBezTo>
                  <a:pt x="949158" y="1024913"/>
                  <a:pt x="935788" y="1013772"/>
                  <a:pt x="831069" y="975895"/>
                </a:cubicBezTo>
                <a:cubicBezTo>
                  <a:pt x="726350" y="938018"/>
                  <a:pt x="430017" y="815474"/>
                  <a:pt x="430017" y="815474"/>
                </a:cubicBezTo>
                <a:cubicBezTo>
                  <a:pt x="305245" y="766457"/>
                  <a:pt x="0" y="782053"/>
                  <a:pt x="82438" y="681790"/>
                </a:cubicBezTo>
                <a:cubicBezTo>
                  <a:pt x="164876" y="581527"/>
                  <a:pt x="550332" y="307474"/>
                  <a:pt x="924648" y="213895"/>
                </a:cubicBezTo>
                <a:cubicBezTo>
                  <a:pt x="1298964" y="120316"/>
                  <a:pt x="1985210" y="155965"/>
                  <a:pt x="2328333" y="120316"/>
                </a:cubicBezTo>
                <a:cubicBezTo>
                  <a:pt x="2671456" y="84667"/>
                  <a:pt x="2827420" y="42333"/>
                  <a:pt x="2983385" y="0"/>
                </a:cubicBezTo>
              </a:path>
            </a:pathLst>
          </a:custGeom>
          <a:ln w="38100">
            <a:solidFill>
              <a:srgbClr val="FF78C8"/>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7" name="TextBox 146"/>
          <p:cNvSpPr txBox="1"/>
          <p:nvPr/>
        </p:nvSpPr>
        <p:spPr>
          <a:xfrm>
            <a:off x="5831699" y="3143462"/>
            <a:ext cx="1298085" cy="338554"/>
          </a:xfrm>
          <a:prstGeom prst="rect">
            <a:avLst/>
          </a:prstGeom>
          <a:noFill/>
          <a:effectLst>
            <a:outerShdw blurRad="50800" dist="38100" dir="2700000" algn="tl" rotWithShape="0">
              <a:srgbClr val="000000">
                <a:alpha val="43000"/>
              </a:srgbClr>
            </a:outerShdw>
          </a:effectLst>
        </p:spPr>
        <p:txBody>
          <a:bodyPr wrap="none" rtlCol="0">
            <a:spAutoFit/>
          </a:bodyPr>
          <a:lstStyle/>
          <a:p>
            <a:r>
              <a:rPr lang="en-US" sz="1600" b="1" dirty="0">
                <a:solidFill>
                  <a:srgbClr val="FF78C8"/>
                </a:solidFill>
              </a:rPr>
              <a:t>O</a:t>
            </a:r>
            <a:r>
              <a:rPr lang="en-US" sz="1600" b="1" baseline="-25000" dirty="0">
                <a:solidFill>
                  <a:srgbClr val="FF78C8"/>
                </a:solidFill>
              </a:rPr>
              <a:t>2</a:t>
            </a:r>
            <a:r>
              <a:rPr lang="en-US" sz="1600" b="1" dirty="0">
                <a:solidFill>
                  <a:srgbClr val="FF78C8"/>
                </a:solidFill>
              </a:rPr>
              <a:t>-gradient</a:t>
            </a:r>
          </a:p>
        </p:txBody>
      </p:sp>
      <p:sp>
        <p:nvSpPr>
          <p:cNvPr id="150" name="TextBox 149"/>
          <p:cNvSpPr txBox="1"/>
          <p:nvPr/>
        </p:nvSpPr>
        <p:spPr>
          <a:xfrm rot="20855128">
            <a:off x="212108" y="4487453"/>
            <a:ext cx="954107" cy="307777"/>
          </a:xfrm>
          <a:prstGeom prst="rect">
            <a:avLst/>
          </a:prstGeom>
          <a:noFill/>
        </p:spPr>
        <p:txBody>
          <a:bodyPr wrap="none" rtlCol="0">
            <a:spAutoFit/>
          </a:bodyPr>
          <a:lstStyle/>
          <a:p>
            <a:r>
              <a:rPr lang="en-US" sz="1400" b="1" dirty="0" err="1">
                <a:solidFill>
                  <a:schemeClr val="bg1">
                    <a:lumMod val="75000"/>
                  </a:schemeClr>
                </a:solidFill>
              </a:rPr>
              <a:t>lysocline</a:t>
            </a:r>
            <a:endParaRPr lang="en-US" sz="1400" b="1" dirty="0">
              <a:solidFill>
                <a:schemeClr val="bg1">
                  <a:lumMod val="75000"/>
                </a:schemeClr>
              </a:solidFill>
            </a:endParaRPr>
          </a:p>
        </p:txBody>
      </p:sp>
      <p:grpSp>
        <p:nvGrpSpPr>
          <p:cNvPr id="157" name="Group 156"/>
          <p:cNvGrpSpPr/>
          <p:nvPr/>
        </p:nvGrpSpPr>
        <p:grpSpPr>
          <a:xfrm rot="10800000">
            <a:off x="3813407" y="4478508"/>
            <a:ext cx="438097" cy="164464"/>
            <a:chOff x="2425393" y="1818105"/>
            <a:chExt cx="433882" cy="113884"/>
          </a:xfrm>
        </p:grpSpPr>
        <p:cxnSp>
          <p:nvCxnSpPr>
            <p:cNvPr id="158" name="Straight Arrow Connector 157"/>
            <p:cNvCxnSpPr/>
            <p:nvPr/>
          </p:nvCxnSpPr>
          <p:spPr>
            <a:xfrm>
              <a:off x="2446777" y="1818105"/>
              <a:ext cx="412498" cy="1588"/>
            </a:xfrm>
            <a:prstGeom prst="straightConnector1">
              <a:avLst/>
            </a:prstGeom>
            <a:ln w="381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59" name="Straight Arrow Connector 158"/>
            <p:cNvCxnSpPr/>
            <p:nvPr/>
          </p:nvCxnSpPr>
          <p:spPr>
            <a:xfrm flipH="1">
              <a:off x="2425393" y="1930401"/>
              <a:ext cx="412498" cy="1588"/>
            </a:xfrm>
            <a:prstGeom prst="straightConnector1">
              <a:avLst/>
            </a:prstGeom>
            <a:ln w="381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grpSp>
      <p:sp>
        <p:nvSpPr>
          <p:cNvPr id="160" name="Sun 159"/>
          <p:cNvSpPr/>
          <p:nvPr/>
        </p:nvSpPr>
        <p:spPr>
          <a:xfrm>
            <a:off x="3590001" y="1726527"/>
            <a:ext cx="730334" cy="604098"/>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2" name="TextBox 161"/>
          <p:cNvSpPr txBox="1"/>
          <p:nvPr/>
        </p:nvSpPr>
        <p:spPr>
          <a:xfrm>
            <a:off x="845214" y="3509413"/>
            <a:ext cx="1427494" cy="338554"/>
          </a:xfrm>
          <a:prstGeom prst="rect">
            <a:avLst/>
          </a:prstGeom>
          <a:noFill/>
          <a:effectLst>
            <a:outerShdw blurRad="50800" dist="38100" dir="2700000" algn="tl" rotWithShape="0">
              <a:srgbClr val="000000">
                <a:alpha val="43000"/>
              </a:srgbClr>
            </a:outerShdw>
          </a:effectLst>
        </p:spPr>
        <p:txBody>
          <a:bodyPr wrap="none" rtlCol="0">
            <a:spAutoFit/>
          </a:bodyPr>
          <a:lstStyle/>
          <a:p>
            <a:r>
              <a:rPr lang="en-US" sz="1600" b="1" dirty="0">
                <a:solidFill>
                  <a:srgbClr val="FFFF00"/>
                </a:solidFill>
              </a:rPr>
              <a:t>regeneration</a:t>
            </a:r>
          </a:p>
        </p:txBody>
      </p:sp>
      <p:cxnSp>
        <p:nvCxnSpPr>
          <p:cNvPr id="164" name="Straight Arrow Connector 163"/>
          <p:cNvCxnSpPr/>
          <p:nvPr/>
        </p:nvCxnSpPr>
        <p:spPr>
          <a:xfrm rot="5400000">
            <a:off x="2326154" y="3267285"/>
            <a:ext cx="643721" cy="1588"/>
          </a:xfrm>
          <a:prstGeom prst="straightConnector1">
            <a:avLst/>
          </a:prstGeom>
          <a:ln w="38100">
            <a:solidFill>
              <a:srgbClr val="FFFF00"/>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181" name="TextBox 180"/>
          <p:cNvSpPr txBox="1"/>
          <p:nvPr/>
        </p:nvSpPr>
        <p:spPr>
          <a:xfrm>
            <a:off x="4608282" y="3543548"/>
            <a:ext cx="1282397" cy="523220"/>
          </a:xfrm>
          <a:prstGeom prst="rect">
            <a:avLst/>
          </a:prstGeom>
          <a:noFill/>
        </p:spPr>
        <p:txBody>
          <a:bodyPr wrap="none" rtlCol="0">
            <a:spAutoFit/>
          </a:bodyPr>
          <a:lstStyle/>
          <a:p>
            <a:pPr algn="ctr"/>
            <a:r>
              <a:rPr lang="en-US" sz="1400" dirty="0" err="1">
                <a:solidFill>
                  <a:srgbClr val="0000FF"/>
                </a:solidFill>
              </a:rPr>
              <a:t>Complexation</a:t>
            </a:r>
            <a:endParaRPr lang="en-US" sz="1400" dirty="0">
              <a:solidFill>
                <a:srgbClr val="0000FF"/>
              </a:solidFill>
            </a:endParaRPr>
          </a:p>
          <a:p>
            <a:pPr algn="ctr"/>
            <a:r>
              <a:rPr lang="en-US" sz="1400" dirty="0">
                <a:solidFill>
                  <a:srgbClr val="0000FF"/>
                </a:solidFill>
              </a:rPr>
              <a:t>M+L=ML</a:t>
            </a:r>
          </a:p>
        </p:txBody>
      </p:sp>
      <p:cxnSp>
        <p:nvCxnSpPr>
          <p:cNvPr id="145" name="Straight Arrow Connector 144"/>
          <p:cNvCxnSpPr/>
          <p:nvPr/>
        </p:nvCxnSpPr>
        <p:spPr>
          <a:xfrm rot="10800000" flipV="1">
            <a:off x="2219158" y="3697434"/>
            <a:ext cx="390457" cy="1"/>
          </a:xfrm>
          <a:prstGeom prst="straightConnector1">
            <a:avLst/>
          </a:prstGeom>
          <a:ln w="38100">
            <a:solidFill>
              <a:srgbClr val="FFFF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66" name="Straight Arrow Connector 165"/>
          <p:cNvCxnSpPr/>
          <p:nvPr/>
        </p:nvCxnSpPr>
        <p:spPr>
          <a:xfrm rot="16200000" flipH="1">
            <a:off x="4816390" y="3394712"/>
            <a:ext cx="349949" cy="38912"/>
          </a:xfrm>
          <a:prstGeom prst="straightConnector1">
            <a:avLst/>
          </a:prstGeom>
          <a:ln>
            <a:solidFill>
              <a:srgbClr val="0000FF"/>
            </a:solidFill>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140" name="TextBox 139"/>
          <p:cNvSpPr txBox="1"/>
          <p:nvPr/>
        </p:nvSpPr>
        <p:spPr>
          <a:xfrm>
            <a:off x="3305424" y="3681606"/>
            <a:ext cx="1152742" cy="307777"/>
          </a:xfrm>
          <a:prstGeom prst="rect">
            <a:avLst/>
          </a:prstGeom>
          <a:noFill/>
        </p:spPr>
        <p:txBody>
          <a:bodyPr wrap="none" rtlCol="0">
            <a:spAutoFit/>
          </a:bodyPr>
          <a:lstStyle/>
          <a:p>
            <a:r>
              <a:rPr lang="en-US" sz="1400" dirty="0">
                <a:solidFill>
                  <a:schemeClr val="accent2">
                    <a:lumMod val="75000"/>
                  </a:schemeClr>
                </a:solidFill>
              </a:rPr>
              <a:t>precipitation</a:t>
            </a:r>
          </a:p>
        </p:txBody>
      </p:sp>
      <p:cxnSp>
        <p:nvCxnSpPr>
          <p:cNvPr id="143" name="Straight Arrow Connector 142"/>
          <p:cNvCxnSpPr/>
          <p:nvPr/>
        </p:nvCxnSpPr>
        <p:spPr>
          <a:xfrm flipH="1">
            <a:off x="2793152" y="3864810"/>
            <a:ext cx="546140" cy="5509"/>
          </a:xfrm>
          <a:prstGeom prst="straightConnector1">
            <a:avLst/>
          </a:prstGeom>
          <a:ln w="38100">
            <a:solidFill>
              <a:schemeClr val="accent4">
                <a:lumMod val="75000"/>
              </a:schemeClr>
            </a:solidFill>
            <a:headEnd type="none"/>
            <a:tailEnd type="arrow"/>
          </a:ln>
        </p:spPr>
        <p:style>
          <a:lnRef idx="2">
            <a:schemeClr val="accent1"/>
          </a:lnRef>
          <a:fillRef idx="0">
            <a:schemeClr val="accent1"/>
          </a:fillRef>
          <a:effectRef idx="1">
            <a:schemeClr val="accent1"/>
          </a:effectRef>
          <a:fontRef idx="minor">
            <a:schemeClr val="tx1"/>
          </a:fontRef>
        </p:style>
      </p:cxnSp>
      <p:grpSp>
        <p:nvGrpSpPr>
          <p:cNvPr id="167" name="Group 166"/>
          <p:cNvGrpSpPr/>
          <p:nvPr/>
        </p:nvGrpSpPr>
        <p:grpSpPr>
          <a:xfrm flipH="1">
            <a:off x="1863462" y="5627186"/>
            <a:ext cx="1272222" cy="527084"/>
            <a:chOff x="6795335" y="2892110"/>
            <a:chExt cx="1272222" cy="527084"/>
          </a:xfrm>
        </p:grpSpPr>
        <p:sp>
          <p:nvSpPr>
            <p:cNvPr id="168" name="TextBox 167"/>
            <p:cNvSpPr txBox="1"/>
            <p:nvPr/>
          </p:nvSpPr>
          <p:spPr>
            <a:xfrm>
              <a:off x="7777281" y="2910830"/>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70" name="TextBox 169"/>
            <p:cNvSpPr txBox="1"/>
            <p:nvPr/>
          </p:nvSpPr>
          <p:spPr>
            <a:xfrm>
              <a:off x="7432401" y="2892110"/>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75" name="TextBox 174"/>
            <p:cNvSpPr txBox="1"/>
            <p:nvPr/>
          </p:nvSpPr>
          <p:spPr>
            <a:xfrm>
              <a:off x="7180319" y="2950068"/>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76" name="TextBox 175"/>
            <p:cNvSpPr txBox="1"/>
            <p:nvPr/>
          </p:nvSpPr>
          <p:spPr>
            <a:xfrm>
              <a:off x="7685639" y="3049862"/>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77" name="TextBox 176"/>
            <p:cNvSpPr txBox="1"/>
            <p:nvPr/>
          </p:nvSpPr>
          <p:spPr>
            <a:xfrm>
              <a:off x="6795335" y="290816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grpSp>
      <p:sp>
        <p:nvSpPr>
          <p:cNvPr id="180" name="TextBox 179"/>
          <p:cNvSpPr txBox="1"/>
          <p:nvPr/>
        </p:nvSpPr>
        <p:spPr>
          <a:xfrm>
            <a:off x="3017366" y="5714810"/>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82" name="TextBox 181"/>
          <p:cNvSpPr txBox="1"/>
          <p:nvPr/>
        </p:nvSpPr>
        <p:spPr>
          <a:xfrm>
            <a:off x="2468939" y="5772768"/>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84" name="TextBox 183"/>
          <p:cNvSpPr txBox="1"/>
          <p:nvPr/>
        </p:nvSpPr>
        <p:spPr>
          <a:xfrm>
            <a:off x="2083955" y="573086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71" name="TextBox 170"/>
          <p:cNvSpPr txBox="1"/>
          <p:nvPr/>
        </p:nvSpPr>
        <p:spPr>
          <a:xfrm>
            <a:off x="2704003" y="5301322"/>
            <a:ext cx="1022561" cy="523220"/>
          </a:xfrm>
          <a:prstGeom prst="rect">
            <a:avLst/>
          </a:prstGeom>
          <a:noFill/>
          <a:effectLst>
            <a:outerShdw blurRad="50800" dist="38100" dir="2700000" algn="tl" rotWithShape="0">
              <a:srgbClr val="000000">
                <a:alpha val="43000"/>
              </a:srgbClr>
            </a:outerShdw>
          </a:effectLst>
        </p:spPr>
        <p:txBody>
          <a:bodyPr wrap="none" rtlCol="0">
            <a:spAutoFit/>
          </a:bodyPr>
          <a:lstStyle/>
          <a:p>
            <a:pPr algn="ctr"/>
            <a:r>
              <a:rPr lang="en-US" sz="1400" b="1" dirty="0">
                <a:solidFill>
                  <a:schemeClr val="accent2">
                    <a:lumMod val="75000"/>
                  </a:schemeClr>
                </a:solidFill>
              </a:rPr>
              <a:t>Boundary</a:t>
            </a:r>
          </a:p>
          <a:p>
            <a:pPr algn="ctr"/>
            <a:r>
              <a:rPr lang="en-US" sz="1400" b="1" dirty="0">
                <a:solidFill>
                  <a:schemeClr val="accent2">
                    <a:lumMod val="75000"/>
                  </a:schemeClr>
                </a:solidFill>
              </a:rPr>
              <a:t>exchange</a:t>
            </a:r>
          </a:p>
        </p:txBody>
      </p:sp>
      <p:cxnSp>
        <p:nvCxnSpPr>
          <p:cNvPr id="186" name="Straight Arrow Connector 185"/>
          <p:cNvCxnSpPr/>
          <p:nvPr/>
        </p:nvCxnSpPr>
        <p:spPr>
          <a:xfrm rot="10800000" flipV="1">
            <a:off x="5434477" y="3328104"/>
            <a:ext cx="330382" cy="305844"/>
          </a:xfrm>
          <a:prstGeom prst="straightConnector1">
            <a:avLst/>
          </a:prstGeom>
          <a:ln>
            <a:solidFill>
              <a:srgbClr val="0000FF"/>
            </a:solidFill>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198" name="TextBox 197"/>
          <p:cNvSpPr txBox="1"/>
          <p:nvPr/>
        </p:nvSpPr>
        <p:spPr>
          <a:xfrm>
            <a:off x="7815246" y="2350248"/>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99" name="TextBox 198"/>
          <p:cNvSpPr txBox="1"/>
          <p:nvPr/>
        </p:nvSpPr>
        <p:spPr>
          <a:xfrm>
            <a:off x="8236538" y="2500528"/>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00" name="TextBox 199"/>
          <p:cNvSpPr txBox="1"/>
          <p:nvPr/>
        </p:nvSpPr>
        <p:spPr>
          <a:xfrm>
            <a:off x="7815246" y="244382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01" name="TextBox 200"/>
          <p:cNvSpPr txBox="1"/>
          <p:nvPr/>
        </p:nvSpPr>
        <p:spPr>
          <a:xfrm>
            <a:off x="8147585" y="2387688"/>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02" name="TextBox 201"/>
          <p:cNvSpPr txBox="1"/>
          <p:nvPr/>
        </p:nvSpPr>
        <p:spPr>
          <a:xfrm>
            <a:off x="7860702" y="2542752"/>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04" name="TextBox 203"/>
          <p:cNvSpPr txBox="1"/>
          <p:nvPr/>
        </p:nvSpPr>
        <p:spPr>
          <a:xfrm>
            <a:off x="7946262" y="2387688"/>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05" name="TextBox 204"/>
          <p:cNvSpPr txBox="1"/>
          <p:nvPr/>
        </p:nvSpPr>
        <p:spPr>
          <a:xfrm>
            <a:off x="7951614" y="249998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06" name="TextBox 205"/>
          <p:cNvSpPr txBox="1"/>
          <p:nvPr/>
        </p:nvSpPr>
        <p:spPr>
          <a:xfrm>
            <a:off x="8023806" y="258554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07" name="TextBox 206"/>
          <p:cNvSpPr txBox="1"/>
          <p:nvPr/>
        </p:nvSpPr>
        <p:spPr>
          <a:xfrm>
            <a:off x="8061246" y="2435832"/>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09" name="TextBox 208"/>
          <p:cNvSpPr txBox="1"/>
          <p:nvPr/>
        </p:nvSpPr>
        <p:spPr>
          <a:xfrm>
            <a:off x="7700671" y="2250598"/>
            <a:ext cx="826143" cy="276999"/>
          </a:xfrm>
          <a:prstGeom prst="rect">
            <a:avLst/>
          </a:prstGeom>
          <a:noFill/>
        </p:spPr>
        <p:txBody>
          <a:bodyPr wrap="none" rtlCol="0">
            <a:spAutoFit/>
          </a:bodyPr>
          <a:lstStyle/>
          <a:p>
            <a:pPr algn="ctr"/>
            <a:r>
              <a:rPr lang="en-US" sz="1200" dirty="0">
                <a:solidFill>
                  <a:srgbClr val="CDAA7D"/>
                </a:solidFill>
              </a:rPr>
              <a:t>Estuaries</a:t>
            </a:r>
          </a:p>
        </p:txBody>
      </p:sp>
      <p:sp>
        <p:nvSpPr>
          <p:cNvPr id="211" name="Freeform 210"/>
          <p:cNvSpPr/>
          <p:nvPr/>
        </p:nvSpPr>
        <p:spPr>
          <a:xfrm>
            <a:off x="6036733" y="1832435"/>
            <a:ext cx="2946400" cy="385831"/>
          </a:xfrm>
          <a:custGeom>
            <a:avLst/>
            <a:gdLst>
              <a:gd name="connsiteX0" fmla="*/ 2946400 w 2946400"/>
              <a:gd name="connsiteY0" fmla="*/ 407811 h 517878"/>
              <a:gd name="connsiteX1" fmla="*/ 1270000 w 2946400"/>
              <a:gd name="connsiteY1" fmla="*/ 18344 h 517878"/>
              <a:gd name="connsiteX2" fmla="*/ 0 w 2946400"/>
              <a:gd name="connsiteY2" fmla="*/ 517878 h 517878"/>
            </a:gdLst>
            <a:ahLst/>
            <a:cxnLst>
              <a:cxn ang="0">
                <a:pos x="connsiteX0" y="connsiteY0"/>
              </a:cxn>
              <a:cxn ang="0">
                <a:pos x="connsiteX1" y="connsiteY1"/>
              </a:cxn>
              <a:cxn ang="0">
                <a:pos x="connsiteX2" y="connsiteY2"/>
              </a:cxn>
            </a:cxnLst>
            <a:rect l="l" t="t" r="r" b="b"/>
            <a:pathLst>
              <a:path w="2946400" h="517878">
                <a:moveTo>
                  <a:pt x="2946400" y="407811"/>
                </a:moveTo>
                <a:cubicBezTo>
                  <a:pt x="2353733" y="203905"/>
                  <a:pt x="1761067" y="0"/>
                  <a:pt x="1270000" y="18344"/>
                </a:cubicBezTo>
                <a:cubicBezTo>
                  <a:pt x="778933" y="36688"/>
                  <a:pt x="0" y="517878"/>
                  <a:pt x="0" y="517878"/>
                </a:cubicBezTo>
              </a:path>
            </a:pathLst>
          </a:custGeom>
          <a:noFill/>
          <a:ln w="25400" cap="flat" cmpd="sng" algn="ctr">
            <a:solidFill>
              <a:srgbClr val="CDAA7D"/>
            </a:solidFill>
            <a:prstDash val="sysDash"/>
            <a:round/>
            <a:headEnd type="none" w="med" len="med"/>
            <a:tailEnd type="stealth" w="lg"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2" name="TextBox 211"/>
          <p:cNvSpPr txBox="1"/>
          <p:nvPr/>
        </p:nvSpPr>
        <p:spPr>
          <a:xfrm>
            <a:off x="8472827" y="2199322"/>
            <a:ext cx="733619" cy="307777"/>
          </a:xfrm>
          <a:prstGeom prst="rect">
            <a:avLst/>
          </a:prstGeom>
          <a:noFill/>
        </p:spPr>
        <p:txBody>
          <a:bodyPr wrap="none" rtlCol="0">
            <a:spAutoFit/>
          </a:bodyPr>
          <a:lstStyle/>
          <a:p>
            <a:pPr algn="ctr"/>
            <a:r>
              <a:rPr lang="en-US" sz="1400" b="1" dirty="0">
                <a:solidFill>
                  <a:srgbClr val="CDAA7D"/>
                </a:solidFill>
              </a:rPr>
              <a:t>Rivers</a:t>
            </a:r>
          </a:p>
        </p:txBody>
      </p:sp>
      <p:sp>
        <p:nvSpPr>
          <p:cNvPr id="219" name="Rectangle 218"/>
          <p:cNvSpPr/>
          <p:nvPr/>
        </p:nvSpPr>
        <p:spPr>
          <a:xfrm>
            <a:off x="8640727" y="2765045"/>
            <a:ext cx="342406" cy="3705268"/>
          </a:xfrm>
          <a:prstGeom prst="rect">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8" name="Right Triangle 217"/>
          <p:cNvSpPr/>
          <p:nvPr/>
        </p:nvSpPr>
        <p:spPr>
          <a:xfrm flipH="1">
            <a:off x="8161152" y="2486634"/>
            <a:ext cx="734921" cy="444164"/>
          </a:xfrm>
          <a:prstGeom prst="rtTriangle">
            <a:avLst/>
          </a:prstGeom>
          <a:solidFill>
            <a:srgbClr val="804000"/>
          </a:solidFill>
          <a:ln>
            <a:solidFill>
              <a:srgbClr val="804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3" name="TextBox 132"/>
          <p:cNvSpPr txBox="1"/>
          <p:nvPr/>
        </p:nvSpPr>
        <p:spPr>
          <a:xfrm>
            <a:off x="7450925" y="5887085"/>
            <a:ext cx="1391013" cy="369332"/>
          </a:xfrm>
          <a:prstGeom prst="rect">
            <a:avLst/>
          </a:prstGeom>
          <a:solidFill>
            <a:schemeClr val="bg1"/>
          </a:solidFill>
        </p:spPr>
        <p:txBody>
          <a:bodyPr wrap="none" rtlCol="0">
            <a:spAutoFit/>
          </a:bodyPr>
          <a:lstStyle/>
          <a:p>
            <a:r>
              <a:rPr lang="en-US" dirty="0">
                <a:solidFill>
                  <a:srgbClr val="FF0000"/>
                </a:solidFill>
              </a:rPr>
              <a:t>Scavenging</a:t>
            </a:r>
          </a:p>
        </p:txBody>
      </p:sp>
      <p:sp>
        <p:nvSpPr>
          <p:cNvPr id="221" name="Freeform 220"/>
          <p:cNvSpPr/>
          <p:nvPr/>
        </p:nvSpPr>
        <p:spPr>
          <a:xfrm>
            <a:off x="8432800" y="2472266"/>
            <a:ext cx="677333" cy="158045"/>
          </a:xfrm>
          <a:custGeom>
            <a:avLst/>
            <a:gdLst>
              <a:gd name="connsiteX0" fmla="*/ 677333 w 677333"/>
              <a:gd name="connsiteY0" fmla="*/ 8467 h 158045"/>
              <a:gd name="connsiteX1" fmla="*/ 499533 w 677333"/>
              <a:gd name="connsiteY1" fmla="*/ 8467 h 158045"/>
              <a:gd name="connsiteX2" fmla="*/ 355600 w 677333"/>
              <a:gd name="connsiteY2" fmla="*/ 59267 h 158045"/>
              <a:gd name="connsiteX3" fmla="*/ 84667 w 677333"/>
              <a:gd name="connsiteY3" fmla="*/ 143934 h 158045"/>
              <a:gd name="connsiteX4" fmla="*/ 0 w 677333"/>
              <a:gd name="connsiteY4" fmla="*/ 143934 h 158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333" h="158045">
                <a:moveTo>
                  <a:pt x="677333" y="8467"/>
                </a:moveTo>
                <a:cubicBezTo>
                  <a:pt x="615244" y="4233"/>
                  <a:pt x="553155" y="0"/>
                  <a:pt x="499533" y="8467"/>
                </a:cubicBezTo>
                <a:cubicBezTo>
                  <a:pt x="445911" y="16934"/>
                  <a:pt x="424744" y="36689"/>
                  <a:pt x="355600" y="59267"/>
                </a:cubicBezTo>
                <a:cubicBezTo>
                  <a:pt x="286456" y="81845"/>
                  <a:pt x="143934" y="129823"/>
                  <a:pt x="84667" y="143934"/>
                </a:cubicBezTo>
                <a:cubicBezTo>
                  <a:pt x="25400" y="158045"/>
                  <a:pt x="0" y="143934"/>
                  <a:pt x="0" y="143934"/>
                </a:cubicBezTo>
              </a:path>
            </a:pathLst>
          </a:custGeom>
          <a:ln>
            <a:solidFill>
              <a:srgbClr val="2BE3EB"/>
            </a:solidFill>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22" name="Straight Arrow Connector 221"/>
          <p:cNvCxnSpPr/>
          <p:nvPr/>
        </p:nvCxnSpPr>
        <p:spPr>
          <a:xfrm>
            <a:off x="7572658" y="2690026"/>
            <a:ext cx="578320" cy="1588"/>
          </a:xfrm>
          <a:prstGeom prst="straightConnector1">
            <a:avLst/>
          </a:prstGeom>
          <a:ln w="38100">
            <a:solidFill>
              <a:schemeClr val="accent2">
                <a:lumMod val="75000"/>
              </a:schemeClr>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9" name="Freeform 148"/>
          <p:cNvSpPr/>
          <p:nvPr/>
        </p:nvSpPr>
        <p:spPr>
          <a:xfrm>
            <a:off x="-232443" y="3798155"/>
            <a:ext cx="9438105" cy="1073930"/>
          </a:xfrm>
          <a:custGeom>
            <a:avLst/>
            <a:gdLst>
              <a:gd name="connsiteX0" fmla="*/ 0 w 9438105"/>
              <a:gd name="connsiteY0" fmla="*/ 993719 h 1073930"/>
              <a:gd name="connsiteX1" fmla="*/ 588210 w 9438105"/>
              <a:gd name="connsiteY1" fmla="*/ 1047193 h 1073930"/>
              <a:gd name="connsiteX2" fmla="*/ 1791368 w 9438105"/>
              <a:gd name="connsiteY2" fmla="*/ 833298 h 1073930"/>
              <a:gd name="connsiteX3" fmla="*/ 3101474 w 9438105"/>
              <a:gd name="connsiteY3" fmla="*/ 926877 h 1073930"/>
              <a:gd name="connsiteX4" fmla="*/ 4531895 w 9438105"/>
              <a:gd name="connsiteY4" fmla="*/ 325298 h 1073930"/>
              <a:gd name="connsiteX5" fmla="*/ 6510421 w 9438105"/>
              <a:gd name="connsiteY5" fmla="*/ 418877 h 1073930"/>
              <a:gd name="connsiteX6" fmla="*/ 7499684 w 9438105"/>
              <a:gd name="connsiteY6" fmla="*/ 57930 h 1073930"/>
              <a:gd name="connsiteX7" fmla="*/ 8836526 w 9438105"/>
              <a:gd name="connsiteY7" fmla="*/ 71298 h 1073930"/>
              <a:gd name="connsiteX8" fmla="*/ 9438105 w 9438105"/>
              <a:gd name="connsiteY8" fmla="*/ 71298 h 1073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38105" h="1073930">
                <a:moveTo>
                  <a:pt x="0" y="993719"/>
                </a:moveTo>
                <a:cubicBezTo>
                  <a:pt x="144824" y="1033824"/>
                  <a:pt x="289649" y="1073930"/>
                  <a:pt x="588210" y="1047193"/>
                </a:cubicBezTo>
                <a:cubicBezTo>
                  <a:pt x="886771" y="1020456"/>
                  <a:pt x="1372491" y="853351"/>
                  <a:pt x="1791368" y="833298"/>
                </a:cubicBezTo>
                <a:cubicBezTo>
                  <a:pt x="2210245" y="813245"/>
                  <a:pt x="2644720" y="1011544"/>
                  <a:pt x="3101474" y="926877"/>
                </a:cubicBezTo>
                <a:cubicBezTo>
                  <a:pt x="3558228" y="842210"/>
                  <a:pt x="3963737" y="409965"/>
                  <a:pt x="4531895" y="325298"/>
                </a:cubicBezTo>
                <a:cubicBezTo>
                  <a:pt x="5100053" y="240631"/>
                  <a:pt x="6015790" y="463438"/>
                  <a:pt x="6510421" y="418877"/>
                </a:cubicBezTo>
                <a:cubicBezTo>
                  <a:pt x="7005053" y="374316"/>
                  <a:pt x="7112000" y="115860"/>
                  <a:pt x="7499684" y="57930"/>
                </a:cubicBezTo>
                <a:cubicBezTo>
                  <a:pt x="7887368" y="0"/>
                  <a:pt x="8836526" y="71298"/>
                  <a:pt x="8836526" y="71298"/>
                </a:cubicBezTo>
                <a:lnTo>
                  <a:pt x="9438105" y="71298"/>
                </a:lnTo>
              </a:path>
            </a:pathLst>
          </a:custGeom>
          <a:ln w="41275">
            <a:solidFill>
              <a:schemeClr val="bg1">
                <a:lumMod val="75000"/>
              </a:schemeClr>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88" name="Straight Arrow Connector 187"/>
          <p:cNvCxnSpPr/>
          <p:nvPr/>
        </p:nvCxnSpPr>
        <p:spPr>
          <a:xfrm rot="5400000" flipH="1" flipV="1">
            <a:off x="4869192" y="4082599"/>
            <a:ext cx="349811" cy="241671"/>
          </a:xfrm>
          <a:prstGeom prst="straightConnector1">
            <a:avLst/>
          </a:prstGeom>
          <a:ln>
            <a:solidFill>
              <a:srgbClr val="0000FF"/>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223" name="Straight Arrow Connector 222"/>
          <p:cNvCxnSpPr/>
          <p:nvPr/>
        </p:nvCxnSpPr>
        <p:spPr>
          <a:xfrm rot="16200000" flipH="1">
            <a:off x="4126698" y="3997708"/>
            <a:ext cx="326564" cy="252733"/>
          </a:xfrm>
          <a:prstGeom prst="straightConnector1">
            <a:avLst/>
          </a:prstGeom>
          <a:ln w="38100">
            <a:solidFill>
              <a:schemeClr val="accent4">
                <a:lumMod val="75000"/>
              </a:schemeClr>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172" name="TextBox 171"/>
          <p:cNvSpPr txBox="1"/>
          <p:nvPr/>
        </p:nvSpPr>
        <p:spPr>
          <a:xfrm>
            <a:off x="201598" y="88602"/>
            <a:ext cx="7371060" cy="677108"/>
          </a:xfrm>
          <a:prstGeom prst="rect">
            <a:avLst/>
          </a:prstGeom>
          <a:noFill/>
        </p:spPr>
        <p:txBody>
          <a:bodyPr wrap="square" rtlCol="0">
            <a:spAutoFit/>
          </a:bodyPr>
          <a:lstStyle/>
          <a:p>
            <a:r>
              <a:rPr lang="en-US" sz="2000" b="1" dirty="0">
                <a:solidFill>
                  <a:srgbClr val="660066"/>
                </a:solidFill>
              </a:rPr>
              <a:t>New tracers = new constraints on environmental change</a:t>
            </a:r>
          </a:p>
          <a:p>
            <a:r>
              <a:rPr lang="en-US" b="1" dirty="0"/>
              <a:t>Analyze multiple elements, constrain multiple processes</a:t>
            </a:r>
          </a:p>
        </p:txBody>
      </p:sp>
      <p:cxnSp>
        <p:nvCxnSpPr>
          <p:cNvPr id="165" name="Straight Arrow Connector 164"/>
          <p:cNvCxnSpPr/>
          <p:nvPr/>
        </p:nvCxnSpPr>
        <p:spPr>
          <a:xfrm>
            <a:off x="7646245" y="3449667"/>
            <a:ext cx="578320" cy="1588"/>
          </a:xfrm>
          <a:prstGeom prst="straightConnector1">
            <a:avLst/>
          </a:prstGeom>
          <a:ln w="38100">
            <a:solidFill>
              <a:schemeClr val="accent2">
                <a:lumMod val="60000"/>
                <a:lumOff val="40000"/>
              </a:schemeClr>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73" name="TextBox 172"/>
          <p:cNvSpPr txBox="1"/>
          <p:nvPr/>
        </p:nvSpPr>
        <p:spPr>
          <a:xfrm rot="16720704">
            <a:off x="7363808" y="3418327"/>
            <a:ext cx="1858649" cy="307777"/>
          </a:xfrm>
          <a:prstGeom prst="rect">
            <a:avLst/>
          </a:prstGeom>
          <a:noFill/>
          <a:effectLst>
            <a:outerShdw blurRad="50800" dist="38100" dir="2700000" algn="tl" rotWithShape="0">
              <a:srgbClr val="000000">
                <a:alpha val="43000"/>
              </a:srgbClr>
            </a:outerShdw>
          </a:effectLst>
        </p:spPr>
        <p:txBody>
          <a:bodyPr wrap="square" rtlCol="0">
            <a:spAutoFit/>
          </a:bodyPr>
          <a:lstStyle/>
          <a:p>
            <a:pPr algn="ctr"/>
            <a:r>
              <a:rPr lang="en-US" sz="1400" b="1" dirty="0" err="1">
                <a:solidFill>
                  <a:schemeClr val="bg1"/>
                </a:solidFill>
              </a:rPr>
              <a:t>Diagenesis</a:t>
            </a:r>
            <a:endParaRPr lang="en-US" sz="1400" b="1" dirty="0">
              <a:solidFill>
                <a:schemeClr val="bg1"/>
              </a:solidFill>
            </a:endParaRPr>
          </a:p>
        </p:txBody>
      </p:sp>
      <p:sp>
        <p:nvSpPr>
          <p:cNvPr id="174" name="TextBox 173"/>
          <p:cNvSpPr txBox="1"/>
          <p:nvPr/>
        </p:nvSpPr>
        <p:spPr>
          <a:xfrm>
            <a:off x="687439" y="2526936"/>
            <a:ext cx="1484401" cy="338554"/>
          </a:xfrm>
          <a:prstGeom prst="rect">
            <a:avLst/>
          </a:prstGeom>
          <a:noFill/>
        </p:spPr>
        <p:txBody>
          <a:bodyPr wrap="none" rtlCol="0">
            <a:spAutoFit/>
          </a:bodyPr>
          <a:lstStyle/>
          <a:p>
            <a:r>
              <a:rPr lang="en-US" sz="1600" b="1" dirty="0">
                <a:solidFill>
                  <a:srgbClr val="FFFF00"/>
                </a:solidFill>
                <a:effectLst>
                  <a:outerShdw blurRad="50800" dist="38100" dir="2700000" algn="tl" rotWithShape="0">
                    <a:prstClr val="black">
                      <a:alpha val="40000"/>
                    </a:prstClr>
                  </a:outerShdw>
                </a:effectLst>
              </a:rPr>
              <a:t>photosynthesis</a:t>
            </a:r>
          </a:p>
        </p:txBody>
      </p:sp>
      <p:cxnSp>
        <p:nvCxnSpPr>
          <p:cNvPr id="178" name="Straight Arrow Connector 177"/>
          <p:cNvCxnSpPr/>
          <p:nvPr/>
        </p:nvCxnSpPr>
        <p:spPr>
          <a:xfrm>
            <a:off x="2137575" y="2819988"/>
            <a:ext cx="472040" cy="8831"/>
          </a:xfrm>
          <a:prstGeom prst="straightConnector1">
            <a:avLst/>
          </a:prstGeom>
          <a:ln w="38100">
            <a:solidFill>
              <a:srgbClr val="FFFF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79" name="Straight Arrow Connector 178"/>
          <p:cNvCxnSpPr/>
          <p:nvPr/>
        </p:nvCxnSpPr>
        <p:spPr>
          <a:xfrm flipH="1" flipV="1">
            <a:off x="2170904" y="2930798"/>
            <a:ext cx="1588" cy="599822"/>
          </a:xfrm>
          <a:prstGeom prst="straightConnector1">
            <a:avLst/>
          </a:prstGeom>
          <a:ln w="38100">
            <a:solidFill>
              <a:srgbClr val="FFFF00"/>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83" name="Straight Arrow Connector 182"/>
          <p:cNvCxnSpPr/>
          <p:nvPr/>
        </p:nvCxnSpPr>
        <p:spPr>
          <a:xfrm>
            <a:off x="1744984" y="5798306"/>
            <a:ext cx="578320" cy="1588"/>
          </a:xfrm>
          <a:prstGeom prst="straightConnector1">
            <a:avLst/>
          </a:prstGeom>
          <a:ln w="38100">
            <a:solidFill>
              <a:srgbClr val="D99694"/>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85" name="Straight Arrow Connector 184"/>
          <p:cNvCxnSpPr/>
          <p:nvPr/>
        </p:nvCxnSpPr>
        <p:spPr>
          <a:xfrm rot="5400000">
            <a:off x="2200963" y="6135310"/>
            <a:ext cx="578320" cy="1588"/>
          </a:xfrm>
          <a:prstGeom prst="straightConnector1">
            <a:avLst/>
          </a:prstGeom>
          <a:ln w="38100">
            <a:solidFill>
              <a:schemeClr val="accent2">
                <a:lumMod val="60000"/>
                <a:lumOff val="40000"/>
              </a:schemeClr>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87" name="Straight Arrow Connector 186"/>
          <p:cNvCxnSpPr/>
          <p:nvPr/>
        </p:nvCxnSpPr>
        <p:spPr>
          <a:xfrm flipV="1">
            <a:off x="427966" y="2600322"/>
            <a:ext cx="0" cy="433702"/>
          </a:xfrm>
          <a:prstGeom prst="straightConnector1">
            <a:avLst/>
          </a:prstGeom>
          <a:ln w="38100">
            <a:solidFill>
              <a:srgbClr val="D99694"/>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89" name="Straight Arrow Connector 188"/>
          <p:cNvCxnSpPr/>
          <p:nvPr/>
        </p:nvCxnSpPr>
        <p:spPr>
          <a:xfrm>
            <a:off x="786025" y="4373611"/>
            <a:ext cx="578320" cy="1588"/>
          </a:xfrm>
          <a:prstGeom prst="straightConnector1">
            <a:avLst/>
          </a:prstGeom>
          <a:ln w="38100">
            <a:solidFill>
              <a:srgbClr val="D99694"/>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91" name="TextBox 190"/>
          <p:cNvSpPr txBox="1"/>
          <p:nvPr/>
        </p:nvSpPr>
        <p:spPr>
          <a:xfrm>
            <a:off x="1861217" y="4998756"/>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92" name="TextBox 191"/>
          <p:cNvSpPr txBox="1"/>
          <p:nvPr/>
        </p:nvSpPr>
        <p:spPr>
          <a:xfrm>
            <a:off x="1476233" y="495685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93" name="TextBox 192"/>
          <p:cNvSpPr txBox="1"/>
          <p:nvPr/>
        </p:nvSpPr>
        <p:spPr>
          <a:xfrm>
            <a:off x="2130845" y="5102311"/>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94" name="TextBox 193"/>
          <p:cNvSpPr txBox="1"/>
          <p:nvPr/>
        </p:nvSpPr>
        <p:spPr>
          <a:xfrm>
            <a:off x="1745861" y="5060409"/>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95" name="TextBox 194"/>
          <p:cNvSpPr txBox="1"/>
          <p:nvPr/>
        </p:nvSpPr>
        <p:spPr>
          <a:xfrm>
            <a:off x="1974541" y="517069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197" name="TextBox 196"/>
          <p:cNvSpPr txBox="1"/>
          <p:nvPr/>
        </p:nvSpPr>
        <p:spPr>
          <a:xfrm>
            <a:off x="1589557" y="5128792"/>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03" name="TextBox 202"/>
          <p:cNvSpPr txBox="1"/>
          <p:nvPr/>
        </p:nvSpPr>
        <p:spPr>
          <a:xfrm>
            <a:off x="2062462" y="5366074"/>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08" name="TextBox 207"/>
          <p:cNvSpPr txBox="1"/>
          <p:nvPr/>
        </p:nvSpPr>
        <p:spPr>
          <a:xfrm>
            <a:off x="1677478" y="5324172"/>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13" name="TextBox 212"/>
          <p:cNvSpPr txBox="1"/>
          <p:nvPr/>
        </p:nvSpPr>
        <p:spPr>
          <a:xfrm>
            <a:off x="1730316" y="4809241"/>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14" name="TextBox 213"/>
          <p:cNvSpPr txBox="1"/>
          <p:nvPr/>
        </p:nvSpPr>
        <p:spPr>
          <a:xfrm>
            <a:off x="1345332" y="4767339"/>
            <a:ext cx="290276" cy="369332"/>
          </a:xfrm>
          <a:prstGeom prst="rect">
            <a:avLst/>
          </a:prstGeom>
          <a:noFill/>
        </p:spPr>
        <p:txBody>
          <a:bodyPr wrap="none" rtlCol="0">
            <a:spAutoFit/>
          </a:bodyPr>
          <a:lstStyle/>
          <a:p>
            <a:r>
              <a:rPr lang="en-US" dirty="0" err="1">
                <a:latin typeface="Wingdings"/>
                <a:ea typeface="Wingdings"/>
                <a:cs typeface="Wingdings"/>
              </a:rPr>
              <a:t></a:t>
            </a:r>
            <a:endParaRPr lang="en-US" dirty="0"/>
          </a:p>
        </p:txBody>
      </p:sp>
      <p:sp>
        <p:nvSpPr>
          <p:cNvPr id="215"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a:t>
            </a:fld>
            <a:endParaRPr lang="en-US"/>
          </a:p>
        </p:txBody>
      </p:sp>
      <p:sp>
        <p:nvSpPr>
          <p:cNvPr id="2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161" name="TextBox 160"/>
          <p:cNvSpPr txBox="1"/>
          <p:nvPr/>
        </p:nvSpPr>
        <p:spPr>
          <a:xfrm>
            <a:off x="1546623" y="1002035"/>
            <a:ext cx="1176674" cy="461665"/>
          </a:xfrm>
          <a:prstGeom prst="rect">
            <a:avLst/>
          </a:prstGeom>
          <a:noFill/>
        </p:spPr>
        <p:txBody>
          <a:bodyPr wrap="none" rtlCol="0">
            <a:spAutoFit/>
          </a:bodyPr>
          <a:lstStyle/>
          <a:p>
            <a:r>
              <a:rPr lang="en-US" sz="2400" b="1" dirty="0"/>
              <a:t>Sources</a:t>
            </a:r>
          </a:p>
        </p:txBody>
      </p:sp>
      <p:sp>
        <p:nvSpPr>
          <p:cNvPr id="169" name="TextBox 168"/>
          <p:cNvSpPr txBox="1"/>
          <p:nvPr/>
        </p:nvSpPr>
        <p:spPr>
          <a:xfrm>
            <a:off x="3465133" y="1004049"/>
            <a:ext cx="2009234" cy="461665"/>
          </a:xfrm>
          <a:prstGeom prst="rect">
            <a:avLst/>
          </a:prstGeom>
          <a:noFill/>
        </p:spPr>
        <p:txBody>
          <a:bodyPr wrap="none" rtlCol="0">
            <a:spAutoFit/>
          </a:bodyPr>
          <a:lstStyle/>
          <a:p>
            <a:r>
              <a:rPr lang="en-US" sz="2400" b="1" dirty="0"/>
              <a:t>Redistribution</a:t>
            </a:r>
          </a:p>
        </p:txBody>
      </p:sp>
      <p:sp>
        <p:nvSpPr>
          <p:cNvPr id="190" name="TextBox 189"/>
          <p:cNvSpPr txBox="1"/>
          <p:nvPr/>
        </p:nvSpPr>
        <p:spPr>
          <a:xfrm>
            <a:off x="6164251" y="1002035"/>
            <a:ext cx="841396" cy="461665"/>
          </a:xfrm>
          <a:prstGeom prst="rect">
            <a:avLst/>
          </a:prstGeom>
          <a:noFill/>
        </p:spPr>
        <p:txBody>
          <a:bodyPr wrap="none" rtlCol="0">
            <a:spAutoFit/>
          </a:bodyPr>
          <a:lstStyle/>
          <a:p>
            <a:r>
              <a:rPr lang="en-US" sz="2400" b="1" dirty="0"/>
              <a:t>Sinks</a:t>
            </a:r>
          </a:p>
        </p:txBody>
      </p:sp>
      <p:cxnSp>
        <p:nvCxnSpPr>
          <p:cNvPr id="196" name="Straight Arrow Connector 195"/>
          <p:cNvCxnSpPr>
            <a:endCxn id="169" idx="1"/>
          </p:cNvCxnSpPr>
          <p:nvPr/>
        </p:nvCxnSpPr>
        <p:spPr>
          <a:xfrm>
            <a:off x="2910566" y="1232868"/>
            <a:ext cx="554567" cy="2014"/>
          </a:xfrm>
          <a:prstGeom prst="straightConnector1">
            <a:avLst/>
          </a:prstGeom>
          <a:ln w="5715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10" name="Straight Arrow Connector 209"/>
          <p:cNvCxnSpPr/>
          <p:nvPr/>
        </p:nvCxnSpPr>
        <p:spPr>
          <a:xfrm>
            <a:off x="5687409" y="1232868"/>
            <a:ext cx="510192" cy="4028"/>
          </a:xfrm>
          <a:prstGeom prst="straightConnector1">
            <a:avLst/>
          </a:prstGeom>
          <a:ln w="5715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0" name="Rectangle 219"/>
          <p:cNvSpPr/>
          <p:nvPr/>
        </p:nvSpPr>
        <p:spPr>
          <a:xfrm>
            <a:off x="1371320" y="1002036"/>
            <a:ext cx="5740400" cy="521468"/>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09205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01598" y="88602"/>
            <a:ext cx="6265167" cy="400110"/>
          </a:xfrm>
          <a:prstGeom prst="rect">
            <a:avLst/>
          </a:prstGeom>
          <a:noFill/>
        </p:spPr>
        <p:txBody>
          <a:bodyPr wrap="square" rtlCol="0">
            <a:spAutoFit/>
          </a:bodyPr>
          <a:lstStyle/>
          <a:p>
            <a:r>
              <a:rPr lang="is-IS" sz="2000" b="1" dirty="0">
                <a:solidFill>
                  <a:srgbClr val="660066"/>
                </a:solidFill>
              </a:rPr>
              <a:t>Radon 222 as a tracer: vertical mixing</a:t>
            </a:r>
            <a:endParaRPr lang="en-US" sz="2000" b="1" dirty="0">
              <a:solidFill>
                <a:srgbClr val="660066"/>
              </a:solidFill>
            </a:endParaRPr>
          </a:p>
        </p:txBody>
      </p:sp>
      <p:pic>
        <p:nvPicPr>
          <p:cNvPr id="3" name="Picture 2"/>
          <p:cNvPicPr>
            <a:picLocks noChangeAspect="1"/>
          </p:cNvPicPr>
          <p:nvPr/>
        </p:nvPicPr>
        <p:blipFill>
          <a:blip r:embed="rId3"/>
          <a:stretch>
            <a:fillRect/>
          </a:stretch>
        </p:blipFill>
        <p:spPr>
          <a:xfrm>
            <a:off x="316833" y="485775"/>
            <a:ext cx="5930900" cy="6108700"/>
          </a:xfrm>
          <a:prstGeom prst="rect">
            <a:avLst/>
          </a:prstGeom>
          <a:scene3d>
            <a:camera prst="orthographicFront">
              <a:rot lat="0" lon="0" rev="12000"/>
            </a:camera>
            <a:lightRig rig="threePt" dir="t"/>
          </a:scene3d>
        </p:spPr>
      </p:pic>
      <p:sp>
        <p:nvSpPr>
          <p:cNvPr id="2" name="TextBox 1"/>
          <p:cNvSpPr txBox="1"/>
          <p:nvPr/>
        </p:nvSpPr>
        <p:spPr>
          <a:xfrm>
            <a:off x="6134768" y="5232036"/>
            <a:ext cx="2750084" cy="646331"/>
          </a:xfrm>
          <a:prstGeom prst="rect">
            <a:avLst/>
          </a:prstGeom>
          <a:noFill/>
        </p:spPr>
        <p:txBody>
          <a:bodyPr wrap="none" rtlCol="0">
            <a:spAutoFit/>
          </a:bodyPr>
          <a:lstStyle/>
          <a:p>
            <a:pPr algn="ctr"/>
            <a:r>
              <a:rPr lang="en-US" b="1" dirty="0">
                <a:solidFill>
                  <a:srgbClr val="FF0000"/>
                </a:solidFill>
              </a:rPr>
              <a:t>Benthic boundary layer</a:t>
            </a:r>
          </a:p>
          <a:p>
            <a:pPr algn="ctr"/>
            <a:r>
              <a:rPr lang="en-US" dirty="0"/>
              <a:t>(typically &lt;100m thick)</a:t>
            </a:r>
          </a:p>
        </p:txBody>
      </p:sp>
      <p:sp>
        <p:nvSpPr>
          <p:cNvPr id="6" name="TextBox 5"/>
          <p:cNvSpPr txBox="1"/>
          <p:nvPr/>
        </p:nvSpPr>
        <p:spPr>
          <a:xfrm>
            <a:off x="5981604" y="1673637"/>
            <a:ext cx="1698577" cy="923330"/>
          </a:xfrm>
          <a:prstGeom prst="rect">
            <a:avLst/>
          </a:prstGeom>
          <a:noFill/>
        </p:spPr>
        <p:txBody>
          <a:bodyPr wrap="none" rtlCol="0">
            <a:spAutoFit/>
          </a:bodyPr>
          <a:lstStyle/>
          <a:p>
            <a:pPr algn="ctr"/>
            <a:r>
              <a:rPr lang="en-US" dirty="0"/>
              <a:t>Abyssal recipe</a:t>
            </a:r>
          </a:p>
          <a:p>
            <a:pPr algn="ctr"/>
            <a:r>
              <a:rPr lang="en-US" dirty="0" err="1"/>
              <a:t>Munk</a:t>
            </a:r>
            <a:r>
              <a:rPr lang="en-US" dirty="0"/>
              <a:t> (1966)</a:t>
            </a:r>
          </a:p>
          <a:p>
            <a:pPr algn="ctr"/>
            <a:r>
              <a:rPr lang="en-US" dirty="0"/>
              <a:t>K</a:t>
            </a:r>
            <a:r>
              <a:rPr lang="en-US" baseline="-25000" dirty="0"/>
              <a:t>v</a:t>
            </a:r>
            <a:r>
              <a:rPr lang="en-US" dirty="0"/>
              <a:t>~1.3 cm</a:t>
            </a:r>
            <a:r>
              <a:rPr lang="en-US" baseline="30000" dirty="0"/>
              <a:t>2</a:t>
            </a:r>
            <a:r>
              <a:rPr lang="en-US" dirty="0"/>
              <a:t>/s</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60</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10" name="TextBox 9"/>
          <p:cNvSpPr txBox="1"/>
          <p:nvPr/>
        </p:nvSpPr>
        <p:spPr>
          <a:xfrm>
            <a:off x="6778713" y="6147352"/>
            <a:ext cx="2106139" cy="307777"/>
          </a:xfrm>
          <a:prstGeom prst="rect">
            <a:avLst/>
          </a:prstGeom>
          <a:noFill/>
        </p:spPr>
        <p:txBody>
          <a:bodyPr wrap="square" rtlCol="0">
            <a:spAutoFit/>
          </a:bodyPr>
          <a:lstStyle/>
          <a:p>
            <a:r>
              <a:rPr lang="en-US" sz="1400" dirty="0"/>
              <a:t>Sarmiento et al. (1978)</a:t>
            </a:r>
          </a:p>
        </p:txBody>
      </p:sp>
    </p:spTree>
    <p:extLst>
      <p:ext uri="{BB962C8B-B14F-4D97-AF65-F5344CB8AC3E}">
        <p14:creationId xmlns:p14="http://schemas.microsoft.com/office/powerpoint/2010/main" val="12600743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01598" y="88602"/>
            <a:ext cx="6265167" cy="400110"/>
          </a:xfrm>
          <a:prstGeom prst="rect">
            <a:avLst/>
          </a:prstGeom>
          <a:noFill/>
        </p:spPr>
        <p:txBody>
          <a:bodyPr wrap="square" rtlCol="0">
            <a:spAutoFit/>
          </a:bodyPr>
          <a:lstStyle/>
          <a:p>
            <a:r>
              <a:rPr lang="is-IS" sz="2000" b="1" dirty="0">
                <a:solidFill>
                  <a:srgbClr val="660066"/>
                </a:solidFill>
              </a:rPr>
              <a:t>Radium 228 as a tracer</a:t>
            </a:r>
            <a:endParaRPr lang="en-US" sz="2000" b="1" dirty="0">
              <a:solidFill>
                <a:srgbClr val="660066"/>
              </a:solidFill>
            </a:endParaRP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9600" y="638845"/>
            <a:ext cx="3835944" cy="5915745"/>
          </a:xfrm>
          <a:prstGeom prst="rect">
            <a:avLst/>
          </a:prstGeom>
        </p:spPr>
      </p:pic>
      <p:sp>
        <p:nvSpPr>
          <p:cNvPr id="3" name="Rectangle 2"/>
          <p:cNvSpPr/>
          <p:nvPr/>
        </p:nvSpPr>
        <p:spPr>
          <a:xfrm>
            <a:off x="4760452" y="1699325"/>
            <a:ext cx="3965677" cy="172064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4760452" y="3419971"/>
            <a:ext cx="3965677" cy="1081548"/>
          </a:xfrm>
          <a:prstGeom prst="rect">
            <a:avLst/>
          </a:prstGeom>
          <a:solidFill>
            <a:srgbClr val="88350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4883355" y="1098161"/>
            <a:ext cx="1120018" cy="584776"/>
          </a:xfrm>
          <a:prstGeom prst="rect">
            <a:avLst/>
          </a:prstGeom>
          <a:noFill/>
        </p:spPr>
        <p:txBody>
          <a:bodyPr wrap="none" rtlCol="0">
            <a:spAutoFit/>
          </a:bodyPr>
          <a:lstStyle/>
          <a:p>
            <a:r>
              <a:rPr lang="en-US" sz="3200" baseline="30000" dirty="0"/>
              <a:t>232</a:t>
            </a:r>
            <a:r>
              <a:rPr lang="en-US" sz="3200" dirty="0"/>
              <a:t>Th</a:t>
            </a:r>
          </a:p>
        </p:txBody>
      </p:sp>
      <p:cxnSp>
        <p:nvCxnSpPr>
          <p:cNvPr id="31" name="Straight Arrow Connector 30"/>
          <p:cNvCxnSpPr/>
          <p:nvPr/>
        </p:nvCxnSpPr>
        <p:spPr>
          <a:xfrm>
            <a:off x="5432322" y="1568229"/>
            <a:ext cx="8193" cy="21303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6090225" y="3927971"/>
            <a:ext cx="480921"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379599" y="638845"/>
            <a:ext cx="652787" cy="606323"/>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ectangle 46"/>
          <p:cNvSpPr/>
          <p:nvPr/>
        </p:nvSpPr>
        <p:spPr>
          <a:xfrm>
            <a:off x="374102" y="1802580"/>
            <a:ext cx="658284" cy="606323"/>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4970207" y="3619196"/>
            <a:ext cx="1120018" cy="584776"/>
          </a:xfrm>
          <a:prstGeom prst="rect">
            <a:avLst/>
          </a:prstGeom>
          <a:noFill/>
        </p:spPr>
        <p:txBody>
          <a:bodyPr wrap="none" rtlCol="0">
            <a:spAutoFit/>
          </a:bodyPr>
          <a:lstStyle/>
          <a:p>
            <a:r>
              <a:rPr lang="en-US" sz="3200" baseline="30000" dirty="0"/>
              <a:t>232</a:t>
            </a:r>
            <a:r>
              <a:rPr lang="en-US" sz="3200" dirty="0"/>
              <a:t>Th</a:t>
            </a:r>
          </a:p>
        </p:txBody>
      </p:sp>
      <p:sp>
        <p:nvSpPr>
          <p:cNvPr id="36" name="TextBox 35"/>
          <p:cNvSpPr txBox="1"/>
          <p:nvPr/>
        </p:nvSpPr>
        <p:spPr>
          <a:xfrm>
            <a:off x="6571146" y="3619196"/>
            <a:ext cx="1165704" cy="584776"/>
          </a:xfrm>
          <a:prstGeom prst="rect">
            <a:avLst/>
          </a:prstGeom>
          <a:noFill/>
        </p:spPr>
        <p:txBody>
          <a:bodyPr wrap="none" rtlCol="0">
            <a:spAutoFit/>
          </a:bodyPr>
          <a:lstStyle/>
          <a:p>
            <a:r>
              <a:rPr lang="en-US" sz="3200" baseline="30000" dirty="0"/>
              <a:t>228</a:t>
            </a:r>
            <a:r>
              <a:rPr lang="en-US" sz="3200" dirty="0"/>
              <a:t>Ra</a:t>
            </a:r>
          </a:p>
        </p:txBody>
      </p:sp>
      <p:cxnSp>
        <p:nvCxnSpPr>
          <p:cNvPr id="40" name="Straight Arrow Connector 39"/>
          <p:cNvCxnSpPr/>
          <p:nvPr/>
        </p:nvCxnSpPr>
        <p:spPr>
          <a:xfrm flipV="1">
            <a:off x="7084141" y="2854616"/>
            <a:ext cx="0" cy="843936"/>
          </a:xfrm>
          <a:prstGeom prst="straightConnector1">
            <a:avLst/>
          </a:prstGeom>
          <a:ln w="28575" cmpd="sng">
            <a:solidFill>
              <a:srgbClr val="FFFF00"/>
            </a:solidFill>
            <a:tailEnd type="arrow"/>
          </a:ln>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6501289" y="2354113"/>
            <a:ext cx="1165704" cy="584776"/>
          </a:xfrm>
          <a:prstGeom prst="rect">
            <a:avLst/>
          </a:prstGeom>
          <a:noFill/>
        </p:spPr>
        <p:txBody>
          <a:bodyPr wrap="none" rtlCol="0">
            <a:spAutoFit/>
          </a:bodyPr>
          <a:lstStyle/>
          <a:p>
            <a:r>
              <a:rPr lang="en-US" sz="3200" baseline="30000" dirty="0">
                <a:solidFill>
                  <a:srgbClr val="FFFF00"/>
                </a:solidFill>
              </a:rPr>
              <a:t>228</a:t>
            </a:r>
            <a:r>
              <a:rPr lang="en-US" sz="3200" dirty="0">
                <a:solidFill>
                  <a:srgbClr val="FFFF00"/>
                </a:solidFill>
              </a:rPr>
              <a:t>Ra</a:t>
            </a:r>
          </a:p>
        </p:txBody>
      </p:sp>
      <p:sp>
        <p:nvSpPr>
          <p:cNvPr id="42" name="TextBox 41"/>
          <p:cNvSpPr txBox="1"/>
          <p:nvPr/>
        </p:nvSpPr>
        <p:spPr>
          <a:xfrm>
            <a:off x="4760451" y="4559319"/>
            <a:ext cx="4186904" cy="1631216"/>
          </a:xfrm>
          <a:prstGeom prst="rect">
            <a:avLst/>
          </a:prstGeom>
          <a:noFill/>
        </p:spPr>
        <p:txBody>
          <a:bodyPr wrap="square" rtlCol="0">
            <a:spAutoFit/>
          </a:bodyPr>
          <a:lstStyle/>
          <a:p>
            <a:pPr algn="ctr"/>
            <a:r>
              <a:rPr lang="en-US" sz="2800" b="1" dirty="0">
                <a:solidFill>
                  <a:srgbClr val="FF0000"/>
                </a:solidFill>
                <a:latin typeface="Symbol" charset="2"/>
                <a:cs typeface="Symbol" charset="2"/>
              </a:rPr>
              <a:t>l</a:t>
            </a:r>
            <a:r>
              <a:rPr lang="en-US" sz="2800" b="1" baseline="-25000" dirty="0">
                <a:solidFill>
                  <a:srgbClr val="FF0000"/>
                </a:solidFill>
              </a:rPr>
              <a:t>1/2</a:t>
            </a:r>
            <a:r>
              <a:rPr lang="en-US" sz="2800" b="1" dirty="0">
                <a:solidFill>
                  <a:srgbClr val="FF0000"/>
                </a:solidFill>
              </a:rPr>
              <a:t>=5.7 years</a:t>
            </a:r>
          </a:p>
          <a:p>
            <a:pPr marL="342900" indent="-342900">
              <a:buFont typeface="Arial"/>
              <a:buChar char="•"/>
            </a:pPr>
            <a:r>
              <a:rPr lang="en-US" sz="2400" dirty="0"/>
              <a:t>Presence in seawater indicative of recent contact with ocean boundaries</a:t>
            </a:r>
          </a:p>
        </p:txBody>
      </p:sp>
      <p:sp>
        <p:nvSpPr>
          <p:cNvPr id="19"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61</a:t>
            </a:fld>
            <a:endParaRPr lang="en-US"/>
          </a:p>
        </p:txBody>
      </p:sp>
      <p:sp>
        <p:nvSpPr>
          <p:cNvPr id="2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7824233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01598" y="88602"/>
            <a:ext cx="8461139" cy="707886"/>
          </a:xfrm>
          <a:prstGeom prst="rect">
            <a:avLst/>
          </a:prstGeom>
          <a:noFill/>
        </p:spPr>
        <p:txBody>
          <a:bodyPr wrap="square" rtlCol="0">
            <a:spAutoFit/>
          </a:bodyPr>
          <a:lstStyle/>
          <a:p>
            <a:r>
              <a:rPr lang="en-US" sz="2000" b="1" dirty="0">
                <a:solidFill>
                  <a:srgbClr val="660066"/>
                </a:solidFill>
              </a:rPr>
              <a:t>“Unintended?” results from Radium 228</a:t>
            </a:r>
          </a:p>
          <a:p>
            <a:r>
              <a:rPr lang="en-US" sz="2000" b="1" dirty="0">
                <a:solidFill>
                  <a:srgbClr val="000000"/>
                </a:solidFill>
              </a:rPr>
              <a:t>(data largely from TTO+SAVE)</a:t>
            </a:r>
          </a:p>
        </p:txBody>
      </p:sp>
      <p:pic>
        <p:nvPicPr>
          <p:cNvPr id="6" name="Picture 5"/>
          <p:cNvPicPr>
            <a:picLocks noChangeAspect="1"/>
          </p:cNvPicPr>
          <p:nvPr/>
        </p:nvPicPr>
        <p:blipFill>
          <a:blip r:embed="rId3"/>
          <a:stretch>
            <a:fillRect/>
          </a:stretch>
        </p:blipFill>
        <p:spPr>
          <a:xfrm>
            <a:off x="935794" y="1063901"/>
            <a:ext cx="7541126" cy="2225638"/>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2841" y="852333"/>
            <a:ext cx="7071895" cy="316192"/>
          </a:xfrm>
          <a:prstGeom prst="rect">
            <a:avLst/>
          </a:prstGeom>
        </p:spPr>
      </p:pic>
      <p:pic>
        <p:nvPicPr>
          <p:cNvPr id="11" name="Picture 10"/>
          <p:cNvPicPr>
            <a:picLocks noChangeAspect="1"/>
          </p:cNvPicPr>
          <p:nvPr/>
        </p:nvPicPr>
        <p:blipFill>
          <a:blip r:embed="rId5"/>
          <a:stretch>
            <a:fillRect/>
          </a:stretch>
        </p:blipFill>
        <p:spPr>
          <a:xfrm>
            <a:off x="1380163" y="4493127"/>
            <a:ext cx="6401094" cy="1522662"/>
          </a:xfrm>
          <a:prstGeom prst="rect">
            <a:avLst/>
          </a:prstGeom>
        </p:spPr>
      </p:pic>
      <p:pic>
        <p:nvPicPr>
          <p:cNvPr id="13" name="Picture 12"/>
          <p:cNvPicPr>
            <a:picLocks noChangeAspect="1"/>
          </p:cNvPicPr>
          <p:nvPr/>
        </p:nvPicPr>
        <p:blipFill>
          <a:blip r:embed="rId6"/>
          <a:stretch>
            <a:fillRect/>
          </a:stretch>
        </p:blipFill>
        <p:spPr>
          <a:xfrm>
            <a:off x="500063" y="4035927"/>
            <a:ext cx="7861300" cy="457200"/>
          </a:xfrm>
          <a:prstGeom prst="rect">
            <a:avLst/>
          </a:prstGeom>
        </p:spPr>
      </p:pic>
      <p:sp>
        <p:nvSpPr>
          <p:cNvPr id="12"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62</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6221599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038" y="614947"/>
            <a:ext cx="9050337" cy="2975691"/>
          </a:xfrm>
        </p:spPr>
        <p:txBody>
          <a:bodyPr rtlCol="0">
            <a:noAutofit/>
          </a:bodyPr>
          <a:lstStyle/>
          <a:p>
            <a:pPr eaLnBrk="1" fontAlgn="auto" hangingPunct="1">
              <a:spcAft>
                <a:spcPts val="0"/>
              </a:spcAft>
              <a:buFont typeface="Arial"/>
              <a:buChar char="•"/>
              <a:defRPr/>
            </a:pPr>
            <a:r>
              <a:rPr lang="en-US" sz="2400" dirty="0">
                <a:ea typeface="+mn-ea"/>
                <a:cs typeface="+mn-cs"/>
              </a:rPr>
              <a:t>Dust important source for many elements</a:t>
            </a:r>
          </a:p>
          <a:p>
            <a:pPr eaLnBrk="1" fontAlgn="auto" hangingPunct="1">
              <a:spcAft>
                <a:spcPts val="0"/>
              </a:spcAft>
              <a:buFont typeface="Arial"/>
              <a:buChar char="•"/>
              <a:defRPr/>
            </a:pPr>
            <a:r>
              <a:rPr lang="en-US" sz="2400" dirty="0">
                <a:ea typeface="+mn-ea"/>
                <a:cs typeface="+mn-cs"/>
              </a:rPr>
              <a:t>Direct measurements in ocean are sparse (islands?)</a:t>
            </a:r>
          </a:p>
          <a:p>
            <a:pPr eaLnBrk="1" fontAlgn="auto" hangingPunct="1">
              <a:spcAft>
                <a:spcPts val="0"/>
              </a:spcAft>
              <a:buFont typeface="Arial"/>
              <a:buChar char="•"/>
              <a:defRPr/>
            </a:pPr>
            <a:r>
              <a:rPr lang="en-US" sz="2400" dirty="0">
                <a:ea typeface="+mn-ea"/>
                <a:cs typeface="+mn-cs"/>
              </a:rPr>
              <a:t>Most of what we know about dust is from atmospheric models</a:t>
            </a:r>
          </a:p>
          <a:p>
            <a:pPr lvl="1" eaLnBrk="1" fontAlgn="auto" hangingPunct="1">
              <a:spcAft>
                <a:spcPts val="0"/>
              </a:spcAft>
              <a:buFont typeface="Arial"/>
              <a:buChar char="•"/>
              <a:defRPr/>
            </a:pPr>
            <a:r>
              <a:rPr lang="en-US" sz="2000" dirty="0">
                <a:ea typeface="+mn-ea"/>
                <a:cs typeface="+mn-cs"/>
              </a:rPr>
              <a:t>Models disagree by factor 10 </a:t>
            </a:r>
            <a:r>
              <a:rPr lang="en-US" sz="1400" dirty="0">
                <a:ea typeface="+mn-ea"/>
                <a:cs typeface="+mn-cs"/>
              </a:rPr>
              <a:t>(</a:t>
            </a:r>
            <a:r>
              <a:rPr lang="en-US" sz="1400" dirty="0" err="1">
                <a:ea typeface="+mn-ea"/>
                <a:cs typeface="+mn-cs"/>
              </a:rPr>
              <a:t>Textor</a:t>
            </a:r>
            <a:r>
              <a:rPr lang="en-US" sz="1400" dirty="0">
                <a:ea typeface="+mn-ea"/>
                <a:cs typeface="+mn-cs"/>
              </a:rPr>
              <a:t>, et al. 2006, </a:t>
            </a:r>
            <a:r>
              <a:rPr lang="en-US" sz="1400" dirty="0" err="1">
                <a:ea typeface="+mn-ea"/>
                <a:cs typeface="+mn-cs"/>
              </a:rPr>
              <a:t>Huneeus</a:t>
            </a:r>
            <a:r>
              <a:rPr lang="en-US" sz="1400" dirty="0">
                <a:ea typeface="+mn-ea"/>
                <a:cs typeface="+mn-cs"/>
              </a:rPr>
              <a:t> et </a:t>
            </a:r>
            <a:r>
              <a:rPr lang="en-US" sz="1400" dirty="0">
                <a:ea typeface="+mn-ea"/>
              </a:rPr>
              <a:t>al 2011, Evan et al. 2014)</a:t>
            </a:r>
            <a:endParaRPr lang="en-US" sz="2000" dirty="0">
              <a:ea typeface="+mn-ea"/>
              <a:cs typeface="+mn-cs"/>
            </a:endParaRPr>
          </a:p>
          <a:p>
            <a:pPr eaLnBrk="1" fontAlgn="auto" hangingPunct="1">
              <a:spcAft>
                <a:spcPts val="0"/>
              </a:spcAft>
              <a:buFont typeface="Arial"/>
              <a:buChar char="•"/>
              <a:defRPr/>
            </a:pPr>
            <a:endParaRPr lang="en-US" sz="2000" b="1" dirty="0">
              <a:ea typeface="+mn-ea"/>
              <a:cs typeface="+mn-cs"/>
            </a:endParaRPr>
          </a:p>
          <a:p>
            <a:pPr eaLnBrk="1" fontAlgn="auto" hangingPunct="1">
              <a:spcAft>
                <a:spcPts val="0"/>
              </a:spcAft>
              <a:buFont typeface="Arial"/>
              <a:buChar char="•"/>
              <a:defRPr/>
            </a:pPr>
            <a:endParaRPr lang="en-US" sz="2000" b="1" dirty="0">
              <a:ea typeface="+mn-ea"/>
              <a:cs typeface="+mn-cs"/>
            </a:endParaRPr>
          </a:p>
          <a:p>
            <a:pPr eaLnBrk="1" fontAlgn="auto" hangingPunct="1">
              <a:spcAft>
                <a:spcPts val="0"/>
              </a:spcAft>
              <a:buFont typeface="Arial"/>
              <a:buChar char="•"/>
              <a:defRPr/>
            </a:pPr>
            <a:endParaRPr lang="en-US" sz="2000" b="1" dirty="0">
              <a:ea typeface="+mn-ea"/>
              <a:cs typeface="+mn-cs"/>
            </a:endParaRPr>
          </a:p>
          <a:p>
            <a:pPr eaLnBrk="1" fontAlgn="auto" hangingPunct="1">
              <a:spcAft>
                <a:spcPts val="0"/>
              </a:spcAft>
              <a:buFont typeface="Arial"/>
              <a:buChar char="•"/>
              <a:defRPr/>
            </a:pPr>
            <a:endParaRPr lang="en-US" sz="2000" b="1" dirty="0">
              <a:ea typeface="+mn-ea"/>
              <a:cs typeface="+mn-cs"/>
            </a:endParaRPr>
          </a:p>
          <a:p>
            <a:pPr eaLnBrk="1" fontAlgn="auto" hangingPunct="1">
              <a:spcAft>
                <a:spcPts val="0"/>
              </a:spcAft>
              <a:buFont typeface="Arial"/>
              <a:buChar char="•"/>
              <a:defRPr/>
            </a:pPr>
            <a:endParaRPr lang="en-US" sz="2000" b="1" dirty="0">
              <a:ea typeface="+mn-ea"/>
              <a:cs typeface="+mn-cs"/>
            </a:endParaRPr>
          </a:p>
          <a:p>
            <a:pPr eaLnBrk="1" fontAlgn="auto" hangingPunct="1">
              <a:spcAft>
                <a:spcPts val="0"/>
              </a:spcAft>
              <a:buNone/>
              <a:defRPr/>
            </a:pPr>
            <a:endParaRPr lang="en-US" sz="1600" b="1" dirty="0">
              <a:ea typeface="+mn-ea"/>
              <a:cs typeface="+mn-cs"/>
            </a:endParaRPr>
          </a:p>
          <a:p>
            <a:pPr eaLnBrk="1" fontAlgn="auto" hangingPunct="1">
              <a:spcAft>
                <a:spcPts val="0"/>
              </a:spcAft>
              <a:buFont typeface="Arial"/>
              <a:buChar char="•"/>
              <a:defRPr/>
            </a:pPr>
            <a:endParaRPr lang="en-US" sz="2000" b="1" dirty="0">
              <a:ea typeface="+mn-ea"/>
              <a:cs typeface="+mn-cs"/>
            </a:endParaRPr>
          </a:p>
          <a:p>
            <a:pPr eaLnBrk="1" fontAlgn="auto" hangingPunct="1">
              <a:spcAft>
                <a:spcPts val="0"/>
              </a:spcAft>
              <a:buFont typeface="Arial"/>
              <a:buChar char="•"/>
              <a:defRPr/>
            </a:pPr>
            <a:r>
              <a:rPr lang="en-US" sz="2000" b="1" dirty="0">
                <a:ea typeface="+mn-ea"/>
                <a:cs typeface="+mn-cs"/>
              </a:rPr>
              <a:t>Goal</a:t>
            </a:r>
            <a:r>
              <a:rPr lang="en-US" sz="2000" dirty="0">
                <a:ea typeface="+mn-ea"/>
                <a:cs typeface="+mn-cs"/>
              </a:rPr>
              <a:t>: </a:t>
            </a:r>
            <a:r>
              <a:rPr lang="en-US" sz="2000" i="1" dirty="0">
                <a:ea typeface="+mn-ea"/>
                <a:cs typeface="+mn-cs"/>
              </a:rPr>
              <a:t>a technique that does not require continuous presence/sampling and that can produce a “</a:t>
            </a:r>
            <a:r>
              <a:rPr lang="en-US" sz="2000" i="1" dirty="0" err="1">
                <a:ea typeface="+mn-ea"/>
                <a:cs typeface="+mn-cs"/>
              </a:rPr>
              <a:t>climatological</a:t>
            </a:r>
            <a:r>
              <a:rPr lang="en-US" sz="2000" i="1" dirty="0">
                <a:ea typeface="+mn-ea"/>
                <a:cs typeface="+mn-cs"/>
              </a:rPr>
              <a:t>” dust deposition estimate: </a:t>
            </a:r>
            <a:r>
              <a:rPr lang="en-US" sz="2400" b="1" i="1" dirty="0">
                <a:ea typeface="+mn-ea"/>
                <a:cs typeface="+mn-cs"/>
              </a:rPr>
              <a:t>dissolved tracers</a:t>
            </a:r>
            <a:r>
              <a:rPr lang="en-US" sz="2000" i="1" dirty="0">
                <a:ea typeface="+mn-ea"/>
                <a:cs typeface="+mn-cs"/>
              </a:rPr>
              <a:t>?</a:t>
            </a:r>
          </a:p>
          <a:p>
            <a:pPr lvl="1" eaLnBrk="1" fontAlgn="auto" hangingPunct="1">
              <a:spcAft>
                <a:spcPts val="0"/>
              </a:spcAft>
              <a:buFont typeface="Arial"/>
              <a:buChar char="•"/>
              <a:defRPr/>
            </a:pPr>
            <a:r>
              <a:rPr lang="en-US" sz="1800" dirty="0">
                <a:ea typeface="+mn-ea"/>
              </a:rPr>
              <a:t>With Al (MADCOW, </a:t>
            </a:r>
            <a:r>
              <a:rPr lang="en-US" sz="1400" dirty="0">
                <a:ea typeface="+mn-ea"/>
              </a:rPr>
              <a:t>Measures and </a:t>
            </a:r>
            <a:r>
              <a:rPr lang="en-US" sz="1400" dirty="0" err="1">
                <a:ea typeface="+mn-ea"/>
              </a:rPr>
              <a:t>Vink</a:t>
            </a:r>
            <a:r>
              <a:rPr lang="en-US" sz="1400" dirty="0">
                <a:ea typeface="+mn-ea"/>
              </a:rPr>
              <a:t> 2000, Measures and Brown 1996</a:t>
            </a:r>
            <a:r>
              <a:rPr lang="en-US" sz="1800" dirty="0">
                <a:ea typeface="+mn-ea"/>
              </a:rPr>
              <a:t>)</a:t>
            </a:r>
          </a:p>
          <a:p>
            <a:pPr lvl="1" eaLnBrk="1" fontAlgn="auto" hangingPunct="1">
              <a:spcAft>
                <a:spcPts val="0"/>
              </a:spcAft>
              <a:buFont typeface="Arial"/>
              <a:buChar char="•"/>
              <a:defRPr/>
            </a:pPr>
            <a:r>
              <a:rPr lang="en-US" sz="1800" dirty="0">
                <a:ea typeface="+mn-ea"/>
              </a:rPr>
              <a:t>But </a:t>
            </a:r>
            <a:r>
              <a:rPr lang="en-US" sz="1800" dirty="0">
                <a:solidFill>
                  <a:srgbClr val="FF0000"/>
                </a:solidFill>
                <a:ea typeface="+mn-ea"/>
              </a:rPr>
              <a:t>Al has no “clock” </a:t>
            </a:r>
            <a:r>
              <a:rPr lang="en-US" sz="1800" dirty="0">
                <a:ea typeface="+mn-ea"/>
              </a:rPr>
              <a:t>and is less particle-reactive than </a:t>
            </a:r>
            <a:r>
              <a:rPr lang="en-US" sz="1800" dirty="0" err="1">
                <a:ea typeface="+mn-ea"/>
              </a:rPr>
              <a:t>Th</a:t>
            </a:r>
            <a:endParaRPr lang="en-US" sz="1800" dirty="0">
              <a:ea typeface="+mn-ea"/>
            </a:endParaRPr>
          </a:p>
          <a:p>
            <a:pPr lvl="1" eaLnBrk="1" fontAlgn="auto" hangingPunct="1">
              <a:spcAft>
                <a:spcPts val="0"/>
              </a:spcAft>
              <a:buFont typeface="Arial"/>
              <a:buChar char="•"/>
              <a:defRPr/>
            </a:pPr>
            <a:r>
              <a:rPr lang="en-US" sz="2000" dirty="0">
                <a:solidFill>
                  <a:srgbClr val="008000"/>
                </a:solidFill>
              </a:rPr>
              <a:t>Use </a:t>
            </a:r>
            <a:r>
              <a:rPr lang="en-US" sz="2000" b="1" dirty="0" err="1">
                <a:solidFill>
                  <a:srgbClr val="008000"/>
                </a:solidFill>
              </a:rPr>
              <a:t>Th</a:t>
            </a:r>
            <a:r>
              <a:rPr lang="en-US" sz="2000" b="1" dirty="0">
                <a:solidFill>
                  <a:srgbClr val="008000"/>
                </a:solidFill>
              </a:rPr>
              <a:t> </a:t>
            </a:r>
            <a:r>
              <a:rPr lang="en-US" sz="2000" dirty="0">
                <a:solidFill>
                  <a:srgbClr val="008000"/>
                </a:solidFill>
              </a:rPr>
              <a:t>instead? </a:t>
            </a:r>
            <a:r>
              <a:rPr lang="en-US" sz="2000" dirty="0" err="1">
                <a:solidFill>
                  <a:srgbClr val="008000"/>
                </a:solidFill>
                <a:latin typeface="Wingdings"/>
                <a:ea typeface="Wingdings"/>
                <a:cs typeface="Wingdings"/>
              </a:rPr>
              <a:t></a:t>
            </a:r>
            <a:r>
              <a:rPr lang="en-US" sz="2000" dirty="0">
                <a:solidFill>
                  <a:srgbClr val="008000"/>
                </a:solidFill>
              </a:rPr>
              <a:t> Hsieh et al. (2011), Hayes et al. (2013), Deng et al. (2014)</a:t>
            </a:r>
            <a:endParaRPr lang="en-US" sz="2000" i="1" dirty="0">
              <a:solidFill>
                <a:srgbClr val="008000"/>
              </a:solidFill>
              <a:ea typeface="+mn-ea"/>
            </a:endParaRPr>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740746" y="2317822"/>
            <a:ext cx="5189360" cy="2495551"/>
          </a:xfrm>
          <a:prstGeom prst="rect">
            <a:avLst/>
          </a:prstGeom>
        </p:spPr>
      </p:pic>
      <p:sp>
        <p:nvSpPr>
          <p:cNvPr id="8" name="TextBox 7"/>
          <p:cNvSpPr txBox="1"/>
          <p:nvPr/>
        </p:nvSpPr>
        <p:spPr>
          <a:xfrm>
            <a:off x="1058683" y="3113584"/>
            <a:ext cx="2080317" cy="954107"/>
          </a:xfrm>
          <a:prstGeom prst="rect">
            <a:avLst/>
          </a:prstGeom>
          <a:noFill/>
          <a:ln>
            <a:solidFill>
              <a:schemeClr val="tx1"/>
            </a:solidFill>
          </a:ln>
        </p:spPr>
        <p:txBody>
          <a:bodyPr wrap="none" rtlCol="0">
            <a:spAutoFit/>
          </a:bodyPr>
          <a:lstStyle/>
          <a:p>
            <a:pPr algn="ctr"/>
            <a:r>
              <a:rPr lang="en-US" sz="1400" b="1" dirty="0" err="1"/>
              <a:t>Mahowald</a:t>
            </a:r>
            <a:r>
              <a:rPr lang="en-US" sz="1400" b="1" dirty="0"/>
              <a:t> et al. (2005)</a:t>
            </a:r>
          </a:p>
          <a:p>
            <a:pPr algn="ctr"/>
            <a:r>
              <a:rPr lang="en-US" sz="1400" dirty="0"/>
              <a:t>Average of 3 </a:t>
            </a:r>
          </a:p>
          <a:p>
            <a:pPr algn="ctr"/>
            <a:r>
              <a:rPr lang="en-US" sz="1400" dirty="0"/>
              <a:t>reanalysis-based</a:t>
            </a:r>
          </a:p>
          <a:p>
            <a:pPr algn="ctr"/>
            <a:r>
              <a:rPr lang="en-US" sz="1400" dirty="0"/>
              <a:t>models</a:t>
            </a:r>
          </a:p>
        </p:txBody>
      </p:sp>
      <p:sp>
        <p:nvSpPr>
          <p:cNvPr id="12" name="TextBox 11"/>
          <p:cNvSpPr txBox="1"/>
          <p:nvPr/>
        </p:nvSpPr>
        <p:spPr>
          <a:xfrm>
            <a:off x="201598" y="88602"/>
            <a:ext cx="6265167" cy="400110"/>
          </a:xfrm>
          <a:prstGeom prst="rect">
            <a:avLst/>
          </a:prstGeom>
          <a:noFill/>
        </p:spPr>
        <p:txBody>
          <a:bodyPr wrap="square" rtlCol="0">
            <a:spAutoFit/>
          </a:bodyPr>
          <a:lstStyle/>
          <a:p>
            <a:r>
              <a:rPr lang="en-US" sz="2000" b="1" dirty="0">
                <a:solidFill>
                  <a:srgbClr val="660066"/>
                </a:solidFill>
              </a:rPr>
              <a:t>Importance of dust</a:t>
            </a:r>
            <a:endParaRPr lang="en-US" b="1" dirty="0"/>
          </a:p>
        </p:txBody>
      </p:sp>
      <p:sp>
        <p:nvSpPr>
          <p:cNvPr id="13" name="TextBox 12"/>
          <p:cNvSpPr txBox="1"/>
          <p:nvPr/>
        </p:nvSpPr>
        <p:spPr>
          <a:xfrm>
            <a:off x="3818788" y="4413633"/>
            <a:ext cx="787395" cy="307777"/>
          </a:xfrm>
          <a:prstGeom prst="rect">
            <a:avLst/>
          </a:prstGeom>
          <a:noFill/>
        </p:spPr>
        <p:txBody>
          <a:bodyPr wrap="none" rtlCol="0">
            <a:spAutoFit/>
          </a:bodyPr>
          <a:lstStyle/>
          <a:p>
            <a:r>
              <a:rPr lang="en-US" sz="1400" dirty="0">
                <a:solidFill>
                  <a:schemeClr val="bg1"/>
                </a:solidFill>
              </a:rPr>
              <a:t>g/m2/</a:t>
            </a:r>
            <a:r>
              <a:rPr lang="en-US" sz="1400" dirty="0" err="1">
                <a:solidFill>
                  <a:schemeClr val="bg1"/>
                </a:solidFill>
              </a:rPr>
              <a:t>yr</a:t>
            </a:r>
            <a:endParaRPr lang="en-US" sz="1400" dirty="0">
              <a:solidFill>
                <a:schemeClr val="bg1"/>
              </a:solidFill>
            </a:endParaRP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63</a:t>
            </a:fld>
            <a:endParaRPr lang="en-US"/>
          </a:p>
        </p:txBody>
      </p:sp>
      <p:sp>
        <p:nvSpPr>
          <p:cNvPr id="1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9932231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37" y="0"/>
            <a:ext cx="8229600" cy="986668"/>
          </a:xfrm>
        </p:spPr>
        <p:txBody>
          <a:bodyPr rtlCol="0">
            <a:normAutofit/>
          </a:bodyPr>
          <a:lstStyle/>
          <a:p>
            <a:pPr eaLnBrk="1" fontAlgn="auto" hangingPunct="1">
              <a:spcAft>
                <a:spcPts val="0"/>
              </a:spcAft>
              <a:defRPr/>
            </a:pPr>
            <a:r>
              <a:rPr lang="en-US" b="1" baseline="30000" dirty="0">
                <a:ea typeface="+mj-ea"/>
                <a:cs typeface="+mj-cs"/>
              </a:rPr>
              <a:t>230</a:t>
            </a:r>
            <a:r>
              <a:rPr lang="en-US" b="1" dirty="0">
                <a:ea typeface="+mj-ea"/>
                <a:cs typeface="+mj-cs"/>
              </a:rPr>
              <a:t>Th                    </a:t>
            </a:r>
            <a:r>
              <a:rPr lang="en-US" b="1" baseline="30000" dirty="0">
                <a:ea typeface="+mj-ea"/>
                <a:cs typeface="+mj-cs"/>
              </a:rPr>
              <a:t>232</a:t>
            </a:r>
            <a:r>
              <a:rPr lang="en-US" b="1" dirty="0">
                <a:ea typeface="+mj-ea"/>
                <a:cs typeface="+mj-cs"/>
              </a:rPr>
              <a:t>Th</a:t>
            </a:r>
          </a:p>
        </p:txBody>
      </p:sp>
      <p:pic>
        <p:nvPicPr>
          <p:cNvPr id="7" name="Picture 6" descr="490px-Decay_chain(4n+2,_Uranium_series).svg.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3298" y="1033363"/>
            <a:ext cx="3896139" cy="5486400"/>
          </a:xfrm>
          <a:prstGeom prst="rect">
            <a:avLst/>
          </a:prstGeom>
        </p:spPr>
      </p:pic>
      <p:pic>
        <p:nvPicPr>
          <p:cNvPr id="8" name="Picture 7" descr="490px-Decay_chain(4n+2,_Uranium_series).svg.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86044" y="1989313"/>
            <a:ext cx="2675319" cy="4125843"/>
          </a:xfrm>
          <a:prstGeom prst="rect">
            <a:avLst/>
          </a:prstGeom>
        </p:spPr>
      </p:pic>
      <p:sp>
        <p:nvSpPr>
          <p:cNvPr id="9" name="Oval 8"/>
          <p:cNvSpPr/>
          <p:nvPr/>
        </p:nvSpPr>
        <p:spPr>
          <a:xfrm>
            <a:off x="1703483" y="1905064"/>
            <a:ext cx="1592744" cy="70039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5570993" y="1853561"/>
            <a:ext cx="664930" cy="700391"/>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1703483" y="1070719"/>
            <a:ext cx="1592744" cy="700391"/>
          </a:xfrm>
          <a:prstGeom prst="ellipse">
            <a:avLst/>
          </a:prstGeom>
          <a:noFill/>
          <a:ln w="28575">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3276383" y="986668"/>
            <a:ext cx="1831088" cy="738664"/>
          </a:xfrm>
          <a:prstGeom prst="rect">
            <a:avLst/>
          </a:prstGeom>
          <a:noFill/>
        </p:spPr>
        <p:txBody>
          <a:bodyPr wrap="none" rtlCol="0">
            <a:spAutoFit/>
          </a:bodyPr>
          <a:lstStyle/>
          <a:p>
            <a:r>
              <a:rPr lang="en-US" sz="1400" dirty="0">
                <a:solidFill>
                  <a:srgbClr val="008000"/>
                </a:solidFill>
              </a:rPr>
              <a:t>Oceanic distribution </a:t>
            </a:r>
          </a:p>
          <a:p>
            <a:r>
              <a:rPr lang="en-US" sz="1400" dirty="0">
                <a:solidFill>
                  <a:srgbClr val="008000"/>
                </a:solidFill>
              </a:rPr>
              <a:t>of </a:t>
            </a:r>
            <a:r>
              <a:rPr lang="en-US" sz="1400" baseline="30000" dirty="0">
                <a:solidFill>
                  <a:srgbClr val="008000"/>
                </a:solidFill>
              </a:rPr>
              <a:t>234</a:t>
            </a:r>
            <a:r>
              <a:rPr lang="en-US" sz="1400" dirty="0">
                <a:solidFill>
                  <a:srgbClr val="008000"/>
                </a:solidFill>
              </a:rPr>
              <a:t>U is well-known</a:t>
            </a:r>
          </a:p>
          <a:p>
            <a:r>
              <a:rPr lang="en-US" sz="1400" dirty="0">
                <a:solidFill>
                  <a:srgbClr val="008000"/>
                </a:solidFill>
              </a:rPr>
              <a:t>(Very soluble)</a:t>
            </a:r>
          </a:p>
        </p:txBody>
      </p:sp>
      <p:sp>
        <p:nvSpPr>
          <p:cNvPr id="13" name="TextBox 12"/>
          <p:cNvSpPr txBox="1"/>
          <p:nvPr/>
        </p:nvSpPr>
        <p:spPr>
          <a:xfrm>
            <a:off x="5480243" y="1292700"/>
            <a:ext cx="1792979" cy="830997"/>
          </a:xfrm>
          <a:prstGeom prst="rect">
            <a:avLst/>
          </a:prstGeom>
          <a:noFill/>
        </p:spPr>
        <p:txBody>
          <a:bodyPr wrap="none" rtlCol="0">
            <a:spAutoFit/>
          </a:bodyPr>
          <a:lstStyle/>
          <a:p>
            <a:pPr algn="ctr"/>
            <a:r>
              <a:rPr lang="en-US" sz="1600" dirty="0" err="1">
                <a:solidFill>
                  <a:srgbClr val="FF0000"/>
                </a:solidFill>
              </a:rPr>
              <a:t>Lithogenic</a:t>
            </a:r>
            <a:r>
              <a:rPr lang="en-US" sz="1600" dirty="0">
                <a:solidFill>
                  <a:srgbClr val="FF0000"/>
                </a:solidFill>
              </a:rPr>
              <a:t> source</a:t>
            </a:r>
          </a:p>
          <a:p>
            <a:pPr algn="ctr"/>
            <a:r>
              <a:rPr lang="en-US" sz="1600" dirty="0">
                <a:solidFill>
                  <a:srgbClr val="FF0000"/>
                </a:solidFill>
              </a:rPr>
              <a:t>Dominant isotope</a:t>
            </a:r>
          </a:p>
          <a:p>
            <a:pPr algn="ctr"/>
            <a:endParaRPr lang="en-US" sz="1600" dirty="0">
              <a:solidFill>
                <a:srgbClr val="FF0000"/>
              </a:solidFill>
            </a:endParaRPr>
          </a:p>
        </p:txBody>
      </p:sp>
      <p:sp>
        <p:nvSpPr>
          <p:cNvPr id="14" name="TextBox 13"/>
          <p:cNvSpPr txBox="1"/>
          <p:nvPr/>
        </p:nvSpPr>
        <p:spPr>
          <a:xfrm>
            <a:off x="3501659" y="1959124"/>
            <a:ext cx="1839491" cy="646331"/>
          </a:xfrm>
          <a:prstGeom prst="rect">
            <a:avLst/>
          </a:prstGeom>
          <a:noFill/>
          <a:ln>
            <a:solidFill>
              <a:schemeClr val="tx1"/>
            </a:solidFill>
          </a:ln>
        </p:spPr>
        <p:txBody>
          <a:bodyPr wrap="none" rtlCol="0">
            <a:spAutoFit/>
          </a:bodyPr>
          <a:lstStyle/>
          <a:p>
            <a:pPr algn="ctr"/>
            <a:r>
              <a:rPr lang="en-US" dirty="0" err="1"/>
              <a:t>Th</a:t>
            </a:r>
            <a:r>
              <a:rPr lang="en-US" dirty="0"/>
              <a:t> is insoluble</a:t>
            </a:r>
          </a:p>
          <a:p>
            <a:pPr algn="ctr"/>
            <a:r>
              <a:rPr lang="en-US" dirty="0"/>
              <a:t>Particle-reactive</a:t>
            </a:r>
          </a:p>
        </p:txBody>
      </p:sp>
      <p:sp>
        <p:nvSpPr>
          <p:cNvPr id="17"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64</a:t>
            </a:fld>
            <a:endParaRPr lang="en-US"/>
          </a:p>
        </p:txBody>
      </p:sp>
      <p:sp>
        <p:nvSpPr>
          <p:cNvPr id="1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13098437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65</a:t>
            </a:fld>
            <a:endParaRPr lang="en-US"/>
          </a:p>
        </p:txBody>
      </p:sp>
      <p:sp>
        <p:nvSpPr>
          <p:cNvPr id="16" name="Rectangle 15"/>
          <p:cNvSpPr/>
          <p:nvPr/>
        </p:nvSpPr>
        <p:spPr>
          <a:xfrm>
            <a:off x="1599622" y="1752317"/>
            <a:ext cx="1531393" cy="14002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1787525" y="2125315"/>
            <a:ext cx="1142460" cy="584776"/>
          </a:xfrm>
          <a:prstGeom prst="rect">
            <a:avLst/>
          </a:prstGeom>
          <a:noFill/>
        </p:spPr>
        <p:txBody>
          <a:bodyPr wrap="none" rtlCol="0">
            <a:spAutoFit/>
          </a:bodyPr>
          <a:lstStyle/>
          <a:p>
            <a:r>
              <a:rPr lang="en-US" sz="3200" b="1" baseline="30000" dirty="0"/>
              <a:t>232</a:t>
            </a:r>
            <a:r>
              <a:rPr lang="en-US" sz="3200" b="1" dirty="0"/>
              <a:t>Th</a:t>
            </a:r>
          </a:p>
        </p:txBody>
      </p:sp>
      <p:sp>
        <p:nvSpPr>
          <p:cNvPr id="21" name="TextBox 20"/>
          <p:cNvSpPr txBox="1"/>
          <p:nvPr/>
        </p:nvSpPr>
        <p:spPr>
          <a:xfrm>
            <a:off x="1720659" y="522767"/>
            <a:ext cx="1159955" cy="646331"/>
          </a:xfrm>
          <a:prstGeom prst="rect">
            <a:avLst/>
          </a:prstGeom>
          <a:noFill/>
          <a:ln>
            <a:solidFill>
              <a:schemeClr val="tx1"/>
            </a:solidFill>
          </a:ln>
        </p:spPr>
        <p:txBody>
          <a:bodyPr wrap="none" rtlCol="0">
            <a:spAutoFit/>
          </a:bodyPr>
          <a:lstStyle/>
          <a:p>
            <a:pPr algn="ctr"/>
            <a:r>
              <a:rPr lang="en-US" dirty="0" err="1"/>
              <a:t>lithogenic</a:t>
            </a:r>
            <a:endParaRPr lang="en-US" dirty="0"/>
          </a:p>
          <a:p>
            <a:pPr algn="ctr"/>
            <a:r>
              <a:rPr lang="en-US" dirty="0"/>
              <a:t>source</a:t>
            </a:r>
          </a:p>
        </p:txBody>
      </p:sp>
      <p:sp>
        <p:nvSpPr>
          <p:cNvPr id="22" name="Down Arrow 21"/>
          <p:cNvSpPr/>
          <p:nvPr/>
        </p:nvSpPr>
        <p:spPr>
          <a:xfrm>
            <a:off x="1720659" y="1169098"/>
            <a:ext cx="1153872" cy="583219"/>
          </a:xfrm>
          <a:prstGeom prst="downArrow">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59747" name="Object 3"/>
          <p:cNvGraphicFramePr>
            <a:graphicFrameLocks noChangeAspect="1"/>
          </p:cNvGraphicFramePr>
          <p:nvPr/>
        </p:nvGraphicFramePr>
        <p:xfrm>
          <a:off x="1376509" y="3771122"/>
          <a:ext cx="2413000" cy="819150"/>
        </p:xfrm>
        <a:graphic>
          <a:graphicData uri="http://schemas.openxmlformats.org/presentationml/2006/ole">
            <mc:AlternateContent xmlns:mc="http://schemas.openxmlformats.org/markup-compatibility/2006">
              <mc:Choice xmlns:v="urn:schemas-microsoft-com:vml" Requires="v">
                <p:oleObj spid="_x0000_s15802" name="Equation" r:id="rId4" imgW="1308100" imgH="444500" progId="Equation.3">
                  <p:embed/>
                </p:oleObj>
              </mc:Choice>
              <mc:Fallback>
                <p:oleObj name="Equation" r:id="rId4" imgW="1308100" imgH="4445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6509" y="3771122"/>
                        <a:ext cx="2413000" cy="8191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159749" name="Object 5"/>
          <p:cNvGraphicFramePr>
            <a:graphicFrameLocks noChangeAspect="1"/>
          </p:cNvGraphicFramePr>
          <p:nvPr/>
        </p:nvGraphicFramePr>
        <p:xfrm>
          <a:off x="1973409" y="1217432"/>
          <a:ext cx="609600" cy="374650"/>
        </p:xfrm>
        <a:graphic>
          <a:graphicData uri="http://schemas.openxmlformats.org/presentationml/2006/ole">
            <mc:AlternateContent xmlns:mc="http://schemas.openxmlformats.org/markup-compatibility/2006">
              <mc:Choice xmlns:v="urn:schemas-microsoft-com:vml" Requires="v">
                <p:oleObj spid="_x0000_s15803" name="Equation" r:id="rId6" imgW="330200" imgH="203200" progId="Equation.3">
                  <p:embed/>
                </p:oleObj>
              </mc:Choice>
              <mc:Fallback>
                <p:oleObj name="Equation" r:id="rId6" imgW="330200" imgH="2032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3409" y="1217432"/>
                        <a:ext cx="609600"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9" name="Down Arrow 28"/>
          <p:cNvSpPr/>
          <p:nvPr/>
        </p:nvSpPr>
        <p:spPr>
          <a:xfrm>
            <a:off x="1726742" y="3152556"/>
            <a:ext cx="1153872" cy="583219"/>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59752" name="Object 8"/>
          <p:cNvGraphicFramePr>
            <a:graphicFrameLocks noChangeAspect="1"/>
          </p:cNvGraphicFramePr>
          <p:nvPr/>
        </p:nvGraphicFramePr>
        <p:xfrm>
          <a:off x="1992085" y="3155026"/>
          <a:ext cx="609600" cy="374650"/>
        </p:xfrm>
        <a:graphic>
          <a:graphicData uri="http://schemas.openxmlformats.org/presentationml/2006/ole">
            <mc:AlternateContent xmlns:mc="http://schemas.openxmlformats.org/markup-compatibility/2006">
              <mc:Choice xmlns:v="urn:schemas-microsoft-com:vml" Requires="v">
                <p:oleObj spid="_x0000_s15804" name="Equation" r:id="rId8" imgW="330200" imgH="203200" progId="Equation.3">
                  <p:embed/>
                </p:oleObj>
              </mc:Choice>
              <mc:Fallback>
                <p:oleObj name="Equation" r:id="rId8" imgW="330200" imgH="2032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92085" y="3155026"/>
                        <a:ext cx="609600"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159753" name="Object 9"/>
          <p:cNvGraphicFramePr>
            <a:graphicFrameLocks noChangeAspect="1"/>
          </p:cNvGraphicFramePr>
          <p:nvPr/>
        </p:nvGraphicFramePr>
        <p:xfrm>
          <a:off x="1400321" y="4661617"/>
          <a:ext cx="2365375" cy="819150"/>
        </p:xfrm>
        <a:graphic>
          <a:graphicData uri="http://schemas.openxmlformats.org/presentationml/2006/ole">
            <mc:AlternateContent xmlns:mc="http://schemas.openxmlformats.org/markup-compatibility/2006">
              <mc:Choice xmlns:v="urn:schemas-microsoft-com:vml" Requires="v">
                <p:oleObj spid="_x0000_s15805" name="Equation" r:id="rId10" imgW="1282700" imgH="444500" progId="Equation.3">
                  <p:embed/>
                </p:oleObj>
              </mc:Choice>
              <mc:Fallback>
                <p:oleObj name="Equation" r:id="rId10" imgW="1282700" imgH="4445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00321" y="4661617"/>
                        <a:ext cx="2365375" cy="819150"/>
                      </a:xfrm>
                      <a:prstGeom prst="rect">
                        <a:avLst/>
                      </a:prstGeom>
                      <a:noFill/>
                      <a:ln w="25400">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oleObj>
              </mc:Fallback>
            </mc:AlternateContent>
          </a:graphicData>
        </a:graphic>
      </p:graphicFrame>
      <p:grpSp>
        <p:nvGrpSpPr>
          <p:cNvPr id="42" name="Group 41"/>
          <p:cNvGrpSpPr/>
          <p:nvPr/>
        </p:nvGrpSpPr>
        <p:grpSpPr>
          <a:xfrm>
            <a:off x="1787525" y="5751660"/>
            <a:ext cx="1788095" cy="374650"/>
            <a:chOff x="1088543" y="5933667"/>
            <a:chExt cx="1788095" cy="374650"/>
          </a:xfrm>
          <a:solidFill>
            <a:srgbClr val="FFFF00"/>
          </a:solidFill>
        </p:grpSpPr>
        <p:sp>
          <p:nvSpPr>
            <p:cNvPr id="40" name="TextBox 39"/>
            <p:cNvSpPr txBox="1"/>
            <p:nvPr/>
          </p:nvSpPr>
          <p:spPr>
            <a:xfrm>
              <a:off x="1088543" y="5938985"/>
              <a:ext cx="1788095" cy="369332"/>
            </a:xfrm>
            <a:prstGeom prst="rect">
              <a:avLst/>
            </a:prstGeom>
            <a:grpFill/>
            <a:ln>
              <a:solidFill>
                <a:schemeClr val="tx1"/>
              </a:solidFill>
            </a:ln>
          </p:spPr>
          <p:txBody>
            <a:bodyPr wrap="none" rtlCol="0">
              <a:spAutoFit/>
            </a:bodyPr>
            <a:lstStyle/>
            <a:p>
              <a:r>
                <a:rPr lang="en-US" dirty="0"/>
                <a:t>What is           ?</a:t>
              </a:r>
            </a:p>
          </p:txBody>
        </p:sp>
        <p:graphicFrame>
          <p:nvGraphicFramePr>
            <p:cNvPr id="159754" name="Object 10"/>
            <p:cNvGraphicFramePr>
              <a:graphicFrameLocks noChangeAspect="1"/>
            </p:cNvGraphicFramePr>
            <p:nvPr/>
          </p:nvGraphicFramePr>
          <p:xfrm>
            <a:off x="2040799" y="5933667"/>
            <a:ext cx="561975" cy="374650"/>
          </p:xfrm>
          <a:graphic>
            <a:graphicData uri="http://schemas.openxmlformats.org/presentationml/2006/ole">
              <mc:AlternateContent xmlns:mc="http://schemas.openxmlformats.org/markup-compatibility/2006">
                <mc:Choice xmlns:v="urn:schemas-microsoft-com:vml" Requires="v">
                  <p:oleObj spid="_x0000_s15806" name="Equation" r:id="rId12" imgW="304800" imgH="203200" progId="Equation.3">
                    <p:embed/>
                  </p:oleObj>
                </mc:Choice>
                <mc:Fallback>
                  <p:oleObj name="Equation" r:id="rId12" imgW="304800" imgH="2032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40799" y="5933667"/>
                          <a:ext cx="561975"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pSp>
      <p:sp>
        <p:nvSpPr>
          <p:cNvPr id="43" name="TextBox 42"/>
          <p:cNvSpPr txBox="1"/>
          <p:nvPr/>
        </p:nvSpPr>
        <p:spPr>
          <a:xfrm>
            <a:off x="-50613" y="1205230"/>
            <a:ext cx="1838138" cy="369332"/>
          </a:xfrm>
          <a:prstGeom prst="rect">
            <a:avLst/>
          </a:prstGeom>
          <a:noFill/>
        </p:spPr>
        <p:txBody>
          <a:bodyPr wrap="none" rtlCol="0">
            <a:spAutoFit/>
          </a:bodyPr>
          <a:lstStyle/>
          <a:p>
            <a:r>
              <a:rPr lang="en-US" dirty="0"/>
              <a:t>We want that </a:t>
            </a:r>
            <a:r>
              <a:rPr lang="en-US" dirty="0" err="1">
                <a:latin typeface="Wingdings"/>
                <a:ea typeface="Wingdings"/>
                <a:cs typeface="Wingdings"/>
              </a:rPr>
              <a:t></a:t>
            </a:r>
            <a:endParaRPr lang="en-US" dirty="0"/>
          </a:p>
        </p:txBody>
      </p:sp>
      <p:sp>
        <p:nvSpPr>
          <p:cNvPr id="61" name="TextBox 60"/>
          <p:cNvSpPr txBox="1"/>
          <p:nvPr/>
        </p:nvSpPr>
        <p:spPr>
          <a:xfrm>
            <a:off x="97493" y="6314715"/>
            <a:ext cx="4552711" cy="307777"/>
          </a:xfrm>
          <a:prstGeom prst="rect">
            <a:avLst/>
          </a:prstGeom>
          <a:noFill/>
        </p:spPr>
        <p:txBody>
          <a:bodyPr wrap="none" rtlCol="0">
            <a:spAutoFit/>
          </a:bodyPr>
          <a:lstStyle/>
          <a:p>
            <a:r>
              <a:rPr lang="en-US" sz="1400" dirty="0"/>
              <a:t>(Hsieh et al. 2011, Hayes et al. 2013, Deng et al. 2014)</a:t>
            </a:r>
          </a:p>
        </p:txBody>
      </p:sp>
      <p:sp>
        <p:nvSpPr>
          <p:cNvPr id="41" name="Footer Placeholder 6"/>
          <p:cNvSpPr>
            <a:spLocks noGrp="1"/>
          </p:cNvSpPr>
          <p:nvPr>
            <p:ph type="ftr" sz="quarter" idx="11"/>
          </p:nvPr>
        </p:nvSpPr>
        <p:spPr>
          <a:xfrm>
            <a:off x="1787525" y="6594475"/>
            <a:ext cx="6573838" cy="230188"/>
          </a:xfrm>
        </p:spPr>
        <p:txBody>
          <a:bodyPr/>
          <a:lstStyle/>
          <a:p>
            <a:pPr>
              <a:defRPr/>
            </a:pPr>
            <a:r>
              <a:rPr lang="en-US" dirty="0" err="1"/>
              <a:t>Modelling</a:t>
            </a:r>
            <a:r>
              <a:rPr lang="en-US" dirty="0"/>
              <a:t> </a:t>
            </a:r>
            <a:r>
              <a:rPr lang="en-US" dirty="0" err="1"/>
              <a:t>Th</a:t>
            </a:r>
            <a:r>
              <a:rPr lang="en-US" dirty="0"/>
              <a:t> and REE in the ocean</a:t>
            </a:r>
          </a:p>
        </p:txBody>
      </p:sp>
      <p:sp>
        <p:nvSpPr>
          <p:cNvPr id="4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November 5</a:t>
            </a:r>
            <a:r>
              <a:rPr lang="en-US" baseline="30000" dirty="0">
                <a:solidFill>
                  <a:srgbClr val="898989"/>
                </a:solidFill>
                <a:ea typeface="ＭＳ Ｐゴシック" charset="-128"/>
                <a:cs typeface="ＭＳ Ｐゴシック" charset="-128"/>
              </a:rPr>
              <a:t>th</a:t>
            </a:r>
            <a:r>
              <a:rPr lang="en-US" dirty="0">
                <a:solidFill>
                  <a:srgbClr val="898989"/>
                </a:solidFill>
                <a:ea typeface="ＭＳ Ｐゴシック" charset="-128"/>
                <a:cs typeface="ＭＳ Ｐゴシック" charset="-128"/>
              </a:rPr>
              <a:t>, 2015</a:t>
            </a:r>
          </a:p>
        </p:txBody>
      </p:sp>
      <p:sp>
        <p:nvSpPr>
          <p:cNvPr id="48" name="TextBox 47"/>
          <p:cNvSpPr txBox="1"/>
          <p:nvPr/>
        </p:nvSpPr>
        <p:spPr>
          <a:xfrm>
            <a:off x="201598" y="88602"/>
            <a:ext cx="6265167" cy="400110"/>
          </a:xfrm>
          <a:prstGeom prst="rect">
            <a:avLst/>
          </a:prstGeom>
          <a:noFill/>
        </p:spPr>
        <p:txBody>
          <a:bodyPr wrap="square" rtlCol="0">
            <a:spAutoFit/>
          </a:bodyPr>
          <a:lstStyle/>
          <a:p>
            <a:r>
              <a:rPr lang="en-US" sz="2000" b="1" dirty="0">
                <a:solidFill>
                  <a:srgbClr val="660066"/>
                </a:solidFill>
              </a:rPr>
              <a:t>Basic principle</a:t>
            </a:r>
            <a:endParaRPr lang="en-US" b="1" dirty="0"/>
          </a:p>
        </p:txBody>
      </p:sp>
      <p:sp>
        <p:nvSpPr>
          <p:cNvPr id="8" name="TextBox 7"/>
          <p:cNvSpPr txBox="1"/>
          <p:nvPr/>
        </p:nvSpPr>
        <p:spPr>
          <a:xfrm>
            <a:off x="3301756" y="2116435"/>
            <a:ext cx="2532890" cy="646331"/>
          </a:xfrm>
          <a:prstGeom prst="rect">
            <a:avLst/>
          </a:prstGeom>
          <a:noFill/>
        </p:spPr>
        <p:txBody>
          <a:bodyPr wrap="none" rtlCol="0">
            <a:spAutoFit/>
          </a:bodyPr>
          <a:lstStyle/>
          <a:p>
            <a:r>
              <a:rPr lang="en-US" b="1" dirty="0">
                <a:solidFill>
                  <a:srgbClr val="3366FF"/>
                </a:solidFill>
              </a:rPr>
              <a:t>Dissolved </a:t>
            </a:r>
            <a:r>
              <a:rPr lang="en-US" b="1" baseline="30000" dirty="0">
                <a:solidFill>
                  <a:srgbClr val="3366FF"/>
                </a:solidFill>
              </a:rPr>
              <a:t>232</a:t>
            </a:r>
            <a:r>
              <a:rPr lang="en-US" b="1" dirty="0">
                <a:solidFill>
                  <a:srgbClr val="3366FF"/>
                </a:solidFill>
              </a:rPr>
              <a:t>Th is </a:t>
            </a:r>
          </a:p>
          <a:p>
            <a:r>
              <a:rPr lang="en-US" b="1" dirty="0">
                <a:solidFill>
                  <a:srgbClr val="3366FF"/>
                </a:solidFill>
              </a:rPr>
              <a:t>“easily” measureable</a:t>
            </a:r>
          </a:p>
        </p:txBody>
      </p:sp>
    </p:spTree>
    <p:extLst>
      <p:ext uri="{BB962C8B-B14F-4D97-AF65-F5344CB8AC3E}">
        <p14:creationId xmlns:p14="http://schemas.microsoft.com/office/powerpoint/2010/main" val="18764034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p:cNvSpPr txBox="1"/>
          <p:nvPr/>
        </p:nvSpPr>
        <p:spPr>
          <a:xfrm>
            <a:off x="5331859" y="4465498"/>
            <a:ext cx="2737573" cy="646331"/>
          </a:xfrm>
          <a:prstGeom prst="rect">
            <a:avLst/>
          </a:prstGeom>
          <a:noFill/>
        </p:spPr>
        <p:txBody>
          <a:bodyPr wrap="none" rtlCol="0">
            <a:spAutoFit/>
          </a:bodyPr>
          <a:lstStyle/>
          <a:p>
            <a:r>
              <a:rPr lang="en-US" dirty="0"/>
              <a:t>If           is small, one can </a:t>
            </a:r>
          </a:p>
          <a:p>
            <a:r>
              <a:rPr lang="en-US" dirty="0"/>
              <a:t>estimate           easily.</a:t>
            </a:r>
          </a:p>
        </p:txBody>
      </p:sp>
      <p:sp>
        <p:nvSpPr>
          <p:cNvPr id="7" name="Rectangle 6"/>
          <p:cNvSpPr/>
          <p:nvPr/>
        </p:nvSpPr>
        <p:spPr>
          <a:xfrm>
            <a:off x="6056972" y="1796451"/>
            <a:ext cx="1531393" cy="139145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rot="5400000" flipH="1">
            <a:off x="7826900" y="2356231"/>
            <a:ext cx="1288221" cy="369332"/>
          </a:xfrm>
          <a:prstGeom prst="rect">
            <a:avLst/>
          </a:prstGeom>
          <a:noFill/>
          <a:ln>
            <a:solidFill>
              <a:schemeClr val="tx1"/>
            </a:solidFill>
          </a:ln>
        </p:spPr>
        <p:txBody>
          <a:bodyPr wrap="none" rtlCol="0">
            <a:spAutoFit/>
          </a:bodyPr>
          <a:lstStyle/>
          <a:p>
            <a:r>
              <a:rPr lang="en-US" baseline="30000" dirty="0"/>
              <a:t>234</a:t>
            </a:r>
            <a:r>
              <a:rPr lang="en-US" dirty="0"/>
              <a:t>U decay</a:t>
            </a:r>
          </a:p>
        </p:txBody>
      </p:sp>
      <p:sp>
        <p:nvSpPr>
          <p:cNvPr id="13" name="Right Arrow 12"/>
          <p:cNvSpPr/>
          <p:nvPr/>
        </p:nvSpPr>
        <p:spPr>
          <a:xfrm flipH="1">
            <a:off x="7562334" y="1992570"/>
            <a:ext cx="724010" cy="943194"/>
          </a:xfrm>
          <a:prstGeom prst="rightArrow">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24" name="Object 23"/>
          <p:cNvGraphicFramePr>
            <a:graphicFrameLocks noChangeAspect="1"/>
          </p:cNvGraphicFramePr>
          <p:nvPr/>
        </p:nvGraphicFramePr>
        <p:xfrm>
          <a:off x="4962526" y="3668393"/>
          <a:ext cx="3398837" cy="819150"/>
        </p:xfrm>
        <a:graphic>
          <a:graphicData uri="http://schemas.openxmlformats.org/presentationml/2006/ole">
            <mc:AlternateContent xmlns:mc="http://schemas.openxmlformats.org/markup-compatibility/2006">
              <mc:Choice xmlns:v="urn:schemas-microsoft-com:vml" Requires="v">
                <p:oleObj spid="_x0000_s16921" name="Equation" r:id="rId4" imgW="1841500" imgH="444500" progId="Equation.3">
                  <p:embed/>
                </p:oleObj>
              </mc:Choice>
              <mc:Fallback>
                <p:oleObj name="Equation" r:id="rId4" imgW="1841500" imgH="4445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2526" y="3668393"/>
                        <a:ext cx="3398837" cy="8191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159748" name="Object 4"/>
          <p:cNvGraphicFramePr>
            <a:graphicFrameLocks noChangeAspect="1"/>
          </p:cNvGraphicFramePr>
          <p:nvPr>
            <p:extLst>
              <p:ext uri="{D42A27DB-BD31-4B8C-83A1-F6EECF244321}">
                <p14:modId xmlns:p14="http://schemas.microsoft.com/office/powerpoint/2010/main" val="2090503512"/>
              </p:ext>
            </p:extLst>
          </p:nvPr>
        </p:nvGraphicFramePr>
        <p:xfrm flipH="1">
          <a:off x="7676744" y="2271633"/>
          <a:ext cx="609600" cy="374650"/>
        </p:xfrm>
        <a:graphic>
          <a:graphicData uri="http://schemas.openxmlformats.org/presentationml/2006/ole">
            <mc:AlternateContent xmlns:mc="http://schemas.openxmlformats.org/markup-compatibility/2006">
              <mc:Choice xmlns:v="urn:schemas-microsoft-com:vml" Requires="v">
                <p:oleObj spid="_x0000_s16922" name="Equation" r:id="rId6" imgW="330200" imgH="203200" progId="Equation.3">
                  <p:embed/>
                </p:oleObj>
              </mc:Choice>
              <mc:Fallback>
                <p:oleObj name="Equation" r:id="rId6" imgW="330200" imgH="2032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7676744" y="2271633"/>
                        <a:ext cx="609600"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30" name="Down Arrow 29"/>
          <p:cNvSpPr/>
          <p:nvPr/>
        </p:nvSpPr>
        <p:spPr>
          <a:xfrm>
            <a:off x="6236074" y="3187903"/>
            <a:ext cx="1153872" cy="583219"/>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6229991" y="558899"/>
            <a:ext cx="1159955" cy="646331"/>
          </a:xfrm>
          <a:prstGeom prst="rect">
            <a:avLst/>
          </a:prstGeom>
          <a:noFill/>
          <a:ln>
            <a:solidFill>
              <a:schemeClr val="tx1"/>
            </a:solidFill>
          </a:ln>
        </p:spPr>
        <p:txBody>
          <a:bodyPr wrap="none" rtlCol="0">
            <a:spAutoFit/>
          </a:bodyPr>
          <a:lstStyle/>
          <a:p>
            <a:pPr algn="ctr"/>
            <a:r>
              <a:rPr lang="en-US" dirty="0" err="1"/>
              <a:t>lithogenic</a:t>
            </a:r>
            <a:endParaRPr lang="en-US" dirty="0"/>
          </a:p>
          <a:p>
            <a:pPr algn="ctr"/>
            <a:r>
              <a:rPr lang="en-US" dirty="0"/>
              <a:t>source</a:t>
            </a:r>
          </a:p>
        </p:txBody>
      </p:sp>
      <p:sp>
        <p:nvSpPr>
          <p:cNvPr id="32" name="Down Arrow 31"/>
          <p:cNvSpPr/>
          <p:nvPr/>
        </p:nvSpPr>
        <p:spPr>
          <a:xfrm>
            <a:off x="6229991" y="1205230"/>
            <a:ext cx="1153872" cy="583219"/>
          </a:xfrm>
          <a:prstGeom prst="downArrow">
            <a:avLst/>
          </a:prstGeom>
          <a:solidFill>
            <a:srgbClr val="008000">
              <a:alpha val="11000"/>
            </a:srgbClr>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33" name="Object 5"/>
          <p:cNvGraphicFramePr>
            <a:graphicFrameLocks noChangeAspect="1"/>
          </p:cNvGraphicFramePr>
          <p:nvPr/>
        </p:nvGraphicFramePr>
        <p:xfrm>
          <a:off x="6482741" y="1253564"/>
          <a:ext cx="609600" cy="374650"/>
        </p:xfrm>
        <a:graphic>
          <a:graphicData uri="http://schemas.openxmlformats.org/presentationml/2006/ole">
            <mc:AlternateContent xmlns:mc="http://schemas.openxmlformats.org/markup-compatibility/2006">
              <mc:Choice xmlns:v="urn:schemas-microsoft-com:vml" Requires="v">
                <p:oleObj spid="_x0000_s16923" name="Equation" r:id="rId8" imgW="330200" imgH="203200" progId="Equation.3">
                  <p:embed/>
                </p:oleObj>
              </mc:Choice>
              <mc:Fallback>
                <p:oleObj name="Equation" r:id="rId8" imgW="330200" imgH="2032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82741" y="1253564"/>
                        <a:ext cx="609600"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159751" name="Object 7"/>
          <p:cNvGraphicFramePr>
            <a:graphicFrameLocks noChangeAspect="1"/>
          </p:cNvGraphicFramePr>
          <p:nvPr/>
        </p:nvGraphicFramePr>
        <p:xfrm>
          <a:off x="6482741" y="3196690"/>
          <a:ext cx="609600" cy="374650"/>
        </p:xfrm>
        <a:graphic>
          <a:graphicData uri="http://schemas.openxmlformats.org/presentationml/2006/ole">
            <mc:AlternateContent xmlns:mc="http://schemas.openxmlformats.org/markup-compatibility/2006">
              <mc:Choice xmlns:v="urn:schemas-microsoft-com:vml" Requires="v">
                <p:oleObj spid="_x0000_s16924" name="Equation" r:id="rId10" imgW="330200" imgH="203200" progId="Equation.3">
                  <p:embed/>
                </p:oleObj>
              </mc:Choice>
              <mc:Fallback>
                <p:oleObj name="Equation" r:id="rId10" imgW="330200" imgH="2032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82741" y="3196690"/>
                        <a:ext cx="609600"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16" name="Rectangle 15"/>
          <p:cNvSpPr/>
          <p:nvPr/>
        </p:nvSpPr>
        <p:spPr>
          <a:xfrm>
            <a:off x="1599622" y="1752317"/>
            <a:ext cx="1531393" cy="14002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1787525" y="2125315"/>
            <a:ext cx="1142460" cy="584776"/>
          </a:xfrm>
          <a:prstGeom prst="rect">
            <a:avLst/>
          </a:prstGeom>
          <a:noFill/>
        </p:spPr>
        <p:txBody>
          <a:bodyPr wrap="none" rtlCol="0">
            <a:spAutoFit/>
          </a:bodyPr>
          <a:lstStyle/>
          <a:p>
            <a:r>
              <a:rPr lang="en-US" sz="3200" b="1" baseline="30000" dirty="0"/>
              <a:t>232</a:t>
            </a:r>
            <a:r>
              <a:rPr lang="en-US" sz="3200" b="1" dirty="0"/>
              <a:t>Th</a:t>
            </a:r>
          </a:p>
        </p:txBody>
      </p:sp>
      <p:sp>
        <p:nvSpPr>
          <p:cNvPr id="21" name="TextBox 20"/>
          <p:cNvSpPr txBox="1"/>
          <p:nvPr/>
        </p:nvSpPr>
        <p:spPr>
          <a:xfrm>
            <a:off x="1720659" y="522767"/>
            <a:ext cx="1159955" cy="646331"/>
          </a:xfrm>
          <a:prstGeom prst="rect">
            <a:avLst/>
          </a:prstGeom>
          <a:noFill/>
          <a:ln>
            <a:solidFill>
              <a:schemeClr val="tx1"/>
            </a:solidFill>
          </a:ln>
        </p:spPr>
        <p:txBody>
          <a:bodyPr wrap="none" rtlCol="0">
            <a:spAutoFit/>
          </a:bodyPr>
          <a:lstStyle/>
          <a:p>
            <a:pPr algn="ctr"/>
            <a:r>
              <a:rPr lang="en-US" dirty="0" err="1"/>
              <a:t>lithogenic</a:t>
            </a:r>
            <a:endParaRPr lang="en-US" dirty="0"/>
          </a:p>
          <a:p>
            <a:pPr algn="ctr"/>
            <a:r>
              <a:rPr lang="en-US" dirty="0"/>
              <a:t>source</a:t>
            </a:r>
          </a:p>
        </p:txBody>
      </p:sp>
      <p:sp>
        <p:nvSpPr>
          <p:cNvPr id="22" name="Down Arrow 21"/>
          <p:cNvSpPr/>
          <p:nvPr/>
        </p:nvSpPr>
        <p:spPr>
          <a:xfrm>
            <a:off x="1720659" y="1169098"/>
            <a:ext cx="1153872" cy="583219"/>
          </a:xfrm>
          <a:prstGeom prst="downArrow">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59747" name="Object 3"/>
          <p:cNvGraphicFramePr>
            <a:graphicFrameLocks noChangeAspect="1"/>
          </p:cNvGraphicFramePr>
          <p:nvPr/>
        </p:nvGraphicFramePr>
        <p:xfrm>
          <a:off x="1376509" y="3771122"/>
          <a:ext cx="2413000" cy="819150"/>
        </p:xfrm>
        <a:graphic>
          <a:graphicData uri="http://schemas.openxmlformats.org/presentationml/2006/ole">
            <mc:AlternateContent xmlns:mc="http://schemas.openxmlformats.org/markup-compatibility/2006">
              <mc:Choice xmlns:v="urn:schemas-microsoft-com:vml" Requires="v">
                <p:oleObj spid="_x0000_s16925" name="Equation" r:id="rId12" imgW="1308100" imgH="444500" progId="Equation.3">
                  <p:embed/>
                </p:oleObj>
              </mc:Choice>
              <mc:Fallback>
                <p:oleObj name="Equation" r:id="rId12" imgW="1308100" imgH="4445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76509" y="3771122"/>
                        <a:ext cx="2413000" cy="8191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159749" name="Object 5"/>
          <p:cNvGraphicFramePr>
            <a:graphicFrameLocks noChangeAspect="1"/>
          </p:cNvGraphicFramePr>
          <p:nvPr/>
        </p:nvGraphicFramePr>
        <p:xfrm>
          <a:off x="1973409" y="1217432"/>
          <a:ext cx="609600" cy="374650"/>
        </p:xfrm>
        <a:graphic>
          <a:graphicData uri="http://schemas.openxmlformats.org/presentationml/2006/ole">
            <mc:AlternateContent xmlns:mc="http://schemas.openxmlformats.org/markup-compatibility/2006">
              <mc:Choice xmlns:v="urn:schemas-microsoft-com:vml" Requires="v">
                <p:oleObj spid="_x0000_s16926" name="Equation" r:id="rId14" imgW="330200" imgH="203200" progId="Equation.3">
                  <p:embed/>
                </p:oleObj>
              </mc:Choice>
              <mc:Fallback>
                <p:oleObj name="Equation" r:id="rId14" imgW="330200" imgH="2032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73409" y="1217432"/>
                        <a:ext cx="609600"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9" name="Down Arrow 28"/>
          <p:cNvSpPr/>
          <p:nvPr/>
        </p:nvSpPr>
        <p:spPr>
          <a:xfrm>
            <a:off x="1726742" y="3152556"/>
            <a:ext cx="1153872" cy="583219"/>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59752" name="Object 8"/>
          <p:cNvGraphicFramePr>
            <a:graphicFrameLocks noChangeAspect="1"/>
          </p:cNvGraphicFramePr>
          <p:nvPr/>
        </p:nvGraphicFramePr>
        <p:xfrm>
          <a:off x="1992085" y="3155026"/>
          <a:ext cx="609600" cy="374650"/>
        </p:xfrm>
        <a:graphic>
          <a:graphicData uri="http://schemas.openxmlformats.org/presentationml/2006/ole">
            <mc:AlternateContent xmlns:mc="http://schemas.openxmlformats.org/markup-compatibility/2006">
              <mc:Choice xmlns:v="urn:schemas-microsoft-com:vml" Requires="v">
                <p:oleObj spid="_x0000_s16927" name="Equation" r:id="rId16" imgW="330200" imgH="203200" progId="Equation.3">
                  <p:embed/>
                </p:oleObj>
              </mc:Choice>
              <mc:Fallback>
                <p:oleObj name="Equation" r:id="rId16" imgW="330200" imgH="20320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992085" y="3155026"/>
                        <a:ext cx="609600"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159753" name="Object 9"/>
          <p:cNvGraphicFramePr>
            <a:graphicFrameLocks noChangeAspect="1"/>
          </p:cNvGraphicFramePr>
          <p:nvPr/>
        </p:nvGraphicFramePr>
        <p:xfrm>
          <a:off x="1400321" y="4661617"/>
          <a:ext cx="2365375" cy="819150"/>
        </p:xfrm>
        <a:graphic>
          <a:graphicData uri="http://schemas.openxmlformats.org/presentationml/2006/ole">
            <mc:AlternateContent xmlns:mc="http://schemas.openxmlformats.org/markup-compatibility/2006">
              <mc:Choice xmlns:v="urn:schemas-microsoft-com:vml" Requires="v">
                <p:oleObj spid="_x0000_s16928" name="Equation" r:id="rId18" imgW="1282700" imgH="444500" progId="Equation.3">
                  <p:embed/>
                </p:oleObj>
              </mc:Choice>
              <mc:Fallback>
                <p:oleObj name="Equation" r:id="rId18" imgW="1282700" imgH="444500" progId="Equation.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400321" y="4661617"/>
                        <a:ext cx="2365375" cy="819150"/>
                      </a:xfrm>
                      <a:prstGeom prst="rect">
                        <a:avLst/>
                      </a:prstGeom>
                      <a:noFill/>
                      <a:ln w="25400">
                        <a:solidFill>
                          <a:srgbClr val="FF0000"/>
                        </a:solidFill>
                        <a:miter lim="800000"/>
                        <a:headEnd/>
                        <a:tailEnd/>
                      </a:ln>
                      <a:extLst>
                        <a:ext uri="{909E8E84-426E-40dd-AFC4-6F175D3DCCD1}">
                          <a14:hiddenFill xmlns="" xmlns:a14="http://schemas.microsoft.com/office/drawing/2010/main">
                            <a:solidFill>
                              <a:srgbClr val="FFFFFF"/>
                            </a:solidFill>
                          </a14:hiddenFill>
                        </a:ext>
                      </a:extLst>
                    </p:spPr>
                  </p:pic>
                </p:oleObj>
              </mc:Fallback>
            </mc:AlternateContent>
          </a:graphicData>
        </a:graphic>
      </p:graphicFrame>
      <p:grpSp>
        <p:nvGrpSpPr>
          <p:cNvPr id="42" name="Group 41"/>
          <p:cNvGrpSpPr/>
          <p:nvPr/>
        </p:nvGrpSpPr>
        <p:grpSpPr>
          <a:xfrm>
            <a:off x="1734053" y="5671452"/>
            <a:ext cx="1788095" cy="374650"/>
            <a:chOff x="1088543" y="5933667"/>
            <a:chExt cx="1788095" cy="374650"/>
          </a:xfrm>
          <a:solidFill>
            <a:srgbClr val="FFFF00"/>
          </a:solidFill>
        </p:grpSpPr>
        <p:sp>
          <p:nvSpPr>
            <p:cNvPr id="40" name="TextBox 39"/>
            <p:cNvSpPr txBox="1"/>
            <p:nvPr/>
          </p:nvSpPr>
          <p:spPr>
            <a:xfrm>
              <a:off x="1088543" y="5938985"/>
              <a:ext cx="1788095" cy="369332"/>
            </a:xfrm>
            <a:prstGeom prst="rect">
              <a:avLst/>
            </a:prstGeom>
            <a:grpFill/>
            <a:ln>
              <a:solidFill>
                <a:schemeClr val="tx1"/>
              </a:solidFill>
            </a:ln>
          </p:spPr>
          <p:txBody>
            <a:bodyPr wrap="none" rtlCol="0">
              <a:spAutoFit/>
            </a:bodyPr>
            <a:lstStyle/>
            <a:p>
              <a:r>
                <a:rPr lang="en-US" dirty="0"/>
                <a:t>What is           ?</a:t>
              </a:r>
            </a:p>
          </p:txBody>
        </p:sp>
        <p:graphicFrame>
          <p:nvGraphicFramePr>
            <p:cNvPr id="159754" name="Object 10"/>
            <p:cNvGraphicFramePr>
              <a:graphicFrameLocks noChangeAspect="1"/>
            </p:cNvGraphicFramePr>
            <p:nvPr/>
          </p:nvGraphicFramePr>
          <p:xfrm>
            <a:off x="2040799" y="5933667"/>
            <a:ext cx="561975" cy="374650"/>
          </p:xfrm>
          <a:graphic>
            <a:graphicData uri="http://schemas.openxmlformats.org/presentationml/2006/ole">
              <mc:AlternateContent xmlns:mc="http://schemas.openxmlformats.org/markup-compatibility/2006">
                <mc:Choice xmlns:v="urn:schemas-microsoft-com:vml" Requires="v">
                  <p:oleObj spid="_x0000_s16929" name="Equation" r:id="rId20" imgW="304800" imgH="203200" progId="Equation.3">
                    <p:embed/>
                  </p:oleObj>
                </mc:Choice>
                <mc:Fallback>
                  <p:oleObj name="Equation" r:id="rId20" imgW="304800" imgH="203200" progId="Equation.3">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040799" y="5933667"/>
                          <a:ext cx="561975"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pSp>
      <p:sp>
        <p:nvSpPr>
          <p:cNvPr id="43" name="TextBox 42"/>
          <p:cNvSpPr txBox="1"/>
          <p:nvPr/>
        </p:nvSpPr>
        <p:spPr>
          <a:xfrm>
            <a:off x="-50613" y="1205230"/>
            <a:ext cx="1838138" cy="369332"/>
          </a:xfrm>
          <a:prstGeom prst="rect">
            <a:avLst/>
          </a:prstGeom>
          <a:noFill/>
        </p:spPr>
        <p:txBody>
          <a:bodyPr wrap="none" rtlCol="0">
            <a:spAutoFit/>
          </a:bodyPr>
          <a:lstStyle/>
          <a:p>
            <a:r>
              <a:rPr lang="en-US" dirty="0"/>
              <a:t>We want that </a:t>
            </a:r>
            <a:r>
              <a:rPr lang="en-US" dirty="0" err="1">
                <a:latin typeface="Wingdings"/>
                <a:ea typeface="Wingdings"/>
                <a:cs typeface="Wingdings"/>
              </a:rPr>
              <a:t></a:t>
            </a:r>
            <a:endParaRPr lang="en-US" dirty="0"/>
          </a:p>
        </p:txBody>
      </p:sp>
      <p:graphicFrame>
        <p:nvGraphicFramePr>
          <p:cNvPr id="159755" name="Object 11"/>
          <p:cNvGraphicFramePr>
            <a:graphicFrameLocks noChangeAspect="1"/>
          </p:cNvGraphicFramePr>
          <p:nvPr/>
        </p:nvGraphicFramePr>
        <p:xfrm>
          <a:off x="5637762" y="4465498"/>
          <a:ext cx="609600" cy="374650"/>
        </p:xfrm>
        <a:graphic>
          <a:graphicData uri="http://schemas.openxmlformats.org/presentationml/2006/ole">
            <mc:AlternateContent xmlns:mc="http://schemas.openxmlformats.org/markup-compatibility/2006">
              <mc:Choice xmlns:v="urn:schemas-microsoft-com:vml" Requires="v">
                <p:oleObj spid="_x0000_s16930" name="Equation" r:id="rId22" imgW="330200" imgH="203200" progId="Equation.3">
                  <p:embed/>
                </p:oleObj>
              </mc:Choice>
              <mc:Fallback>
                <p:oleObj name="Equation" r:id="rId22" imgW="330200" imgH="203200" progId="Equation.3">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637762" y="4465498"/>
                        <a:ext cx="609600"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46" name="Object 10"/>
          <p:cNvGraphicFramePr>
            <a:graphicFrameLocks noChangeAspect="1"/>
          </p:cNvGraphicFramePr>
          <p:nvPr/>
        </p:nvGraphicFramePr>
        <p:xfrm>
          <a:off x="6361105" y="4737179"/>
          <a:ext cx="561975" cy="374650"/>
        </p:xfrm>
        <a:graphic>
          <a:graphicData uri="http://schemas.openxmlformats.org/presentationml/2006/ole">
            <mc:AlternateContent xmlns:mc="http://schemas.openxmlformats.org/markup-compatibility/2006">
              <mc:Choice xmlns:v="urn:schemas-microsoft-com:vml" Requires="v">
                <p:oleObj spid="_x0000_s16931" name="Equation" r:id="rId24" imgW="304800" imgH="203200" progId="Equation.3">
                  <p:embed/>
                </p:oleObj>
              </mc:Choice>
              <mc:Fallback>
                <p:oleObj name="Equation" r:id="rId24" imgW="304800" imgH="203200" progId="Equation.3">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361105" y="4737179"/>
                        <a:ext cx="561975"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47" name="TextBox 46"/>
          <p:cNvSpPr txBox="1"/>
          <p:nvPr/>
        </p:nvSpPr>
        <p:spPr>
          <a:xfrm>
            <a:off x="5331859" y="5165301"/>
            <a:ext cx="2943271" cy="923330"/>
          </a:xfrm>
          <a:prstGeom prst="rect">
            <a:avLst/>
          </a:prstGeom>
          <a:solidFill>
            <a:srgbClr val="FFFF00"/>
          </a:solidFill>
          <a:ln>
            <a:solidFill>
              <a:schemeClr val="tx1"/>
            </a:solidFill>
          </a:ln>
        </p:spPr>
        <p:txBody>
          <a:bodyPr wrap="none" rtlCol="0">
            <a:spAutoFit/>
          </a:bodyPr>
          <a:lstStyle/>
          <a:p>
            <a:r>
              <a:rPr lang="en-US" dirty="0"/>
              <a:t>If </a:t>
            </a:r>
            <a:r>
              <a:rPr lang="en-US" baseline="30000" dirty="0"/>
              <a:t>230</a:t>
            </a:r>
            <a:r>
              <a:rPr lang="en-US" dirty="0"/>
              <a:t>Th behaved like </a:t>
            </a:r>
            <a:r>
              <a:rPr lang="en-US" baseline="30000" dirty="0"/>
              <a:t>232</a:t>
            </a:r>
            <a:r>
              <a:rPr lang="en-US" dirty="0"/>
              <a:t>Th</a:t>
            </a:r>
          </a:p>
          <a:p>
            <a:r>
              <a:rPr lang="en-US" dirty="0"/>
              <a:t>one may use          in place </a:t>
            </a:r>
          </a:p>
          <a:p>
            <a:r>
              <a:rPr lang="en-US" dirty="0"/>
              <a:t>of  </a:t>
            </a:r>
          </a:p>
        </p:txBody>
      </p:sp>
      <p:graphicFrame>
        <p:nvGraphicFramePr>
          <p:cNvPr id="159757" name="Object 13"/>
          <p:cNvGraphicFramePr>
            <a:graphicFrameLocks noChangeAspect="1"/>
          </p:cNvGraphicFramePr>
          <p:nvPr>
            <p:extLst>
              <p:ext uri="{D42A27DB-BD31-4B8C-83A1-F6EECF244321}">
                <p14:modId xmlns:p14="http://schemas.microsoft.com/office/powerpoint/2010/main" val="3181456650"/>
              </p:ext>
            </p:extLst>
          </p:nvPr>
        </p:nvGraphicFramePr>
        <p:xfrm>
          <a:off x="6754058" y="5467883"/>
          <a:ext cx="561975" cy="374650"/>
        </p:xfrm>
        <a:graphic>
          <a:graphicData uri="http://schemas.openxmlformats.org/presentationml/2006/ole">
            <mc:AlternateContent xmlns:mc="http://schemas.openxmlformats.org/markup-compatibility/2006">
              <mc:Choice xmlns:v="urn:schemas-microsoft-com:vml" Requires="v">
                <p:oleObj spid="_x0000_s16932" name="Equation" r:id="rId26" imgW="304800" imgH="203200" progId="Equation.3">
                  <p:embed/>
                </p:oleObj>
              </mc:Choice>
              <mc:Fallback>
                <p:oleObj name="Equation" r:id="rId26" imgW="304800" imgH="203200" progId="Equation.3">
                  <p:embed/>
                  <p:pic>
                    <p:nvPicPr>
                      <p:cNvPr id="0" name=""/>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754058" y="5467883"/>
                        <a:ext cx="561975"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49" name="Object 10"/>
          <p:cNvGraphicFramePr>
            <a:graphicFrameLocks noChangeAspect="1"/>
          </p:cNvGraphicFramePr>
          <p:nvPr>
            <p:extLst>
              <p:ext uri="{D42A27DB-BD31-4B8C-83A1-F6EECF244321}">
                <p14:modId xmlns:p14="http://schemas.microsoft.com/office/powerpoint/2010/main" val="3413991020"/>
              </p:ext>
            </p:extLst>
          </p:nvPr>
        </p:nvGraphicFramePr>
        <p:xfrm>
          <a:off x="5670225" y="5713981"/>
          <a:ext cx="561975" cy="374650"/>
        </p:xfrm>
        <a:graphic>
          <a:graphicData uri="http://schemas.openxmlformats.org/presentationml/2006/ole">
            <mc:AlternateContent xmlns:mc="http://schemas.openxmlformats.org/markup-compatibility/2006">
              <mc:Choice xmlns:v="urn:schemas-microsoft-com:vml" Requires="v">
                <p:oleObj spid="_x0000_s16933" name="Equation" r:id="rId28" imgW="304800" imgH="203200" progId="Equation.3">
                  <p:embed/>
                </p:oleObj>
              </mc:Choice>
              <mc:Fallback>
                <p:oleObj name="Equation" r:id="rId28" imgW="304800" imgH="203200" progId="Equation.3">
                  <p:embed/>
                  <p:pic>
                    <p:nvPicPr>
                      <p:cNvPr id="0" name=""/>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5670225" y="5713981"/>
                        <a:ext cx="561975" cy="37465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cxnSp>
        <p:nvCxnSpPr>
          <p:cNvPr id="56" name="Curved Connector 55"/>
          <p:cNvCxnSpPr/>
          <p:nvPr/>
        </p:nvCxnSpPr>
        <p:spPr>
          <a:xfrm flipV="1">
            <a:off x="3765696" y="4136975"/>
            <a:ext cx="1196830" cy="1180312"/>
          </a:xfrm>
          <a:prstGeom prst="curvedConnector3">
            <a:avLst>
              <a:gd name="adj1" fmla="val 50000"/>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57" name="TextBox 56"/>
          <p:cNvSpPr txBox="1"/>
          <p:nvPr/>
        </p:nvSpPr>
        <p:spPr>
          <a:xfrm>
            <a:off x="6295822" y="2157776"/>
            <a:ext cx="1142460" cy="584776"/>
          </a:xfrm>
          <a:prstGeom prst="rect">
            <a:avLst/>
          </a:prstGeom>
          <a:noFill/>
        </p:spPr>
        <p:txBody>
          <a:bodyPr wrap="none" rtlCol="0">
            <a:spAutoFit/>
          </a:bodyPr>
          <a:lstStyle/>
          <a:p>
            <a:r>
              <a:rPr lang="en-US" sz="3200" b="1" baseline="30000" dirty="0"/>
              <a:t>230</a:t>
            </a:r>
            <a:r>
              <a:rPr lang="en-US" sz="3200" b="1" dirty="0"/>
              <a:t>Th</a:t>
            </a:r>
          </a:p>
        </p:txBody>
      </p:sp>
      <p:sp>
        <p:nvSpPr>
          <p:cNvPr id="61" name="TextBox 60"/>
          <p:cNvSpPr txBox="1"/>
          <p:nvPr/>
        </p:nvSpPr>
        <p:spPr>
          <a:xfrm>
            <a:off x="97493" y="6314715"/>
            <a:ext cx="4552711" cy="307777"/>
          </a:xfrm>
          <a:prstGeom prst="rect">
            <a:avLst/>
          </a:prstGeom>
          <a:noFill/>
        </p:spPr>
        <p:txBody>
          <a:bodyPr wrap="none" rtlCol="0">
            <a:spAutoFit/>
          </a:bodyPr>
          <a:lstStyle/>
          <a:p>
            <a:r>
              <a:rPr lang="en-US" sz="1400" dirty="0"/>
              <a:t>(Hsieh et al. 2011, Hayes et al. 2013, Deng et al. 2014)</a:t>
            </a:r>
          </a:p>
        </p:txBody>
      </p:sp>
      <p:sp>
        <p:nvSpPr>
          <p:cNvPr id="48" name="TextBox 47"/>
          <p:cNvSpPr txBox="1"/>
          <p:nvPr/>
        </p:nvSpPr>
        <p:spPr>
          <a:xfrm>
            <a:off x="201598" y="88602"/>
            <a:ext cx="8894777" cy="400110"/>
          </a:xfrm>
          <a:prstGeom prst="rect">
            <a:avLst/>
          </a:prstGeom>
          <a:noFill/>
        </p:spPr>
        <p:txBody>
          <a:bodyPr wrap="square" rtlCol="0">
            <a:spAutoFit/>
          </a:bodyPr>
          <a:lstStyle/>
          <a:p>
            <a:r>
              <a:rPr lang="en-US" sz="2000" b="1" dirty="0">
                <a:solidFill>
                  <a:srgbClr val="660066"/>
                </a:solidFill>
              </a:rPr>
              <a:t>Estimating dust fluxes from </a:t>
            </a:r>
            <a:r>
              <a:rPr lang="en-US" sz="2000" b="1" dirty="0" err="1">
                <a:solidFill>
                  <a:srgbClr val="660066"/>
                </a:solidFill>
              </a:rPr>
              <a:t>Th</a:t>
            </a:r>
            <a:r>
              <a:rPr lang="en-US" sz="2000" b="1" dirty="0">
                <a:solidFill>
                  <a:srgbClr val="660066"/>
                </a:solidFill>
              </a:rPr>
              <a:t> isotopes: Basic principle</a:t>
            </a:r>
            <a:endParaRPr lang="en-US" b="1" dirty="0"/>
          </a:p>
        </p:txBody>
      </p:sp>
      <p:sp>
        <p:nvSpPr>
          <p:cNvPr id="51" name="TextBox 50"/>
          <p:cNvSpPr txBox="1"/>
          <p:nvPr/>
        </p:nvSpPr>
        <p:spPr>
          <a:xfrm>
            <a:off x="3123210" y="2116435"/>
            <a:ext cx="2955444" cy="646331"/>
          </a:xfrm>
          <a:prstGeom prst="rect">
            <a:avLst/>
          </a:prstGeom>
          <a:noFill/>
        </p:spPr>
        <p:txBody>
          <a:bodyPr wrap="none" rtlCol="0">
            <a:spAutoFit/>
          </a:bodyPr>
          <a:lstStyle/>
          <a:p>
            <a:r>
              <a:rPr lang="en-US" b="1" dirty="0">
                <a:solidFill>
                  <a:srgbClr val="3366FF"/>
                </a:solidFill>
              </a:rPr>
              <a:t>Dissolved </a:t>
            </a:r>
            <a:r>
              <a:rPr lang="en-US" b="1" baseline="30000" dirty="0">
                <a:solidFill>
                  <a:srgbClr val="3366FF"/>
                </a:solidFill>
              </a:rPr>
              <a:t>232</a:t>
            </a:r>
            <a:r>
              <a:rPr lang="en-US" b="1" dirty="0">
                <a:solidFill>
                  <a:srgbClr val="3366FF"/>
                </a:solidFill>
              </a:rPr>
              <a:t>Th and </a:t>
            </a:r>
            <a:r>
              <a:rPr lang="en-US" b="1" baseline="30000" dirty="0">
                <a:solidFill>
                  <a:srgbClr val="3366FF"/>
                </a:solidFill>
              </a:rPr>
              <a:t>230</a:t>
            </a:r>
            <a:r>
              <a:rPr lang="en-US" b="1" dirty="0">
                <a:solidFill>
                  <a:srgbClr val="3366FF"/>
                </a:solidFill>
              </a:rPr>
              <a:t>Th</a:t>
            </a:r>
          </a:p>
          <a:p>
            <a:r>
              <a:rPr lang="en-US" b="1" dirty="0">
                <a:solidFill>
                  <a:srgbClr val="3366FF"/>
                </a:solidFill>
              </a:rPr>
              <a:t>are “easily” measureable</a:t>
            </a:r>
          </a:p>
        </p:txBody>
      </p:sp>
      <p:sp>
        <p:nvSpPr>
          <p:cNvPr id="2" name="TextBox 1"/>
          <p:cNvSpPr txBox="1"/>
          <p:nvPr/>
        </p:nvSpPr>
        <p:spPr>
          <a:xfrm>
            <a:off x="4136021" y="4454516"/>
            <a:ext cx="514183" cy="769441"/>
          </a:xfrm>
          <a:prstGeom prst="rect">
            <a:avLst/>
          </a:prstGeom>
          <a:noFill/>
        </p:spPr>
        <p:txBody>
          <a:bodyPr wrap="none" rtlCol="0">
            <a:spAutoFit/>
          </a:bodyPr>
          <a:lstStyle/>
          <a:p>
            <a:r>
              <a:rPr lang="en-US" sz="4400" dirty="0"/>
              <a:t>=</a:t>
            </a:r>
          </a:p>
        </p:txBody>
      </p:sp>
      <p:sp>
        <p:nvSpPr>
          <p:cNvPr id="52" name="TextBox 51"/>
          <p:cNvSpPr txBox="1"/>
          <p:nvPr/>
        </p:nvSpPr>
        <p:spPr>
          <a:xfrm>
            <a:off x="4164633" y="4265627"/>
            <a:ext cx="435336" cy="584776"/>
          </a:xfrm>
          <a:prstGeom prst="rect">
            <a:avLst/>
          </a:prstGeom>
          <a:noFill/>
        </p:spPr>
        <p:txBody>
          <a:bodyPr wrap="none" rtlCol="0">
            <a:spAutoFit/>
          </a:bodyPr>
          <a:lstStyle/>
          <a:p>
            <a:r>
              <a:rPr lang="en-US" sz="3200" b="1" dirty="0"/>
              <a:t>?</a:t>
            </a:r>
          </a:p>
        </p:txBody>
      </p:sp>
      <p:sp>
        <p:nvSpPr>
          <p:cNvPr id="4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53"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66</a:t>
            </a:fld>
            <a:endParaRPr lang="en-US"/>
          </a:p>
        </p:txBody>
      </p:sp>
      <p:sp>
        <p:nvSpPr>
          <p:cNvPr id="5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6952737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398"/>
            <a:ext cx="8229600" cy="953812"/>
          </a:xfrm>
        </p:spPr>
        <p:txBody>
          <a:bodyPr rtlCol="0">
            <a:normAutofit/>
          </a:bodyPr>
          <a:lstStyle/>
          <a:p>
            <a:pPr eaLnBrk="1" fontAlgn="auto" hangingPunct="1">
              <a:spcAft>
                <a:spcPts val="0"/>
              </a:spcAft>
              <a:defRPr/>
            </a:pPr>
            <a:r>
              <a:rPr lang="en-US" dirty="0">
                <a:ea typeface="+mj-ea"/>
                <a:cs typeface="+mj-cs"/>
              </a:rPr>
              <a:t>Estimated precision</a:t>
            </a:r>
          </a:p>
        </p:txBody>
      </p:sp>
      <p:sp>
        <p:nvSpPr>
          <p:cNvPr id="3" name="Content Placeholder 2"/>
          <p:cNvSpPr>
            <a:spLocks noGrp="1"/>
          </p:cNvSpPr>
          <p:nvPr>
            <p:ph idx="1"/>
          </p:nvPr>
        </p:nvSpPr>
        <p:spPr>
          <a:xfrm>
            <a:off x="457200" y="1055253"/>
            <a:ext cx="8229600" cy="4525963"/>
          </a:xfrm>
        </p:spPr>
        <p:txBody>
          <a:bodyPr rtlCol="0">
            <a:normAutofit/>
          </a:bodyPr>
          <a:lstStyle/>
          <a:p>
            <a:pPr eaLnBrk="1" fontAlgn="auto" hangingPunct="1">
              <a:spcAft>
                <a:spcPts val="0"/>
              </a:spcAft>
              <a:buFont typeface="Arial"/>
              <a:buChar char="•"/>
              <a:defRPr/>
            </a:pPr>
            <a:r>
              <a:rPr lang="en-US" dirty="0">
                <a:ea typeface="+mn-ea"/>
                <a:cs typeface="+mn-cs"/>
              </a:rPr>
              <a:t>Overall:</a:t>
            </a:r>
          </a:p>
          <a:p>
            <a:pPr eaLnBrk="1" fontAlgn="auto" hangingPunct="1">
              <a:spcAft>
                <a:spcPts val="0"/>
              </a:spcAft>
              <a:buFont typeface="Arial"/>
              <a:buChar char="•"/>
              <a:defRPr/>
            </a:pPr>
            <a:endParaRPr lang="en-US" dirty="0">
              <a:ea typeface="+mn-ea"/>
              <a:cs typeface="+mn-cs"/>
            </a:endParaRPr>
          </a:p>
        </p:txBody>
      </p:sp>
      <p:sp>
        <p:nvSpPr>
          <p:cNvPr id="4" name="Footer Placeholder 6"/>
          <p:cNvSpPr>
            <a:spLocks noGrp="1"/>
          </p:cNvSpPr>
          <p:nvPr>
            <p:ph type="ftr" sz="quarter" idx="11"/>
          </p:nvPr>
        </p:nvSpPr>
        <p:spPr>
          <a:xfrm>
            <a:off x="1787525" y="6594475"/>
            <a:ext cx="6573838" cy="230188"/>
          </a:xfrm>
        </p:spPr>
        <p:txBody>
          <a:bodyPr/>
          <a:lstStyle/>
          <a:p>
            <a:pPr>
              <a:defRPr/>
            </a:pPr>
            <a:r>
              <a:rPr lang="en-US" dirty="0"/>
              <a:t>The </a:t>
            </a:r>
            <a:r>
              <a:rPr lang="en-US" baseline="30000" dirty="0"/>
              <a:t>230</a:t>
            </a:r>
            <a:r>
              <a:rPr lang="en-US" dirty="0"/>
              <a:t>Th and </a:t>
            </a:r>
            <a:r>
              <a:rPr lang="en-US" baseline="30000" dirty="0"/>
              <a:t>232</a:t>
            </a:r>
            <a:r>
              <a:rPr lang="en-US" dirty="0"/>
              <a:t>Th isotopic couple and dust</a:t>
            </a:r>
          </a:p>
        </p:txBody>
      </p:sp>
      <p:sp>
        <p:nvSpPr>
          <p:cNvPr id="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67</a:t>
            </a:fld>
            <a:endParaRPr lang="en-US"/>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January 27</a:t>
            </a:r>
            <a:r>
              <a:rPr lang="en-US" baseline="30000" dirty="0">
                <a:solidFill>
                  <a:srgbClr val="898989"/>
                </a:solidFill>
                <a:ea typeface="ＭＳ Ｐゴシック" charset="-128"/>
                <a:cs typeface="ＭＳ Ｐゴシック" charset="-128"/>
              </a:rPr>
              <a:t>th</a:t>
            </a:r>
            <a:r>
              <a:rPr lang="en-US" dirty="0">
                <a:solidFill>
                  <a:srgbClr val="898989"/>
                </a:solidFill>
                <a:ea typeface="ＭＳ Ｐゴシック" charset="-128"/>
                <a:cs typeface="ＭＳ Ｐゴシック" charset="-128"/>
              </a:rPr>
              <a:t>, 2015</a:t>
            </a:r>
          </a:p>
        </p:txBody>
      </p:sp>
      <p:graphicFrame>
        <p:nvGraphicFramePr>
          <p:cNvPr id="160770" name="Object 2"/>
          <p:cNvGraphicFramePr>
            <a:graphicFrameLocks noChangeAspect="1"/>
          </p:cNvGraphicFramePr>
          <p:nvPr/>
        </p:nvGraphicFramePr>
        <p:xfrm>
          <a:off x="2339196" y="971210"/>
          <a:ext cx="5130773" cy="933855"/>
        </p:xfrm>
        <a:graphic>
          <a:graphicData uri="http://schemas.openxmlformats.org/presentationml/2006/ole">
            <mc:AlternateContent xmlns:mc="http://schemas.openxmlformats.org/markup-compatibility/2006">
              <mc:Choice xmlns:v="urn:schemas-microsoft-com:vml" Requires="v">
                <p:oleObj spid="_x0000_s12379" name="Equation" r:id="rId4" imgW="2438400" imgH="444500" progId="Equation.3">
                  <p:embed/>
                </p:oleObj>
              </mc:Choice>
              <mc:Fallback>
                <p:oleObj name="Equation" r:id="rId4" imgW="2438400" imgH="4445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196" y="971210"/>
                        <a:ext cx="5130773" cy="933855"/>
                      </a:xfrm>
                      <a:prstGeom prst="rect">
                        <a:avLst/>
                      </a:prstGeom>
                      <a:solidFill>
                        <a:srgbClr val="FFFF00"/>
                      </a:solidFill>
                      <a:ln w="9525">
                        <a:solidFill>
                          <a:schemeClr val="tx1"/>
                        </a:solidFill>
                        <a:miter lim="800000"/>
                        <a:headEnd/>
                        <a:tailEnd/>
                      </a:ln>
                    </p:spPr>
                  </p:pic>
                </p:oleObj>
              </mc:Fallback>
            </mc:AlternateContent>
          </a:graphicData>
        </a:graphic>
      </p:graphicFrame>
      <p:sp>
        <p:nvSpPr>
          <p:cNvPr id="8" name="TextBox 7"/>
          <p:cNvSpPr txBox="1"/>
          <p:nvPr/>
        </p:nvSpPr>
        <p:spPr>
          <a:xfrm>
            <a:off x="4033915" y="2054478"/>
            <a:ext cx="1820863" cy="523220"/>
          </a:xfrm>
          <a:prstGeom prst="rect">
            <a:avLst/>
          </a:prstGeom>
          <a:noFill/>
        </p:spPr>
        <p:txBody>
          <a:bodyPr wrap="square" rtlCol="0">
            <a:spAutoFit/>
          </a:bodyPr>
          <a:lstStyle/>
          <a:p>
            <a:pPr algn="ctr"/>
            <a:r>
              <a:rPr lang="en-US" sz="1400" dirty="0" err="1">
                <a:solidFill>
                  <a:srgbClr val="FF0000"/>
                </a:solidFill>
              </a:rPr>
              <a:t>Lithogenic</a:t>
            </a:r>
            <a:r>
              <a:rPr lang="en-US" sz="1400" dirty="0">
                <a:solidFill>
                  <a:srgbClr val="FF0000"/>
                </a:solidFill>
              </a:rPr>
              <a:t> </a:t>
            </a:r>
          </a:p>
          <a:p>
            <a:pPr algn="ctr"/>
            <a:r>
              <a:rPr lang="en-US" sz="1400" dirty="0">
                <a:solidFill>
                  <a:srgbClr val="FF0000"/>
                </a:solidFill>
              </a:rPr>
              <a:t>correction for </a:t>
            </a:r>
            <a:r>
              <a:rPr lang="en-US" sz="1400" baseline="30000" dirty="0">
                <a:solidFill>
                  <a:srgbClr val="FF0000"/>
                </a:solidFill>
              </a:rPr>
              <a:t>230</a:t>
            </a:r>
            <a:r>
              <a:rPr lang="en-US" sz="1400" dirty="0">
                <a:solidFill>
                  <a:srgbClr val="FF0000"/>
                </a:solidFill>
              </a:rPr>
              <a:t>Th</a:t>
            </a:r>
          </a:p>
        </p:txBody>
      </p:sp>
      <p:sp>
        <p:nvSpPr>
          <p:cNvPr id="9" name="Right Brace 8"/>
          <p:cNvSpPr/>
          <p:nvPr/>
        </p:nvSpPr>
        <p:spPr>
          <a:xfrm rot="5400000">
            <a:off x="4853199" y="1412620"/>
            <a:ext cx="214768" cy="1237050"/>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p:cNvSpPr txBox="1"/>
          <p:nvPr/>
        </p:nvSpPr>
        <p:spPr>
          <a:xfrm>
            <a:off x="7676808" y="1597288"/>
            <a:ext cx="889987" cy="307777"/>
          </a:xfrm>
          <a:prstGeom prst="rect">
            <a:avLst/>
          </a:prstGeom>
          <a:noFill/>
        </p:spPr>
        <p:txBody>
          <a:bodyPr wrap="none" rtlCol="0">
            <a:spAutoFit/>
          </a:bodyPr>
          <a:lstStyle/>
          <a:p>
            <a:r>
              <a:rPr lang="en-US" sz="1400" dirty="0">
                <a:solidFill>
                  <a:srgbClr val="FF0000"/>
                </a:solidFill>
              </a:rPr>
              <a:t>solubility</a:t>
            </a:r>
          </a:p>
        </p:txBody>
      </p:sp>
      <p:sp>
        <p:nvSpPr>
          <p:cNvPr id="11" name="TextBox 10"/>
          <p:cNvSpPr txBox="1"/>
          <p:nvPr/>
        </p:nvSpPr>
        <p:spPr>
          <a:xfrm>
            <a:off x="6167085" y="2054478"/>
            <a:ext cx="1681620" cy="307777"/>
          </a:xfrm>
          <a:prstGeom prst="rect">
            <a:avLst/>
          </a:prstGeom>
          <a:noFill/>
        </p:spPr>
        <p:txBody>
          <a:bodyPr wrap="none" rtlCol="0">
            <a:spAutoFit/>
          </a:bodyPr>
          <a:lstStyle/>
          <a:p>
            <a:r>
              <a:rPr lang="en-US" sz="1400" dirty="0">
                <a:solidFill>
                  <a:srgbClr val="FF0000"/>
                </a:solidFill>
              </a:rPr>
              <a:t>Dust concentration</a:t>
            </a:r>
          </a:p>
        </p:txBody>
      </p:sp>
      <p:cxnSp>
        <p:nvCxnSpPr>
          <p:cNvPr id="13" name="Straight Arrow Connector 12"/>
          <p:cNvCxnSpPr/>
          <p:nvPr/>
        </p:nvCxnSpPr>
        <p:spPr>
          <a:xfrm rot="16200000" flipV="1">
            <a:off x="6008834" y="1835037"/>
            <a:ext cx="345527" cy="26145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rot="10800000">
            <a:off x="7134047" y="1597288"/>
            <a:ext cx="597380" cy="17276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18" name="Picture 17"/>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53436" y="2577698"/>
            <a:ext cx="8033364" cy="3657600"/>
          </a:xfrm>
          <a:prstGeom prst="rect">
            <a:avLst/>
          </a:prstGeom>
        </p:spPr>
      </p:pic>
      <p:sp>
        <p:nvSpPr>
          <p:cNvPr id="19" name="Rectangle 18"/>
          <p:cNvSpPr/>
          <p:nvPr/>
        </p:nvSpPr>
        <p:spPr>
          <a:xfrm>
            <a:off x="653436" y="5379006"/>
            <a:ext cx="8033364" cy="837614"/>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5966565" y="5892702"/>
            <a:ext cx="839180" cy="369332"/>
          </a:xfrm>
          <a:prstGeom prst="rect">
            <a:avLst/>
          </a:prstGeom>
          <a:solidFill>
            <a:srgbClr val="FF0000"/>
          </a:solidFill>
        </p:spPr>
        <p:txBody>
          <a:bodyPr wrap="none" rtlCol="0">
            <a:spAutoFit/>
          </a:bodyPr>
          <a:lstStyle/>
          <a:p>
            <a:r>
              <a:rPr lang="en-US" b="1" dirty="0"/>
              <a:t>56.5%</a:t>
            </a:r>
          </a:p>
        </p:txBody>
      </p:sp>
      <p:sp>
        <p:nvSpPr>
          <p:cNvPr id="17" name="TextBox 16"/>
          <p:cNvSpPr txBox="1"/>
          <p:nvPr/>
        </p:nvSpPr>
        <p:spPr>
          <a:xfrm>
            <a:off x="7443233" y="5892702"/>
            <a:ext cx="839180" cy="369332"/>
          </a:xfrm>
          <a:prstGeom prst="rect">
            <a:avLst/>
          </a:prstGeom>
          <a:solidFill>
            <a:srgbClr val="FF0000"/>
          </a:solidFill>
        </p:spPr>
        <p:txBody>
          <a:bodyPr wrap="none" rtlCol="0">
            <a:spAutoFit/>
          </a:bodyPr>
          <a:lstStyle/>
          <a:p>
            <a:r>
              <a:rPr lang="en-US" b="1" dirty="0"/>
              <a:t>62.1%</a:t>
            </a:r>
          </a:p>
        </p:txBody>
      </p:sp>
      <p:sp>
        <p:nvSpPr>
          <p:cNvPr id="20" name="TextBox 19"/>
          <p:cNvSpPr txBox="1"/>
          <p:nvPr/>
        </p:nvSpPr>
        <p:spPr>
          <a:xfrm>
            <a:off x="4107253" y="5892702"/>
            <a:ext cx="1801395" cy="369332"/>
          </a:xfrm>
          <a:prstGeom prst="rect">
            <a:avLst/>
          </a:prstGeom>
          <a:solidFill>
            <a:srgbClr val="FF0000"/>
          </a:solidFill>
        </p:spPr>
        <p:txBody>
          <a:bodyPr wrap="none" rtlCol="0">
            <a:spAutoFit/>
          </a:bodyPr>
          <a:lstStyle/>
          <a:p>
            <a:r>
              <a:rPr lang="en-US" b="1" dirty="0"/>
              <a:t>Relative errors</a:t>
            </a:r>
          </a:p>
        </p:txBody>
      </p:sp>
      <p:sp>
        <p:nvSpPr>
          <p:cNvPr id="21" name="TextBox 20"/>
          <p:cNvSpPr txBox="1"/>
          <p:nvPr/>
        </p:nvSpPr>
        <p:spPr>
          <a:xfrm>
            <a:off x="5176412" y="3609471"/>
            <a:ext cx="607859" cy="338554"/>
          </a:xfrm>
          <a:prstGeom prst="rect">
            <a:avLst/>
          </a:prstGeom>
          <a:solidFill>
            <a:srgbClr val="FFFF00"/>
          </a:solidFill>
        </p:spPr>
        <p:txBody>
          <a:bodyPr wrap="none" rtlCol="0">
            <a:spAutoFit/>
          </a:bodyPr>
          <a:lstStyle/>
          <a:p>
            <a:r>
              <a:rPr lang="en-US" sz="1600" b="1" dirty="0"/>
              <a:t>10%</a:t>
            </a:r>
          </a:p>
        </p:txBody>
      </p:sp>
      <p:sp>
        <p:nvSpPr>
          <p:cNvPr id="22" name="TextBox 21"/>
          <p:cNvSpPr txBox="1"/>
          <p:nvPr/>
        </p:nvSpPr>
        <p:spPr>
          <a:xfrm>
            <a:off x="5176412" y="3879697"/>
            <a:ext cx="607859" cy="338554"/>
          </a:xfrm>
          <a:prstGeom prst="rect">
            <a:avLst/>
          </a:prstGeom>
          <a:solidFill>
            <a:srgbClr val="FFFF00"/>
          </a:solidFill>
        </p:spPr>
        <p:txBody>
          <a:bodyPr wrap="square" rtlCol="0">
            <a:spAutoFit/>
          </a:bodyPr>
          <a:lstStyle/>
          <a:p>
            <a:r>
              <a:rPr lang="en-US" sz="1600" b="1" dirty="0"/>
              <a:t>5%</a:t>
            </a:r>
          </a:p>
        </p:txBody>
      </p:sp>
      <p:sp>
        <p:nvSpPr>
          <p:cNvPr id="23" name="TextBox 22"/>
          <p:cNvSpPr txBox="1"/>
          <p:nvPr/>
        </p:nvSpPr>
        <p:spPr>
          <a:xfrm>
            <a:off x="5176412" y="4195557"/>
            <a:ext cx="607859" cy="338554"/>
          </a:xfrm>
          <a:prstGeom prst="rect">
            <a:avLst/>
          </a:prstGeom>
          <a:solidFill>
            <a:srgbClr val="FFFF00"/>
          </a:solidFill>
        </p:spPr>
        <p:txBody>
          <a:bodyPr wrap="square" rtlCol="0">
            <a:spAutoFit/>
          </a:bodyPr>
          <a:lstStyle/>
          <a:p>
            <a:r>
              <a:rPr lang="en-US" sz="1600" b="1" dirty="0"/>
              <a:t>30%</a:t>
            </a:r>
          </a:p>
        </p:txBody>
      </p:sp>
      <p:sp>
        <p:nvSpPr>
          <p:cNvPr id="24" name="TextBox 23"/>
          <p:cNvSpPr txBox="1"/>
          <p:nvPr/>
        </p:nvSpPr>
        <p:spPr>
          <a:xfrm>
            <a:off x="5176412" y="4463762"/>
            <a:ext cx="607859" cy="338554"/>
          </a:xfrm>
          <a:prstGeom prst="rect">
            <a:avLst/>
          </a:prstGeom>
          <a:solidFill>
            <a:srgbClr val="FFFF00"/>
          </a:solidFill>
        </p:spPr>
        <p:txBody>
          <a:bodyPr wrap="square" rtlCol="0">
            <a:spAutoFit/>
          </a:bodyPr>
          <a:lstStyle/>
          <a:p>
            <a:r>
              <a:rPr lang="en-US" sz="1600" b="1" dirty="0"/>
              <a:t>10%</a:t>
            </a:r>
          </a:p>
        </p:txBody>
      </p:sp>
      <p:sp>
        <p:nvSpPr>
          <p:cNvPr id="25" name="TextBox 24"/>
          <p:cNvSpPr txBox="1"/>
          <p:nvPr/>
        </p:nvSpPr>
        <p:spPr>
          <a:xfrm>
            <a:off x="5176412" y="4713247"/>
            <a:ext cx="607859" cy="338554"/>
          </a:xfrm>
          <a:prstGeom prst="rect">
            <a:avLst/>
          </a:prstGeom>
          <a:solidFill>
            <a:srgbClr val="FFFF00"/>
          </a:solidFill>
        </p:spPr>
        <p:txBody>
          <a:bodyPr wrap="square" rtlCol="0">
            <a:spAutoFit/>
          </a:bodyPr>
          <a:lstStyle/>
          <a:p>
            <a:r>
              <a:rPr lang="en-US" sz="1600" b="1" dirty="0"/>
              <a:t>20%</a:t>
            </a:r>
          </a:p>
        </p:txBody>
      </p:sp>
      <p:sp>
        <p:nvSpPr>
          <p:cNvPr id="26" name="TextBox 25"/>
          <p:cNvSpPr txBox="1"/>
          <p:nvPr/>
        </p:nvSpPr>
        <p:spPr>
          <a:xfrm>
            <a:off x="5176412" y="5013716"/>
            <a:ext cx="607859" cy="338554"/>
          </a:xfrm>
          <a:prstGeom prst="rect">
            <a:avLst/>
          </a:prstGeom>
          <a:solidFill>
            <a:srgbClr val="FFFF00"/>
          </a:solidFill>
        </p:spPr>
        <p:txBody>
          <a:bodyPr wrap="square" rtlCol="0">
            <a:spAutoFit/>
          </a:bodyPr>
          <a:lstStyle/>
          <a:p>
            <a:r>
              <a:rPr lang="en-US" sz="1600" b="1" dirty="0"/>
              <a:t>50%</a:t>
            </a:r>
          </a:p>
        </p:txBody>
      </p:sp>
    </p:spTree>
    <p:extLst>
      <p:ext uri="{BB962C8B-B14F-4D97-AF65-F5344CB8AC3E}">
        <p14:creationId xmlns:p14="http://schemas.microsoft.com/office/powerpoint/2010/main" val="36309928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398"/>
            <a:ext cx="8229600" cy="953812"/>
          </a:xfrm>
        </p:spPr>
        <p:txBody>
          <a:bodyPr rtlCol="0">
            <a:normAutofit/>
          </a:bodyPr>
          <a:lstStyle/>
          <a:p>
            <a:pPr eaLnBrk="1" fontAlgn="auto" hangingPunct="1">
              <a:spcAft>
                <a:spcPts val="0"/>
              </a:spcAft>
              <a:defRPr/>
            </a:pPr>
            <a:r>
              <a:rPr lang="en-US" dirty="0">
                <a:ea typeface="+mj-ea"/>
                <a:cs typeface="+mj-cs"/>
              </a:rPr>
              <a:t>Estimated precision</a:t>
            </a:r>
          </a:p>
        </p:txBody>
      </p:sp>
      <p:sp>
        <p:nvSpPr>
          <p:cNvPr id="3" name="Content Placeholder 2"/>
          <p:cNvSpPr>
            <a:spLocks noGrp="1"/>
          </p:cNvSpPr>
          <p:nvPr>
            <p:ph idx="1"/>
          </p:nvPr>
        </p:nvSpPr>
        <p:spPr>
          <a:xfrm>
            <a:off x="457200" y="1055253"/>
            <a:ext cx="8229600" cy="4525963"/>
          </a:xfrm>
        </p:spPr>
        <p:txBody>
          <a:bodyPr rtlCol="0">
            <a:normAutofit/>
          </a:bodyPr>
          <a:lstStyle/>
          <a:p>
            <a:pPr eaLnBrk="1" fontAlgn="auto" hangingPunct="1">
              <a:spcAft>
                <a:spcPts val="0"/>
              </a:spcAft>
              <a:buFont typeface="Arial"/>
              <a:buChar char="•"/>
              <a:defRPr/>
            </a:pPr>
            <a:r>
              <a:rPr lang="en-US" dirty="0">
                <a:ea typeface="+mn-ea"/>
                <a:cs typeface="+mn-cs"/>
              </a:rPr>
              <a:t>Overall:</a:t>
            </a:r>
          </a:p>
          <a:p>
            <a:pPr eaLnBrk="1" fontAlgn="auto" hangingPunct="1">
              <a:spcAft>
                <a:spcPts val="0"/>
              </a:spcAft>
              <a:buFont typeface="Arial"/>
              <a:buChar char="•"/>
              <a:defRPr/>
            </a:pPr>
            <a:endParaRPr lang="en-US" dirty="0">
              <a:ea typeface="+mn-ea"/>
              <a:cs typeface="+mn-cs"/>
            </a:endParaRPr>
          </a:p>
        </p:txBody>
      </p:sp>
      <p:sp>
        <p:nvSpPr>
          <p:cNvPr id="4" name="Footer Placeholder 6"/>
          <p:cNvSpPr>
            <a:spLocks noGrp="1"/>
          </p:cNvSpPr>
          <p:nvPr>
            <p:ph type="ftr" sz="quarter" idx="11"/>
          </p:nvPr>
        </p:nvSpPr>
        <p:spPr>
          <a:xfrm>
            <a:off x="1787525" y="6594475"/>
            <a:ext cx="6573838" cy="230188"/>
          </a:xfrm>
        </p:spPr>
        <p:txBody>
          <a:bodyPr/>
          <a:lstStyle/>
          <a:p>
            <a:pPr>
              <a:defRPr/>
            </a:pPr>
            <a:r>
              <a:rPr lang="en-US" dirty="0"/>
              <a:t>The </a:t>
            </a:r>
            <a:r>
              <a:rPr lang="en-US" baseline="30000" dirty="0"/>
              <a:t>230</a:t>
            </a:r>
            <a:r>
              <a:rPr lang="en-US" dirty="0"/>
              <a:t>Th and </a:t>
            </a:r>
            <a:r>
              <a:rPr lang="en-US" baseline="30000" dirty="0"/>
              <a:t>232</a:t>
            </a:r>
            <a:r>
              <a:rPr lang="en-US" dirty="0"/>
              <a:t>Th isotopic couple and dust</a:t>
            </a:r>
          </a:p>
        </p:txBody>
      </p:sp>
      <p:sp>
        <p:nvSpPr>
          <p:cNvPr id="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68</a:t>
            </a:fld>
            <a:endParaRPr lang="en-US"/>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January 27</a:t>
            </a:r>
            <a:r>
              <a:rPr lang="en-US" baseline="30000" dirty="0">
                <a:solidFill>
                  <a:srgbClr val="898989"/>
                </a:solidFill>
                <a:ea typeface="ＭＳ Ｐゴシック" charset="-128"/>
                <a:cs typeface="ＭＳ Ｐゴシック" charset="-128"/>
              </a:rPr>
              <a:t>th</a:t>
            </a:r>
            <a:r>
              <a:rPr lang="en-US" dirty="0">
                <a:solidFill>
                  <a:srgbClr val="898989"/>
                </a:solidFill>
                <a:ea typeface="ＭＳ Ｐゴシック" charset="-128"/>
                <a:cs typeface="ＭＳ Ｐゴシック" charset="-128"/>
              </a:rPr>
              <a:t>, 2015</a:t>
            </a:r>
          </a:p>
        </p:txBody>
      </p:sp>
      <p:graphicFrame>
        <p:nvGraphicFramePr>
          <p:cNvPr id="160770" name="Object 2"/>
          <p:cNvGraphicFramePr>
            <a:graphicFrameLocks noChangeAspect="1"/>
          </p:cNvGraphicFramePr>
          <p:nvPr/>
        </p:nvGraphicFramePr>
        <p:xfrm>
          <a:off x="2339196" y="971210"/>
          <a:ext cx="5130773" cy="933855"/>
        </p:xfrm>
        <a:graphic>
          <a:graphicData uri="http://schemas.openxmlformats.org/presentationml/2006/ole">
            <mc:AlternateContent xmlns:mc="http://schemas.openxmlformats.org/markup-compatibility/2006">
              <mc:Choice xmlns:v="urn:schemas-microsoft-com:vml" Requires="v">
                <p:oleObj spid="_x0000_s13403" name="Equation" r:id="rId4" imgW="2438400" imgH="444500" progId="Equation.3">
                  <p:embed/>
                </p:oleObj>
              </mc:Choice>
              <mc:Fallback>
                <p:oleObj name="Equation" r:id="rId4" imgW="2438400" imgH="4445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196" y="971210"/>
                        <a:ext cx="5130773" cy="933855"/>
                      </a:xfrm>
                      <a:prstGeom prst="rect">
                        <a:avLst/>
                      </a:prstGeom>
                      <a:solidFill>
                        <a:srgbClr val="FFFF00"/>
                      </a:solidFill>
                      <a:ln w="9525">
                        <a:solidFill>
                          <a:schemeClr val="tx1"/>
                        </a:solidFill>
                        <a:miter lim="800000"/>
                        <a:headEnd/>
                        <a:tailEnd/>
                      </a:ln>
                    </p:spPr>
                  </p:pic>
                </p:oleObj>
              </mc:Fallback>
            </mc:AlternateContent>
          </a:graphicData>
        </a:graphic>
      </p:graphicFrame>
      <p:sp>
        <p:nvSpPr>
          <p:cNvPr id="8" name="TextBox 7"/>
          <p:cNvSpPr txBox="1"/>
          <p:nvPr/>
        </p:nvSpPr>
        <p:spPr>
          <a:xfrm>
            <a:off x="4033915" y="2054478"/>
            <a:ext cx="1820863" cy="523220"/>
          </a:xfrm>
          <a:prstGeom prst="rect">
            <a:avLst/>
          </a:prstGeom>
          <a:noFill/>
        </p:spPr>
        <p:txBody>
          <a:bodyPr wrap="square" rtlCol="0">
            <a:spAutoFit/>
          </a:bodyPr>
          <a:lstStyle/>
          <a:p>
            <a:pPr algn="ctr"/>
            <a:r>
              <a:rPr lang="en-US" sz="1400" dirty="0" err="1">
                <a:solidFill>
                  <a:srgbClr val="FF0000"/>
                </a:solidFill>
              </a:rPr>
              <a:t>Lithogenic</a:t>
            </a:r>
            <a:r>
              <a:rPr lang="en-US" sz="1400" dirty="0">
                <a:solidFill>
                  <a:srgbClr val="FF0000"/>
                </a:solidFill>
              </a:rPr>
              <a:t> </a:t>
            </a:r>
          </a:p>
          <a:p>
            <a:pPr algn="ctr"/>
            <a:r>
              <a:rPr lang="en-US" sz="1400" dirty="0">
                <a:solidFill>
                  <a:srgbClr val="FF0000"/>
                </a:solidFill>
              </a:rPr>
              <a:t>correction for </a:t>
            </a:r>
            <a:r>
              <a:rPr lang="en-US" sz="1400" baseline="30000" dirty="0">
                <a:solidFill>
                  <a:srgbClr val="FF0000"/>
                </a:solidFill>
              </a:rPr>
              <a:t>230</a:t>
            </a:r>
            <a:r>
              <a:rPr lang="en-US" sz="1400" dirty="0">
                <a:solidFill>
                  <a:srgbClr val="FF0000"/>
                </a:solidFill>
              </a:rPr>
              <a:t>Th</a:t>
            </a:r>
          </a:p>
        </p:txBody>
      </p:sp>
      <p:sp>
        <p:nvSpPr>
          <p:cNvPr id="9" name="Right Brace 8"/>
          <p:cNvSpPr/>
          <p:nvPr/>
        </p:nvSpPr>
        <p:spPr>
          <a:xfrm rot="5400000">
            <a:off x="4853199" y="1412620"/>
            <a:ext cx="214768" cy="1237050"/>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p:cNvSpPr txBox="1"/>
          <p:nvPr/>
        </p:nvSpPr>
        <p:spPr>
          <a:xfrm>
            <a:off x="7676808" y="1597288"/>
            <a:ext cx="889987" cy="307777"/>
          </a:xfrm>
          <a:prstGeom prst="rect">
            <a:avLst/>
          </a:prstGeom>
          <a:noFill/>
        </p:spPr>
        <p:txBody>
          <a:bodyPr wrap="none" rtlCol="0">
            <a:spAutoFit/>
          </a:bodyPr>
          <a:lstStyle/>
          <a:p>
            <a:r>
              <a:rPr lang="en-US" sz="1400" dirty="0">
                <a:solidFill>
                  <a:srgbClr val="FF0000"/>
                </a:solidFill>
              </a:rPr>
              <a:t>solubility</a:t>
            </a:r>
          </a:p>
        </p:txBody>
      </p:sp>
      <p:sp>
        <p:nvSpPr>
          <p:cNvPr id="11" name="TextBox 10"/>
          <p:cNvSpPr txBox="1"/>
          <p:nvPr/>
        </p:nvSpPr>
        <p:spPr>
          <a:xfrm>
            <a:off x="6167085" y="2054478"/>
            <a:ext cx="1681620" cy="307777"/>
          </a:xfrm>
          <a:prstGeom prst="rect">
            <a:avLst/>
          </a:prstGeom>
          <a:noFill/>
        </p:spPr>
        <p:txBody>
          <a:bodyPr wrap="none" rtlCol="0">
            <a:spAutoFit/>
          </a:bodyPr>
          <a:lstStyle/>
          <a:p>
            <a:r>
              <a:rPr lang="en-US" sz="1400" dirty="0">
                <a:solidFill>
                  <a:srgbClr val="FF0000"/>
                </a:solidFill>
              </a:rPr>
              <a:t>Dust concentration</a:t>
            </a:r>
          </a:p>
        </p:txBody>
      </p:sp>
      <p:cxnSp>
        <p:nvCxnSpPr>
          <p:cNvPr id="13" name="Straight Arrow Connector 12"/>
          <p:cNvCxnSpPr/>
          <p:nvPr/>
        </p:nvCxnSpPr>
        <p:spPr>
          <a:xfrm rot="16200000" flipV="1">
            <a:off x="6008834" y="1835037"/>
            <a:ext cx="345527" cy="261457"/>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rot="10800000">
            <a:off x="7134047" y="1597288"/>
            <a:ext cx="597380" cy="172764"/>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4284427" y="2742184"/>
            <a:ext cx="4566286" cy="2743200"/>
          </a:xfrm>
          <a:prstGeom prst="rect">
            <a:avLst/>
          </a:prstGeom>
        </p:spPr>
      </p:pic>
      <p:pic>
        <p:nvPicPr>
          <p:cNvPr id="16" name="Picture 15"/>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331483" y="2742184"/>
            <a:ext cx="3952944" cy="2743200"/>
          </a:xfrm>
          <a:prstGeom prst="rect">
            <a:avLst/>
          </a:prstGeom>
        </p:spPr>
      </p:pic>
      <p:sp>
        <p:nvSpPr>
          <p:cNvPr id="17" name="TextBox 16"/>
          <p:cNvSpPr txBox="1"/>
          <p:nvPr/>
        </p:nvSpPr>
        <p:spPr>
          <a:xfrm>
            <a:off x="2339196" y="2596988"/>
            <a:ext cx="5017595" cy="400110"/>
          </a:xfrm>
          <a:prstGeom prst="rect">
            <a:avLst/>
          </a:prstGeom>
          <a:noFill/>
        </p:spPr>
        <p:txBody>
          <a:bodyPr wrap="none" rtlCol="0">
            <a:spAutoFit/>
          </a:bodyPr>
          <a:lstStyle/>
          <a:p>
            <a:r>
              <a:rPr lang="en-US" sz="2000" dirty="0"/>
              <a:t>…now, if one quantity was perfectly known</a:t>
            </a:r>
          </a:p>
        </p:txBody>
      </p:sp>
      <p:sp>
        <p:nvSpPr>
          <p:cNvPr id="19" name="Rectangle 18"/>
          <p:cNvSpPr/>
          <p:nvPr/>
        </p:nvSpPr>
        <p:spPr>
          <a:xfrm>
            <a:off x="331483" y="5132944"/>
            <a:ext cx="8519230" cy="315084"/>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312807" y="3296487"/>
            <a:ext cx="8519230" cy="429573"/>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p:cNvSpPr txBox="1"/>
          <p:nvPr/>
        </p:nvSpPr>
        <p:spPr>
          <a:xfrm>
            <a:off x="409844" y="5581216"/>
            <a:ext cx="8248172" cy="923330"/>
          </a:xfrm>
          <a:prstGeom prst="rect">
            <a:avLst/>
          </a:prstGeom>
          <a:noFill/>
          <a:ln>
            <a:solidFill>
              <a:schemeClr val="tx1"/>
            </a:solidFill>
          </a:ln>
        </p:spPr>
        <p:txBody>
          <a:bodyPr wrap="none" rtlCol="0">
            <a:spAutoFit/>
          </a:bodyPr>
          <a:lstStyle/>
          <a:p>
            <a:pPr algn="ctr"/>
            <a:r>
              <a:rPr lang="en-US" sz="2000" b="1" dirty="0"/>
              <a:t>Solubility </a:t>
            </a:r>
            <a:r>
              <a:rPr lang="en-US" sz="2000" dirty="0"/>
              <a:t>is by far the biggest uncertainty, dust abundance second</a:t>
            </a:r>
          </a:p>
          <a:p>
            <a:pPr algn="ctr"/>
            <a:r>
              <a:rPr lang="en-US" u="sng" dirty="0"/>
              <a:t>NB:</a:t>
            </a:r>
            <a:r>
              <a:rPr lang="en-US" dirty="0"/>
              <a:t> </a:t>
            </a:r>
            <a:r>
              <a:rPr lang="en-US" sz="1600" dirty="0"/>
              <a:t>This assumes that inventory errors scale with measurement errors!</a:t>
            </a:r>
            <a:endParaRPr lang="en-US" dirty="0"/>
          </a:p>
          <a:p>
            <a:pPr algn="ctr"/>
            <a:r>
              <a:rPr lang="en-US" sz="1600" dirty="0"/>
              <a:t>(One BIG issue is “how does one define the domain over which to calculate inventories?)</a:t>
            </a:r>
          </a:p>
        </p:txBody>
      </p:sp>
    </p:spTree>
    <p:extLst>
      <p:ext uri="{BB962C8B-B14F-4D97-AF65-F5344CB8AC3E}">
        <p14:creationId xmlns:p14="http://schemas.microsoft.com/office/powerpoint/2010/main" val="23203950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rtlCol="0">
            <a:normAutofit/>
          </a:bodyPr>
          <a:lstStyle/>
          <a:p>
            <a:pPr eaLnBrk="1" fontAlgn="auto" hangingPunct="1">
              <a:spcAft>
                <a:spcPts val="0"/>
              </a:spcAft>
              <a:defRPr/>
            </a:pPr>
            <a:r>
              <a:rPr lang="en-US" dirty="0">
                <a:ea typeface="+mj-ea"/>
                <a:cs typeface="+mj-cs"/>
              </a:rPr>
              <a:t>Does it work in a model?</a:t>
            </a:r>
          </a:p>
        </p:txBody>
      </p:sp>
      <p:sp>
        <p:nvSpPr>
          <p:cNvPr id="3" name="Content Placeholder 2"/>
          <p:cNvSpPr>
            <a:spLocks noGrp="1"/>
          </p:cNvSpPr>
          <p:nvPr>
            <p:ph idx="1"/>
          </p:nvPr>
        </p:nvSpPr>
        <p:spPr>
          <a:xfrm>
            <a:off x="457200" y="1143000"/>
            <a:ext cx="8229600" cy="5337685"/>
          </a:xfrm>
        </p:spPr>
        <p:txBody>
          <a:bodyPr rtlCol="0">
            <a:normAutofit/>
          </a:bodyPr>
          <a:lstStyle/>
          <a:p>
            <a:pPr eaLnBrk="1" fontAlgn="auto" hangingPunct="1">
              <a:spcAft>
                <a:spcPts val="0"/>
              </a:spcAft>
              <a:buFont typeface="Arial"/>
              <a:buChar char="•"/>
              <a:defRPr/>
            </a:pPr>
            <a:r>
              <a:rPr lang="en-US" dirty="0">
                <a:ea typeface="+mn-ea"/>
              </a:rPr>
              <a:t>Precision is OK, but does that simple conceptual approach actually hold?</a:t>
            </a:r>
          </a:p>
          <a:p>
            <a:pPr lvl="1" eaLnBrk="1" fontAlgn="auto" hangingPunct="1">
              <a:spcAft>
                <a:spcPts val="0"/>
              </a:spcAft>
              <a:buFont typeface="Arial"/>
              <a:buChar char="•"/>
              <a:defRPr/>
            </a:pPr>
            <a:r>
              <a:rPr lang="en-US" dirty="0">
                <a:ea typeface="+mn-ea"/>
              </a:rPr>
              <a:t>1) create a model of Th230 and Th232 with known dust flux</a:t>
            </a:r>
          </a:p>
          <a:p>
            <a:pPr lvl="1" eaLnBrk="1" fontAlgn="auto" hangingPunct="1">
              <a:spcAft>
                <a:spcPts val="0"/>
              </a:spcAft>
              <a:buFont typeface="Arial"/>
              <a:buChar char="•"/>
              <a:defRPr/>
            </a:pPr>
            <a:r>
              <a:rPr lang="en-US" dirty="0">
                <a:ea typeface="+mn-ea"/>
              </a:rPr>
              <a:t>2) can the exact dust flux be recovered?</a:t>
            </a:r>
          </a:p>
          <a:p>
            <a:pPr eaLnBrk="1" fontAlgn="auto" hangingPunct="1">
              <a:spcAft>
                <a:spcPts val="0"/>
              </a:spcAft>
              <a:buFont typeface="Arial"/>
              <a:buChar char="•"/>
              <a:defRPr/>
            </a:pPr>
            <a:r>
              <a:rPr lang="en-US" dirty="0">
                <a:ea typeface="+mn-ea"/>
              </a:rPr>
              <a:t>Try in a “best case” scenario</a:t>
            </a:r>
          </a:p>
          <a:p>
            <a:pPr lvl="1" eaLnBrk="1" fontAlgn="auto" hangingPunct="1">
              <a:spcAft>
                <a:spcPts val="0"/>
              </a:spcAft>
              <a:buFont typeface="Arial"/>
              <a:buChar char="•"/>
              <a:defRPr/>
            </a:pPr>
            <a:r>
              <a:rPr lang="en-US" dirty="0">
                <a:ea typeface="+mn-ea"/>
              </a:rPr>
              <a:t>Steady state, no seasonal cycle/variability</a:t>
            </a:r>
          </a:p>
          <a:p>
            <a:pPr lvl="1" eaLnBrk="1" fontAlgn="auto" hangingPunct="1">
              <a:spcAft>
                <a:spcPts val="0"/>
              </a:spcAft>
              <a:buFont typeface="Arial"/>
              <a:buChar char="•"/>
              <a:defRPr/>
            </a:pPr>
            <a:r>
              <a:rPr lang="en-US" dirty="0">
                <a:ea typeface="+mn-ea"/>
              </a:rPr>
              <a:t>Simple particle fields with smooth vertical profiles</a:t>
            </a:r>
          </a:p>
          <a:p>
            <a:pPr eaLnBrk="1" fontAlgn="auto" hangingPunct="1">
              <a:spcAft>
                <a:spcPts val="0"/>
              </a:spcAft>
              <a:buFont typeface="Arial"/>
              <a:buChar char="•"/>
              <a:defRPr/>
            </a:pPr>
            <a:r>
              <a:rPr lang="en-US" dirty="0">
                <a:ea typeface="+mn-ea"/>
              </a:rPr>
              <a:t>Look for sensitivity/flaws + ways to address them</a:t>
            </a:r>
          </a:p>
          <a:p>
            <a:pPr eaLnBrk="1" fontAlgn="auto" hangingPunct="1">
              <a:spcAft>
                <a:spcPts val="0"/>
              </a:spcAft>
              <a:buFont typeface="Arial"/>
              <a:buChar char="•"/>
              <a:defRPr/>
            </a:pPr>
            <a:endParaRPr lang="en-US" dirty="0">
              <a:ea typeface="+mn-ea"/>
            </a:endParaRPr>
          </a:p>
          <a:p>
            <a:pPr eaLnBrk="1" fontAlgn="auto" hangingPunct="1">
              <a:spcAft>
                <a:spcPts val="0"/>
              </a:spcAft>
              <a:buFont typeface="Arial"/>
              <a:buChar char="•"/>
              <a:defRPr/>
            </a:pPr>
            <a:endParaRPr lang="en-US" dirty="0">
              <a:ea typeface="+mn-ea"/>
            </a:endParaRPr>
          </a:p>
        </p:txBody>
      </p:sp>
      <p:sp>
        <p:nvSpPr>
          <p:cNvPr id="4" name="Footer Placeholder 6"/>
          <p:cNvSpPr>
            <a:spLocks noGrp="1"/>
          </p:cNvSpPr>
          <p:nvPr>
            <p:ph type="ftr" sz="quarter" idx="11"/>
          </p:nvPr>
        </p:nvSpPr>
        <p:spPr>
          <a:xfrm>
            <a:off x="1787525" y="6594475"/>
            <a:ext cx="6573838" cy="230188"/>
          </a:xfrm>
        </p:spPr>
        <p:txBody>
          <a:bodyPr/>
          <a:lstStyle/>
          <a:p>
            <a:pPr>
              <a:defRPr/>
            </a:pPr>
            <a:r>
              <a:rPr lang="en-US" dirty="0"/>
              <a:t>The </a:t>
            </a:r>
            <a:r>
              <a:rPr lang="en-US" baseline="30000" dirty="0"/>
              <a:t>230</a:t>
            </a:r>
            <a:r>
              <a:rPr lang="en-US" dirty="0"/>
              <a:t>Th and </a:t>
            </a:r>
            <a:r>
              <a:rPr lang="en-US" baseline="30000" dirty="0"/>
              <a:t>232</a:t>
            </a:r>
            <a:r>
              <a:rPr lang="en-US" dirty="0"/>
              <a:t>Th isotopic couple and dust</a:t>
            </a:r>
          </a:p>
        </p:txBody>
      </p:sp>
      <p:sp>
        <p:nvSpPr>
          <p:cNvPr id="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69</a:t>
            </a:fld>
            <a:endParaRPr lang="en-US"/>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January 27</a:t>
            </a:r>
            <a:r>
              <a:rPr lang="en-US" baseline="30000" dirty="0">
                <a:solidFill>
                  <a:srgbClr val="898989"/>
                </a:solidFill>
                <a:ea typeface="ＭＳ Ｐゴシック" charset="-128"/>
                <a:cs typeface="ＭＳ Ｐゴシック" charset="-128"/>
              </a:rPr>
              <a:t>th</a:t>
            </a:r>
            <a:r>
              <a:rPr lang="en-US" dirty="0">
                <a:solidFill>
                  <a:srgbClr val="898989"/>
                </a:solidFill>
                <a:ea typeface="ＭＳ Ｐゴシック" charset="-128"/>
                <a:cs typeface="ＭＳ Ｐゴシック" charset="-128"/>
              </a:rPr>
              <a:t>, 2015</a:t>
            </a:r>
          </a:p>
        </p:txBody>
      </p:sp>
    </p:spTree>
    <p:extLst>
      <p:ext uri="{BB962C8B-B14F-4D97-AF65-F5344CB8AC3E}">
        <p14:creationId xmlns:p14="http://schemas.microsoft.com/office/powerpoint/2010/main" val="2550654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loud 83"/>
          <p:cNvSpPr/>
          <p:nvPr/>
        </p:nvSpPr>
        <p:spPr>
          <a:xfrm>
            <a:off x="6074810" y="3253496"/>
            <a:ext cx="554097" cy="360412"/>
          </a:xfrm>
          <a:prstGeom prst="cloud">
            <a:avLst/>
          </a:prstGeom>
          <a:solidFill>
            <a:schemeClr val="accent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5185878" y="1053613"/>
            <a:ext cx="4221232" cy="1354217"/>
          </a:xfrm>
          <a:prstGeom prst="rect">
            <a:avLst/>
          </a:prstGeom>
          <a:noFill/>
          <a:ln>
            <a:noFill/>
          </a:ln>
        </p:spPr>
        <p:txBody>
          <a:bodyPr wrap="square" rtlCol="0">
            <a:spAutoFit/>
          </a:bodyPr>
          <a:lstStyle/>
          <a:p>
            <a:pPr>
              <a:buFont typeface="Arial"/>
              <a:buChar char="•"/>
            </a:pPr>
            <a:r>
              <a:rPr lang="en-US" sz="1600" dirty="0">
                <a:cs typeface="Times New Roman"/>
              </a:rPr>
              <a:t> From local to global scales</a:t>
            </a:r>
          </a:p>
          <a:p>
            <a:pPr>
              <a:buFont typeface="Arial"/>
              <a:buChar char="•"/>
            </a:pPr>
            <a:r>
              <a:rPr lang="en-US" sz="1600" dirty="0">
                <a:cs typeface="Times New Roman"/>
              </a:rPr>
              <a:t> Episodic events leave a trace (accountability)</a:t>
            </a:r>
          </a:p>
          <a:p>
            <a:pPr>
              <a:buFont typeface="Arial"/>
              <a:buChar char="•"/>
            </a:pPr>
            <a:r>
              <a:rPr lang="en-US" sz="1600" dirty="0">
                <a:cs typeface="Times New Roman"/>
              </a:rPr>
              <a:t> Pollution =</a:t>
            </a:r>
            <a:r>
              <a:rPr lang="en-US" dirty="0">
                <a:cs typeface="Times New Roman"/>
              </a:rPr>
              <a:t> </a:t>
            </a:r>
            <a:r>
              <a:rPr lang="en-US" sz="1600" dirty="0">
                <a:cs typeface="Times New Roman"/>
              </a:rPr>
              <a:t>“tracer release experiment”</a:t>
            </a:r>
          </a:p>
          <a:p>
            <a:pPr>
              <a:buFont typeface="Arial"/>
              <a:buChar char="•"/>
            </a:pPr>
            <a:r>
              <a:rPr lang="en-US" sz="1600" dirty="0">
                <a:cs typeface="Times New Roman"/>
              </a:rPr>
              <a:t> Opportunities for industry partnerships</a:t>
            </a:r>
          </a:p>
        </p:txBody>
      </p:sp>
      <p:grpSp>
        <p:nvGrpSpPr>
          <p:cNvPr id="32" name="Group 31"/>
          <p:cNvGrpSpPr/>
          <p:nvPr/>
        </p:nvGrpSpPr>
        <p:grpSpPr>
          <a:xfrm>
            <a:off x="-223713" y="3414889"/>
            <a:ext cx="9584083" cy="3078147"/>
            <a:chOff x="-223713" y="2343069"/>
            <a:chExt cx="9429375" cy="4149967"/>
          </a:xfrm>
        </p:grpSpPr>
        <p:sp>
          <p:nvSpPr>
            <p:cNvPr id="33" name="Rectangle 32"/>
            <p:cNvSpPr/>
            <p:nvPr/>
          </p:nvSpPr>
          <p:spPr>
            <a:xfrm>
              <a:off x="46038" y="2486529"/>
              <a:ext cx="9050337" cy="3983784"/>
            </a:xfrm>
            <a:prstGeom prst="rect">
              <a:avLst/>
            </a:prstGeom>
            <a:gradFill>
              <a:gsLst>
                <a:gs pos="0">
                  <a:schemeClr val="accent1">
                    <a:lumMod val="75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angle 33"/>
            <p:cNvSpPr/>
            <p:nvPr/>
          </p:nvSpPr>
          <p:spPr>
            <a:xfrm>
              <a:off x="-223713" y="2343069"/>
              <a:ext cx="1534390" cy="4127244"/>
            </a:xfrm>
            <a:prstGeom prst="rect">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Rectangle 35"/>
            <p:cNvSpPr/>
            <p:nvPr/>
          </p:nvSpPr>
          <p:spPr>
            <a:xfrm>
              <a:off x="-223712" y="6124453"/>
              <a:ext cx="9429374" cy="368583"/>
            </a:xfrm>
            <a:prstGeom prst="rect">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ight Triangle 36"/>
            <p:cNvSpPr/>
            <p:nvPr/>
          </p:nvSpPr>
          <p:spPr>
            <a:xfrm>
              <a:off x="3029605" y="3674796"/>
              <a:ext cx="1695024" cy="2568940"/>
            </a:xfrm>
            <a:prstGeom prst="rtTriangle">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46038" y="3687477"/>
              <a:ext cx="3002076" cy="2542205"/>
            </a:xfrm>
            <a:prstGeom prst="rect">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Right Triangle 40"/>
            <p:cNvSpPr/>
            <p:nvPr/>
          </p:nvSpPr>
          <p:spPr>
            <a:xfrm>
              <a:off x="3470264" y="5006521"/>
              <a:ext cx="2336042" cy="1223161"/>
            </a:xfrm>
            <a:prstGeom prst="rtTriangle">
              <a:avLst/>
            </a:prstGeom>
            <a:solidFill>
              <a:srgbClr val="804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4" name="Picture 43" descr="j0150020.pict"/>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057" y="2901349"/>
            <a:ext cx="1003166" cy="752375"/>
          </a:xfrm>
          <a:prstGeom prst="rect">
            <a:avLst/>
          </a:prstGeom>
        </p:spPr>
      </p:pic>
      <p:sp>
        <p:nvSpPr>
          <p:cNvPr id="45" name="Chord 44"/>
          <p:cNvSpPr/>
          <p:nvPr/>
        </p:nvSpPr>
        <p:spPr>
          <a:xfrm rot="6761572">
            <a:off x="1720786" y="4192785"/>
            <a:ext cx="329259" cy="310444"/>
          </a:xfrm>
          <a:prstGeom prst="chord">
            <a:avLst/>
          </a:prstGeom>
          <a:solidFill>
            <a:schemeClr val="bg2">
              <a:lumMod val="25000"/>
            </a:schemeClr>
          </a:solidFill>
          <a:ln>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Freeform 45"/>
          <p:cNvSpPr/>
          <p:nvPr/>
        </p:nvSpPr>
        <p:spPr>
          <a:xfrm>
            <a:off x="1025407" y="2954868"/>
            <a:ext cx="837260" cy="1218259"/>
          </a:xfrm>
          <a:custGeom>
            <a:avLst/>
            <a:gdLst>
              <a:gd name="connsiteX0" fmla="*/ 0 w 837260"/>
              <a:gd name="connsiteY0" fmla="*/ 117593 h 1218259"/>
              <a:gd name="connsiteX1" fmla="*/ 564445 w 837260"/>
              <a:gd name="connsiteY1" fmla="*/ 183444 h 1218259"/>
              <a:gd name="connsiteX2" fmla="*/ 837260 w 837260"/>
              <a:gd name="connsiteY2" fmla="*/ 1218259 h 1218259"/>
            </a:gdLst>
            <a:ahLst/>
            <a:cxnLst>
              <a:cxn ang="0">
                <a:pos x="connsiteX0" y="connsiteY0"/>
              </a:cxn>
              <a:cxn ang="0">
                <a:pos x="connsiteX1" y="connsiteY1"/>
              </a:cxn>
              <a:cxn ang="0">
                <a:pos x="connsiteX2" y="connsiteY2"/>
              </a:cxn>
            </a:cxnLst>
            <a:rect l="l" t="t" r="r" b="b"/>
            <a:pathLst>
              <a:path w="837260" h="1218259">
                <a:moveTo>
                  <a:pt x="0" y="117593"/>
                </a:moveTo>
                <a:cubicBezTo>
                  <a:pt x="212451" y="58796"/>
                  <a:pt x="424902" y="0"/>
                  <a:pt x="564445" y="183444"/>
                </a:cubicBezTo>
                <a:cubicBezTo>
                  <a:pt x="703988" y="366888"/>
                  <a:pt x="837260" y="1218259"/>
                  <a:pt x="837260" y="1218259"/>
                </a:cubicBezTo>
              </a:path>
            </a:pathLst>
          </a:custGeom>
          <a:ln w="38100">
            <a:solidFill>
              <a:schemeClr val="tx1"/>
            </a:solidFill>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9" name="Cloud 48"/>
          <p:cNvSpPr/>
          <p:nvPr/>
        </p:nvSpPr>
        <p:spPr>
          <a:xfrm>
            <a:off x="2386574" y="6068143"/>
            <a:ext cx="2887952" cy="358833"/>
          </a:xfrm>
          <a:prstGeom prst="cloud">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flipH="1">
            <a:off x="4084567" y="3414888"/>
            <a:ext cx="45719" cy="2738911"/>
          </a:xfrm>
          <a:prstGeom prst="rect">
            <a:avLst/>
          </a:prstGeom>
          <a:solidFill>
            <a:schemeClr val="bg1">
              <a:lumMod val="5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3830550" y="3324542"/>
            <a:ext cx="531898" cy="4244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6" name="Straight Connector 55"/>
          <p:cNvCxnSpPr/>
          <p:nvPr/>
        </p:nvCxnSpPr>
        <p:spPr>
          <a:xfrm rot="16200000" flipH="1">
            <a:off x="3055886" y="4471584"/>
            <a:ext cx="1852912" cy="878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rot="5400000">
            <a:off x="3114320" y="4615799"/>
            <a:ext cx="2188998"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778153" y="3385102"/>
            <a:ext cx="45719" cy="2834546"/>
          </a:xfrm>
          <a:prstGeom prst="rect">
            <a:avLst/>
          </a:prstGeom>
          <a:solidFill>
            <a:schemeClr val="bg1">
              <a:lumMod val="5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2" name="Straight Connector 61"/>
          <p:cNvCxnSpPr/>
          <p:nvPr/>
        </p:nvCxnSpPr>
        <p:spPr>
          <a:xfrm rot="5400000">
            <a:off x="2218513" y="3961982"/>
            <a:ext cx="881371"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rot="5400000">
            <a:off x="2514035" y="3961189"/>
            <a:ext cx="881371"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rot="16200000" flipH="1">
            <a:off x="2362364" y="3820513"/>
            <a:ext cx="890779" cy="29234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rot="5400000">
            <a:off x="2384295" y="3836215"/>
            <a:ext cx="853147" cy="29857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2551084" y="3334739"/>
            <a:ext cx="531898" cy="4244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Rectangle 74"/>
          <p:cNvSpPr/>
          <p:nvPr/>
        </p:nvSpPr>
        <p:spPr>
          <a:xfrm>
            <a:off x="6460058" y="6153799"/>
            <a:ext cx="1956740" cy="65849"/>
          </a:xfrm>
          <a:prstGeom prst="rect">
            <a:avLst/>
          </a:prstGeom>
          <a:solidFill>
            <a:schemeClr val="accent2">
              <a:lumMod val="7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5728147" y="3414888"/>
            <a:ext cx="1091260" cy="282224"/>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Right Triangle 76"/>
          <p:cNvSpPr/>
          <p:nvPr/>
        </p:nvSpPr>
        <p:spPr>
          <a:xfrm flipV="1">
            <a:off x="6825053" y="3310467"/>
            <a:ext cx="388525" cy="387582"/>
          </a:xfrm>
          <a:prstGeom prst="rtTriangl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8" name="Right Triangle 77"/>
          <p:cNvSpPr/>
          <p:nvPr/>
        </p:nvSpPr>
        <p:spPr>
          <a:xfrm flipH="1" flipV="1">
            <a:off x="5339622" y="3309529"/>
            <a:ext cx="388525" cy="387582"/>
          </a:xfrm>
          <a:prstGeom prst="rtTriangle">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Freeform 78"/>
          <p:cNvSpPr/>
          <p:nvPr/>
        </p:nvSpPr>
        <p:spPr>
          <a:xfrm>
            <a:off x="6628907" y="3695640"/>
            <a:ext cx="540456" cy="2407357"/>
          </a:xfrm>
          <a:custGeom>
            <a:avLst/>
            <a:gdLst>
              <a:gd name="connsiteX0" fmla="*/ 108656 w 540456"/>
              <a:gd name="connsiteY0" fmla="*/ 0 h 2743200"/>
              <a:gd name="connsiteX1" fmla="*/ 66322 w 540456"/>
              <a:gd name="connsiteY1" fmla="*/ 990600 h 2743200"/>
              <a:gd name="connsiteX2" fmla="*/ 506589 w 540456"/>
              <a:gd name="connsiteY2" fmla="*/ 1473200 h 2743200"/>
              <a:gd name="connsiteX3" fmla="*/ 269522 w 540456"/>
              <a:gd name="connsiteY3" fmla="*/ 2125134 h 2743200"/>
              <a:gd name="connsiteX4" fmla="*/ 489656 w 540456"/>
              <a:gd name="connsiteY4" fmla="*/ 2743200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56" h="2743200">
                <a:moveTo>
                  <a:pt x="108656" y="0"/>
                </a:moveTo>
                <a:cubicBezTo>
                  <a:pt x="54328" y="372533"/>
                  <a:pt x="0" y="745067"/>
                  <a:pt x="66322" y="990600"/>
                </a:cubicBezTo>
                <a:cubicBezTo>
                  <a:pt x="132644" y="1236133"/>
                  <a:pt x="472722" y="1284111"/>
                  <a:pt x="506589" y="1473200"/>
                </a:cubicBezTo>
                <a:cubicBezTo>
                  <a:pt x="540456" y="1662289"/>
                  <a:pt x="272344" y="1913467"/>
                  <a:pt x="269522" y="2125134"/>
                </a:cubicBezTo>
                <a:cubicBezTo>
                  <a:pt x="266700" y="2336801"/>
                  <a:pt x="489656" y="2743200"/>
                  <a:pt x="489656" y="2743200"/>
                </a:cubicBezTo>
              </a:path>
            </a:pathLst>
          </a:custGeom>
          <a:ln>
            <a:solidFill>
              <a:schemeClr val="tx1"/>
            </a:solidFill>
            <a:headEnd type="stealth" w="lg" len="lg"/>
          </a:ln>
          <a:effectLst>
            <a:outerShdw blurRad="40005" dist="19939" dir="5400000" algn="tl"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3" name="Rectangle 82"/>
          <p:cNvSpPr/>
          <p:nvPr/>
        </p:nvSpPr>
        <p:spPr>
          <a:xfrm>
            <a:off x="5613379" y="2971802"/>
            <a:ext cx="304800" cy="49388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Rectangle 84"/>
          <p:cNvSpPr/>
          <p:nvPr/>
        </p:nvSpPr>
        <p:spPr>
          <a:xfrm>
            <a:off x="5694279" y="3061937"/>
            <a:ext cx="152400" cy="13358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4" name="Group 93"/>
          <p:cNvGrpSpPr/>
          <p:nvPr/>
        </p:nvGrpSpPr>
        <p:grpSpPr>
          <a:xfrm>
            <a:off x="6749577" y="5935716"/>
            <a:ext cx="687177" cy="259427"/>
            <a:chOff x="7060729" y="2187440"/>
            <a:chExt cx="687177" cy="259427"/>
          </a:xfrm>
        </p:grpSpPr>
        <p:sp>
          <p:nvSpPr>
            <p:cNvPr id="86" name="Rectangle 85"/>
            <p:cNvSpPr/>
            <p:nvPr/>
          </p:nvSpPr>
          <p:spPr>
            <a:xfrm>
              <a:off x="7060729" y="2187440"/>
              <a:ext cx="464963" cy="13242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Oval 86"/>
            <p:cNvSpPr/>
            <p:nvPr/>
          </p:nvSpPr>
          <p:spPr>
            <a:xfrm>
              <a:off x="7060729" y="2319867"/>
              <a:ext cx="152401" cy="1270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Oval 87"/>
            <p:cNvSpPr/>
            <p:nvPr/>
          </p:nvSpPr>
          <p:spPr>
            <a:xfrm>
              <a:off x="7213130" y="2319867"/>
              <a:ext cx="152401" cy="1270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Oval 88"/>
            <p:cNvSpPr/>
            <p:nvPr/>
          </p:nvSpPr>
          <p:spPr>
            <a:xfrm>
              <a:off x="7373292" y="2319867"/>
              <a:ext cx="152401" cy="1270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2" name="Rectangle 91"/>
            <p:cNvSpPr/>
            <p:nvPr/>
          </p:nvSpPr>
          <p:spPr>
            <a:xfrm rot="1739643">
              <a:off x="7271597" y="2208488"/>
              <a:ext cx="442135" cy="45719"/>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3" name="Oval 92"/>
            <p:cNvSpPr/>
            <p:nvPr/>
          </p:nvSpPr>
          <p:spPr>
            <a:xfrm>
              <a:off x="7595505" y="2290235"/>
              <a:ext cx="152401" cy="127000"/>
            </a:xfrm>
            <a:prstGeom prst="ellips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97" name="Straight Connector 96"/>
          <p:cNvCxnSpPr/>
          <p:nvPr/>
        </p:nvCxnSpPr>
        <p:spPr>
          <a:xfrm rot="5400000">
            <a:off x="2407686" y="3027377"/>
            <a:ext cx="481415" cy="16935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p:nvCxnSpPr>
        <p:spPr>
          <a:xfrm rot="16200000" flipH="1">
            <a:off x="2749129" y="3024557"/>
            <a:ext cx="481415" cy="16935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rot="5400000">
            <a:off x="2491426" y="2946850"/>
            <a:ext cx="474038" cy="35472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2" name="Straight Connector 101"/>
          <p:cNvCxnSpPr/>
          <p:nvPr/>
        </p:nvCxnSpPr>
        <p:spPr>
          <a:xfrm rot="16200000" flipH="1">
            <a:off x="2653754" y="2942199"/>
            <a:ext cx="491612" cy="34991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 name="Straight Connector 104"/>
          <p:cNvCxnSpPr/>
          <p:nvPr/>
        </p:nvCxnSpPr>
        <p:spPr>
          <a:xfrm rot="10800000">
            <a:off x="2724606" y="2868527"/>
            <a:ext cx="181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p:cNvCxnSpPr/>
          <p:nvPr/>
        </p:nvCxnSpPr>
        <p:spPr>
          <a:xfrm rot="10800000">
            <a:off x="2661583" y="3111019"/>
            <a:ext cx="336737"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nvGrpSpPr>
          <p:cNvPr id="116" name="Group 115"/>
          <p:cNvGrpSpPr/>
          <p:nvPr/>
        </p:nvGrpSpPr>
        <p:grpSpPr>
          <a:xfrm>
            <a:off x="3830550" y="2863802"/>
            <a:ext cx="523431" cy="494433"/>
            <a:chOff x="2703484" y="2830908"/>
            <a:chExt cx="523431" cy="494433"/>
          </a:xfrm>
        </p:grpSpPr>
        <p:cxnSp>
          <p:nvCxnSpPr>
            <p:cNvPr id="110" name="Straight Connector 109"/>
            <p:cNvCxnSpPr/>
            <p:nvPr/>
          </p:nvCxnSpPr>
          <p:spPr>
            <a:xfrm rot="5400000">
              <a:off x="2560086" y="2989758"/>
              <a:ext cx="481415" cy="16935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rot="16200000" flipH="1">
              <a:off x="2901529" y="2986938"/>
              <a:ext cx="481415" cy="16935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2" name="Straight Connector 111"/>
            <p:cNvCxnSpPr/>
            <p:nvPr/>
          </p:nvCxnSpPr>
          <p:spPr>
            <a:xfrm rot="5400000">
              <a:off x="2643826" y="2909231"/>
              <a:ext cx="474038" cy="35472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3" name="Straight Connector 112"/>
            <p:cNvCxnSpPr/>
            <p:nvPr/>
          </p:nvCxnSpPr>
          <p:spPr>
            <a:xfrm rot="16200000" flipH="1">
              <a:off x="2806154" y="2904580"/>
              <a:ext cx="491612" cy="34991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rot="10800000">
              <a:off x="2877006" y="2830908"/>
              <a:ext cx="181200"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rot="10800000">
              <a:off x="2813983" y="3073400"/>
              <a:ext cx="336737"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17" name="Freeform 116"/>
          <p:cNvSpPr/>
          <p:nvPr/>
        </p:nvSpPr>
        <p:spPr>
          <a:xfrm>
            <a:off x="1330675" y="3934178"/>
            <a:ext cx="990600" cy="468489"/>
          </a:xfrm>
          <a:custGeom>
            <a:avLst/>
            <a:gdLst>
              <a:gd name="connsiteX0" fmla="*/ 108655 w 990600"/>
              <a:gd name="connsiteY0" fmla="*/ 468489 h 468489"/>
              <a:gd name="connsiteX1" fmla="*/ 74789 w 990600"/>
              <a:gd name="connsiteY1" fmla="*/ 112889 h 468489"/>
              <a:gd name="connsiteX2" fmla="*/ 557389 w 990600"/>
              <a:gd name="connsiteY2" fmla="*/ 19755 h 468489"/>
              <a:gd name="connsiteX3" fmla="*/ 912989 w 990600"/>
              <a:gd name="connsiteY3" fmla="*/ 62089 h 468489"/>
              <a:gd name="connsiteX4" fmla="*/ 989189 w 990600"/>
              <a:gd name="connsiteY4" fmla="*/ 392289 h 468489"/>
              <a:gd name="connsiteX5" fmla="*/ 904522 w 990600"/>
              <a:gd name="connsiteY5" fmla="*/ 468489 h 468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0600" h="468489">
                <a:moveTo>
                  <a:pt x="108655" y="468489"/>
                </a:moveTo>
                <a:cubicBezTo>
                  <a:pt x="54327" y="328083"/>
                  <a:pt x="0" y="187678"/>
                  <a:pt x="74789" y="112889"/>
                </a:cubicBezTo>
                <a:cubicBezTo>
                  <a:pt x="149578" y="38100"/>
                  <a:pt x="417689" y="28222"/>
                  <a:pt x="557389" y="19755"/>
                </a:cubicBezTo>
                <a:cubicBezTo>
                  <a:pt x="697089" y="11288"/>
                  <a:pt x="841022" y="0"/>
                  <a:pt x="912989" y="62089"/>
                </a:cubicBezTo>
                <a:cubicBezTo>
                  <a:pt x="984956" y="124178"/>
                  <a:pt x="990600" y="324556"/>
                  <a:pt x="989189" y="392289"/>
                </a:cubicBezTo>
                <a:cubicBezTo>
                  <a:pt x="987778" y="460022"/>
                  <a:pt x="946150" y="464255"/>
                  <a:pt x="904522" y="468489"/>
                </a:cubicBezTo>
              </a:path>
            </a:pathLst>
          </a:custGeom>
          <a:ln w="38100">
            <a:solidFill>
              <a:schemeClr val="accent2">
                <a:lumMod val="75000"/>
              </a:schemeClr>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8" name="Freeform 117"/>
          <p:cNvSpPr/>
          <p:nvPr/>
        </p:nvSpPr>
        <p:spPr>
          <a:xfrm>
            <a:off x="2421459" y="4130322"/>
            <a:ext cx="2032000" cy="348545"/>
          </a:xfrm>
          <a:custGeom>
            <a:avLst/>
            <a:gdLst>
              <a:gd name="connsiteX0" fmla="*/ 0 w 1363133"/>
              <a:gd name="connsiteY0" fmla="*/ 263878 h 348545"/>
              <a:gd name="connsiteX1" fmla="*/ 76200 w 1363133"/>
              <a:gd name="connsiteY1" fmla="*/ 43745 h 348545"/>
              <a:gd name="connsiteX2" fmla="*/ 448733 w 1363133"/>
              <a:gd name="connsiteY2" fmla="*/ 35278 h 348545"/>
              <a:gd name="connsiteX3" fmla="*/ 1159933 w 1363133"/>
              <a:gd name="connsiteY3" fmla="*/ 35278 h 348545"/>
              <a:gd name="connsiteX4" fmla="*/ 1295400 w 1363133"/>
              <a:gd name="connsiteY4" fmla="*/ 246945 h 348545"/>
              <a:gd name="connsiteX5" fmla="*/ 753533 w 1363133"/>
              <a:gd name="connsiteY5" fmla="*/ 340078 h 348545"/>
              <a:gd name="connsiteX6" fmla="*/ 465667 w 1363133"/>
              <a:gd name="connsiteY6" fmla="*/ 297745 h 348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3133" h="348545">
                <a:moveTo>
                  <a:pt x="0" y="263878"/>
                </a:moveTo>
                <a:cubicBezTo>
                  <a:pt x="705" y="172861"/>
                  <a:pt x="1411" y="81845"/>
                  <a:pt x="76200" y="43745"/>
                </a:cubicBezTo>
                <a:cubicBezTo>
                  <a:pt x="150989" y="5645"/>
                  <a:pt x="448733" y="35278"/>
                  <a:pt x="448733" y="35278"/>
                </a:cubicBezTo>
                <a:cubicBezTo>
                  <a:pt x="629355" y="33867"/>
                  <a:pt x="1018822" y="0"/>
                  <a:pt x="1159933" y="35278"/>
                </a:cubicBezTo>
                <a:cubicBezTo>
                  <a:pt x="1301044" y="70556"/>
                  <a:pt x="1363133" y="196145"/>
                  <a:pt x="1295400" y="246945"/>
                </a:cubicBezTo>
                <a:cubicBezTo>
                  <a:pt x="1227667" y="297745"/>
                  <a:pt x="891822" y="331611"/>
                  <a:pt x="753533" y="340078"/>
                </a:cubicBezTo>
                <a:cubicBezTo>
                  <a:pt x="615244" y="348545"/>
                  <a:pt x="465667" y="297745"/>
                  <a:pt x="465667" y="297745"/>
                </a:cubicBezTo>
              </a:path>
            </a:pathLst>
          </a:custGeom>
          <a:ln w="38100">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9" name="Freeform 118"/>
          <p:cNvSpPr/>
          <p:nvPr/>
        </p:nvSpPr>
        <p:spPr>
          <a:xfrm>
            <a:off x="3769078" y="5029200"/>
            <a:ext cx="2427110" cy="1193800"/>
          </a:xfrm>
          <a:custGeom>
            <a:avLst/>
            <a:gdLst>
              <a:gd name="connsiteX0" fmla="*/ 100189 w 2427110"/>
              <a:gd name="connsiteY0" fmla="*/ 254000 h 1193800"/>
              <a:gd name="connsiteX1" fmla="*/ 49389 w 2427110"/>
              <a:gd name="connsiteY1" fmla="*/ 42333 h 1193800"/>
              <a:gd name="connsiteX2" fmla="*/ 396522 w 2427110"/>
              <a:gd name="connsiteY2" fmla="*/ 67733 h 1193800"/>
              <a:gd name="connsiteX3" fmla="*/ 684389 w 2427110"/>
              <a:gd name="connsiteY3" fmla="*/ 448733 h 1193800"/>
              <a:gd name="connsiteX4" fmla="*/ 1353255 w 2427110"/>
              <a:gd name="connsiteY4" fmla="*/ 685800 h 1193800"/>
              <a:gd name="connsiteX5" fmla="*/ 1649589 w 2427110"/>
              <a:gd name="connsiteY5" fmla="*/ 855133 h 1193800"/>
              <a:gd name="connsiteX6" fmla="*/ 2318455 w 2427110"/>
              <a:gd name="connsiteY6" fmla="*/ 1058333 h 1193800"/>
              <a:gd name="connsiteX7" fmla="*/ 2301522 w 2427110"/>
              <a:gd name="connsiteY7" fmla="*/ 1193800 h 119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7110" h="1193800">
                <a:moveTo>
                  <a:pt x="100189" y="254000"/>
                </a:moveTo>
                <a:cubicBezTo>
                  <a:pt x="50094" y="163688"/>
                  <a:pt x="0" y="73377"/>
                  <a:pt x="49389" y="42333"/>
                </a:cubicBezTo>
                <a:cubicBezTo>
                  <a:pt x="98778" y="11289"/>
                  <a:pt x="290689" y="0"/>
                  <a:pt x="396522" y="67733"/>
                </a:cubicBezTo>
                <a:cubicBezTo>
                  <a:pt x="502355" y="135466"/>
                  <a:pt x="524934" y="345722"/>
                  <a:pt x="684389" y="448733"/>
                </a:cubicBezTo>
                <a:cubicBezTo>
                  <a:pt x="843844" y="551744"/>
                  <a:pt x="1192388" y="618067"/>
                  <a:pt x="1353255" y="685800"/>
                </a:cubicBezTo>
                <a:cubicBezTo>
                  <a:pt x="1514122" y="753533"/>
                  <a:pt x="1488722" y="793044"/>
                  <a:pt x="1649589" y="855133"/>
                </a:cubicBezTo>
                <a:cubicBezTo>
                  <a:pt x="1810456" y="917222"/>
                  <a:pt x="2209800" y="1001889"/>
                  <a:pt x="2318455" y="1058333"/>
                </a:cubicBezTo>
                <a:cubicBezTo>
                  <a:pt x="2427110" y="1114777"/>
                  <a:pt x="2301522" y="1193800"/>
                  <a:pt x="2301522" y="1193800"/>
                </a:cubicBezTo>
              </a:path>
            </a:pathLst>
          </a:custGeom>
          <a:ln w="38100">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1" name="Cloud 120"/>
          <p:cNvSpPr/>
          <p:nvPr/>
        </p:nvSpPr>
        <p:spPr>
          <a:xfrm>
            <a:off x="6987286" y="3548428"/>
            <a:ext cx="1227799" cy="265806"/>
          </a:xfrm>
          <a:prstGeom prst="cloud">
            <a:avLst/>
          </a:prstGeom>
          <a:solidFill>
            <a:srgbClr val="008000">
              <a:alpha val="25000"/>
            </a:srgbClr>
          </a:solidFill>
          <a:ln w="28575">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3" name="TextBox 122"/>
          <p:cNvSpPr txBox="1"/>
          <p:nvPr/>
        </p:nvSpPr>
        <p:spPr>
          <a:xfrm rot="1219892">
            <a:off x="4174109" y="5722176"/>
            <a:ext cx="1791407" cy="261610"/>
          </a:xfrm>
          <a:prstGeom prst="rect">
            <a:avLst/>
          </a:prstGeom>
          <a:noFill/>
        </p:spPr>
        <p:txBody>
          <a:bodyPr wrap="none" rtlCol="0">
            <a:spAutoFit/>
          </a:bodyPr>
          <a:lstStyle/>
          <a:p>
            <a:r>
              <a:rPr lang="en-US" sz="1100" b="1" dirty="0"/>
              <a:t>Bottom Boundary Layer</a:t>
            </a:r>
          </a:p>
        </p:txBody>
      </p:sp>
      <p:sp>
        <p:nvSpPr>
          <p:cNvPr id="96" name="Freeform 95"/>
          <p:cNvSpPr/>
          <p:nvPr/>
        </p:nvSpPr>
        <p:spPr>
          <a:xfrm>
            <a:off x="6857978" y="3505196"/>
            <a:ext cx="702733" cy="190500"/>
          </a:xfrm>
          <a:custGeom>
            <a:avLst/>
            <a:gdLst>
              <a:gd name="connsiteX0" fmla="*/ 0 w 702733"/>
              <a:gd name="connsiteY0" fmla="*/ 0 h 190500"/>
              <a:gd name="connsiteX1" fmla="*/ 135466 w 702733"/>
              <a:gd name="connsiteY1" fmla="*/ 160867 h 190500"/>
              <a:gd name="connsiteX2" fmla="*/ 702733 w 702733"/>
              <a:gd name="connsiteY2" fmla="*/ 177800 h 190500"/>
            </a:gdLst>
            <a:ahLst/>
            <a:cxnLst>
              <a:cxn ang="0">
                <a:pos x="connsiteX0" y="connsiteY0"/>
              </a:cxn>
              <a:cxn ang="0">
                <a:pos x="connsiteX1" y="connsiteY1"/>
              </a:cxn>
              <a:cxn ang="0">
                <a:pos x="connsiteX2" y="connsiteY2"/>
              </a:cxn>
            </a:cxnLst>
            <a:rect l="l" t="t" r="r" b="b"/>
            <a:pathLst>
              <a:path w="702733" h="190500">
                <a:moveTo>
                  <a:pt x="0" y="0"/>
                </a:moveTo>
                <a:cubicBezTo>
                  <a:pt x="9172" y="65617"/>
                  <a:pt x="18344" y="131234"/>
                  <a:pt x="135466" y="160867"/>
                </a:cubicBezTo>
                <a:cubicBezTo>
                  <a:pt x="252588" y="190500"/>
                  <a:pt x="702733" y="177800"/>
                  <a:pt x="702733" y="177800"/>
                </a:cubicBezTo>
              </a:path>
            </a:pathLst>
          </a:custGeom>
          <a:ln>
            <a:solidFill>
              <a:schemeClr val="tx1"/>
            </a:solidFill>
            <a:prstDash val="sysDash"/>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5" name="TextBox 124"/>
          <p:cNvSpPr txBox="1"/>
          <p:nvPr/>
        </p:nvSpPr>
        <p:spPr>
          <a:xfrm>
            <a:off x="6942162" y="3797144"/>
            <a:ext cx="1352053" cy="276999"/>
          </a:xfrm>
          <a:prstGeom prst="rect">
            <a:avLst/>
          </a:prstGeom>
          <a:noFill/>
        </p:spPr>
        <p:txBody>
          <a:bodyPr wrap="none" rtlCol="0">
            <a:spAutoFit/>
          </a:bodyPr>
          <a:lstStyle/>
          <a:p>
            <a:r>
              <a:rPr lang="en-US" sz="1200" b="1" dirty="0"/>
              <a:t>Metal-fertilization</a:t>
            </a:r>
          </a:p>
        </p:txBody>
      </p:sp>
      <p:sp>
        <p:nvSpPr>
          <p:cNvPr id="126" name="TextBox 125"/>
          <p:cNvSpPr txBox="1"/>
          <p:nvPr/>
        </p:nvSpPr>
        <p:spPr>
          <a:xfrm>
            <a:off x="5663590" y="6190079"/>
            <a:ext cx="1672904" cy="276999"/>
          </a:xfrm>
          <a:prstGeom prst="rect">
            <a:avLst/>
          </a:prstGeom>
          <a:noFill/>
        </p:spPr>
        <p:txBody>
          <a:bodyPr wrap="none" rtlCol="0">
            <a:spAutoFit/>
          </a:bodyPr>
          <a:lstStyle/>
          <a:p>
            <a:r>
              <a:rPr lang="en-US" sz="1200" b="1" dirty="0"/>
              <a:t>Benthic ecosystems</a:t>
            </a:r>
          </a:p>
        </p:txBody>
      </p:sp>
      <p:sp>
        <p:nvSpPr>
          <p:cNvPr id="128" name="TextBox 127"/>
          <p:cNvSpPr txBox="1"/>
          <p:nvPr/>
        </p:nvSpPr>
        <p:spPr>
          <a:xfrm>
            <a:off x="2895729" y="4173127"/>
            <a:ext cx="1172466" cy="253916"/>
          </a:xfrm>
          <a:prstGeom prst="rect">
            <a:avLst/>
          </a:prstGeom>
          <a:noFill/>
        </p:spPr>
        <p:txBody>
          <a:bodyPr wrap="none" rtlCol="0">
            <a:spAutoFit/>
          </a:bodyPr>
          <a:lstStyle/>
          <a:p>
            <a:pPr algn="ctr"/>
            <a:r>
              <a:rPr lang="en-US" sz="1050" b="1" dirty="0"/>
              <a:t>Shelf dynamics</a:t>
            </a:r>
          </a:p>
        </p:txBody>
      </p:sp>
      <p:grpSp>
        <p:nvGrpSpPr>
          <p:cNvPr id="137" name="Group 136"/>
          <p:cNvGrpSpPr/>
          <p:nvPr/>
        </p:nvGrpSpPr>
        <p:grpSpPr>
          <a:xfrm>
            <a:off x="4878137" y="3565588"/>
            <a:ext cx="416865" cy="165720"/>
            <a:chOff x="1514592" y="2103347"/>
            <a:chExt cx="416865" cy="165720"/>
          </a:xfrm>
        </p:grpSpPr>
        <p:sp>
          <p:nvSpPr>
            <p:cNvPr id="138" name="Isosceles Triangle 137"/>
            <p:cNvSpPr/>
            <p:nvPr/>
          </p:nvSpPr>
          <p:spPr>
            <a:xfrm rot="16200000">
              <a:off x="1767261" y="2104871"/>
              <a:ext cx="159059" cy="169333"/>
            </a:xfrm>
            <a:prstGeom prst="triangle">
              <a:avLst/>
            </a:prstGeom>
            <a:solidFill>
              <a:schemeClr val="accent1">
                <a:lumMod val="5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9" name="Isosceles Triangle 138"/>
            <p:cNvSpPr/>
            <p:nvPr/>
          </p:nvSpPr>
          <p:spPr>
            <a:xfrm rot="16200000">
              <a:off x="1581897" y="2088840"/>
              <a:ext cx="165719" cy="194734"/>
            </a:xfrm>
            <a:prstGeom prst="triangl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0" name="Oval 139"/>
            <p:cNvSpPr/>
            <p:nvPr/>
          </p:nvSpPr>
          <p:spPr>
            <a:xfrm>
              <a:off x="1514592" y="2135410"/>
              <a:ext cx="348075" cy="108257"/>
            </a:xfrm>
            <a:prstGeom prst="ellipse">
              <a:avLst/>
            </a:prstGeom>
            <a:solidFill>
              <a:schemeClr val="accent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0" name="Group 149"/>
          <p:cNvGrpSpPr/>
          <p:nvPr/>
        </p:nvGrpSpPr>
        <p:grpSpPr>
          <a:xfrm>
            <a:off x="4717077" y="3970864"/>
            <a:ext cx="263614" cy="245529"/>
            <a:chOff x="3505464" y="1845730"/>
            <a:chExt cx="363117" cy="448737"/>
          </a:xfrm>
        </p:grpSpPr>
        <p:sp>
          <p:nvSpPr>
            <p:cNvPr id="142" name="Oval 141"/>
            <p:cNvSpPr/>
            <p:nvPr/>
          </p:nvSpPr>
          <p:spPr>
            <a:xfrm>
              <a:off x="3599025" y="1938867"/>
              <a:ext cx="178521" cy="355600"/>
            </a:xfrm>
            <a:prstGeom prst="ellips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4" name="Straight Connector 143"/>
            <p:cNvCxnSpPr/>
            <p:nvPr/>
          </p:nvCxnSpPr>
          <p:spPr>
            <a:xfrm>
              <a:off x="3505470" y="2135410"/>
              <a:ext cx="363111" cy="1588"/>
            </a:xfrm>
            <a:prstGeom prst="line">
              <a:avLst/>
            </a:prstGeom>
            <a:ln>
              <a:solidFill>
                <a:schemeClr val="accent3">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3505464" y="2203140"/>
              <a:ext cx="363111" cy="1588"/>
            </a:xfrm>
            <a:prstGeom prst="line">
              <a:avLst/>
            </a:prstGeom>
            <a:ln>
              <a:solidFill>
                <a:schemeClr val="accent3">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3505464" y="2048938"/>
              <a:ext cx="363111" cy="1588"/>
            </a:xfrm>
            <a:prstGeom prst="line">
              <a:avLst/>
            </a:prstGeom>
            <a:ln>
              <a:solidFill>
                <a:schemeClr val="accent3">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rot="16200000" flipV="1">
              <a:off x="3505468" y="1913469"/>
              <a:ext cx="262471" cy="126993"/>
            </a:xfrm>
            <a:prstGeom prst="line">
              <a:avLst/>
            </a:prstGeom>
            <a:ln>
              <a:solidFill>
                <a:schemeClr val="accent3">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p:nvCxnSpPr>
          <p:spPr>
            <a:xfrm rot="5400000" flipH="1" flipV="1">
              <a:off x="3590132" y="1921930"/>
              <a:ext cx="262471" cy="126993"/>
            </a:xfrm>
            <a:prstGeom prst="line">
              <a:avLst/>
            </a:prstGeom>
            <a:ln>
              <a:solidFill>
                <a:schemeClr val="accent3">
                  <a:lumMod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158" name="TextBox 157"/>
          <p:cNvSpPr txBox="1"/>
          <p:nvPr/>
        </p:nvSpPr>
        <p:spPr>
          <a:xfrm>
            <a:off x="4277786" y="4089199"/>
            <a:ext cx="290276" cy="369332"/>
          </a:xfrm>
          <a:prstGeom prst="rect">
            <a:avLst/>
          </a:prstGeom>
          <a:noFill/>
        </p:spPr>
        <p:txBody>
          <a:bodyPr wrap="none" rtlCol="0">
            <a:spAutoFit/>
          </a:bodyPr>
          <a:lstStyle/>
          <a:p>
            <a:r>
              <a:rPr lang="en-US" dirty="0" err="1">
                <a:solidFill>
                  <a:srgbClr val="008000"/>
                </a:solidFill>
                <a:latin typeface="Wingdings"/>
                <a:ea typeface="Wingdings"/>
                <a:cs typeface="Wingdings"/>
              </a:rPr>
              <a:t></a:t>
            </a:r>
            <a:endParaRPr lang="en-US" dirty="0">
              <a:solidFill>
                <a:srgbClr val="008000"/>
              </a:solidFill>
            </a:endParaRPr>
          </a:p>
        </p:txBody>
      </p:sp>
      <p:sp>
        <p:nvSpPr>
          <p:cNvPr id="159" name="TextBox 158"/>
          <p:cNvSpPr txBox="1"/>
          <p:nvPr/>
        </p:nvSpPr>
        <p:spPr>
          <a:xfrm>
            <a:off x="4193110" y="4190797"/>
            <a:ext cx="290276" cy="369332"/>
          </a:xfrm>
          <a:prstGeom prst="rect">
            <a:avLst/>
          </a:prstGeom>
          <a:noFill/>
        </p:spPr>
        <p:txBody>
          <a:bodyPr wrap="none" rtlCol="0">
            <a:spAutoFit/>
          </a:bodyPr>
          <a:lstStyle/>
          <a:p>
            <a:r>
              <a:rPr lang="en-US" dirty="0" err="1">
                <a:solidFill>
                  <a:srgbClr val="008000"/>
                </a:solidFill>
                <a:latin typeface="Wingdings"/>
                <a:ea typeface="Wingdings"/>
                <a:cs typeface="Wingdings"/>
              </a:rPr>
              <a:t></a:t>
            </a:r>
            <a:endParaRPr lang="en-US" dirty="0">
              <a:solidFill>
                <a:srgbClr val="008000"/>
              </a:solidFill>
            </a:endParaRPr>
          </a:p>
        </p:txBody>
      </p:sp>
      <p:sp>
        <p:nvSpPr>
          <p:cNvPr id="160" name="TextBox 159"/>
          <p:cNvSpPr txBox="1"/>
          <p:nvPr/>
        </p:nvSpPr>
        <p:spPr>
          <a:xfrm>
            <a:off x="4328576" y="4207725"/>
            <a:ext cx="290276" cy="369332"/>
          </a:xfrm>
          <a:prstGeom prst="rect">
            <a:avLst/>
          </a:prstGeom>
          <a:noFill/>
        </p:spPr>
        <p:txBody>
          <a:bodyPr wrap="none" rtlCol="0">
            <a:spAutoFit/>
          </a:bodyPr>
          <a:lstStyle/>
          <a:p>
            <a:r>
              <a:rPr lang="en-US" dirty="0" err="1">
                <a:solidFill>
                  <a:srgbClr val="008000"/>
                </a:solidFill>
                <a:latin typeface="Wingdings"/>
                <a:ea typeface="Wingdings"/>
                <a:cs typeface="Wingdings"/>
              </a:rPr>
              <a:t></a:t>
            </a:r>
            <a:endParaRPr lang="en-US" dirty="0">
              <a:solidFill>
                <a:srgbClr val="008000"/>
              </a:solidFill>
            </a:endParaRPr>
          </a:p>
        </p:txBody>
      </p:sp>
      <p:sp>
        <p:nvSpPr>
          <p:cNvPr id="161" name="Freeform 160"/>
          <p:cNvSpPr/>
          <p:nvPr/>
        </p:nvSpPr>
        <p:spPr>
          <a:xfrm>
            <a:off x="4453467" y="4233333"/>
            <a:ext cx="304800" cy="101600"/>
          </a:xfrm>
          <a:custGeom>
            <a:avLst/>
            <a:gdLst>
              <a:gd name="connsiteX0" fmla="*/ 0 w 304800"/>
              <a:gd name="connsiteY0" fmla="*/ 101600 h 101600"/>
              <a:gd name="connsiteX1" fmla="*/ 152400 w 304800"/>
              <a:gd name="connsiteY1" fmla="*/ 67734 h 101600"/>
              <a:gd name="connsiteX2" fmla="*/ 304800 w 304800"/>
              <a:gd name="connsiteY2" fmla="*/ 0 h 101600"/>
            </a:gdLst>
            <a:ahLst/>
            <a:cxnLst>
              <a:cxn ang="0">
                <a:pos x="connsiteX0" y="connsiteY0"/>
              </a:cxn>
              <a:cxn ang="0">
                <a:pos x="connsiteX1" y="connsiteY1"/>
              </a:cxn>
              <a:cxn ang="0">
                <a:pos x="connsiteX2" y="connsiteY2"/>
              </a:cxn>
            </a:cxnLst>
            <a:rect l="l" t="t" r="r" b="b"/>
            <a:pathLst>
              <a:path w="304800" h="101600">
                <a:moveTo>
                  <a:pt x="0" y="101600"/>
                </a:moveTo>
                <a:cubicBezTo>
                  <a:pt x="50800" y="93133"/>
                  <a:pt x="101600" y="84667"/>
                  <a:pt x="152400" y="67734"/>
                </a:cubicBezTo>
                <a:cubicBezTo>
                  <a:pt x="203200" y="50801"/>
                  <a:pt x="304800" y="0"/>
                  <a:pt x="304800" y="0"/>
                </a:cubicBezTo>
              </a:path>
            </a:pathLst>
          </a:custGeom>
          <a:ln>
            <a:solidFill>
              <a:schemeClr val="tx1"/>
            </a:solidFill>
            <a:tailEnd type="stealth" w="med"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2" name="Freeform 161"/>
          <p:cNvSpPr/>
          <p:nvPr/>
        </p:nvSpPr>
        <p:spPr>
          <a:xfrm>
            <a:off x="4961467" y="3776131"/>
            <a:ext cx="171608" cy="280517"/>
          </a:xfrm>
          <a:custGeom>
            <a:avLst/>
            <a:gdLst>
              <a:gd name="connsiteX0" fmla="*/ 0 w 135466"/>
              <a:gd name="connsiteY0" fmla="*/ 194734 h 194734"/>
              <a:gd name="connsiteX1" fmla="*/ 84666 w 135466"/>
              <a:gd name="connsiteY1" fmla="*/ 127000 h 194734"/>
              <a:gd name="connsiteX2" fmla="*/ 135466 w 135466"/>
              <a:gd name="connsiteY2" fmla="*/ 0 h 194734"/>
            </a:gdLst>
            <a:ahLst/>
            <a:cxnLst>
              <a:cxn ang="0">
                <a:pos x="connsiteX0" y="connsiteY0"/>
              </a:cxn>
              <a:cxn ang="0">
                <a:pos x="connsiteX1" y="connsiteY1"/>
              </a:cxn>
              <a:cxn ang="0">
                <a:pos x="connsiteX2" y="connsiteY2"/>
              </a:cxn>
            </a:cxnLst>
            <a:rect l="l" t="t" r="r" b="b"/>
            <a:pathLst>
              <a:path w="135466" h="194734">
                <a:moveTo>
                  <a:pt x="0" y="194734"/>
                </a:moveTo>
                <a:cubicBezTo>
                  <a:pt x="31044" y="177095"/>
                  <a:pt x="62088" y="159456"/>
                  <a:pt x="84666" y="127000"/>
                </a:cubicBezTo>
                <a:cubicBezTo>
                  <a:pt x="107244" y="94544"/>
                  <a:pt x="135466" y="0"/>
                  <a:pt x="135466" y="0"/>
                </a:cubicBezTo>
              </a:path>
            </a:pathLst>
          </a:custGeom>
          <a:ln>
            <a:solidFill>
              <a:schemeClr val="tx1"/>
            </a:solidFill>
            <a:tailEnd type="stealth" w="med"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3" name="TextBox 162"/>
          <p:cNvSpPr txBox="1"/>
          <p:nvPr/>
        </p:nvSpPr>
        <p:spPr>
          <a:xfrm rot="19135190">
            <a:off x="4348220" y="4032539"/>
            <a:ext cx="1407356" cy="276999"/>
          </a:xfrm>
          <a:prstGeom prst="rect">
            <a:avLst/>
          </a:prstGeom>
          <a:noFill/>
        </p:spPr>
        <p:txBody>
          <a:bodyPr wrap="none" rtlCol="0">
            <a:spAutoFit/>
          </a:bodyPr>
          <a:lstStyle/>
          <a:p>
            <a:r>
              <a:rPr lang="en-US" sz="1200" b="1" dirty="0"/>
              <a:t>bioaccumulation</a:t>
            </a:r>
          </a:p>
        </p:txBody>
      </p:sp>
      <p:sp>
        <p:nvSpPr>
          <p:cNvPr id="164" name="TextBox 163"/>
          <p:cNvSpPr txBox="1"/>
          <p:nvPr/>
        </p:nvSpPr>
        <p:spPr>
          <a:xfrm>
            <a:off x="1742695" y="3523965"/>
            <a:ext cx="915635" cy="430887"/>
          </a:xfrm>
          <a:prstGeom prst="rect">
            <a:avLst/>
          </a:prstGeom>
          <a:noFill/>
        </p:spPr>
        <p:txBody>
          <a:bodyPr wrap="none" rtlCol="0">
            <a:spAutoFit/>
          </a:bodyPr>
          <a:lstStyle/>
          <a:p>
            <a:pPr algn="ctr"/>
            <a:r>
              <a:rPr lang="en-US" sz="1100" b="1" dirty="0"/>
              <a:t>Coastal</a:t>
            </a:r>
          </a:p>
          <a:p>
            <a:pPr algn="ctr"/>
            <a:r>
              <a:rPr lang="en-US" sz="1100" b="1" dirty="0"/>
              <a:t>ecosystem</a:t>
            </a:r>
          </a:p>
        </p:txBody>
      </p:sp>
      <p:sp>
        <p:nvSpPr>
          <p:cNvPr id="167" name="TextBox 166"/>
          <p:cNvSpPr txBox="1"/>
          <p:nvPr/>
        </p:nvSpPr>
        <p:spPr>
          <a:xfrm>
            <a:off x="161493" y="2255018"/>
            <a:ext cx="1906592" cy="646331"/>
          </a:xfrm>
          <a:prstGeom prst="rect">
            <a:avLst/>
          </a:prstGeom>
          <a:noFill/>
        </p:spPr>
        <p:txBody>
          <a:bodyPr wrap="square" rtlCol="0">
            <a:spAutoFit/>
          </a:bodyPr>
          <a:lstStyle/>
          <a:p>
            <a:pPr algn="ctr"/>
            <a:r>
              <a:rPr lang="en-US" sz="1200" b="1" dirty="0"/>
              <a:t>Disposal</a:t>
            </a:r>
          </a:p>
          <a:p>
            <a:pPr algn="ctr"/>
            <a:r>
              <a:rPr lang="en-US" sz="1200" b="1" dirty="0"/>
              <a:t>of tailings + wastes</a:t>
            </a:r>
          </a:p>
          <a:p>
            <a:pPr algn="ctr"/>
            <a:r>
              <a:rPr lang="en-US" sz="1200" b="1" dirty="0"/>
              <a:t>+ pollution</a:t>
            </a:r>
          </a:p>
        </p:txBody>
      </p:sp>
      <p:sp>
        <p:nvSpPr>
          <p:cNvPr id="168" name="TextBox 167"/>
          <p:cNvSpPr txBox="1"/>
          <p:nvPr/>
        </p:nvSpPr>
        <p:spPr>
          <a:xfrm>
            <a:off x="2321275" y="2200520"/>
            <a:ext cx="2330443" cy="646331"/>
          </a:xfrm>
          <a:prstGeom prst="rect">
            <a:avLst/>
          </a:prstGeom>
          <a:noFill/>
        </p:spPr>
        <p:txBody>
          <a:bodyPr wrap="square" rtlCol="0">
            <a:spAutoFit/>
          </a:bodyPr>
          <a:lstStyle/>
          <a:p>
            <a:pPr algn="ctr"/>
            <a:r>
              <a:rPr lang="en-US" sz="1200" b="1" dirty="0"/>
              <a:t>Offshore oil &amp; gas</a:t>
            </a:r>
          </a:p>
          <a:p>
            <a:pPr algn="ctr"/>
            <a:r>
              <a:rPr lang="en-US" sz="1200" b="1" dirty="0"/>
              <a:t>(exploitation + decommissioning)</a:t>
            </a:r>
          </a:p>
        </p:txBody>
      </p:sp>
      <p:sp>
        <p:nvSpPr>
          <p:cNvPr id="169" name="TextBox 168"/>
          <p:cNvSpPr txBox="1"/>
          <p:nvPr/>
        </p:nvSpPr>
        <p:spPr>
          <a:xfrm>
            <a:off x="5682599" y="2867721"/>
            <a:ext cx="1873956" cy="276999"/>
          </a:xfrm>
          <a:prstGeom prst="rect">
            <a:avLst/>
          </a:prstGeom>
          <a:noFill/>
        </p:spPr>
        <p:txBody>
          <a:bodyPr wrap="square" rtlCol="0">
            <a:spAutoFit/>
          </a:bodyPr>
          <a:lstStyle/>
          <a:p>
            <a:pPr algn="ctr"/>
            <a:r>
              <a:rPr lang="en-US" sz="1200" b="1" dirty="0"/>
              <a:t>Deep sea mining</a:t>
            </a:r>
          </a:p>
        </p:txBody>
      </p:sp>
      <p:sp>
        <p:nvSpPr>
          <p:cNvPr id="170" name="Freeform 169"/>
          <p:cNvSpPr/>
          <p:nvPr/>
        </p:nvSpPr>
        <p:spPr>
          <a:xfrm>
            <a:off x="7097890" y="3513667"/>
            <a:ext cx="1809044" cy="1329266"/>
          </a:xfrm>
          <a:custGeom>
            <a:avLst/>
            <a:gdLst>
              <a:gd name="connsiteX0" fmla="*/ 1546578 w 2071511"/>
              <a:gd name="connsiteY0" fmla="*/ 0 h 1590322"/>
              <a:gd name="connsiteX1" fmla="*/ 1546578 w 2071511"/>
              <a:gd name="connsiteY1" fmla="*/ 347133 h 1590322"/>
              <a:gd name="connsiteX2" fmla="*/ 1131711 w 2071511"/>
              <a:gd name="connsiteY2" fmla="*/ 948266 h 1590322"/>
              <a:gd name="connsiteX3" fmla="*/ 132644 w 2071511"/>
              <a:gd name="connsiteY3" fmla="*/ 1058333 h 1590322"/>
              <a:gd name="connsiteX4" fmla="*/ 335844 w 2071511"/>
              <a:gd name="connsiteY4" fmla="*/ 1524000 h 1590322"/>
              <a:gd name="connsiteX5" fmla="*/ 1453444 w 2071511"/>
              <a:gd name="connsiteY5" fmla="*/ 1456266 h 1590322"/>
              <a:gd name="connsiteX6" fmla="*/ 1944511 w 2071511"/>
              <a:gd name="connsiteY6" fmla="*/ 838200 h 1590322"/>
              <a:gd name="connsiteX7" fmla="*/ 2071511 w 2071511"/>
              <a:gd name="connsiteY7" fmla="*/ 16933 h 1590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1511" h="1590322">
                <a:moveTo>
                  <a:pt x="1546578" y="0"/>
                </a:moveTo>
                <a:cubicBezTo>
                  <a:pt x="1581150" y="94544"/>
                  <a:pt x="1615722" y="189089"/>
                  <a:pt x="1546578" y="347133"/>
                </a:cubicBezTo>
                <a:cubicBezTo>
                  <a:pt x="1477434" y="505177"/>
                  <a:pt x="1367367" y="829733"/>
                  <a:pt x="1131711" y="948266"/>
                </a:cubicBezTo>
                <a:cubicBezTo>
                  <a:pt x="896055" y="1066799"/>
                  <a:pt x="265289" y="962377"/>
                  <a:pt x="132644" y="1058333"/>
                </a:cubicBezTo>
                <a:cubicBezTo>
                  <a:pt x="0" y="1154289"/>
                  <a:pt x="115711" y="1457678"/>
                  <a:pt x="335844" y="1524000"/>
                </a:cubicBezTo>
                <a:cubicBezTo>
                  <a:pt x="555977" y="1590322"/>
                  <a:pt x="1185333" y="1570566"/>
                  <a:pt x="1453444" y="1456266"/>
                </a:cubicBezTo>
                <a:cubicBezTo>
                  <a:pt x="1721555" y="1341966"/>
                  <a:pt x="1841500" y="1078089"/>
                  <a:pt x="1944511" y="838200"/>
                </a:cubicBezTo>
                <a:cubicBezTo>
                  <a:pt x="2047522" y="598311"/>
                  <a:pt x="2059516" y="307622"/>
                  <a:pt x="2071511" y="16933"/>
                </a:cubicBezTo>
              </a:path>
            </a:pathLst>
          </a:custGeom>
          <a:solidFill>
            <a:srgbClr val="FF78C8">
              <a:alpha val="30000"/>
            </a:srgbClr>
          </a:solidFill>
          <a:ln w="38100">
            <a:solidFill>
              <a:srgbClr val="FF78C8"/>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TextBox 170"/>
          <p:cNvSpPr txBox="1"/>
          <p:nvPr/>
        </p:nvSpPr>
        <p:spPr>
          <a:xfrm>
            <a:off x="8017793" y="2784951"/>
            <a:ext cx="1082297" cy="646331"/>
          </a:xfrm>
          <a:prstGeom prst="rect">
            <a:avLst/>
          </a:prstGeom>
          <a:noFill/>
        </p:spPr>
        <p:txBody>
          <a:bodyPr wrap="none" rtlCol="0">
            <a:spAutoFit/>
          </a:bodyPr>
          <a:lstStyle/>
          <a:p>
            <a:pPr algn="ctr"/>
            <a:r>
              <a:rPr lang="en-US" sz="1200" b="1" dirty="0"/>
              <a:t>Global </a:t>
            </a:r>
          </a:p>
          <a:p>
            <a:pPr algn="ctr"/>
            <a:r>
              <a:rPr lang="en-US" sz="1200" b="1" dirty="0"/>
              <a:t>pollution</a:t>
            </a:r>
          </a:p>
          <a:p>
            <a:pPr algn="ctr"/>
            <a:r>
              <a:rPr lang="en-US" sz="1200" b="1" dirty="0"/>
              <a:t>(e.g. </a:t>
            </a:r>
            <a:r>
              <a:rPr lang="en-US" sz="1200" b="1" dirty="0" err="1"/>
              <a:t>Pb</a:t>
            </a:r>
            <a:r>
              <a:rPr lang="en-US" sz="1200" b="1" dirty="0"/>
              <a:t>, Hg)</a:t>
            </a:r>
          </a:p>
        </p:txBody>
      </p:sp>
      <p:sp>
        <p:nvSpPr>
          <p:cNvPr id="172" name="Freeform 171"/>
          <p:cNvSpPr/>
          <p:nvPr/>
        </p:nvSpPr>
        <p:spPr>
          <a:xfrm>
            <a:off x="7467600" y="3373089"/>
            <a:ext cx="1254477" cy="1256766"/>
          </a:xfrm>
          <a:custGeom>
            <a:avLst/>
            <a:gdLst>
              <a:gd name="connsiteX0" fmla="*/ 1227666 w 1254477"/>
              <a:gd name="connsiteY0" fmla="*/ 0 h 1471789"/>
              <a:gd name="connsiteX1" fmla="*/ 1210733 w 1254477"/>
              <a:gd name="connsiteY1" fmla="*/ 668866 h 1471789"/>
              <a:gd name="connsiteX2" fmla="*/ 965200 w 1254477"/>
              <a:gd name="connsiteY2" fmla="*/ 1159933 h 1471789"/>
              <a:gd name="connsiteX3" fmla="*/ 575733 w 1254477"/>
              <a:gd name="connsiteY3" fmla="*/ 1422400 h 1471789"/>
              <a:gd name="connsiteX4" fmla="*/ 0 w 1254477"/>
              <a:gd name="connsiteY4" fmla="*/ 1456266 h 1471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4477" h="1471789">
                <a:moveTo>
                  <a:pt x="1227666" y="0"/>
                </a:moveTo>
                <a:cubicBezTo>
                  <a:pt x="1241071" y="237772"/>
                  <a:pt x="1254477" y="475544"/>
                  <a:pt x="1210733" y="668866"/>
                </a:cubicBezTo>
                <a:cubicBezTo>
                  <a:pt x="1166989" y="862188"/>
                  <a:pt x="1071033" y="1034344"/>
                  <a:pt x="965200" y="1159933"/>
                </a:cubicBezTo>
                <a:cubicBezTo>
                  <a:pt x="859367" y="1285522"/>
                  <a:pt x="736600" y="1373011"/>
                  <a:pt x="575733" y="1422400"/>
                </a:cubicBezTo>
                <a:cubicBezTo>
                  <a:pt x="414866" y="1471789"/>
                  <a:pt x="0" y="1456266"/>
                  <a:pt x="0" y="1456266"/>
                </a:cubicBezTo>
              </a:path>
            </a:pathLst>
          </a:custGeom>
          <a:ln>
            <a:solidFill>
              <a:srgbClr val="FF78C8"/>
            </a:solidFill>
            <a:tailEnd type="stealth"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TextBox 172"/>
          <p:cNvSpPr txBox="1"/>
          <p:nvPr/>
        </p:nvSpPr>
        <p:spPr>
          <a:xfrm>
            <a:off x="7575032" y="4801462"/>
            <a:ext cx="1176299" cy="461665"/>
          </a:xfrm>
          <a:prstGeom prst="rect">
            <a:avLst/>
          </a:prstGeom>
          <a:noFill/>
        </p:spPr>
        <p:txBody>
          <a:bodyPr wrap="none" rtlCol="0">
            <a:spAutoFit/>
          </a:bodyPr>
          <a:lstStyle/>
          <a:p>
            <a:pPr algn="ctr"/>
            <a:r>
              <a:rPr lang="en-US" sz="1200" b="1" dirty="0"/>
              <a:t>Ventilation</a:t>
            </a:r>
          </a:p>
          <a:p>
            <a:pPr algn="ctr"/>
            <a:r>
              <a:rPr lang="en-US" sz="1200" b="1" dirty="0"/>
              <a:t>(follow pulse)</a:t>
            </a:r>
          </a:p>
        </p:txBody>
      </p:sp>
      <p:sp>
        <p:nvSpPr>
          <p:cNvPr id="101" name="TextBox 100"/>
          <p:cNvSpPr txBox="1"/>
          <p:nvPr/>
        </p:nvSpPr>
        <p:spPr>
          <a:xfrm>
            <a:off x="5597061" y="3373089"/>
            <a:ext cx="1427267" cy="307777"/>
          </a:xfrm>
          <a:prstGeom prst="rect">
            <a:avLst/>
          </a:prstGeom>
          <a:noFill/>
        </p:spPr>
        <p:txBody>
          <a:bodyPr wrap="none" rtlCol="0">
            <a:spAutoFit/>
          </a:bodyPr>
          <a:lstStyle/>
          <a:p>
            <a:pPr algn="ctr"/>
            <a:r>
              <a:rPr lang="en-US" sz="1400" dirty="0">
                <a:solidFill>
                  <a:schemeClr val="bg1"/>
                </a:solidFill>
                <a:latin typeface="Brush Script MT Italic"/>
                <a:cs typeface="Brush Script MT Italic"/>
              </a:rPr>
              <a:t>Nautilus Minerals</a:t>
            </a:r>
          </a:p>
        </p:txBody>
      </p:sp>
      <p:sp>
        <p:nvSpPr>
          <p:cNvPr id="103" name="TextBox 102"/>
          <p:cNvSpPr txBox="1"/>
          <p:nvPr/>
        </p:nvSpPr>
        <p:spPr>
          <a:xfrm>
            <a:off x="161493" y="88602"/>
            <a:ext cx="8894778" cy="677108"/>
          </a:xfrm>
          <a:prstGeom prst="rect">
            <a:avLst/>
          </a:prstGeom>
          <a:noFill/>
        </p:spPr>
        <p:txBody>
          <a:bodyPr wrap="square" rtlCol="0">
            <a:spAutoFit/>
          </a:bodyPr>
          <a:lstStyle/>
          <a:p>
            <a:r>
              <a:rPr lang="en-US" sz="2000" b="1" dirty="0">
                <a:solidFill>
                  <a:srgbClr val="000090"/>
                </a:solidFill>
              </a:rPr>
              <a:t>Evolving with our time</a:t>
            </a:r>
          </a:p>
          <a:p>
            <a:r>
              <a:rPr lang="en-US" b="1" dirty="0"/>
              <a:t>Are metals the pollutants of tomorrow?</a:t>
            </a:r>
          </a:p>
        </p:txBody>
      </p:sp>
      <p:sp>
        <p:nvSpPr>
          <p:cNvPr id="2" name="TextBox 1"/>
          <p:cNvSpPr txBox="1"/>
          <p:nvPr/>
        </p:nvSpPr>
        <p:spPr>
          <a:xfrm>
            <a:off x="2604616" y="3307414"/>
            <a:ext cx="415611" cy="369332"/>
          </a:xfrm>
          <a:prstGeom prst="rect">
            <a:avLst/>
          </a:prstGeom>
          <a:noFill/>
        </p:spPr>
        <p:txBody>
          <a:bodyPr wrap="none" rtlCol="0">
            <a:spAutoFit/>
          </a:bodyPr>
          <a:lstStyle/>
          <a:p>
            <a:r>
              <a:rPr lang="en-US" dirty="0">
                <a:solidFill>
                  <a:schemeClr val="bg1"/>
                </a:solidFill>
              </a:rPr>
              <a:t>oil</a:t>
            </a:r>
          </a:p>
        </p:txBody>
      </p:sp>
      <p:sp>
        <p:nvSpPr>
          <p:cNvPr id="107" name="TextBox 106"/>
          <p:cNvSpPr txBox="1"/>
          <p:nvPr/>
        </p:nvSpPr>
        <p:spPr>
          <a:xfrm>
            <a:off x="3888690" y="3325883"/>
            <a:ext cx="415611" cy="369332"/>
          </a:xfrm>
          <a:prstGeom prst="rect">
            <a:avLst/>
          </a:prstGeom>
          <a:noFill/>
        </p:spPr>
        <p:txBody>
          <a:bodyPr wrap="none" rtlCol="0">
            <a:spAutoFit/>
          </a:bodyPr>
          <a:lstStyle/>
          <a:p>
            <a:r>
              <a:rPr lang="en-US" dirty="0">
                <a:solidFill>
                  <a:schemeClr val="bg1"/>
                </a:solidFill>
              </a:rPr>
              <a:t>oil</a:t>
            </a:r>
          </a:p>
        </p:txBody>
      </p:sp>
      <p:sp>
        <p:nvSpPr>
          <p:cNvPr id="3" name="TextBox 2"/>
          <p:cNvSpPr txBox="1"/>
          <p:nvPr/>
        </p:nvSpPr>
        <p:spPr>
          <a:xfrm>
            <a:off x="100969" y="745707"/>
            <a:ext cx="1813317" cy="369332"/>
          </a:xfrm>
          <a:prstGeom prst="rect">
            <a:avLst/>
          </a:prstGeom>
          <a:noFill/>
        </p:spPr>
        <p:txBody>
          <a:bodyPr wrap="none" rtlCol="0">
            <a:spAutoFit/>
          </a:bodyPr>
          <a:lstStyle/>
          <a:p>
            <a:r>
              <a:rPr lang="en-US" b="1" u="sng" dirty="0"/>
              <a:t>Carbon economy</a:t>
            </a:r>
          </a:p>
        </p:txBody>
      </p:sp>
      <p:sp>
        <p:nvSpPr>
          <p:cNvPr id="124" name="TextBox 123"/>
          <p:cNvSpPr txBox="1"/>
          <p:nvPr/>
        </p:nvSpPr>
        <p:spPr>
          <a:xfrm>
            <a:off x="128373" y="1521694"/>
            <a:ext cx="2249334" cy="369332"/>
          </a:xfrm>
          <a:prstGeom prst="rect">
            <a:avLst/>
          </a:prstGeom>
          <a:noFill/>
        </p:spPr>
        <p:txBody>
          <a:bodyPr wrap="none" rtlCol="0">
            <a:spAutoFit/>
          </a:bodyPr>
          <a:lstStyle/>
          <a:p>
            <a:r>
              <a:rPr lang="en-US" b="1" u="sng" dirty="0"/>
              <a:t>Low-carbon economy</a:t>
            </a:r>
          </a:p>
        </p:txBody>
      </p:sp>
      <p:sp>
        <p:nvSpPr>
          <p:cNvPr id="127" name="TextBox 126"/>
          <p:cNvSpPr txBox="1"/>
          <p:nvPr/>
        </p:nvSpPr>
        <p:spPr>
          <a:xfrm>
            <a:off x="563141" y="1013214"/>
            <a:ext cx="874684" cy="369332"/>
          </a:xfrm>
          <a:prstGeom prst="rect">
            <a:avLst/>
          </a:prstGeom>
          <a:noFill/>
        </p:spPr>
        <p:txBody>
          <a:bodyPr wrap="none" rtlCol="0">
            <a:spAutoFit/>
          </a:bodyPr>
          <a:lstStyle/>
          <a:p>
            <a:r>
              <a:rPr lang="en-US" b="1" dirty="0">
                <a:solidFill>
                  <a:srgbClr val="3366FF"/>
                </a:solidFill>
              </a:rPr>
              <a:t>Carbon</a:t>
            </a:r>
          </a:p>
        </p:txBody>
      </p:sp>
      <p:sp>
        <p:nvSpPr>
          <p:cNvPr id="129" name="TextBox 128"/>
          <p:cNvSpPr txBox="1"/>
          <p:nvPr/>
        </p:nvSpPr>
        <p:spPr>
          <a:xfrm>
            <a:off x="2333809" y="831447"/>
            <a:ext cx="2249334" cy="584776"/>
          </a:xfrm>
          <a:prstGeom prst="rect">
            <a:avLst/>
          </a:prstGeom>
          <a:noFill/>
        </p:spPr>
        <p:txBody>
          <a:bodyPr wrap="none" rtlCol="0">
            <a:spAutoFit/>
          </a:bodyPr>
          <a:lstStyle/>
          <a:p>
            <a:pPr marL="285750" indent="-285750">
              <a:buFont typeface="Arial"/>
              <a:buChar char="•"/>
            </a:pPr>
            <a:r>
              <a:rPr lang="en-US" sz="1600" dirty="0">
                <a:solidFill>
                  <a:srgbClr val="FF0000"/>
                </a:solidFill>
              </a:rPr>
              <a:t>Climate Change</a:t>
            </a:r>
          </a:p>
          <a:p>
            <a:pPr marL="285750" indent="-285750">
              <a:buFont typeface="Arial"/>
              <a:buChar char="•"/>
            </a:pPr>
            <a:r>
              <a:rPr lang="en-US" sz="1600" dirty="0">
                <a:solidFill>
                  <a:srgbClr val="FF0000"/>
                </a:solidFill>
              </a:rPr>
              <a:t>Acidification, hypoxia</a:t>
            </a:r>
          </a:p>
        </p:txBody>
      </p:sp>
      <p:sp>
        <p:nvSpPr>
          <p:cNvPr id="131" name="TextBox 130"/>
          <p:cNvSpPr txBox="1"/>
          <p:nvPr/>
        </p:nvSpPr>
        <p:spPr>
          <a:xfrm>
            <a:off x="621533" y="1819991"/>
            <a:ext cx="845379" cy="369332"/>
          </a:xfrm>
          <a:prstGeom prst="rect">
            <a:avLst/>
          </a:prstGeom>
          <a:noFill/>
        </p:spPr>
        <p:txBody>
          <a:bodyPr wrap="none" rtlCol="0">
            <a:spAutoFit/>
          </a:bodyPr>
          <a:lstStyle/>
          <a:p>
            <a:r>
              <a:rPr lang="en-US" b="1" dirty="0">
                <a:solidFill>
                  <a:srgbClr val="3366FF"/>
                </a:solidFill>
              </a:rPr>
              <a:t>Metals</a:t>
            </a:r>
          </a:p>
        </p:txBody>
      </p:sp>
      <p:sp>
        <p:nvSpPr>
          <p:cNvPr id="132" name="TextBox 131"/>
          <p:cNvSpPr txBox="1"/>
          <p:nvPr/>
        </p:nvSpPr>
        <p:spPr>
          <a:xfrm>
            <a:off x="2321275" y="1740723"/>
            <a:ext cx="2056973" cy="338554"/>
          </a:xfrm>
          <a:prstGeom prst="rect">
            <a:avLst/>
          </a:prstGeom>
          <a:noFill/>
        </p:spPr>
        <p:txBody>
          <a:bodyPr wrap="none" rtlCol="0">
            <a:spAutoFit/>
          </a:bodyPr>
          <a:lstStyle/>
          <a:p>
            <a:pPr marL="285750" indent="-285750">
              <a:buFont typeface="Arial"/>
              <a:buChar char="•"/>
            </a:pPr>
            <a:r>
              <a:rPr lang="en-US" sz="1600" dirty="0">
                <a:solidFill>
                  <a:srgbClr val="FF0000"/>
                </a:solidFill>
              </a:rPr>
              <a:t>Pollution &amp; toxicity</a:t>
            </a:r>
          </a:p>
        </p:txBody>
      </p:sp>
      <p:sp>
        <p:nvSpPr>
          <p:cNvPr id="4" name="Right Brace 3"/>
          <p:cNvSpPr/>
          <p:nvPr/>
        </p:nvSpPr>
        <p:spPr>
          <a:xfrm>
            <a:off x="4900728" y="868116"/>
            <a:ext cx="264745" cy="1683310"/>
          </a:xfrm>
          <a:prstGeom prst="rightBrace">
            <a:avLst/>
          </a:pr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5" name="Straight Arrow Connector 14"/>
          <p:cNvCxnSpPr/>
          <p:nvPr/>
        </p:nvCxnSpPr>
        <p:spPr>
          <a:xfrm>
            <a:off x="3531949" y="1409038"/>
            <a:ext cx="0" cy="366289"/>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5866454" y="727222"/>
            <a:ext cx="1524125" cy="369332"/>
          </a:xfrm>
          <a:prstGeom prst="rect">
            <a:avLst/>
          </a:prstGeom>
          <a:noFill/>
        </p:spPr>
        <p:txBody>
          <a:bodyPr wrap="none" rtlCol="0">
            <a:spAutoFit/>
          </a:bodyPr>
          <a:lstStyle/>
          <a:p>
            <a:r>
              <a:rPr lang="en-US" b="1" u="sng" dirty="0">
                <a:solidFill>
                  <a:srgbClr val="008000"/>
                </a:solidFill>
              </a:rPr>
              <a:t>Opportunities</a:t>
            </a:r>
          </a:p>
        </p:txBody>
      </p:sp>
      <p:sp>
        <p:nvSpPr>
          <p:cNvPr id="109"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2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a:t>
            </a:fld>
            <a:endParaRPr lang="en-US"/>
          </a:p>
        </p:txBody>
      </p:sp>
      <p:sp>
        <p:nvSpPr>
          <p:cNvPr id="13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9391495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cost_calculator_230Th_paper_decay_river_dust_LITHO.png"/>
          <p:cNvPicPr>
            <a:picLocks noGrp="1" noChangeAspect="1"/>
          </p:cNvPicPr>
          <p:nvPr>
            <p:ph idx="1"/>
          </p:nvPr>
        </p:nvPicPr>
        <p:blipFill>
          <a:blip r:embed="rId3"/>
          <a:stretch>
            <a:fillRect/>
          </a:stretch>
        </p:blipFill>
        <p:spPr>
          <a:xfrm>
            <a:off x="189995" y="1296231"/>
            <a:ext cx="8665699" cy="5120640"/>
          </a:xfrm>
        </p:spPr>
      </p:pic>
      <p:sp>
        <p:nvSpPr>
          <p:cNvPr id="9" name="TextBox 8"/>
          <p:cNvSpPr txBox="1"/>
          <p:nvPr/>
        </p:nvSpPr>
        <p:spPr>
          <a:xfrm>
            <a:off x="201598" y="88602"/>
            <a:ext cx="7418038" cy="400110"/>
          </a:xfrm>
          <a:prstGeom prst="rect">
            <a:avLst/>
          </a:prstGeom>
          <a:noFill/>
        </p:spPr>
        <p:txBody>
          <a:bodyPr wrap="square" rtlCol="0">
            <a:spAutoFit/>
          </a:bodyPr>
          <a:lstStyle/>
          <a:p>
            <a:r>
              <a:rPr lang="en-US" sz="2000" b="1" dirty="0">
                <a:solidFill>
                  <a:srgbClr val="660066"/>
                </a:solidFill>
              </a:rPr>
              <a:t>Forward modeling: model architecture, the example of </a:t>
            </a:r>
            <a:r>
              <a:rPr lang="en-US" sz="2000" b="1" dirty="0" err="1">
                <a:solidFill>
                  <a:srgbClr val="660066"/>
                </a:solidFill>
              </a:rPr>
              <a:t>Th</a:t>
            </a:r>
            <a:endParaRPr lang="en-US" sz="2000" b="1" dirty="0">
              <a:solidFill>
                <a:srgbClr val="660066"/>
              </a:solidFill>
            </a:endParaRP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70</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2462957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Riv_dust_map__230Thecco_case0015_core.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8800" y="1052650"/>
            <a:ext cx="7315200" cy="5486400"/>
          </a:xfrm>
          <a:prstGeom prst="rect">
            <a:avLst/>
          </a:prstGeom>
        </p:spPr>
      </p:pic>
      <p:pic>
        <p:nvPicPr>
          <p:cNvPr id="8" name="Picture 7" descr="reminprofiles.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7" y="2278601"/>
            <a:ext cx="1958502" cy="2937753"/>
          </a:xfrm>
          <a:prstGeom prst="rect">
            <a:avLst/>
          </a:prstGeom>
        </p:spPr>
      </p:pic>
      <p:sp>
        <p:nvSpPr>
          <p:cNvPr id="9" name="TextBox 8"/>
          <p:cNvSpPr txBox="1"/>
          <p:nvPr/>
        </p:nvSpPr>
        <p:spPr>
          <a:xfrm>
            <a:off x="457200" y="2722385"/>
            <a:ext cx="593620" cy="307777"/>
          </a:xfrm>
          <a:prstGeom prst="rect">
            <a:avLst/>
          </a:prstGeom>
          <a:noFill/>
        </p:spPr>
        <p:txBody>
          <a:bodyPr wrap="none" rtlCol="0">
            <a:spAutoFit/>
          </a:bodyPr>
          <a:lstStyle/>
          <a:p>
            <a:r>
              <a:rPr lang="en-US" sz="1400" dirty="0">
                <a:solidFill>
                  <a:srgbClr val="008000"/>
                </a:solidFill>
              </a:rPr>
              <a:t>POM</a:t>
            </a:r>
          </a:p>
        </p:txBody>
      </p:sp>
      <p:sp>
        <p:nvSpPr>
          <p:cNvPr id="10" name="TextBox 9"/>
          <p:cNvSpPr txBox="1"/>
          <p:nvPr/>
        </p:nvSpPr>
        <p:spPr>
          <a:xfrm>
            <a:off x="571202" y="3142230"/>
            <a:ext cx="479618" cy="307777"/>
          </a:xfrm>
          <a:prstGeom prst="rect">
            <a:avLst/>
          </a:prstGeom>
          <a:noFill/>
        </p:spPr>
        <p:txBody>
          <a:bodyPr wrap="none" rtlCol="0">
            <a:spAutoFit/>
          </a:bodyPr>
          <a:lstStyle/>
          <a:p>
            <a:r>
              <a:rPr lang="en-US" sz="1400" dirty="0">
                <a:solidFill>
                  <a:srgbClr val="FF0000"/>
                </a:solidFill>
              </a:rPr>
              <a:t>Car</a:t>
            </a:r>
          </a:p>
        </p:txBody>
      </p:sp>
      <p:sp>
        <p:nvSpPr>
          <p:cNvPr id="11" name="TextBox 10"/>
          <p:cNvSpPr txBox="1"/>
          <p:nvPr/>
        </p:nvSpPr>
        <p:spPr>
          <a:xfrm>
            <a:off x="888707" y="4081343"/>
            <a:ext cx="563901" cy="307777"/>
          </a:xfrm>
          <a:prstGeom prst="rect">
            <a:avLst/>
          </a:prstGeom>
          <a:noFill/>
        </p:spPr>
        <p:txBody>
          <a:bodyPr wrap="none" rtlCol="0">
            <a:spAutoFit/>
          </a:bodyPr>
          <a:lstStyle/>
          <a:p>
            <a:r>
              <a:rPr lang="en-US" sz="1400" dirty="0">
                <a:solidFill>
                  <a:srgbClr val="0000FF"/>
                </a:solidFill>
              </a:rPr>
              <a:t>Opal</a:t>
            </a:r>
          </a:p>
        </p:txBody>
      </p:sp>
      <p:sp>
        <p:nvSpPr>
          <p:cNvPr id="12" name="TextBox 11"/>
          <p:cNvSpPr txBox="1"/>
          <p:nvPr/>
        </p:nvSpPr>
        <p:spPr>
          <a:xfrm>
            <a:off x="1397761" y="4541520"/>
            <a:ext cx="530915" cy="307777"/>
          </a:xfrm>
          <a:prstGeom prst="rect">
            <a:avLst/>
          </a:prstGeom>
          <a:noFill/>
        </p:spPr>
        <p:txBody>
          <a:bodyPr wrap="none" rtlCol="0">
            <a:spAutoFit/>
          </a:bodyPr>
          <a:lstStyle/>
          <a:p>
            <a:r>
              <a:rPr lang="en-US" sz="1400" dirty="0">
                <a:solidFill>
                  <a:srgbClr val="DCC504"/>
                </a:solidFill>
              </a:rPr>
              <a:t>dust</a:t>
            </a:r>
          </a:p>
        </p:txBody>
      </p:sp>
      <p:sp>
        <p:nvSpPr>
          <p:cNvPr id="13" name="TextBox 12"/>
          <p:cNvSpPr txBox="1"/>
          <p:nvPr/>
        </p:nvSpPr>
        <p:spPr>
          <a:xfrm>
            <a:off x="267131" y="1867711"/>
            <a:ext cx="1661545" cy="523220"/>
          </a:xfrm>
          <a:prstGeom prst="rect">
            <a:avLst/>
          </a:prstGeom>
          <a:noFill/>
        </p:spPr>
        <p:txBody>
          <a:bodyPr wrap="none" rtlCol="0">
            <a:spAutoFit/>
          </a:bodyPr>
          <a:lstStyle/>
          <a:p>
            <a:pPr algn="ctr"/>
            <a:r>
              <a:rPr lang="en-US" sz="1400" dirty="0"/>
              <a:t>Interior distribution</a:t>
            </a:r>
          </a:p>
          <a:p>
            <a:pPr algn="ctr"/>
            <a:r>
              <a:rPr lang="en-US" sz="1400" dirty="0"/>
              <a:t>shape functions</a:t>
            </a:r>
          </a:p>
        </p:txBody>
      </p:sp>
      <p:sp>
        <p:nvSpPr>
          <p:cNvPr id="16" name="TextBox 15"/>
          <p:cNvSpPr txBox="1"/>
          <p:nvPr/>
        </p:nvSpPr>
        <p:spPr>
          <a:xfrm>
            <a:off x="201598" y="88602"/>
            <a:ext cx="6265167" cy="707886"/>
          </a:xfrm>
          <a:prstGeom prst="rect">
            <a:avLst/>
          </a:prstGeom>
          <a:noFill/>
        </p:spPr>
        <p:txBody>
          <a:bodyPr wrap="square" rtlCol="0">
            <a:spAutoFit/>
          </a:bodyPr>
          <a:lstStyle/>
          <a:p>
            <a:r>
              <a:rPr lang="en-US" sz="2000" b="1" dirty="0">
                <a:solidFill>
                  <a:srgbClr val="660066"/>
                </a:solidFill>
              </a:rPr>
              <a:t>Model setup</a:t>
            </a:r>
          </a:p>
          <a:p>
            <a:r>
              <a:rPr lang="en-US" sz="2000" b="1" dirty="0">
                <a:solidFill>
                  <a:srgbClr val="000000"/>
                </a:solidFill>
              </a:rPr>
              <a:t>Prescribing the particle field</a:t>
            </a:r>
            <a:endParaRPr lang="en-US" b="1" dirty="0">
              <a:solidFill>
                <a:srgbClr val="000000"/>
              </a:solidFill>
            </a:endParaRPr>
          </a:p>
        </p:txBody>
      </p:sp>
      <p:sp>
        <p:nvSpPr>
          <p:cNvPr id="15"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71</a:t>
            </a:fld>
            <a:endParaRPr lang="en-US"/>
          </a:p>
        </p:txBody>
      </p:sp>
      <p:sp>
        <p:nvSpPr>
          <p:cNvPr id="1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3492214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9425" y="1270871"/>
            <a:ext cx="7646458" cy="5161930"/>
          </a:xfrm>
          <a:prstGeom prst="rect">
            <a:avLst/>
          </a:prstGeom>
        </p:spPr>
      </p:pic>
      <p:sp>
        <p:nvSpPr>
          <p:cNvPr id="13" name="TextBox 12"/>
          <p:cNvSpPr txBox="1"/>
          <p:nvPr/>
        </p:nvSpPr>
        <p:spPr>
          <a:xfrm rot="16200000">
            <a:off x="7708263" y="3429624"/>
            <a:ext cx="1279467" cy="461665"/>
          </a:xfrm>
          <a:prstGeom prst="rect">
            <a:avLst/>
          </a:prstGeom>
          <a:noFill/>
        </p:spPr>
        <p:txBody>
          <a:bodyPr wrap="none" rtlCol="0">
            <a:spAutoFit/>
          </a:bodyPr>
          <a:lstStyle/>
          <a:p>
            <a:r>
              <a:rPr lang="en-US" sz="2400" b="1" dirty="0"/>
              <a:t>g/m2/yr</a:t>
            </a:r>
          </a:p>
        </p:txBody>
      </p:sp>
      <p:sp>
        <p:nvSpPr>
          <p:cNvPr id="11" name="TextBox 10"/>
          <p:cNvSpPr txBox="1"/>
          <p:nvPr/>
        </p:nvSpPr>
        <p:spPr>
          <a:xfrm>
            <a:off x="4949012" y="6225143"/>
            <a:ext cx="2802069" cy="338554"/>
          </a:xfrm>
          <a:prstGeom prst="rect">
            <a:avLst/>
          </a:prstGeom>
          <a:noFill/>
        </p:spPr>
        <p:txBody>
          <a:bodyPr wrap="none" rtlCol="0">
            <a:spAutoFit/>
          </a:bodyPr>
          <a:lstStyle/>
          <a:p>
            <a:r>
              <a:rPr lang="en-US" sz="1600" dirty="0"/>
              <a:t>Dotted contours = “true” dust</a:t>
            </a:r>
          </a:p>
        </p:txBody>
      </p:sp>
      <p:sp>
        <p:nvSpPr>
          <p:cNvPr id="15" name="TextBox 14"/>
          <p:cNvSpPr txBox="1"/>
          <p:nvPr/>
        </p:nvSpPr>
        <p:spPr>
          <a:xfrm>
            <a:off x="201598" y="88602"/>
            <a:ext cx="6265167" cy="707886"/>
          </a:xfrm>
          <a:prstGeom prst="rect">
            <a:avLst/>
          </a:prstGeom>
          <a:noFill/>
        </p:spPr>
        <p:txBody>
          <a:bodyPr wrap="square" rtlCol="0">
            <a:spAutoFit/>
          </a:bodyPr>
          <a:lstStyle/>
          <a:p>
            <a:r>
              <a:rPr lang="en-US" sz="2000" b="1" dirty="0">
                <a:solidFill>
                  <a:srgbClr val="660066"/>
                </a:solidFill>
              </a:rPr>
              <a:t>Reconstructions</a:t>
            </a:r>
          </a:p>
          <a:p>
            <a:r>
              <a:rPr lang="en-US" sz="2000" b="1" dirty="0"/>
              <a:t>Dust flux – ECCO 1</a:t>
            </a:r>
            <a:r>
              <a:rPr lang="en-US" sz="2000" b="1" baseline="30000" dirty="0"/>
              <a:t>o</a:t>
            </a:r>
            <a:r>
              <a:rPr lang="en-US" sz="2000" b="1" dirty="0"/>
              <a:t>x1</a:t>
            </a:r>
            <a:r>
              <a:rPr lang="en-US" sz="2000" b="1" baseline="30000" dirty="0"/>
              <a:t>o</a:t>
            </a:r>
            <a:endParaRPr lang="en-US" b="1" baseline="30000" dirty="0"/>
          </a:p>
        </p:txBody>
      </p:sp>
      <p:cxnSp>
        <p:nvCxnSpPr>
          <p:cNvPr id="9" name="Straight Connector 8"/>
          <p:cNvCxnSpPr/>
          <p:nvPr/>
        </p:nvCxnSpPr>
        <p:spPr>
          <a:xfrm flipH="1">
            <a:off x="7495483" y="4386989"/>
            <a:ext cx="28224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H="1">
            <a:off x="7495483" y="5471846"/>
            <a:ext cx="282241"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32866" y="815825"/>
            <a:ext cx="8488373" cy="400110"/>
          </a:xfrm>
          <a:prstGeom prst="rect">
            <a:avLst/>
          </a:prstGeom>
        </p:spPr>
        <p:txBody>
          <a:bodyPr wrap="square">
            <a:spAutoFit/>
          </a:bodyPr>
          <a:lstStyle/>
          <a:p>
            <a:pPr algn="ctr"/>
            <a:r>
              <a:rPr lang="en-US" sz="2000" dirty="0">
                <a:solidFill>
                  <a:srgbClr val="FF0000"/>
                </a:solidFill>
              </a:rPr>
              <a:t>Qualitative agreement</a:t>
            </a:r>
            <a:endParaRPr lang="en-US" sz="2000" dirty="0"/>
          </a:p>
        </p:txBody>
      </p:sp>
      <p:sp>
        <p:nvSpPr>
          <p:cNvPr id="19"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72</a:t>
            </a:fld>
            <a:endParaRPr lang="en-US"/>
          </a:p>
        </p:txBody>
      </p:sp>
      <p:sp>
        <p:nvSpPr>
          <p:cNvPr id="2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27372892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45995" y="1278807"/>
            <a:ext cx="7499758" cy="5146298"/>
          </a:xfrm>
          <a:prstGeom prst="rect">
            <a:avLst/>
          </a:prstGeom>
        </p:spPr>
      </p:pic>
      <p:sp>
        <p:nvSpPr>
          <p:cNvPr id="14" name="TextBox 13"/>
          <p:cNvSpPr txBox="1"/>
          <p:nvPr/>
        </p:nvSpPr>
        <p:spPr>
          <a:xfrm>
            <a:off x="201598" y="88602"/>
            <a:ext cx="7764572" cy="707886"/>
          </a:xfrm>
          <a:prstGeom prst="rect">
            <a:avLst/>
          </a:prstGeom>
          <a:noFill/>
        </p:spPr>
        <p:txBody>
          <a:bodyPr wrap="square" rtlCol="0">
            <a:spAutoFit/>
          </a:bodyPr>
          <a:lstStyle/>
          <a:p>
            <a:r>
              <a:rPr lang="en-US" sz="2000" b="1" dirty="0">
                <a:solidFill>
                  <a:srgbClr val="660066"/>
                </a:solidFill>
              </a:rPr>
              <a:t>Reconstructions</a:t>
            </a:r>
          </a:p>
          <a:p>
            <a:r>
              <a:rPr lang="en-US" sz="2000" b="1" dirty="0"/>
              <a:t>Relative error of reconstructed dust flux – ECCO 1</a:t>
            </a:r>
            <a:r>
              <a:rPr lang="en-US" sz="2000" b="1" baseline="30000" dirty="0"/>
              <a:t>o</a:t>
            </a:r>
            <a:r>
              <a:rPr lang="en-US" sz="2000" b="1" dirty="0"/>
              <a:t>x1</a:t>
            </a:r>
            <a:r>
              <a:rPr lang="en-US" sz="2000" b="1" baseline="30000" dirty="0"/>
              <a:t>o</a:t>
            </a:r>
            <a:endParaRPr lang="en-US" b="1" baseline="30000" dirty="0"/>
          </a:p>
        </p:txBody>
      </p:sp>
      <p:sp>
        <p:nvSpPr>
          <p:cNvPr id="16" name="Rectangle 15"/>
          <p:cNvSpPr/>
          <p:nvPr/>
        </p:nvSpPr>
        <p:spPr>
          <a:xfrm>
            <a:off x="332866" y="815825"/>
            <a:ext cx="8488373" cy="400110"/>
          </a:xfrm>
          <a:prstGeom prst="rect">
            <a:avLst/>
          </a:prstGeom>
        </p:spPr>
        <p:txBody>
          <a:bodyPr wrap="square">
            <a:spAutoFit/>
          </a:bodyPr>
          <a:lstStyle/>
          <a:p>
            <a:pPr algn="ctr"/>
            <a:r>
              <a:rPr lang="en-US" sz="2000" dirty="0">
                <a:solidFill>
                  <a:srgbClr val="FF0000"/>
                </a:solidFill>
              </a:rPr>
              <a:t>Quantitative disagreement</a:t>
            </a:r>
            <a:endParaRPr lang="en-US" sz="2000" dirty="0"/>
          </a:p>
        </p:txBody>
      </p:sp>
      <p:sp>
        <p:nvSpPr>
          <p:cNvPr id="18" name="TextBox 17"/>
          <p:cNvSpPr txBox="1"/>
          <p:nvPr/>
        </p:nvSpPr>
        <p:spPr>
          <a:xfrm rot="16200000">
            <a:off x="6987657" y="3437145"/>
            <a:ext cx="2885525" cy="461665"/>
          </a:xfrm>
          <a:prstGeom prst="rect">
            <a:avLst/>
          </a:prstGeom>
          <a:noFill/>
        </p:spPr>
        <p:txBody>
          <a:bodyPr wrap="none" rtlCol="0">
            <a:spAutoFit/>
          </a:bodyPr>
          <a:lstStyle/>
          <a:p>
            <a:r>
              <a:rPr lang="en-US" sz="2400" b="1" dirty="0"/>
              <a:t>(model-truth)/truth</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3"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73</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3146966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5290" y="1122464"/>
            <a:ext cx="8288709" cy="5525806"/>
          </a:xfrm>
          <a:prstGeom prst="rect">
            <a:avLst/>
          </a:prstGeom>
        </p:spPr>
      </p:pic>
      <p:sp>
        <p:nvSpPr>
          <p:cNvPr id="8" name="Rectangle 7"/>
          <p:cNvSpPr/>
          <p:nvPr/>
        </p:nvSpPr>
        <p:spPr>
          <a:xfrm>
            <a:off x="457200" y="722354"/>
            <a:ext cx="8488373" cy="400110"/>
          </a:xfrm>
          <a:prstGeom prst="rect">
            <a:avLst/>
          </a:prstGeom>
        </p:spPr>
        <p:txBody>
          <a:bodyPr wrap="square">
            <a:spAutoFit/>
          </a:bodyPr>
          <a:lstStyle/>
          <a:p>
            <a:pPr algn="ctr"/>
            <a:r>
              <a:rPr lang="en-US" sz="2000" dirty="0">
                <a:solidFill>
                  <a:srgbClr val="FF0000"/>
                </a:solidFill>
              </a:rPr>
              <a:t>Changing the relative strength of scavenging</a:t>
            </a:r>
            <a:endParaRPr lang="en-US" sz="2000" dirty="0"/>
          </a:p>
        </p:txBody>
      </p:sp>
      <p:sp>
        <p:nvSpPr>
          <p:cNvPr id="9" name="TextBox 8"/>
          <p:cNvSpPr txBox="1"/>
          <p:nvPr/>
        </p:nvSpPr>
        <p:spPr>
          <a:xfrm rot="16200000">
            <a:off x="-264860" y="2098343"/>
            <a:ext cx="1813455" cy="646331"/>
          </a:xfrm>
          <a:prstGeom prst="rect">
            <a:avLst/>
          </a:prstGeom>
          <a:noFill/>
        </p:spPr>
        <p:txBody>
          <a:bodyPr wrap="none" rtlCol="0">
            <a:spAutoFit/>
          </a:bodyPr>
          <a:lstStyle/>
          <a:p>
            <a:pPr algn="ctr"/>
            <a:r>
              <a:rPr lang="en-US" b="1" dirty="0"/>
              <a:t>More insoluble</a:t>
            </a:r>
          </a:p>
          <a:p>
            <a:pPr algn="ctr"/>
            <a:r>
              <a:rPr lang="en-US" b="1" dirty="0" err="1"/>
              <a:t>Th</a:t>
            </a:r>
            <a:r>
              <a:rPr lang="en-US" b="1" dirty="0"/>
              <a:t>-like</a:t>
            </a:r>
          </a:p>
        </p:txBody>
      </p:sp>
      <p:sp>
        <p:nvSpPr>
          <p:cNvPr id="14" name="TextBox 13"/>
          <p:cNvSpPr txBox="1"/>
          <p:nvPr/>
        </p:nvSpPr>
        <p:spPr>
          <a:xfrm>
            <a:off x="201598" y="88602"/>
            <a:ext cx="7764572" cy="707886"/>
          </a:xfrm>
          <a:prstGeom prst="rect">
            <a:avLst/>
          </a:prstGeom>
          <a:noFill/>
        </p:spPr>
        <p:txBody>
          <a:bodyPr wrap="square" rtlCol="0">
            <a:spAutoFit/>
          </a:bodyPr>
          <a:lstStyle/>
          <a:p>
            <a:r>
              <a:rPr lang="en-US" sz="2000" b="1" dirty="0">
                <a:solidFill>
                  <a:srgbClr val="660066"/>
                </a:solidFill>
              </a:rPr>
              <a:t>Reconstructions</a:t>
            </a:r>
          </a:p>
          <a:p>
            <a:r>
              <a:rPr lang="en-US" sz="2000" b="1" dirty="0"/>
              <a:t>Relative error of reconstructed dust flux – ECCO 1</a:t>
            </a:r>
            <a:r>
              <a:rPr lang="en-US" sz="2000" b="1" baseline="30000" dirty="0"/>
              <a:t>o</a:t>
            </a:r>
            <a:r>
              <a:rPr lang="en-US" sz="2000" b="1" dirty="0"/>
              <a:t>x1</a:t>
            </a:r>
            <a:r>
              <a:rPr lang="en-US" sz="2000" b="1" baseline="30000" dirty="0"/>
              <a:t>o</a:t>
            </a:r>
            <a:endParaRPr lang="en-US" b="1" baseline="30000" dirty="0"/>
          </a:p>
        </p:txBody>
      </p:sp>
      <p:sp>
        <p:nvSpPr>
          <p:cNvPr id="4" name="TextBox 3"/>
          <p:cNvSpPr txBox="1"/>
          <p:nvPr/>
        </p:nvSpPr>
        <p:spPr>
          <a:xfrm>
            <a:off x="6862061" y="1599423"/>
            <a:ext cx="1236374" cy="369332"/>
          </a:xfrm>
          <a:prstGeom prst="rect">
            <a:avLst/>
          </a:prstGeom>
          <a:noFill/>
        </p:spPr>
        <p:txBody>
          <a:bodyPr wrap="none" rtlCol="0">
            <a:spAutoFit/>
          </a:bodyPr>
          <a:lstStyle/>
          <a:p>
            <a:r>
              <a:rPr lang="en-US" b="1" dirty="0">
                <a:solidFill>
                  <a:srgbClr val="660066"/>
                </a:solidFill>
              </a:rPr>
              <a:t>strongest</a:t>
            </a:r>
          </a:p>
        </p:txBody>
      </p:sp>
      <p:sp>
        <p:nvSpPr>
          <p:cNvPr id="15" name="TextBox 14"/>
          <p:cNvSpPr txBox="1"/>
          <p:nvPr/>
        </p:nvSpPr>
        <p:spPr>
          <a:xfrm>
            <a:off x="6999719" y="4389746"/>
            <a:ext cx="1082974" cy="369332"/>
          </a:xfrm>
          <a:prstGeom prst="rect">
            <a:avLst/>
          </a:prstGeom>
          <a:noFill/>
        </p:spPr>
        <p:txBody>
          <a:bodyPr wrap="none" rtlCol="0">
            <a:spAutoFit/>
          </a:bodyPr>
          <a:lstStyle/>
          <a:p>
            <a:r>
              <a:rPr lang="en-US" b="1" dirty="0">
                <a:solidFill>
                  <a:srgbClr val="660066"/>
                </a:solidFill>
              </a:rPr>
              <a:t>weakest</a:t>
            </a:r>
          </a:p>
        </p:txBody>
      </p:sp>
      <p:sp>
        <p:nvSpPr>
          <p:cNvPr id="16" name="TextBox 15"/>
          <p:cNvSpPr txBox="1"/>
          <p:nvPr/>
        </p:nvSpPr>
        <p:spPr>
          <a:xfrm rot="16200000">
            <a:off x="-187989" y="4690871"/>
            <a:ext cx="1659717" cy="646331"/>
          </a:xfrm>
          <a:prstGeom prst="rect">
            <a:avLst/>
          </a:prstGeom>
          <a:noFill/>
        </p:spPr>
        <p:txBody>
          <a:bodyPr wrap="none" rtlCol="0">
            <a:spAutoFit/>
          </a:bodyPr>
          <a:lstStyle/>
          <a:p>
            <a:pPr algn="ctr"/>
            <a:r>
              <a:rPr lang="en-US" b="1" dirty="0"/>
              <a:t>Les insoluble</a:t>
            </a:r>
          </a:p>
          <a:p>
            <a:pPr algn="ctr"/>
            <a:r>
              <a:rPr lang="en-US" b="1" dirty="0"/>
              <a:t>Al-like?</a:t>
            </a:r>
          </a:p>
        </p:txBody>
      </p:sp>
      <p:sp>
        <p:nvSpPr>
          <p:cNvPr id="17" name="TextBox 16"/>
          <p:cNvSpPr txBox="1"/>
          <p:nvPr/>
        </p:nvSpPr>
        <p:spPr>
          <a:xfrm>
            <a:off x="3032104" y="1688323"/>
            <a:ext cx="915598" cy="369332"/>
          </a:xfrm>
          <a:prstGeom prst="rect">
            <a:avLst/>
          </a:prstGeom>
          <a:noFill/>
        </p:spPr>
        <p:txBody>
          <a:bodyPr wrap="none" rtlCol="0">
            <a:spAutoFit/>
          </a:bodyPr>
          <a:lstStyle/>
          <a:p>
            <a:r>
              <a:rPr lang="en-US" b="1" dirty="0">
                <a:solidFill>
                  <a:srgbClr val="660066"/>
                </a:solidFill>
              </a:rPr>
              <a:t>shown</a:t>
            </a:r>
          </a:p>
        </p:txBody>
      </p:sp>
      <p:sp>
        <p:nvSpPr>
          <p:cNvPr id="19"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2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74</a:t>
            </a:fld>
            <a:endParaRPr lang="en-US"/>
          </a:p>
        </p:txBody>
      </p:sp>
      <p:sp>
        <p:nvSpPr>
          <p:cNvPr id="2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5507575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6162" y="1450231"/>
            <a:ext cx="7315200" cy="4876800"/>
          </a:xfrm>
          <a:prstGeom prst="rect">
            <a:avLst/>
          </a:prstGeom>
        </p:spPr>
      </p:pic>
      <p:sp>
        <p:nvSpPr>
          <p:cNvPr id="8" name="Rectangle 7"/>
          <p:cNvSpPr/>
          <p:nvPr/>
        </p:nvSpPr>
        <p:spPr>
          <a:xfrm>
            <a:off x="457200" y="922874"/>
            <a:ext cx="8488373" cy="400110"/>
          </a:xfrm>
          <a:prstGeom prst="rect">
            <a:avLst/>
          </a:prstGeom>
        </p:spPr>
        <p:txBody>
          <a:bodyPr wrap="square">
            <a:spAutoFit/>
          </a:bodyPr>
          <a:lstStyle/>
          <a:p>
            <a:pPr algn="ctr"/>
            <a:r>
              <a:rPr lang="en-US" sz="2000" dirty="0">
                <a:solidFill>
                  <a:srgbClr val="FF0000"/>
                </a:solidFill>
              </a:rPr>
              <a:t>Integrate shallower? </a:t>
            </a:r>
            <a:r>
              <a:rPr lang="is-IS" sz="2000" dirty="0">
                <a:solidFill>
                  <a:srgbClr val="FF0000"/>
                </a:solidFill>
              </a:rPr>
              <a:t>… 21m?</a:t>
            </a:r>
            <a:endParaRPr lang="en-US" sz="2000" dirty="0"/>
          </a:p>
        </p:txBody>
      </p:sp>
      <p:sp>
        <p:nvSpPr>
          <p:cNvPr id="9" name="TextBox 8"/>
          <p:cNvSpPr txBox="1"/>
          <p:nvPr/>
        </p:nvSpPr>
        <p:spPr>
          <a:xfrm rot="16200000">
            <a:off x="-264860" y="2298863"/>
            <a:ext cx="1813455" cy="646331"/>
          </a:xfrm>
          <a:prstGeom prst="rect">
            <a:avLst/>
          </a:prstGeom>
          <a:noFill/>
        </p:spPr>
        <p:txBody>
          <a:bodyPr wrap="none" rtlCol="0">
            <a:spAutoFit/>
          </a:bodyPr>
          <a:lstStyle/>
          <a:p>
            <a:pPr algn="ctr"/>
            <a:r>
              <a:rPr lang="en-US" b="1" dirty="0"/>
              <a:t>More insoluble</a:t>
            </a:r>
          </a:p>
          <a:p>
            <a:pPr algn="ctr"/>
            <a:r>
              <a:rPr lang="en-US" b="1" dirty="0" err="1"/>
              <a:t>Th</a:t>
            </a:r>
            <a:r>
              <a:rPr lang="en-US" b="1" dirty="0"/>
              <a:t>-like</a:t>
            </a:r>
          </a:p>
        </p:txBody>
      </p:sp>
      <p:sp>
        <p:nvSpPr>
          <p:cNvPr id="10" name="TextBox 9"/>
          <p:cNvSpPr txBox="1"/>
          <p:nvPr/>
        </p:nvSpPr>
        <p:spPr>
          <a:xfrm rot="16200000">
            <a:off x="-187989" y="4557191"/>
            <a:ext cx="1659717" cy="646331"/>
          </a:xfrm>
          <a:prstGeom prst="rect">
            <a:avLst/>
          </a:prstGeom>
          <a:noFill/>
        </p:spPr>
        <p:txBody>
          <a:bodyPr wrap="none" rtlCol="0">
            <a:spAutoFit/>
          </a:bodyPr>
          <a:lstStyle/>
          <a:p>
            <a:pPr algn="ctr"/>
            <a:r>
              <a:rPr lang="en-US" b="1" dirty="0"/>
              <a:t>Les insoluble</a:t>
            </a:r>
          </a:p>
          <a:p>
            <a:pPr algn="ctr"/>
            <a:r>
              <a:rPr lang="en-US" b="1" dirty="0"/>
              <a:t>Al-like?</a:t>
            </a:r>
          </a:p>
        </p:txBody>
      </p:sp>
      <p:sp>
        <p:nvSpPr>
          <p:cNvPr id="11" name="TextBox 10"/>
          <p:cNvSpPr txBox="1"/>
          <p:nvPr/>
        </p:nvSpPr>
        <p:spPr>
          <a:xfrm>
            <a:off x="201598" y="88602"/>
            <a:ext cx="7764572" cy="707886"/>
          </a:xfrm>
          <a:prstGeom prst="rect">
            <a:avLst/>
          </a:prstGeom>
          <a:noFill/>
        </p:spPr>
        <p:txBody>
          <a:bodyPr wrap="square" rtlCol="0">
            <a:spAutoFit/>
          </a:bodyPr>
          <a:lstStyle/>
          <a:p>
            <a:r>
              <a:rPr lang="en-US" sz="2000" b="1" dirty="0">
                <a:solidFill>
                  <a:srgbClr val="660066"/>
                </a:solidFill>
              </a:rPr>
              <a:t>Reconstructions</a:t>
            </a:r>
          </a:p>
          <a:p>
            <a:r>
              <a:rPr lang="en-US" sz="2000" b="1" dirty="0"/>
              <a:t>Relative error of reconstructed dust flux – ECCO 1</a:t>
            </a:r>
            <a:r>
              <a:rPr lang="en-US" sz="2000" b="1" baseline="30000" dirty="0"/>
              <a:t>o</a:t>
            </a:r>
            <a:r>
              <a:rPr lang="en-US" sz="2000" b="1" dirty="0"/>
              <a:t>x1</a:t>
            </a:r>
            <a:r>
              <a:rPr lang="en-US" sz="2000" b="1" baseline="30000" dirty="0"/>
              <a:t>o</a:t>
            </a:r>
            <a:endParaRPr lang="en-US" b="1" baseline="30000" dirty="0"/>
          </a:p>
        </p:txBody>
      </p:sp>
      <p:sp>
        <p:nvSpPr>
          <p:cNvPr id="13"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75</a:t>
            </a:fld>
            <a:endParaRPr lang="en-US"/>
          </a:p>
        </p:txBody>
      </p:sp>
      <p:sp>
        <p:nvSpPr>
          <p:cNvPr id="1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31222065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rtlCol="0">
            <a:normAutofit/>
          </a:bodyPr>
          <a:lstStyle/>
          <a:p>
            <a:pPr eaLnBrk="1" fontAlgn="auto" hangingPunct="1">
              <a:spcAft>
                <a:spcPts val="0"/>
              </a:spcAft>
              <a:defRPr/>
            </a:pPr>
            <a:r>
              <a:rPr lang="en-US" dirty="0">
                <a:ea typeface="+mj-ea"/>
                <a:cs typeface="+mj-cs"/>
              </a:rPr>
              <a:t>Dust flux reconstructions</a:t>
            </a:r>
          </a:p>
        </p:txBody>
      </p:sp>
      <p:sp>
        <p:nvSpPr>
          <p:cNvPr id="4" name="Footer Placeholder 6"/>
          <p:cNvSpPr>
            <a:spLocks noGrp="1"/>
          </p:cNvSpPr>
          <p:nvPr>
            <p:ph type="ftr" sz="quarter" idx="11"/>
          </p:nvPr>
        </p:nvSpPr>
        <p:spPr>
          <a:xfrm>
            <a:off x="1787525" y="6594475"/>
            <a:ext cx="6573838" cy="230188"/>
          </a:xfrm>
        </p:spPr>
        <p:txBody>
          <a:bodyPr/>
          <a:lstStyle/>
          <a:p>
            <a:pPr>
              <a:defRPr/>
            </a:pPr>
            <a:r>
              <a:rPr lang="en-US" dirty="0"/>
              <a:t>The </a:t>
            </a:r>
            <a:r>
              <a:rPr lang="en-US" baseline="30000" dirty="0"/>
              <a:t>230</a:t>
            </a:r>
            <a:r>
              <a:rPr lang="en-US" dirty="0"/>
              <a:t>Th and </a:t>
            </a:r>
            <a:r>
              <a:rPr lang="en-US" baseline="30000" dirty="0"/>
              <a:t>232</a:t>
            </a:r>
            <a:r>
              <a:rPr lang="en-US" dirty="0"/>
              <a:t>Th isotopic couple and dust</a:t>
            </a:r>
          </a:p>
        </p:txBody>
      </p:sp>
      <p:sp>
        <p:nvSpPr>
          <p:cNvPr id="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76</a:t>
            </a:fld>
            <a:endParaRPr lang="en-US"/>
          </a:p>
        </p:txBody>
      </p:sp>
      <p:sp>
        <p:nvSpPr>
          <p:cNvPr id="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January 27</a:t>
            </a:r>
            <a:r>
              <a:rPr lang="en-US" baseline="30000" dirty="0">
                <a:solidFill>
                  <a:srgbClr val="898989"/>
                </a:solidFill>
                <a:ea typeface="ＭＳ Ｐゴシック" charset="-128"/>
                <a:cs typeface="ＭＳ Ｐゴシック" charset="-128"/>
              </a:rPr>
              <a:t>th</a:t>
            </a:r>
            <a:r>
              <a:rPr lang="en-US" dirty="0">
                <a:solidFill>
                  <a:srgbClr val="898989"/>
                </a:solidFill>
                <a:ea typeface="ＭＳ Ｐゴシック" charset="-128"/>
                <a:cs typeface="ＭＳ Ｐゴシック" charset="-128"/>
              </a:rPr>
              <a:t>, 2015</a:t>
            </a:r>
          </a:p>
        </p:txBody>
      </p:sp>
      <p:graphicFrame>
        <p:nvGraphicFramePr>
          <p:cNvPr id="176130" name="Object 2"/>
          <p:cNvGraphicFramePr>
            <a:graphicFrameLocks noChangeAspect="1"/>
          </p:cNvGraphicFramePr>
          <p:nvPr/>
        </p:nvGraphicFramePr>
        <p:xfrm>
          <a:off x="1929114" y="1143000"/>
          <a:ext cx="5129213" cy="933450"/>
        </p:xfrm>
        <a:graphic>
          <a:graphicData uri="http://schemas.openxmlformats.org/presentationml/2006/ole">
            <mc:AlternateContent xmlns:mc="http://schemas.openxmlformats.org/markup-compatibility/2006">
              <mc:Choice xmlns:v="urn:schemas-microsoft-com:vml" Requires="v">
                <p:oleObj spid="_x0000_s14605" name="Equation" r:id="rId3" imgW="2438400" imgH="444500" progId="Equation.3">
                  <p:embed/>
                </p:oleObj>
              </mc:Choice>
              <mc:Fallback>
                <p:oleObj name="Equation" r:id="rId3" imgW="2438400" imgH="4445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9114" y="1143000"/>
                        <a:ext cx="5129213" cy="933450"/>
                      </a:xfrm>
                      <a:prstGeom prst="rect">
                        <a:avLst/>
                      </a:prstGeom>
                      <a:solidFill>
                        <a:srgbClr val="FFFF00"/>
                      </a:solidFill>
                      <a:ln w="9525">
                        <a:solidFill>
                          <a:schemeClr val="tx1"/>
                        </a:solidFill>
                        <a:miter lim="800000"/>
                        <a:headEnd/>
                        <a:tailEnd/>
                      </a:ln>
                    </p:spPr>
                  </p:pic>
                </p:oleObj>
              </mc:Fallback>
            </mc:AlternateContent>
          </a:graphicData>
        </a:graphic>
      </p:graphicFrame>
      <p:graphicFrame>
        <p:nvGraphicFramePr>
          <p:cNvPr id="176131" name="Object 3"/>
          <p:cNvGraphicFramePr>
            <a:graphicFrameLocks noChangeAspect="1"/>
          </p:cNvGraphicFramePr>
          <p:nvPr/>
        </p:nvGraphicFramePr>
        <p:xfrm>
          <a:off x="1411544" y="3060210"/>
          <a:ext cx="2617787" cy="879475"/>
        </p:xfrm>
        <a:graphic>
          <a:graphicData uri="http://schemas.openxmlformats.org/presentationml/2006/ole">
            <mc:AlternateContent xmlns:mc="http://schemas.openxmlformats.org/markup-compatibility/2006">
              <mc:Choice xmlns:v="urn:schemas-microsoft-com:vml" Requires="v">
                <p:oleObj spid="_x0000_s14606" name="Equation" r:id="rId5" imgW="1244600" imgH="419100" progId="Equation.3">
                  <p:embed/>
                </p:oleObj>
              </mc:Choice>
              <mc:Fallback>
                <p:oleObj name="Equation" r:id="rId5" imgW="1244600" imgH="4191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1544" y="3060210"/>
                        <a:ext cx="2617787" cy="879475"/>
                      </a:xfrm>
                      <a:prstGeom prst="rect">
                        <a:avLst/>
                      </a:prstGeom>
                      <a:solidFill>
                        <a:srgbClr val="CCFFCC"/>
                      </a:solidFill>
                      <a:ln w="9525">
                        <a:solidFill>
                          <a:schemeClr val="tx1"/>
                        </a:solidFill>
                        <a:miter lim="800000"/>
                        <a:headEnd/>
                        <a:tailEnd/>
                      </a:ln>
                    </p:spPr>
                  </p:pic>
                </p:oleObj>
              </mc:Fallback>
            </mc:AlternateContent>
          </a:graphicData>
        </a:graphic>
      </p:graphicFrame>
      <p:graphicFrame>
        <p:nvGraphicFramePr>
          <p:cNvPr id="176132" name="Object 4"/>
          <p:cNvGraphicFramePr>
            <a:graphicFrameLocks noChangeAspect="1"/>
          </p:cNvGraphicFramePr>
          <p:nvPr/>
        </p:nvGraphicFramePr>
        <p:xfrm>
          <a:off x="4995701" y="3060210"/>
          <a:ext cx="2616200" cy="879475"/>
        </p:xfrm>
        <a:graphic>
          <a:graphicData uri="http://schemas.openxmlformats.org/presentationml/2006/ole">
            <mc:AlternateContent xmlns:mc="http://schemas.openxmlformats.org/markup-compatibility/2006">
              <mc:Choice xmlns:v="urn:schemas-microsoft-com:vml" Requires="v">
                <p:oleObj spid="_x0000_s14607" name="Equation" r:id="rId7" imgW="1244600" imgH="419100" progId="Equation.3">
                  <p:embed/>
                </p:oleObj>
              </mc:Choice>
              <mc:Fallback>
                <p:oleObj name="Equation" r:id="rId7" imgW="1244600" imgH="4191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95701" y="3060210"/>
                        <a:ext cx="2616200" cy="879475"/>
                      </a:xfrm>
                      <a:prstGeom prst="rect">
                        <a:avLst/>
                      </a:prstGeom>
                      <a:solidFill>
                        <a:srgbClr val="FFCC99"/>
                      </a:solidFill>
                      <a:ln w="9525">
                        <a:solidFill>
                          <a:schemeClr val="tx1"/>
                        </a:solidFill>
                        <a:miter lim="800000"/>
                        <a:headEnd/>
                        <a:tailEnd/>
                      </a:ln>
                    </p:spPr>
                  </p:pic>
                </p:oleObj>
              </mc:Fallback>
            </mc:AlternateContent>
          </a:graphicData>
        </a:graphic>
      </p:graphicFrame>
      <p:sp>
        <p:nvSpPr>
          <p:cNvPr id="10" name="TextBox 9"/>
          <p:cNvSpPr txBox="1"/>
          <p:nvPr/>
        </p:nvSpPr>
        <p:spPr>
          <a:xfrm>
            <a:off x="457200" y="2145952"/>
            <a:ext cx="8459537" cy="830997"/>
          </a:xfrm>
          <a:prstGeom prst="rect">
            <a:avLst/>
          </a:prstGeom>
          <a:noFill/>
        </p:spPr>
        <p:txBody>
          <a:bodyPr wrap="square" rtlCol="0">
            <a:spAutoFit/>
          </a:bodyPr>
          <a:lstStyle/>
          <a:p>
            <a:pPr algn="ctr"/>
            <a:r>
              <a:rPr lang="en-US" sz="2400" dirty="0"/>
              <a:t>The shape of the vertical profiles of Th230 and Th232 differ</a:t>
            </a:r>
          </a:p>
          <a:p>
            <a:pPr algn="ctr"/>
            <a:r>
              <a:rPr lang="en-US" sz="2400" b="1" dirty="0"/>
              <a:t>Vertical evolution of I</a:t>
            </a:r>
            <a:r>
              <a:rPr lang="en-US" sz="2400" b="1" baseline="-25000" dirty="0"/>
              <a:t>232</a:t>
            </a:r>
            <a:r>
              <a:rPr lang="en-US" sz="2400" b="1" dirty="0"/>
              <a:t>/I</a:t>
            </a:r>
            <a:r>
              <a:rPr lang="en-US" sz="2400" b="1" baseline="-25000" dirty="0"/>
              <a:t>230</a:t>
            </a:r>
            <a:r>
              <a:rPr lang="en-US" sz="2400" b="1" dirty="0"/>
              <a:t> also controls </a:t>
            </a:r>
            <a:r>
              <a:rPr lang="en-US" sz="2400" b="1" dirty="0" err="1"/>
              <a:t>F</a:t>
            </a:r>
            <a:r>
              <a:rPr lang="en-US" sz="2400" b="1" baseline="-25000" dirty="0" err="1"/>
              <a:t>dust</a:t>
            </a:r>
            <a:r>
              <a:rPr lang="en-US" sz="2400" b="1" dirty="0"/>
              <a:t>!</a:t>
            </a:r>
          </a:p>
        </p:txBody>
      </p:sp>
      <p:sp>
        <p:nvSpPr>
          <p:cNvPr id="11" name="TextBox 10"/>
          <p:cNvSpPr txBox="1"/>
          <p:nvPr/>
        </p:nvSpPr>
        <p:spPr>
          <a:xfrm>
            <a:off x="1874729" y="3960717"/>
            <a:ext cx="5571282" cy="523220"/>
          </a:xfrm>
          <a:prstGeom prst="rect">
            <a:avLst/>
          </a:prstGeom>
          <a:noFill/>
        </p:spPr>
        <p:txBody>
          <a:bodyPr wrap="none" rtlCol="0">
            <a:spAutoFit/>
          </a:bodyPr>
          <a:lstStyle/>
          <a:p>
            <a:r>
              <a:rPr lang="en-US" sz="2800" b="1" dirty="0">
                <a:solidFill>
                  <a:srgbClr val="FF0000"/>
                </a:solidFill>
              </a:rPr>
              <a:t>How deep should we integrate?</a:t>
            </a:r>
          </a:p>
        </p:txBody>
      </p:sp>
      <p:sp>
        <p:nvSpPr>
          <p:cNvPr id="12" name="TextBox 11"/>
          <p:cNvSpPr txBox="1"/>
          <p:nvPr/>
        </p:nvSpPr>
        <p:spPr>
          <a:xfrm>
            <a:off x="2474506" y="4441060"/>
            <a:ext cx="4323382" cy="1200328"/>
          </a:xfrm>
          <a:prstGeom prst="rect">
            <a:avLst/>
          </a:prstGeom>
          <a:noFill/>
        </p:spPr>
        <p:txBody>
          <a:bodyPr wrap="square" rtlCol="0">
            <a:spAutoFit/>
          </a:bodyPr>
          <a:lstStyle/>
          <a:p>
            <a:r>
              <a:rPr lang="en-US" sz="2400" dirty="0"/>
              <a:t>Hsieh et al. (2011) </a:t>
            </a:r>
            <a:r>
              <a:rPr lang="en-US" sz="2400" dirty="0" err="1">
                <a:latin typeface="Wingdings"/>
                <a:ea typeface="Wingdings"/>
                <a:cs typeface="Wingdings"/>
              </a:rPr>
              <a:t></a:t>
            </a:r>
            <a:r>
              <a:rPr lang="en-US" sz="2400" dirty="0"/>
              <a:t> 25 </a:t>
            </a:r>
            <a:r>
              <a:rPr lang="en-US" sz="2400" dirty="0" err="1"/>
              <a:t>m</a:t>
            </a:r>
            <a:endParaRPr lang="en-US" sz="2400" dirty="0"/>
          </a:p>
          <a:p>
            <a:r>
              <a:rPr lang="en-US" sz="2400" dirty="0"/>
              <a:t>Deng et al. (2014) </a:t>
            </a:r>
            <a:r>
              <a:rPr lang="en-US" sz="2400" dirty="0" err="1">
                <a:latin typeface="Wingdings"/>
                <a:ea typeface="Wingdings"/>
                <a:cs typeface="Wingdings"/>
              </a:rPr>
              <a:t></a:t>
            </a:r>
            <a:r>
              <a:rPr lang="en-US" sz="2400" dirty="0"/>
              <a:t> 250 </a:t>
            </a:r>
            <a:r>
              <a:rPr lang="en-US" sz="2400" dirty="0" err="1"/>
              <a:t>m</a:t>
            </a:r>
            <a:endParaRPr lang="en-US" sz="2400" dirty="0"/>
          </a:p>
          <a:p>
            <a:r>
              <a:rPr lang="en-US" sz="2400" dirty="0"/>
              <a:t>Hayes et al. (2013) </a:t>
            </a:r>
            <a:r>
              <a:rPr lang="en-US" sz="2400" dirty="0" err="1">
                <a:latin typeface="Wingdings"/>
                <a:ea typeface="Wingdings"/>
                <a:cs typeface="Wingdings"/>
              </a:rPr>
              <a:t></a:t>
            </a:r>
            <a:r>
              <a:rPr lang="en-US" sz="2400" dirty="0"/>
              <a:t> 500 </a:t>
            </a:r>
            <a:r>
              <a:rPr lang="en-US" sz="2400" dirty="0" err="1"/>
              <a:t>m</a:t>
            </a:r>
            <a:endParaRPr lang="en-US" sz="2400" dirty="0"/>
          </a:p>
        </p:txBody>
      </p:sp>
      <p:sp>
        <p:nvSpPr>
          <p:cNvPr id="13" name="TextBox 12"/>
          <p:cNvSpPr txBox="1"/>
          <p:nvPr/>
        </p:nvSpPr>
        <p:spPr>
          <a:xfrm>
            <a:off x="6616905" y="4620613"/>
            <a:ext cx="469950" cy="707886"/>
          </a:xfrm>
          <a:prstGeom prst="rect">
            <a:avLst/>
          </a:prstGeom>
          <a:noFill/>
        </p:spPr>
        <p:txBody>
          <a:bodyPr wrap="none" rtlCol="0">
            <a:spAutoFit/>
          </a:bodyPr>
          <a:lstStyle/>
          <a:p>
            <a:r>
              <a:rPr lang="en-US" sz="4000" dirty="0"/>
              <a:t>?</a:t>
            </a:r>
          </a:p>
        </p:txBody>
      </p:sp>
      <p:sp>
        <p:nvSpPr>
          <p:cNvPr id="14" name="TextBox 13"/>
          <p:cNvSpPr txBox="1"/>
          <p:nvPr/>
        </p:nvSpPr>
        <p:spPr>
          <a:xfrm>
            <a:off x="457200" y="5641388"/>
            <a:ext cx="8229600" cy="954107"/>
          </a:xfrm>
          <a:prstGeom prst="rect">
            <a:avLst/>
          </a:prstGeom>
          <a:noFill/>
        </p:spPr>
        <p:txBody>
          <a:bodyPr wrap="square" rtlCol="0">
            <a:spAutoFit/>
          </a:bodyPr>
          <a:lstStyle/>
          <a:p>
            <a:pPr algn="ctr"/>
            <a:r>
              <a:rPr lang="en-US" sz="2800" b="1" dirty="0">
                <a:solidFill>
                  <a:srgbClr val="008000"/>
                </a:solidFill>
              </a:rPr>
              <a:t>The ratio I</a:t>
            </a:r>
            <a:r>
              <a:rPr lang="en-US" sz="2800" b="1" baseline="-25000" dirty="0">
                <a:solidFill>
                  <a:srgbClr val="008000"/>
                </a:solidFill>
              </a:rPr>
              <a:t>232</a:t>
            </a:r>
            <a:r>
              <a:rPr lang="en-US" sz="2800" b="1" dirty="0">
                <a:solidFill>
                  <a:srgbClr val="008000"/>
                </a:solidFill>
              </a:rPr>
              <a:t>/I</a:t>
            </a:r>
            <a:r>
              <a:rPr lang="en-US" sz="2800" b="1" baseline="-25000" dirty="0">
                <a:solidFill>
                  <a:srgbClr val="008000"/>
                </a:solidFill>
              </a:rPr>
              <a:t>230</a:t>
            </a:r>
            <a:r>
              <a:rPr lang="en-US" sz="2800" b="1" dirty="0">
                <a:solidFill>
                  <a:srgbClr val="008000"/>
                </a:solidFill>
              </a:rPr>
              <a:t> depends on the relative shapes of isotopic profiles</a:t>
            </a:r>
          </a:p>
        </p:txBody>
      </p:sp>
      <p:cxnSp>
        <p:nvCxnSpPr>
          <p:cNvPr id="16" name="Straight Arrow Connector 15"/>
          <p:cNvCxnSpPr/>
          <p:nvPr/>
        </p:nvCxnSpPr>
        <p:spPr>
          <a:xfrm>
            <a:off x="4029331" y="3502526"/>
            <a:ext cx="966370" cy="1588"/>
          </a:xfrm>
          <a:prstGeom prst="straightConnector1">
            <a:avLst/>
          </a:prstGeom>
          <a:ln w="63500">
            <a:solidFill>
              <a:srgbClr val="3366FF"/>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7313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34747" y="2434689"/>
            <a:ext cx="7826616" cy="1446550"/>
          </a:xfrm>
          <a:prstGeom prst="rect">
            <a:avLst/>
          </a:prstGeom>
          <a:noFill/>
        </p:spPr>
        <p:txBody>
          <a:bodyPr wrap="square" rtlCol="0">
            <a:spAutoFit/>
          </a:bodyPr>
          <a:lstStyle/>
          <a:p>
            <a:pPr algn="ctr"/>
            <a:r>
              <a:rPr lang="en-US" sz="4400" b="1" dirty="0"/>
              <a:t>Trace elements as micronutrient</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Tree>
    <p:extLst>
      <p:ext uri="{BB962C8B-B14F-4D97-AF65-F5344CB8AC3E}">
        <p14:creationId xmlns:p14="http://schemas.microsoft.com/office/powerpoint/2010/main" val="4107472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rot="198696">
            <a:off x="46038" y="590008"/>
            <a:ext cx="3837752" cy="5902441"/>
          </a:xfrm>
          <a:prstGeom prst="rect">
            <a:avLst/>
          </a:prstGeom>
          <a:scene3d>
            <a:camera prst="orthographicFront">
              <a:rot lat="0" lon="0" rev="180000"/>
            </a:camera>
            <a:lightRig rig="threePt" dir="t"/>
          </a:scene3d>
        </p:spPr>
      </p:pic>
      <p:sp>
        <p:nvSpPr>
          <p:cNvPr id="10" name="TextBox 9"/>
          <p:cNvSpPr txBox="1"/>
          <p:nvPr/>
        </p:nvSpPr>
        <p:spPr>
          <a:xfrm>
            <a:off x="201598" y="88602"/>
            <a:ext cx="7826616" cy="400110"/>
          </a:xfrm>
          <a:prstGeom prst="rect">
            <a:avLst/>
          </a:prstGeom>
          <a:noFill/>
        </p:spPr>
        <p:txBody>
          <a:bodyPr wrap="square" rtlCol="0">
            <a:spAutoFit/>
          </a:bodyPr>
          <a:lstStyle/>
          <a:p>
            <a:r>
              <a:rPr lang="en-US" sz="2000" b="1" dirty="0">
                <a:solidFill>
                  <a:srgbClr val="660066"/>
                </a:solidFill>
              </a:rPr>
              <a:t>Iron limitation: experimental + natural addition &amp; response</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Distribution of trace elements and isotopes in the Ocean</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9</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6</a:t>
            </a:r>
            <a:r>
              <a:rPr lang="en-US" baseline="30000" dirty="0">
                <a:solidFill>
                  <a:srgbClr val="898989"/>
                </a:solidFill>
                <a:ea typeface="ＭＳ Ｐゴシック" charset="-128"/>
                <a:cs typeface="ＭＳ Ｐゴシック" charset="-128"/>
              </a:rPr>
              <a:t>h</a:t>
            </a:r>
            <a:r>
              <a:rPr lang="en-US" dirty="0">
                <a:solidFill>
                  <a:srgbClr val="898989"/>
                </a:solidFill>
                <a:ea typeface="ＭＳ Ｐゴシック" charset="-128"/>
                <a:cs typeface="ＭＳ Ｐゴシック" charset="-128"/>
              </a:rPr>
              <a:t>, 2018</a:t>
            </a:r>
          </a:p>
        </p:txBody>
      </p:sp>
      <p:sp>
        <p:nvSpPr>
          <p:cNvPr id="3" name="TextBox 2"/>
          <p:cNvSpPr txBox="1"/>
          <p:nvPr/>
        </p:nvSpPr>
        <p:spPr>
          <a:xfrm>
            <a:off x="6619787" y="6385846"/>
            <a:ext cx="2429966" cy="253916"/>
          </a:xfrm>
          <a:prstGeom prst="rect">
            <a:avLst/>
          </a:prstGeom>
          <a:noFill/>
        </p:spPr>
        <p:txBody>
          <a:bodyPr wrap="none" rtlCol="0">
            <a:spAutoFit/>
          </a:bodyPr>
          <a:lstStyle/>
          <a:p>
            <a:r>
              <a:rPr lang="en-US" sz="1050" dirty="0" err="1"/>
              <a:t>Millero</a:t>
            </a:r>
            <a:r>
              <a:rPr lang="en-US" sz="1050" dirty="0"/>
              <a:t> (2013, ch.9), Blain et al (2007)</a:t>
            </a:r>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93558" y="810206"/>
            <a:ext cx="2228156" cy="2685773"/>
          </a:xfrm>
          <a:prstGeom prst="rect">
            <a:avLst/>
          </a:prstGeom>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41811" y="748706"/>
            <a:ext cx="2284991" cy="2701026"/>
          </a:xfrm>
          <a:prstGeom prst="rect">
            <a:avLst/>
          </a:prstGeom>
        </p:spPr>
      </p:pic>
      <p:pic>
        <p:nvPicPr>
          <p:cNvPr id="11" name="Picture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399690" y="3785582"/>
            <a:ext cx="3338039" cy="2442309"/>
          </a:xfrm>
          <a:prstGeom prst="rect">
            <a:avLst/>
          </a:prstGeom>
        </p:spPr>
      </p:pic>
      <p:sp>
        <p:nvSpPr>
          <p:cNvPr id="2" name="TextBox 1"/>
          <p:cNvSpPr txBox="1"/>
          <p:nvPr/>
        </p:nvSpPr>
        <p:spPr>
          <a:xfrm>
            <a:off x="4975945" y="3563008"/>
            <a:ext cx="2199040" cy="369332"/>
          </a:xfrm>
          <a:prstGeom prst="rect">
            <a:avLst/>
          </a:prstGeom>
          <a:noFill/>
        </p:spPr>
        <p:txBody>
          <a:bodyPr wrap="none" rtlCol="0">
            <a:spAutoFit/>
          </a:bodyPr>
          <a:lstStyle/>
          <a:p>
            <a:r>
              <a:rPr lang="en-US" dirty="0"/>
              <a:t>Natural (Kerguelen)</a:t>
            </a:r>
          </a:p>
        </p:txBody>
      </p:sp>
      <p:sp>
        <p:nvSpPr>
          <p:cNvPr id="4" name="TextBox 3"/>
          <p:cNvSpPr txBox="1"/>
          <p:nvPr/>
        </p:nvSpPr>
        <p:spPr>
          <a:xfrm>
            <a:off x="2416917" y="1714919"/>
            <a:ext cx="1172291" cy="307777"/>
          </a:xfrm>
          <a:prstGeom prst="rect">
            <a:avLst/>
          </a:prstGeom>
          <a:noFill/>
        </p:spPr>
        <p:txBody>
          <a:bodyPr wrap="none" rtlCol="0">
            <a:spAutoFit/>
          </a:bodyPr>
          <a:lstStyle/>
          <a:p>
            <a:r>
              <a:rPr lang="en-US" sz="1400" dirty="0"/>
              <a:t>IRONEX I, II</a:t>
            </a:r>
          </a:p>
        </p:txBody>
      </p:sp>
      <p:sp>
        <p:nvSpPr>
          <p:cNvPr id="13" name="TextBox 12"/>
          <p:cNvSpPr txBox="1"/>
          <p:nvPr/>
        </p:nvSpPr>
        <p:spPr>
          <a:xfrm>
            <a:off x="2676228" y="3323917"/>
            <a:ext cx="912980" cy="738664"/>
          </a:xfrm>
          <a:prstGeom prst="rect">
            <a:avLst/>
          </a:prstGeom>
          <a:noFill/>
        </p:spPr>
        <p:txBody>
          <a:bodyPr wrap="none" rtlCol="0">
            <a:spAutoFit/>
          </a:bodyPr>
          <a:lstStyle/>
          <a:p>
            <a:r>
              <a:rPr lang="en-US" sz="1400" dirty="0" err="1"/>
              <a:t>SOFeX</a:t>
            </a:r>
            <a:r>
              <a:rPr lang="en-US" sz="1400" dirty="0"/>
              <a:t>, </a:t>
            </a:r>
          </a:p>
          <a:p>
            <a:r>
              <a:rPr lang="en-US" sz="1400" dirty="0"/>
              <a:t>SOIREE, </a:t>
            </a:r>
          </a:p>
          <a:p>
            <a:r>
              <a:rPr lang="en-US" sz="1400" dirty="0" err="1"/>
              <a:t>EisenEx</a:t>
            </a:r>
            <a:endParaRPr lang="en-US" sz="1400" dirty="0"/>
          </a:p>
        </p:txBody>
      </p:sp>
    </p:spTree>
    <p:extLst>
      <p:ext uri="{BB962C8B-B14F-4D97-AF65-F5344CB8AC3E}">
        <p14:creationId xmlns:p14="http://schemas.microsoft.com/office/powerpoint/2010/main" val="16532185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Tradition">
      <a:majorFont>
        <a:latin typeface="Candara"/>
        <a:ea typeface=""/>
        <a:cs typeface=""/>
        <a:font script="Jpan" typeface="メイリオ"/>
      </a:majorFont>
      <a:minorFont>
        <a:latin typeface="Candara"/>
        <a:ea typeface=""/>
        <a:cs typeface=""/>
        <a:font script="Jpan" typeface="メイリオ"/>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
  <TotalTime>23709</TotalTime>
  <Words>4805</Words>
  <Application>Microsoft Macintosh PowerPoint</Application>
  <PresentationFormat>On-screen Show (4:3)</PresentationFormat>
  <Paragraphs>1075</Paragraphs>
  <Slides>76</Slides>
  <Notes>65</Notes>
  <HiddenSlides>0</HiddenSlides>
  <MMClips>1</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1</vt:i4>
      </vt:variant>
      <vt:variant>
        <vt:lpstr>Slide Titles</vt:lpstr>
      </vt:variant>
      <vt:variant>
        <vt:i4>76</vt:i4>
      </vt:variant>
    </vt:vector>
  </HeadingPairs>
  <TitlesOfParts>
    <vt:vector size="92" baseType="lpstr">
      <vt:lpstr>Brush Script MT Italic</vt:lpstr>
      <vt:lpstr>ＭＳ Ｐゴシック</vt:lpstr>
      <vt:lpstr>Andale Mono</vt:lpstr>
      <vt:lpstr>Arial</vt:lpstr>
      <vt:lpstr>Calibri</vt:lpstr>
      <vt:lpstr>Candara</vt:lpstr>
      <vt:lpstr>Comic Sans MS</vt:lpstr>
      <vt:lpstr>Symbol</vt:lpstr>
      <vt:lpstr>Times New Roman</vt:lpstr>
      <vt:lpstr>Wingdings</vt:lpstr>
      <vt:lpstr>Wingdings 2</vt:lpstr>
      <vt:lpstr>Wingdings 3</vt:lpstr>
      <vt:lpstr>Zapf Dingbats</vt:lpstr>
      <vt:lpstr>Module</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Zn*, Cd*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(G95=end-members calculated by German et al. 1995)</vt:lpstr>
      <vt:lpstr>PowerPoint Presentation</vt:lpstr>
      <vt:lpstr>Are REE useful circulation tracers? Si*[=Silica-Nitrate] distribution</vt:lpstr>
      <vt:lpstr>PowerPoint Presentation</vt:lpstr>
      <vt:lpstr>Are REE useful circulation tracers? Salinity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GA03: Compare Pb with CFC11</vt:lpstr>
      <vt:lpstr>GA02: Compare Pb with Silicate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230Th                    232Th</vt:lpstr>
      <vt:lpstr>PowerPoint Presentation</vt:lpstr>
      <vt:lpstr>PowerPoint Presentation</vt:lpstr>
      <vt:lpstr>Estimated precision</vt:lpstr>
      <vt:lpstr>Estimated precision</vt:lpstr>
      <vt:lpstr>Does it work in a model?</vt:lpstr>
      <vt:lpstr>PowerPoint Presentation</vt:lpstr>
      <vt:lpstr>PowerPoint Presentation</vt:lpstr>
      <vt:lpstr>PowerPoint Presentation</vt:lpstr>
      <vt:lpstr>PowerPoint Presentation</vt:lpstr>
      <vt:lpstr>PowerPoint Presentation</vt:lpstr>
      <vt:lpstr>PowerPoint Presentation</vt:lpstr>
      <vt:lpstr>Dust flux reconstructions</vt:lpstr>
    </vt:vector>
  </TitlesOfParts>
  <Company>Princeton University</Company>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Yves Plancherel</dc:creator>
  <cp:lastModifiedBy>Plancherel, Yves</cp:lastModifiedBy>
  <cp:revision>2114</cp:revision>
  <cp:lastPrinted>2017-11-06T13:08:06Z</cp:lastPrinted>
  <dcterms:created xsi:type="dcterms:W3CDTF">2014-06-26T05:31:34Z</dcterms:created>
  <dcterms:modified xsi:type="dcterms:W3CDTF">2018-08-02T12:50:02Z</dcterms:modified>
</cp:coreProperties>
</file>