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73" r:id="rId6"/>
    <p:sldId id="286" r:id="rId7"/>
    <p:sldId id="260" r:id="rId8"/>
    <p:sldId id="274" r:id="rId9"/>
    <p:sldId id="275" r:id="rId10"/>
    <p:sldId id="276" r:id="rId11"/>
    <p:sldId id="277" r:id="rId12"/>
    <p:sldId id="278" r:id="rId13"/>
    <p:sldId id="279" r:id="rId14"/>
    <p:sldId id="280" r:id="rId15"/>
    <p:sldId id="281" r:id="rId16"/>
    <p:sldId id="282" r:id="rId17"/>
    <p:sldId id="283" r:id="rId18"/>
    <p:sldId id="284" r:id="rId19"/>
    <p:sldId id="285" r:id="rId20"/>
  </p:sldIdLst>
  <p:sldSz cx="9906000" cy="6858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4660"/>
  </p:normalViewPr>
  <p:slideViewPr>
    <p:cSldViewPr snapToGrid="0" showGuides="1">
      <p:cViewPr varScale="1">
        <p:scale>
          <a:sx n="82" d="100"/>
          <a:sy n="82" d="100"/>
        </p:scale>
        <p:origin x="1786"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50178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17828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05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31640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8194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0543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56903-60D1-4FA6-9DA0-E486F1647EF1}" type="datetimeFigureOut">
              <a:rPr lang="en-GB" smtClean="0"/>
              <a:t>26/04/2025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7358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56903-60D1-4FA6-9DA0-E486F1647EF1}" type="datetimeFigureOut">
              <a:rPr lang="en-GB" smtClean="0"/>
              <a:t>26/04/2025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1593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56903-60D1-4FA6-9DA0-E486F1647EF1}" type="datetimeFigureOut">
              <a:rPr lang="en-GB" smtClean="0"/>
              <a:t>26/04/2025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8119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55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91847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56903-60D1-4FA6-9DA0-E486F1647EF1}" type="datetimeFigureOut">
              <a:rPr lang="en-GB" smtClean="0"/>
              <a:t>26/04/2025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2B78-C1C1-466B-BF26-F5E334D66447}" type="slidenum">
              <a:rPr lang="en-GB" smtClean="0"/>
              <a:t>‹#›</a:t>
            </a:fld>
            <a:endParaRPr lang="en-GB"/>
          </a:p>
        </p:txBody>
      </p:sp>
    </p:spTree>
    <p:extLst>
      <p:ext uri="{BB962C8B-B14F-4D97-AF65-F5344CB8AC3E}">
        <p14:creationId xmlns:p14="http://schemas.microsoft.com/office/powerpoint/2010/main" val="73891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6405" eaLnBrk="0" fontAlgn="base" hangingPunct="0">
              <a:spcBef>
                <a:spcPct val="0"/>
              </a:spcBef>
              <a:spcAft>
                <a:spcPct val="0"/>
              </a:spcAft>
            </a:pPr>
            <a:r>
              <a:rPr lang="en-GB" altLang="en-US" b="1" dirty="0">
                <a:ea typeface="Times New Roman" panose="02020603050405020304" pitchFamily="18" charset="0"/>
                <a:cs typeface="Arial" panose="020B0604020202020204" pitchFamily="34" charset="0"/>
              </a:rPr>
              <a:t>Purpose:</a:t>
            </a:r>
            <a:endParaRPr lang="en-GB" altLang="en-US" dirty="0"/>
          </a:p>
          <a:p>
            <a:pPr defTabSz="586405" eaLnBrk="0" fontAlgn="base" hangingPunct="0">
              <a:spcBef>
                <a:spcPct val="0"/>
              </a:spcBef>
              <a:spcAft>
                <a:spcPct val="0"/>
              </a:spcAft>
            </a:pPr>
            <a:endParaRPr lang="en-GB" altLang="en-US" dirty="0">
              <a:ea typeface="Times New Roman" panose="02020603050405020304" pitchFamily="18" charset="0"/>
              <a:cs typeface="Arial" panose="020B0604020202020204" pitchFamily="34" charset="0"/>
            </a:endParaRP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61375" y="653143"/>
            <a:ext cx="1829411"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Generic</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 Michael Uren</a:t>
            </a:r>
          </a:p>
          <a:p>
            <a:pPr algn="r"/>
            <a:r>
              <a:rPr lang="en-GB" b="1" dirty="0">
                <a:solidFill>
                  <a:schemeClr val="accent1">
                    <a:lumMod val="50000"/>
                  </a:schemeClr>
                </a:solidFill>
                <a:latin typeface="Meta" panose="00000400000000000000" pitchFamily="2" charset="0"/>
              </a:rPr>
              <a:t>Building</a:t>
            </a:r>
          </a:p>
        </p:txBody>
      </p:sp>
      <p:sp>
        <p:nvSpPr>
          <p:cNvPr id="7" name="TextBox 6"/>
          <p:cNvSpPr txBox="1"/>
          <p:nvPr/>
        </p:nvSpPr>
        <p:spPr>
          <a:xfrm>
            <a:off x="41563" y="164597"/>
            <a:ext cx="7778338" cy="4108817"/>
          </a:xfrm>
          <a:prstGeom prst="rect">
            <a:avLst/>
          </a:prstGeom>
          <a:noFill/>
        </p:spPr>
        <p:txBody>
          <a:bodyPr wrap="square" rtlCol="0">
            <a:spAutoFit/>
          </a:bodyPr>
          <a:lstStyle/>
          <a:p>
            <a:pPr algn="just"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purpose of a Generic Emergency Evacuation Plan (GEEP) is to enable visitors to the</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building with restricted mobility or those who may not be able to evacuate unaided to become familiar with the layout, evacuation procedures, available equipment and communication devices.</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you feel that this document does not provide you with sufficient information or that you</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require further assistance, please contact the Imperial College London, Security Team on 020 7594 8910.</a:t>
            </a:r>
            <a:endParaRPr lang="en-GB" altLang="en-US" sz="1100" dirty="0">
              <a:solidFill>
                <a:schemeClr val="accent1">
                  <a:lumMod val="50000"/>
                </a:schemeClr>
              </a:solidFill>
              <a:latin typeface="Meta" panose="00000400000000000000" pitchFamily="2" charset="0"/>
            </a:endParaRPr>
          </a:p>
          <a:p>
            <a:pPr algn="just"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building:</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Sir Michael Uren building is comprised of 13 floors. All floors are accessible by using the lift. There are seven Fire Exits available from the ground floor. The building has two staircases to the South of the building which are protected by fire doors on all levels. The building has an evacuation lift at the South West end which can be used for evacuation until the arrival of the Fire and Rescue Service.</a:t>
            </a:r>
          </a:p>
          <a:p>
            <a:pPr defTabSz="586405" eaLnBrk="0" fontAlgn="base" hangingPunct="0">
              <a:spcBef>
                <a:spcPct val="0"/>
              </a:spcBef>
              <a:spcAft>
                <a:spcPct val="0"/>
              </a:spcAft>
            </a:pPr>
            <a:endPar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Due to the nature of the buildings design, it is not recommended that persons with any significant mobility constraints should use the building without a comprehensive Personal Emergency Egress Plan (PEEP) being put in place. </a:t>
            </a:r>
          </a:p>
          <a:p>
            <a:pPr defTabSz="586405" eaLnBrk="0" fontAlgn="base" hangingPunct="0">
              <a:spcBef>
                <a:spcPct val="0"/>
              </a:spcBef>
              <a:spcAft>
                <a:spcPct val="0"/>
              </a:spcAft>
            </a:pPr>
            <a:endParaRPr lang="en-US"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US"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Action required on hearing the Fire Alarm:</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able, you should leave the building immediately by the nearest fire exit (see attached floorplan) and report to the assigned assembly point for the building.</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Other recommendations:</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cs typeface="Arial" panose="020B0604020202020204" pitchFamily="34" charset="0"/>
              </a:rPr>
              <a:t>Not all fire escapes are accessible by wheelchair and visitors</a:t>
            </a:r>
            <a:r>
              <a:rPr lang="en-GB" altLang="en-US" sz="1100" b="1" dirty="0">
                <a:solidFill>
                  <a:schemeClr val="accent1">
                    <a:lumMod val="50000"/>
                  </a:schemeClr>
                </a:solidFill>
                <a:latin typeface="Meta" panose="00000400000000000000" pitchFamily="2" charset="0"/>
                <a:cs typeface="Arial" panose="020B0604020202020204" pitchFamily="34" charset="0"/>
              </a:rPr>
              <a:t> t</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 Imperial College London should familiarise themselves with the floor layout of the building they are in. Floor plans and evacuation equipment locations have been provided with this document.</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endParaRPr lang="en-GB" dirty="0"/>
          </a:p>
        </p:txBody>
      </p:sp>
      <p:sp>
        <p:nvSpPr>
          <p:cNvPr id="13" name="Rectangle 12"/>
          <p:cNvSpPr/>
          <p:nvPr/>
        </p:nvSpPr>
        <p:spPr>
          <a:xfrm>
            <a:off x="695303" y="6214555"/>
            <a:ext cx="8513413" cy="584775"/>
          </a:xfrm>
          <a:prstGeom prst="rect">
            <a:avLst/>
          </a:prstGeom>
        </p:spPr>
        <p:txBody>
          <a:bodyPr wrap="square">
            <a:spAutoFit/>
          </a:bodyPr>
          <a:lstStyle/>
          <a:p>
            <a:pPr algn="ctr"/>
            <a:r>
              <a:rPr lang="en-GB" sz="1600" b="1" dirty="0">
                <a:solidFill>
                  <a:schemeClr val="accent1">
                    <a:lumMod val="50000"/>
                  </a:schemeClr>
                </a:solidFill>
                <a:effectLst/>
                <a:latin typeface="Meta" panose="00000400000000000000" pitchFamily="2" charset="0"/>
              </a:rPr>
              <a:t>A vibrating alert system is installed in this building. If you would like access to a pager, please contact Imperial College London, Security Team on 020 7594 8910.</a:t>
            </a:r>
            <a:endParaRPr lang="en-GB" sz="1600" b="1" dirty="0">
              <a:solidFill>
                <a:schemeClr val="accent1">
                  <a:lumMod val="50000"/>
                </a:schemeClr>
              </a:solidFill>
              <a:latin typeface="Meta" panose="00000400000000000000" pitchFamily="2" charset="0"/>
            </a:endParaRPr>
          </a:p>
        </p:txBody>
      </p:sp>
      <p:pic>
        <p:nvPicPr>
          <p:cNvPr id="6" name="Picture 5" descr="A blue and white logo&#10;&#10;Description automatically generated, Picture">
            <a:extLst>
              <a:ext uri="{FF2B5EF4-FFF2-40B4-BE49-F238E27FC236}">
                <a16:creationId xmlns:a16="http://schemas.microsoft.com/office/drawing/2014/main" id="{4FA397C7-268C-A589-5344-A5F6224890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6</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DE487448-E513-4C67-9261-ABB92F596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1" y="580713"/>
            <a:ext cx="7621890" cy="5311146"/>
          </a:xfrm>
          <a:prstGeom prst="rect">
            <a:avLst/>
          </a:prstGeom>
        </p:spPr>
      </p:pic>
      <p:pic>
        <p:nvPicPr>
          <p:cNvPr id="8" name="Picture 7">
            <a:extLst>
              <a:ext uri="{FF2B5EF4-FFF2-40B4-BE49-F238E27FC236}">
                <a16:creationId xmlns:a16="http://schemas.microsoft.com/office/drawing/2014/main" id="{3FCEF72A-C79E-451D-8FFE-2084B1D80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597" y="3014253"/>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251393DA-2109-46D5-BDFF-2E81002F7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944" y="3809516"/>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B7DDBC65-7E7A-458F-A0C5-53C770B1C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063" y="3435737"/>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816E4125-D866-42C4-8706-FA5AD16B2E11}"/>
              </a:ext>
            </a:extLst>
          </p:cNvPr>
          <p:cNvSpPr/>
          <p:nvPr/>
        </p:nvSpPr>
        <p:spPr>
          <a:xfrm>
            <a:off x="6404465" y="4130851"/>
            <a:ext cx="465940" cy="67375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F9B73984-B24E-4D4A-A104-D1106E593A47}"/>
              </a:ext>
            </a:extLst>
          </p:cNvPr>
          <p:cNvSpPr/>
          <p:nvPr/>
        </p:nvSpPr>
        <p:spPr>
          <a:xfrm>
            <a:off x="3035597" y="3409618"/>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B7D0C829-0F1F-E415-E7B5-08C1514279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6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7</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A picture containing diagram&#10;&#10;Description automatically generated">
            <a:extLst>
              <a:ext uri="{FF2B5EF4-FFF2-40B4-BE49-F238E27FC236}">
                <a16:creationId xmlns:a16="http://schemas.microsoft.com/office/drawing/2014/main" id="{CAEFB22A-A9C2-495A-8C14-47244DBCD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04" y="580713"/>
            <a:ext cx="7685522" cy="5305205"/>
          </a:xfrm>
          <a:prstGeom prst="rect">
            <a:avLst/>
          </a:prstGeom>
        </p:spPr>
      </p:pic>
      <p:pic>
        <p:nvPicPr>
          <p:cNvPr id="8" name="Picture 7">
            <a:extLst>
              <a:ext uri="{FF2B5EF4-FFF2-40B4-BE49-F238E27FC236}">
                <a16:creationId xmlns:a16="http://schemas.microsoft.com/office/drawing/2014/main" id="{EDAC7F68-4AFA-4B7A-9931-6F2C01D3F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096" y="3016890"/>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6B285F66-ED5D-4032-886A-F2009E8D6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502" y="3800469"/>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C3D40097-966F-46F4-AD35-B75F9BC7C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340" y="3430199"/>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EEDA9B45-866B-4BF1-ACDE-D7E3C00BC934}"/>
              </a:ext>
            </a:extLst>
          </p:cNvPr>
          <p:cNvSpPr/>
          <p:nvPr/>
        </p:nvSpPr>
        <p:spPr>
          <a:xfrm>
            <a:off x="6416332" y="4136792"/>
            <a:ext cx="465940" cy="64622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CBA8CAB8-533C-49A9-B4D2-70A71B16DA9A}"/>
              </a:ext>
            </a:extLst>
          </p:cNvPr>
          <p:cNvSpPr/>
          <p:nvPr/>
        </p:nvSpPr>
        <p:spPr>
          <a:xfrm>
            <a:off x="3035096" y="3415559"/>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8E6CF64C-AD27-18AF-B0CD-005C99A3D0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8</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36248DFE-F95A-4ED6-92DD-38A0EDE7E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04" y="558629"/>
            <a:ext cx="7685522" cy="5321348"/>
          </a:xfrm>
          <a:prstGeom prst="rect">
            <a:avLst/>
          </a:prstGeom>
        </p:spPr>
      </p:pic>
      <p:pic>
        <p:nvPicPr>
          <p:cNvPr id="8" name="Picture 7">
            <a:extLst>
              <a:ext uri="{FF2B5EF4-FFF2-40B4-BE49-F238E27FC236}">
                <a16:creationId xmlns:a16="http://schemas.microsoft.com/office/drawing/2014/main" id="{64A655BF-F108-48D0-9CDA-D6970EE86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726" y="2997480"/>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157695C8-850F-497B-88EE-A898B8B9E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560" y="3791936"/>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38359B0E-6FDB-4CBF-AD27-053867559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086" y="3423334"/>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134DCF52-CDD9-48DC-B892-4644987DAE64}"/>
              </a:ext>
            </a:extLst>
          </p:cNvPr>
          <p:cNvSpPr/>
          <p:nvPr/>
        </p:nvSpPr>
        <p:spPr>
          <a:xfrm>
            <a:off x="6431660" y="4142020"/>
            <a:ext cx="465940" cy="64099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83839889-6C14-420B-AB98-F885D1A98A78}"/>
              </a:ext>
            </a:extLst>
          </p:cNvPr>
          <p:cNvSpPr/>
          <p:nvPr/>
        </p:nvSpPr>
        <p:spPr>
          <a:xfrm>
            <a:off x="3022541" y="3392316"/>
            <a:ext cx="465940" cy="756025"/>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descr="A blue and white logo&#10;&#10;Description automatically generated, Picture">
            <a:extLst>
              <a:ext uri="{FF2B5EF4-FFF2-40B4-BE49-F238E27FC236}">
                <a16:creationId xmlns:a16="http://schemas.microsoft.com/office/drawing/2014/main" id="{D8DAC421-B805-AAC9-0B69-073E302BC9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99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9</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3493BCA5-7AEA-4CA8-B1CC-7458BC86D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04" y="558629"/>
            <a:ext cx="7685522" cy="5321349"/>
          </a:xfrm>
          <a:prstGeom prst="rect">
            <a:avLst/>
          </a:prstGeom>
        </p:spPr>
      </p:pic>
      <p:pic>
        <p:nvPicPr>
          <p:cNvPr id="8" name="Picture 7">
            <a:extLst>
              <a:ext uri="{FF2B5EF4-FFF2-40B4-BE49-F238E27FC236}">
                <a16:creationId xmlns:a16="http://schemas.microsoft.com/office/drawing/2014/main" id="{5D93F094-AA99-4B85-AB8F-2282B67D7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911" y="3013110"/>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D721C76E-1E22-49F9-A949-A2FB6A66B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967" y="3793912"/>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F37F091C-5003-4AF0-A2C7-4BBF118EE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086" y="3432014"/>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0E0A3F36-CB8A-4545-BAA7-768A072E49D3}"/>
              </a:ext>
            </a:extLst>
          </p:cNvPr>
          <p:cNvSpPr/>
          <p:nvPr/>
        </p:nvSpPr>
        <p:spPr>
          <a:xfrm>
            <a:off x="6439262" y="4129180"/>
            <a:ext cx="473755" cy="6538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D2FC8176-3F51-4C96-9C0D-ECC7FE727582}"/>
              </a:ext>
            </a:extLst>
          </p:cNvPr>
          <p:cNvSpPr/>
          <p:nvPr/>
        </p:nvSpPr>
        <p:spPr>
          <a:xfrm>
            <a:off x="3022191" y="3400131"/>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2BADAB6B-8079-1332-D0F9-A2DEC28A7E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9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10</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3C0354AD-CC92-4325-B849-F9179970E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536545"/>
            <a:ext cx="7662076" cy="5337494"/>
          </a:xfrm>
          <a:prstGeom prst="rect">
            <a:avLst/>
          </a:prstGeom>
        </p:spPr>
      </p:pic>
      <p:pic>
        <p:nvPicPr>
          <p:cNvPr id="8" name="Picture 7">
            <a:extLst>
              <a:ext uri="{FF2B5EF4-FFF2-40B4-BE49-F238E27FC236}">
                <a16:creationId xmlns:a16="http://schemas.microsoft.com/office/drawing/2014/main" id="{17EB3824-AA1A-426E-9770-A84B53404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726" y="2984078"/>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66FDAA99-6BA6-4AD0-9DD2-9C5DCBA8D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797" y="3751931"/>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96D4A9C8-B0D8-4E1F-B0D6-D4ABC588A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323" y="3388403"/>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9A41D7BD-A3C7-451E-83D9-D6DB7ED6E9C5}"/>
              </a:ext>
            </a:extLst>
          </p:cNvPr>
          <p:cNvSpPr/>
          <p:nvPr/>
        </p:nvSpPr>
        <p:spPr>
          <a:xfrm>
            <a:off x="6447691" y="4114178"/>
            <a:ext cx="437563" cy="653207"/>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4A8A2BD2-C54C-4B8B-BF51-97EF838BF98D}"/>
              </a:ext>
            </a:extLst>
          </p:cNvPr>
          <p:cNvSpPr/>
          <p:nvPr/>
        </p:nvSpPr>
        <p:spPr>
          <a:xfrm>
            <a:off x="3037821" y="3379484"/>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1C0C04E7-F329-C7D4-E302-00D2079FD3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4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11</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A picture containing diagram&#10;&#10;Description automatically generated">
            <a:extLst>
              <a:ext uri="{FF2B5EF4-FFF2-40B4-BE49-F238E27FC236}">
                <a16:creationId xmlns:a16="http://schemas.microsoft.com/office/drawing/2014/main" id="{EFE4A668-3E94-4215-AD75-481CF95AB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536545"/>
            <a:ext cx="7662076" cy="5375638"/>
          </a:xfrm>
          <a:prstGeom prst="rect">
            <a:avLst/>
          </a:prstGeom>
        </p:spPr>
      </p:pic>
      <p:pic>
        <p:nvPicPr>
          <p:cNvPr id="8" name="Picture 7">
            <a:extLst>
              <a:ext uri="{FF2B5EF4-FFF2-40B4-BE49-F238E27FC236}">
                <a16:creationId xmlns:a16="http://schemas.microsoft.com/office/drawing/2014/main" id="{391F05A4-A235-47DF-918E-9FC1BEFB0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726" y="3007428"/>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081F2F6E-8EF1-4BD1-B6C6-0792646D2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335" y="3784119"/>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3E55EC16-83C6-4DBD-B434-35571CB70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454" y="3412836"/>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ACC680CD-1C69-4DD8-BF10-7DFBF2836C05}"/>
              </a:ext>
            </a:extLst>
          </p:cNvPr>
          <p:cNvSpPr/>
          <p:nvPr/>
        </p:nvSpPr>
        <p:spPr>
          <a:xfrm>
            <a:off x="6431446" y="4147486"/>
            <a:ext cx="465940" cy="63552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BA8CF210-2781-4340-9455-E089247C0F2B}"/>
              </a:ext>
            </a:extLst>
          </p:cNvPr>
          <p:cNvSpPr/>
          <p:nvPr/>
        </p:nvSpPr>
        <p:spPr>
          <a:xfrm>
            <a:off x="3050726" y="3403517"/>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62A10460-1E9B-F546-6838-30CC12001F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6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12</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5919FC25-099E-4EBA-BA1F-EE93AB25D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7" y="536546"/>
            <a:ext cx="7690670" cy="5375638"/>
          </a:xfrm>
          <a:prstGeom prst="rect">
            <a:avLst/>
          </a:prstGeom>
        </p:spPr>
      </p:pic>
      <p:pic>
        <p:nvPicPr>
          <p:cNvPr id="6" name="Picture 5">
            <a:extLst>
              <a:ext uri="{FF2B5EF4-FFF2-40B4-BE49-F238E27FC236}">
                <a16:creationId xmlns:a16="http://schemas.microsoft.com/office/drawing/2014/main" id="{6E4A5379-45DA-4E53-8EDA-70A47D948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726" y="3007429"/>
            <a:ext cx="347051" cy="327452"/>
          </a:xfrm>
          <a:prstGeom prst="rect">
            <a:avLst/>
          </a:prstGeom>
          <a:ln>
            <a:solidFill>
              <a:schemeClr val="tx1"/>
            </a:solidFill>
          </a:ln>
        </p:spPr>
      </p:pic>
      <p:pic>
        <p:nvPicPr>
          <p:cNvPr id="7" name="Picture 6">
            <a:extLst>
              <a:ext uri="{FF2B5EF4-FFF2-40B4-BE49-F238E27FC236}">
                <a16:creationId xmlns:a16="http://schemas.microsoft.com/office/drawing/2014/main" id="{5D2A898D-7995-48E1-8389-970D6AC4D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539" y="3794800"/>
            <a:ext cx="347051" cy="327452"/>
          </a:xfrm>
          <a:prstGeom prst="rect">
            <a:avLst/>
          </a:prstGeom>
          <a:ln>
            <a:solidFill>
              <a:schemeClr val="tx1"/>
            </a:solidFill>
          </a:ln>
        </p:spPr>
      </p:pic>
      <p:pic>
        <p:nvPicPr>
          <p:cNvPr id="8" name="Picture 7">
            <a:extLst>
              <a:ext uri="{FF2B5EF4-FFF2-40B4-BE49-F238E27FC236}">
                <a16:creationId xmlns:a16="http://schemas.microsoft.com/office/drawing/2014/main" id="{67793E59-F7DE-481F-A17F-8DD76BF99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087" y="3421185"/>
            <a:ext cx="255864" cy="328733"/>
          </a:xfrm>
          <a:prstGeom prst="rect">
            <a:avLst/>
          </a:prstGeom>
          <a:ln w="25400">
            <a:solidFill>
              <a:srgbClr val="FF0000"/>
            </a:solidFill>
          </a:ln>
        </p:spPr>
      </p:pic>
      <p:sp>
        <p:nvSpPr>
          <p:cNvPr id="9" name="Rectangle 8">
            <a:extLst>
              <a:ext uri="{FF2B5EF4-FFF2-40B4-BE49-F238E27FC236}">
                <a16:creationId xmlns:a16="http://schemas.microsoft.com/office/drawing/2014/main" id="{F1639DB5-76F1-40C9-880C-FA48290F98D9}"/>
              </a:ext>
            </a:extLst>
          </p:cNvPr>
          <p:cNvSpPr/>
          <p:nvPr/>
        </p:nvSpPr>
        <p:spPr>
          <a:xfrm>
            <a:off x="6432062" y="4137068"/>
            <a:ext cx="454528" cy="65376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5">
            <a:extLst>
              <a:ext uri="{FF2B5EF4-FFF2-40B4-BE49-F238E27FC236}">
                <a16:creationId xmlns:a16="http://schemas.microsoft.com/office/drawing/2014/main" id="{38101942-EC7C-44E8-B269-41D70EAC9A1D}"/>
              </a:ext>
            </a:extLst>
          </p:cNvPr>
          <p:cNvSpPr/>
          <p:nvPr/>
        </p:nvSpPr>
        <p:spPr>
          <a:xfrm>
            <a:off x="3019680" y="3405012"/>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3" name="Picture 12" descr="A blue and white logo&#10;&#10;Description automatically generated, Picture">
            <a:extLst>
              <a:ext uri="{FF2B5EF4-FFF2-40B4-BE49-F238E27FC236}">
                <a16:creationId xmlns:a16="http://schemas.microsoft.com/office/drawing/2014/main" id="{536BCE1B-8085-FB71-E423-7E6F49DDA9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4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3E8FF6D1-3DC3-4D81-9156-72F51FA90860}"/>
              </a:ext>
            </a:extLst>
          </p:cNvPr>
          <p:cNvSpPr/>
          <p:nvPr/>
        </p:nvSpPr>
        <p:spPr>
          <a:xfrm>
            <a:off x="6060997" y="130629"/>
            <a:ext cx="1843454" cy="6004684"/>
          </a:xfrm>
          <a:prstGeom prst="roundRect">
            <a:avLst>
              <a:gd name="adj" fmla="val 750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83953" y="653143"/>
            <a:ext cx="1306833"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Fire</a:t>
            </a:r>
          </a:p>
          <a:p>
            <a:pPr algn="r"/>
            <a:r>
              <a:rPr lang="en-GB" b="1" dirty="0">
                <a:solidFill>
                  <a:schemeClr val="accent1">
                    <a:lumMod val="50000"/>
                  </a:schemeClr>
                </a:solidFill>
                <a:latin typeface="Meta" panose="00000400000000000000" pitchFamily="2" charset="0"/>
              </a:rPr>
              <a:t>Safety</a:t>
            </a:r>
          </a:p>
          <a:p>
            <a:pPr algn="r"/>
            <a:r>
              <a:rPr lang="en-GB" b="1" dirty="0">
                <a:solidFill>
                  <a:schemeClr val="accent1">
                    <a:lumMod val="50000"/>
                  </a:schemeClr>
                </a:solidFill>
                <a:latin typeface="Meta" panose="00000400000000000000" pitchFamily="2" charset="0"/>
              </a:rPr>
              <a:t>Information</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61446" y="939306"/>
            <a:ext cx="789775" cy="77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D5E800A-4875-481C-A87D-6C3695ED7F86}"/>
              </a:ext>
            </a:extLst>
          </p:cNvPr>
          <p:cNvSpPr/>
          <p:nvPr/>
        </p:nvSpPr>
        <p:spPr>
          <a:xfrm>
            <a:off x="246082" y="130629"/>
            <a:ext cx="1843454" cy="5984268"/>
          </a:xfrm>
          <a:prstGeom prst="roundRect">
            <a:avLst>
              <a:gd name="adj" fmla="val 75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7A3CFAE5-571F-4727-B3F0-CD748AB0AA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6" t="8146" r="18765" b="8157"/>
          <a:stretch/>
        </p:blipFill>
        <p:spPr>
          <a:xfrm>
            <a:off x="302859" y="221319"/>
            <a:ext cx="1723964" cy="2300561"/>
          </a:xfrm>
          <a:prstGeom prst="rect">
            <a:avLst/>
          </a:prstGeom>
        </p:spPr>
      </p:pic>
      <p:pic>
        <p:nvPicPr>
          <p:cNvPr id="34" name="Picture 10" descr="fire-alarm-call-point">
            <a:extLst>
              <a:ext uri="{FF2B5EF4-FFF2-40B4-BE49-F238E27FC236}">
                <a16:creationId xmlns:a16="http://schemas.microsoft.com/office/drawing/2014/main" id="{402924F8-47CA-442D-AD42-AAD37136D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97" y="203245"/>
            <a:ext cx="1622554" cy="19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Rounded Corners 39">
            <a:extLst>
              <a:ext uri="{FF2B5EF4-FFF2-40B4-BE49-F238E27FC236}">
                <a16:creationId xmlns:a16="http://schemas.microsoft.com/office/drawing/2014/main" id="{1B672372-2B8A-4D44-BE52-7EF91A74E8F6}"/>
              </a:ext>
            </a:extLst>
          </p:cNvPr>
          <p:cNvSpPr/>
          <p:nvPr/>
        </p:nvSpPr>
        <p:spPr>
          <a:xfrm>
            <a:off x="4135262" y="130628"/>
            <a:ext cx="1843454" cy="6004685"/>
          </a:xfrm>
          <a:prstGeom prst="roundRect">
            <a:avLst>
              <a:gd name="adj" fmla="val 750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11" descr="Break-glass-fire-sign">
            <a:extLst>
              <a:ext uri="{FF2B5EF4-FFF2-40B4-BE49-F238E27FC236}">
                <a16:creationId xmlns:a16="http://schemas.microsoft.com/office/drawing/2014/main" id="{DE34E5C6-0ED0-4B93-8969-BAB9CE23B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 t="1522" r="1359" b="2327"/>
          <a:stretch/>
        </p:blipFill>
        <p:spPr bwMode="auto">
          <a:xfrm>
            <a:off x="4195007" y="171448"/>
            <a:ext cx="1699975" cy="20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Rounded Corners 38">
            <a:extLst>
              <a:ext uri="{FF2B5EF4-FFF2-40B4-BE49-F238E27FC236}">
                <a16:creationId xmlns:a16="http://schemas.microsoft.com/office/drawing/2014/main" id="{79D569F6-2D67-4EF6-8C27-0C95C22E1F40}"/>
              </a:ext>
            </a:extLst>
          </p:cNvPr>
          <p:cNvSpPr/>
          <p:nvPr/>
        </p:nvSpPr>
        <p:spPr>
          <a:xfrm>
            <a:off x="2190672" y="130629"/>
            <a:ext cx="1843454" cy="5984268"/>
          </a:xfrm>
          <a:prstGeom prst="roundRect">
            <a:avLst>
              <a:gd name="adj" fmla="val 7505"/>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A92C423B-E498-4F4E-9304-1FC06C777AA0}"/>
              </a:ext>
            </a:extLst>
          </p:cNvPr>
          <p:cNvPicPr>
            <a:picLocks noChangeAspect="1"/>
          </p:cNvPicPr>
          <p:nvPr/>
        </p:nvPicPr>
        <p:blipFill rotWithShape="1">
          <a:blip r:embed="rId5">
            <a:extLst>
              <a:ext uri="{28A0092B-C50C-407E-A947-70E740481C1C}">
                <a14:useLocalDpi xmlns:a14="http://schemas.microsoft.com/office/drawing/2010/main" val="0"/>
              </a:ext>
            </a:extLst>
          </a:blip>
          <a:srcRect l="16071" t="15530" r="15280" b="16149"/>
          <a:stretch/>
        </p:blipFill>
        <p:spPr>
          <a:xfrm>
            <a:off x="2296648" y="203245"/>
            <a:ext cx="1631502" cy="1625044"/>
          </a:xfrm>
          <a:prstGeom prst="rect">
            <a:avLst/>
          </a:prstGeom>
        </p:spPr>
      </p:pic>
      <p:sp>
        <p:nvSpPr>
          <p:cNvPr id="7" name="TextBox 6">
            <a:extLst>
              <a:ext uri="{FF2B5EF4-FFF2-40B4-BE49-F238E27FC236}">
                <a16:creationId xmlns:a16="http://schemas.microsoft.com/office/drawing/2014/main" id="{B6A9B5CF-EFC0-49EC-9525-490D898802A2}"/>
              </a:ext>
            </a:extLst>
          </p:cNvPr>
          <p:cNvSpPr txBox="1"/>
          <p:nvPr/>
        </p:nvSpPr>
        <p:spPr>
          <a:xfrm>
            <a:off x="302859" y="2553253"/>
            <a:ext cx="1723964" cy="3162404"/>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Action Notices can be found in any area within the College and stipulate action in the event of discovering a fire or in the event of the fire alarm sounding in the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familiarise yourself with the instructions stated in the notice and comply in the event of a fire or fire alarm.</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In the event of fire. Do not call 999. Call Security on </a:t>
            </a:r>
            <a:r>
              <a:rPr lang="en-GB" sz="1050" b="1" dirty="0">
                <a:solidFill>
                  <a:srgbClr val="002060"/>
                </a:solidFill>
                <a:latin typeface="Meta" panose="00000400000000000000" pitchFamily="2" charset="0"/>
              </a:rPr>
              <a:t>0207 589 1000</a:t>
            </a:r>
            <a:r>
              <a:rPr lang="en-GB" sz="1050" dirty="0">
                <a:solidFill>
                  <a:srgbClr val="002060"/>
                </a:solidFill>
                <a:latin typeface="Meta" panose="00000400000000000000" pitchFamily="2" charset="0"/>
              </a:rPr>
              <a:t> and allow them to manage the incident.</a:t>
            </a:r>
          </a:p>
        </p:txBody>
      </p:sp>
      <p:sp>
        <p:nvSpPr>
          <p:cNvPr id="42" name="TextBox 41">
            <a:extLst>
              <a:ext uri="{FF2B5EF4-FFF2-40B4-BE49-F238E27FC236}">
                <a16:creationId xmlns:a16="http://schemas.microsoft.com/office/drawing/2014/main" id="{C9A93526-5D1E-479D-93DB-BB265DDC2C63}"/>
              </a:ext>
            </a:extLst>
          </p:cNvPr>
          <p:cNvSpPr txBox="1"/>
          <p:nvPr/>
        </p:nvSpPr>
        <p:spPr>
          <a:xfrm>
            <a:off x="2250417" y="2554351"/>
            <a:ext cx="1723964" cy="2677656"/>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Doors are designed to protect escape routes within buildings and limit the growth of a fire. Any door labelled with one of the above signs will resist a fire for a minimum of 30 minutes.</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ensure that you do not prevent any door with this label from shutting and if you find a door that does not shut then please report it to a member of staff.</a:t>
            </a:r>
          </a:p>
        </p:txBody>
      </p:sp>
      <p:sp>
        <p:nvSpPr>
          <p:cNvPr id="43" name="TextBox 42">
            <a:extLst>
              <a:ext uri="{FF2B5EF4-FFF2-40B4-BE49-F238E27FC236}">
                <a16:creationId xmlns:a16="http://schemas.microsoft.com/office/drawing/2014/main" id="{DA5E7D23-4CE3-4D07-A5DC-EA1F6DCB72C4}"/>
              </a:ext>
            </a:extLst>
          </p:cNvPr>
          <p:cNvSpPr txBox="1"/>
          <p:nvPr/>
        </p:nvSpPr>
        <p:spPr>
          <a:xfrm>
            <a:off x="4184265" y="2553253"/>
            <a:ext cx="1723964" cy="3323987"/>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To maintain security and safety on site, many doors are secured with magnetic locks that only release when the correct key card is used or when the fire alarm activates.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Should you come to a fire escape route door that appears to be locked (or has not released correctly) there will be a green break glass unit nearby which will release the door.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Push the plastic window in to operate the lock override. </a:t>
            </a:r>
          </a:p>
        </p:txBody>
      </p:sp>
      <p:sp>
        <p:nvSpPr>
          <p:cNvPr id="44" name="TextBox 43">
            <a:extLst>
              <a:ext uri="{FF2B5EF4-FFF2-40B4-BE49-F238E27FC236}">
                <a16:creationId xmlns:a16="http://schemas.microsoft.com/office/drawing/2014/main" id="{E9CD4640-3E40-48CF-A87C-7514DD7A47A1}"/>
              </a:ext>
            </a:extLst>
          </p:cNvPr>
          <p:cNvSpPr txBox="1"/>
          <p:nvPr/>
        </p:nvSpPr>
        <p:spPr>
          <a:xfrm>
            <a:off x="6120742" y="2553253"/>
            <a:ext cx="1723964" cy="3485570"/>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The fire alarm systems in all of our buildings rely on smoke and heat detectors in much the same way as any system that you might have at home.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Our buildings are far more complex than domestic premises therefore we include the additional measure of Fire Alarm Call Points which will trigger the fire alarm system in a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If you see fire, ensure your own safety first and if possible activate a call point by pushing the plastic window</a:t>
            </a:r>
          </a:p>
        </p:txBody>
      </p:sp>
      <p:pic>
        <p:nvPicPr>
          <p:cNvPr id="2" name="Picture 1" descr="A blue and white logo&#10;&#10;Description automatically generated, Picture">
            <a:extLst>
              <a:ext uri="{FF2B5EF4-FFF2-40B4-BE49-F238E27FC236}">
                <a16:creationId xmlns:a16="http://schemas.microsoft.com/office/drawing/2014/main" id="{20143A5D-04DC-D546-C991-6AFE90605E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8343" y="139582"/>
            <a:ext cx="1851242" cy="36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circuit&#10;&#10;Description automatically generated">
            <a:extLst>
              <a:ext uri="{FF2B5EF4-FFF2-40B4-BE49-F238E27FC236}">
                <a16:creationId xmlns:a16="http://schemas.microsoft.com/office/drawing/2014/main" id="{555896DA-7510-40B7-B169-350AF7F54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6" t="10750" r="20214" b="14587"/>
          <a:stretch/>
        </p:blipFill>
        <p:spPr>
          <a:xfrm>
            <a:off x="1414584" y="737163"/>
            <a:ext cx="6427197" cy="5120402"/>
          </a:xfrm>
          <a:prstGeom prst="rect">
            <a:avLst/>
          </a:prstGeom>
        </p:spPr>
      </p:pic>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35250" y="653143"/>
            <a:ext cx="1255536"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Assembly</a:t>
            </a:r>
          </a:p>
          <a:p>
            <a:pPr algn="r"/>
            <a:r>
              <a:rPr lang="en-GB" b="1" dirty="0">
                <a:solidFill>
                  <a:schemeClr val="accent1">
                    <a:lumMod val="50000"/>
                  </a:schemeClr>
                </a:solidFill>
                <a:latin typeface="Meta" panose="00000400000000000000" pitchFamily="2" charset="0"/>
              </a:rPr>
              <a:t>Point</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02400" y="5971612"/>
            <a:ext cx="1136650"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567041" y="6316968"/>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43676" y="6224965"/>
            <a:ext cx="1493650" cy="584775"/>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Site Assembly Point</a:t>
            </a:r>
          </a:p>
        </p:txBody>
      </p:sp>
      <p:pic>
        <p:nvPicPr>
          <p:cNvPr id="22"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3959727" y="3636729"/>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106D7A-8C5A-4B25-B830-5F27CC29346D}"/>
              </a:ext>
            </a:extLst>
          </p:cNvPr>
          <p:cNvSpPr txBox="1"/>
          <p:nvPr/>
        </p:nvSpPr>
        <p:spPr>
          <a:xfrm rot="20108575">
            <a:off x="3772676" y="2471412"/>
            <a:ext cx="1037400" cy="369332"/>
          </a:xfrm>
          <a:prstGeom prst="rect">
            <a:avLst/>
          </a:prstGeom>
          <a:noFill/>
        </p:spPr>
        <p:txBody>
          <a:bodyPr wrap="none" rtlCol="0">
            <a:spAutoFit/>
          </a:bodyPr>
          <a:lstStyle/>
          <a:p>
            <a:r>
              <a:rPr lang="en-GB" dirty="0"/>
              <a:t>Grad Pad</a:t>
            </a:r>
          </a:p>
        </p:txBody>
      </p:sp>
      <p:sp>
        <p:nvSpPr>
          <p:cNvPr id="16" name="TextBox 15">
            <a:extLst>
              <a:ext uri="{FF2B5EF4-FFF2-40B4-BE49-F238E27FC236}">
                <a16:creationId xmlns:a16="http://schemas.microsoft.com/office/drawing/2014/main" id="{9342F507-D189-4DAF-8B6B-87D728586386}"/>
              </a:ext>
            </a:extLst>
          </p:cNvPr>
          <p:cNvSpPr txBox="1"/>
          <p:nvPr/>
        </p:nvSpPr>
        <p:spPr>
          <a:xfrm rot="20152043">
            <a:off x="5212688" y="3152803"/>
            <a:ext cx="756938" cy="369332"/>
          </a:xfrm>
          <a:prstGeom prst="rect">
            <a:avLst/>
          </a:prstGeom>
          <a:noFill/>
        </p:spPr>
        <p:txBody>
          <a:bodyPr wrap="none" rtlCol="0">
            <a:spAutoFit/>
          </a:bodyPr>
          <a:lstStyle/>
          <a:p>
            <a:r>
              <a:rPr lang="en-GB" dirty="0"/>
              <a:t>MSRH</a:t>
            </a:r>
          </a:p>
        </p:txBody>
      </p:sp>
      <p:sp>
        <p:nvSpPr>
          <p:cNvPr id="20" name="TextBox 19">
            <a:extLst>
              <a:ext uri="{FF2B5EF4-FFF2-40B4-BE49-F238E27FC236}">
                <a16:creationId xmlns:a16="http://schemas.microsoft.com/office/drawing/2014/main" id="{EECC2FCC-5B6E-49F4-953A-E79078DC4436}"/>
              </a:ext>
            </a:extLst>
          </p:cNvPr>
          <p:cNvSpPr txBox="1"/>
          <p:nvPr/>
        </p:nvSpPr>
        <p:spPr>
          <a:xfrm rot="20152043">
            <a:off x="5859977" y="4404088"/>
            <a:ext cx="729687" cy="369332"/>
          </a:xfrm>
          <a:prstGeom prst="rect">
            <a:avLst/>
          </a:prstGeom>
          <a:noFill/>
        </p:spPr>
        <p:txBody>
          <a:bodyPr wrap="none" rtlCol="0">
            <a:spAutoFit/>
          </a:bodyPr>
          <a:lstStyle/>
          <a:p>
            <a:r>
              <a:rPr lang="en-GB" dirty="0"/>
              <a:t>I-HUB</a:t>
            </a:r>
          </a:p>
        </p:txBody>
      </p:sp>
      <p:sp>
        <p:nvSpPr>
          <p:cNvPr id="21" name="TextBox 20">
            <a:extLst>
              <a:ext uri="{FF2B5EF4-FFF2-40B4-BE49-F238E27FC236}">
                <a16:creationId xmlns:a16="http://schemas.microsoft.com/office/drawing/2014/main" id="{10E723C5-42BE-420F-82CF-35612DD27214}"/>
              </a:ext>
            </a:extLst>
          </p:cNvPr>
          <p:cNvSpPr txBox="1"/>
          <p:nvPr/>
        </p:nvSpPr>
        <p:spPr>
          <a:xfrm rot="20152043">
            <a:off x="3885589" y="4666642"/>
            <a:ext cx="1225015" cy="646331"/>
          </a:xfrm>
          <a:prstGeom prst="rect">
            <a:avLst/>
          </a:prstGeom>
          <a:noFill/>
        </p:spPr>
        <p:txBody>
          <a:bodyPr wrap="none" rtlCol="0">
            <a:spAutoFit/>
          </a:bodyPr>
          <a:lstStyle/>
          <a:p>
            <a:pPr algn="ctr"/>
            <a:r>
              <a:rPr lang="en-GB" dirty="0"/>
              <a:t>Sir Michael</a:t>
            </a:r>
          </a:p>
          <a:p>
            <a:pPr algn="ctr"/>
            <a:r>
              <a:rPr lang="en-GB" dirty="0"/>
              <a:t>Uren Hub</a:t>
            </a:r>
          </a:p>
        </p:txBody>
      </p:sp>
      <p:sp>
        <p:nvSpPr>
          <p:cNvPr id="23" name="TextBox 22">
            <a:extLst>
              <a:ext uri="{FF2B5EF4-FFF2-40B4-BE49-F238E27FC236}">
                <a16:creationId xmlns:a16="http://schemas.microsoft.com/office/drawing/2014/main" id="{7DA59F64-4978-4F2C-B86E-524C768B7D93}"/>
              </a:ext>
            </a:extLst>
          </p:cNvPr>
          <p:cNvSpPr txBox="1"/>
          <p:nvPr/>
        </p:nvSpPr>
        <p:spPr>
          <a:xfrm>
            <a:off x="1466620" y="6471186"/>
            <a:ext cx="2135733" cy="338554"/>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a:t>
            </a:r>
            <a:r>
              <a:rPr lang="en-GB" sz="1600" b="1" dirty="0">
                <a:solidFill>
                  <a:schemeClr val="accent1">
                    <a:lumMod val="50000"/>
                  </a:schemeClr>
                </a:solidFill>
                <a:effectLst/>
                <a:latin typeface="Meta" panose="00000400000000000000"/>
                <a:ea typeface="Aptos" panose="020B0004020202020204" pitchFamily="34" charset="0"/>
              </a:rPr>
              <a:t>Perkin’s Green) </a:t>
            </a:r>
            <a:endParaRPr lang="en-GB" sz="1600" b="1" dirty="0">
              <a:solidFill>
                <a:schemeClr val="accent1">
                  <a:lumMod val="50000"/>
                </a:schemeClr>
              </a:solidFill>
              <a:latin typeface="Meta" panose="00000400000000000000"/>
            </a:endParaRPr>
          </a:p>
        </p:txBody>
      </p:sp>
      <p:pic>
        <p:nvPicPr>
          <p:cNvPr id="3" name="Picture 2" descr="A blue and white logo&#10;&#10;Description automatically generated, Picture">
            <a:extLst>
              <a:ext uri="{FF2B5EF4-FFF2-40B4-BE49-F238E27FC236}">
                <a16:creationId xmlns:a16="http://schemas.microsoft.com/office/drawing/2014/main" id="{CD8ECD4A-0B09-6CEF-4334-EE92F5E74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63647"/>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a:cxnSpLocks/>
          </p:cNvCxnSpPr>
          <p:nvPr/>
        </p:nvCxnSpPr>
        <p:spPr>
          <a:xfrm flipH="1" flipV="1">
            <a:off x="8164285" y="648354"/>
            <a:ext cx="1692234" cy="1073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G</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6" name="Picture 5" descr="Diagram&#10;&#10;Description automatically generated">
            <a:extLst>
              <a:ext uri="{FF2B5EF4-FFF2-40B4-BE49-F238E27FC236}">
                <a16:creationId xmlns:a16="http://schemas.microsoft.com/office/drawing/2014/main" id="{B87F8E32-48A8-4252-9E7A-36D8CD39D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62" y="648354"/>
            <a:ext cx="7479323" cy="5177993"/>
          </a:xfrm>
          <a:prstGeom prst="rect">
            <a:avLst/>
          </a:prstGeom>
        </p:spPr>
      </p:pic>
      <p:pic>
        <p:nvPicPr>
          <p:cNvPr id="12" name="Picture 11">
            <a:extLst>
              <a:ext uri="{FF2B5EF4-FFF2-40B4-BE49-F238E27FC236}">
                <a16:creationId xmlns:a16="http://schemas.microsoft.com/office/drawing/2014/main" id="{87E70E43-4544-4662-8F43-80C0BAD2C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311" y="3033594"/>
            <a:ext cx="347051" cy="327452"/>
          </a:xfrm>
          <a:prstGeom prst="rect">
            <a:avLst/>
          </a:prstGeom>
          <a:ln>
            <a:solidFill>
              <a:schemeClr val="tx1"/>
            </a:solidFill>
          </a:ln>
        </p:spPr>
      </p:pic>
      <p:pic>
        <p:nvPicPr>
          <p:cNvPr id="13" name="Picture 12">
            <a:extLst>
              <a:ext uri="{FF2B5EF4-FFF2-40B4-BE49-F238E27FC236}">
                <a16:creationId xmlns:a16="http://schemas.microsoft.com/office/drawing/2014/main" id="{2BA237CC-7796-4E0D-8F51-A1E9775B9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725" y="3825146"/>
            <a:ext cx="347051" cy="327452"/>
          </a:xfrm>
          <a:prstGeom prst="rect">
            <a:avLst/>
          </a:prstGeom>
          <a:ln>
            <a:solidFill>
              <a:schemeClr val="tx1"/>
            </a:solidFill>
          </a:ln>
        </p:spPr>
      </p:pic>
      <p:pic>
        <p:nvPicPr>
          <p:cNvPr id="14" name="Picture 13">
            <a:extLst>
              <a:ext uri="{FF2B5EF4-FFF2-40B4-BE49-F238E27FC236}">
                <a16:creationId xmlns:a16="http://schemas.microsoft.com/office/drawing/2014/main" id="{2BE14444-021F-4C9A-877D-DAFDB8938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316" y="3453164"/>
            <a:ext cx="255864" cy="328733"/>
          </a:xfrm>
          <a:prstGeom prst="rect">
            <a:avLst/>
          </a:prstGeom>
          <a:ln w="25400">
            <a:solidFill>
              <a:srgbClr val="FF0000"/>
            </a:solidFill>
          </a:ln>
        </p:spPr>
      </p:pic>
      <p:sp>
        <p:nvSpPr>
          <p:cNvPr id="1880" name="Rectangle 1879">
            <a:extLst>
              <a:ext uri="{FF2B5EF4-FFF2-40B4-BE49-F238E27FC236}">
                <a16:creationId xmlns:a16="http://schemas.microsoft.com/office/drawing/2014/main" id="{4C2F60DB-71DD-4A94-8BD4-47C7E013DEA7}"/>
              </a:ext>
            </a:extLst>
          </p:cNvPr>
          <p:cNvSpPr/>
          <p:nvPr/>
        </p:nvSpPr>
        <p:spPr>
          <a:xfrm>
            <a:off x="6260123" y="4148341"/>
            <a:ext cx="465940" cy="67375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Rectangle 15">
            <a:extLst>
              <a:ext uri="{FF2B5EF4-FFF2-40B4-BE49-F238E27FC236}">
                <a16:creationId xmlns:a16="http://schemas.microsoft.com/office/drawing/2014/main" id="{2224C542-4773-4070-BBBD-07398EA92D54}"/>
              </a:ext>
            </a:extLst>
          </p:cNvPr>
          <p:cNvSpPr/>
          <p:nvPr/>
        </p:nvSpPr>
        <p:spPr>
          <a:xfrm>
            <a:off x="2817756" y="3419738"/>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0" name="Up Arrow 24">
            <a:extLst>
              <a:ext uri="{FF2B5EF4-FFF2-40B4-BE49-F238E27FC236}">
                <a16:creationId xmlns:a16="http://schemas.microsoft.com/office/drawing/2014/main" id="{6539FC43-3DDC-41C7-B326-8CBD921EF74D}"/>
              </a:ext>
            </a:extLst>
          </p:cNvPr>
          <p:cNvSpPr/>
          <p:nvPr/>
        </p:nvSpPr>
        <p:spPr>
          <a:xfrm rot="10800000">
            <a:off x="7157558" y="5152685"/>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1" name="Up Arrow 24">
            <a:extLst>
              <a:ext uri="{FF2B5EF4-FFF2-40B4-BE49-F238E27FC236}">
                <a16:creationId xmlns:a16="http://schemas.microsoft.com/office/drawing/2014/main" id="{DCEC713F-2C73-490E-A033-B9D8A4B3D154}"/>
              </a:ext>
            </a:extLst>
          </p:cNvPr>
          <p:cNvSpPr/>
          <p:nvPr/>
        </p:nvSpPr>
        <p:spPr>
          <a:xfrm rot="11822676">
            <a:off x="2780023" y="4239600"/>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Rectangle 21">
            <a:extLst>
              <a:ext uri="{FF2B5EF4-FFF2-40B4-BE49-F238E27FC236}">
                <a16:creationId xmlns:a16="http://schemas.microsoft.com/office/drawing/2014/main" id="{54107D2B-7ADC-481F-9D20-6B2CD98448CC}"/>
              </a:ext>
            </a:extLst>
          </p:cNvPr>
          <p:cNvSpPr/>
          <p:nvPr/>
        </p:nvSpPr>
        <p:spPr>
          <a:xfrm>
            <a:off x="7096368" y="3891610"/>
            <a:ext cx="301915" cy="11809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3" name="Rectangle 22">
            <a:extLst>
              <a:ext uri="{FF2B5EF4-FFF2-40B4-BE49-F238E27FC236}">
                <a16:creationId xmlns:a16="http://schemas.microsoft.com/office/drawing/2014/main" id="{BA7064B7-3058-4800-8866-D0760C9A6EE7}"/>
              </a:ext>
            </a:extLst>
          </p:cNvPr>
          <p:cNvSpPr/>
          <p:nvPr/>
        </p:nvSpPr>
        <p:spPr>
          <a:xfrm>
            <a:off x="6850591" y="3891611"/>
            <a:ext cx="245777" cy="9236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descr="A blue and white logo&#10;&#10;Description automatically generated, Picture">
            <a:extLst>
              <a:ext uri="{FF2B5EF4-FFF2-40B4-BE49-F238E27FC236}">
                <a16:creationId xmlns:a16="http://schemas.microsoft.com/office/drawing/2014/main" id="{97325F8F-02DC-E519-7F59-4AD1878E1E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85920"/>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8" name="Picture 7">
            <a:extLst>
              <a:ext uri="{FF2B5EF4-FFF2-40B4-BE49-F238E27FC236}">
                <a16:creationId xmlns:a16="http://schemas.microsoft.com/office/drawing/2014/main" id="{4F9B4669-D073-4003-896E-326BAC84B4A9}"/>
              </a:ext>
            </a:extLst>
          </p:cNvPr>
          <p:cNvPicPr>
            <a:picLocks noChangeAspect="1"/>
          </p:cNvPicPr>
          <p:nvPr/>
        </p:nvPicPr>
        <p:blipFill rotWithShape="1">
          <a:blip r:embed="rId4"/>
          <a:srcRect r="543"/>
          <a:stretch/>
        </p:blipFill>
        <p:spPr>
          <a:xfrm>
            <a:off x="1135444" y="726830"/>
            <a:ext cx="6468925" cy="5008807"/>
          </a:xfrm>
          <a:prstGeom prst="rect">
            <a:avLst/>
          </a:prstGeom>
        </p:spPr>
      </p:pic>
      <p:pic>
        <p:nvPicPr>
          <p:cNvPr id="9" name="Picture 8">
            <a:extLst>
              <a:ext uri="{FF2B5EF4-FFF2-40B4-BE49-F238E27FC236}">
                <a16:creationId xmlns:a16="http://schemas.microsoft.com/office/drawing/2014/main" id="{69CD4D57-D702-4A28-994B-C2CA8D75B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386" y="3010149"/>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ED062CBC-A488-4708-90D1-AB3CB9018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725" y="3825146"/>
            <a:ext cx="347051" cy="327452"/>
          </a:xfrm>
          <a:prstGeom prst="rect">
            <a:avLst/>
          </a:prstGeom>
          <a:ln>
            <a:solidFill>
              <a:schemeClr val="tx1"/>
            </a:solidFill>
          </a:ln>
        </p:spPr>
      </p:pic>
      <p:pic>
        <p:nvPicPr>
          <p:cNvPr id="13" name="Picture 12">
            <a:extLst>
              <a:ext uri="{FF2B5EF4-FFF2-40B4-BE49-F238E27FC236}">
                <a16:creationId xmlns:a16="http://schemas.microsoft.com/office/drawing/2014/main" id="{18650556-810F-4A6E-9A14-9D64DF204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131" y="3453164"/>
            <a:ext cx="255864" cy="328733"/>
          </a:xfrm>
          <a:prstGeom prst="rect">
            <a:avLst/>
          </a:prstGeom>
          <a:ln w="25400">
            <a:solidFill>
              <a:srgbClr val="FF0000"/>
            </a:solidFill>
          </a:ln>
        </p:spPr>
      </p:pic>
      <p:sp>
        <p:nvSpPr>
          <p:cNvPr id="16" name="Rectangle 15">
            <a:extLst>
              <a:ext uri="{FF2B5EF4-FFF2-40B4-BE49-F238E27FC236}">
                <a16:creationId xmlns:a16="http://schemas.microsoft.com/office/drawing/2014/main" id="{A176C511-6F4B-4AF0-B085-5390AF3C1B7E}"/>
              </a:ext>
            </a:extLst>
          </p:cNvPr>
          <p:cNvSpPr/>
          <p:nvPr/>
        </p:nvSpPr>
        <p:spPr>
          <a:xfrm>
            <a:off x="6260123" y="4148341"/>
            <a:ext cx="465940" cy="67375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1" name="Rectangle 15">
            <a:extLst>
              <a:ext uri="{FF2B5EF4-FFF2-40B4-BE49-F238E27FC236}">
                <a16:creationId xmlns:a16="http://schemas.microsoft.com/office/drawing/2014/main" id="{81BF2202-58B4-4555-954C-B18E9AF81B2A}"/>
              </a:ext>
            </a:extLst>
          </p:cNvPr>
          <p:cNvSpPr/>
          <p:nvPr/>
        </p:nvSpPr>
        <p:spPr>
          <a:xfrm>
            <a:off x="2841201" y="3411923"/>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descr="A blue and white logo&#10;&#10;Description automatically generated, Picture">
            <a:extLst>
              <a:ext uri="{FF2B5EF4-FFF2-40B4-BE49-F238E27FC236}">
                <a16:creationId xmlns:a16="http://schemas.microsoft.com/office/drawing/2014/main" id="{DD56FAC3-027F-064E-50E7-5EE08DBA0E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2</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76F38A0A-2D43-4300-B057-CF7BF298F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629231"/>
            <a:ext cx="7537312" cy="5218139"/>
          </a:xfrm>
          <a:prstGeom prst="rect">
            <a:avLst/>
          </a:prstGeom>
        </p:spPr>
      </p:pic>
      <p:pic>
        <p:nvPicPr>
          <p:cNvPr id="8" name="Picture 7">
            <a:extLst>
              <a:ext uri="{FF2B5EF4-FFF2-40B4-BE49-F238E27FC236}">
                <a16:creationId xmlns:a16="http://schemas.microsoft.com/office/drawing/2014/main" id="{8ACE26B4-D117-46AA-A6A1-D8F506BBA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824" y="3016148"/>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E488CBF3-C5DC-4DA3-A608-467AA1D22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1224" y="3444788"/>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8E7918CD-FBFA-4E0B-8C85-351074BAAA71}"/>
              </a:ext>
            </a:extLst>
          </p:cNvPr>
          <p:cNvSpPr/>
          <p:nvPr/>
        </p:nvSpPr>
        <p:spPr>
          <a:xfrm>
            <a:off x="6333216" y="4130906"/>
            <a:ext cx="465940" cy="60936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C0F0B50C-D9A5-4411-BDB6-DC6C93B7EED1}"/>
              </a:ext>
            </a:extLst>
          </p:cNvPr>
          <p:cNvSpPr/>
          <p:nvPr/>
        </p:nvSpPr>
        <p:spPr>
          <a:xfrm>
            <a:off x="2983467" y="3392819"/>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9" name="Picture 8">
            <a:extLst>
              <a:ext uri="{FF2B5EF4-FFF2-40B4-BE49-F238E27FC236}">
                <a16:creationId xmlns:a16="http://schemas.microsoft.com/office/drawing/2014/main" id="{11B9550E-7847-4085-B2C5-75AF65231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944" y="3819149"/>
            <a:ext cx="347051" cy="327452"/>
          </a:xfrm>
          <a:prstGeom prst="rect">
            <a:avLst/>
          </a:prstGeom>
          <a:ln>
            <a:solidFill>
              <a:schemeClr val="tx1"/>
            </a:solidFill>
          </a:ln>
        </p:spPr>
      </p:pic>
      <p:pic>
        <p:nvPicPr>
          <p:cNvPr id="6" name="Picture 5" descr="A blue and white logo&#10;&#10;Description automatically generated, Picture">
            <a:extLst>
              <a:ext uri="{FF2B5EF4-FFF2-40B4-BE49-F238E27FC236}">
                <a16:creationId xmlns:a16="http://schemas.microsoft.com/office/drawing/2014/main" id="{9E0F1F81-B4E6-4CD9-76B9-98899C1EF5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7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3</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A61501C9-F6D4-4458-AFE5-658A1B337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629231"/>
            <a:ext cx="7541859" cy="5218140"/>
          </a:xfrm>
          <a:prstGeom prst="rect">
            <a:avLst/>
          </a:prstGeom>
        </p:spPr>
      </p:pic>
      <p:pic>
        <p:nvPicPr>
          <p:cNvPr id="8" name="Picture 7">
            <a:extLst>
              <a:ext uri="{FF2B5EF4-FFF2-40B4-BE49-F238E27FC236}">
                <a16:creationId xmlns:a16="http://schemas.microsoft.com/office/drawing/2014/main" id="{F600FBD0-51D5-4E6A-B973-142A02665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316" y="2994519"/>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FE5396CB-290B-480D-8131-0754805D2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724" y="3791061"/>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77BBB674-7AC2-40F1-894C-678AB0345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250" y="3429000"/>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3F8FD967-13B5-4704-A2DD-0FA7CF835794}"/>
              </a:ext>
            </a:extLst>
          </p:cNvPr>
          <p:cNvSpPr/>
          <p:nvPr/>
        </p:nvSpPr>
        <p:spPr>
          <a:xfrm>
            <a:off x="6365161" y="4130906"/>
            <a:ext cx="418593" cy="60936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326000C8-34DB-401D-9B69-D5CFF164FB00}"/>
              </a:ext>
            </a:extLst>
          </p:cNvPr>
          <p:cNvSpPr/>
          <p:nvPr/>
        </p:nvSpPr>
        <p:spPr>
          <a:xfrm>
            <a:off x="2997501" y="3404109"/>
            <a:ext cx="465940" cy="693522"/>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66752172-BBCC-AB96-6036-D547BF9728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4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4</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D85DEEC1-A7C2-4577-AB1E-F9D81E76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80" y="581891"/>
            <a:ext cx="7541859" cy="5295002"/>
          </a:xfrm>
          <a:prstGeom prst="rect">
            <a:avLst/>
          </a:prstGeom>
        </p:spPr>
      </p:pic>
      <p:pic>
        <p:nvPicPr>
          <p:cNvPr id="8" name="Picture 7">
            <a:extLst>
              <a:ext uri="{FF2B5EF4-FFF2-40B4-BE49-F238E27FC236}">
                <a16:creationId xmlns:a16="http://schemas.microsoft.com/office/drawing/2014/main" id="{A31DD7E8-DE5F-494D-ABE3-EFB42F570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783" y="3011744"/>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30BF4000-FA9D-43C8-A759-938C0494C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537" y="3793051"/>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070D5B99-63FC-4169-82D0-C7A6FD0A68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250" y="3431153"/>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FF3892F7-788F-4096-B483-3B64462A2AA3}"/>
              </a:ext>
            </a:extLst>
          </p:cNvPr>
          <p:cNvSpPr/>
          <p:nvPr/>
        </p:nvSpPr>
        <p:spPr>
          <a:xfrm>
            <a:off x="6353908" y="4127504"/>
            <a:ext cx="443274" cy="63206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FC5A5E89-D542-40D0-8D52-A8BE15EDCD9B}"/>
              </a:ext>
            </a:extLst>
          </p:cNvPr>
          <p:cNvSpPr/>
          <p:nvPr/>
        </p:nvSpPr>
        <p:spPr>
          <a:xfrm>
            <a:off x="2995783" y="3399270"/>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7568DDD6-89AF-D548-9F7D-A4D7573088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2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61283" y="653143"/>
            <a:ext cx="1229503" cy="3416320"/>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Sir</a:t>
            </a:r>
          </a:p>
          <a:p>
            <a:pPr algn="r"/>
            <a:r>
              <a:rPr lang="en-GB" b="1" dirty="0">
                <a:solidFill>
                  <a:schemeClr val="accent1">
                    <a:lumMod val="50000"/>
                  </a:schemeClr>
                </a:solidFill>
                <a:latin typeface="Meta" panose="00000400000000000000" pitchFamily="2" charset="0"/>
              </a:rPr>
              <a:t>Michael</a:t>
            </a:r>
          </a:p>
          <a:p>
            <a:pPr algn="r"/>
            <a:r>
              <a:rPr lang="en-GB" b="1" dirty="0">
                <a:solidFill>
                  <a:schemeClr val="accent1">
                    <a:lumMod val="50000"/>
                  </a:schemeClr>
                </a:solidFill>
                <a:latin typeface="Meta" panose="00000400000000000000" pitchFamily="2" charset="0"/>
              </a:rPr>
              <a:t>Uren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5</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DE26AA3A-D081-4A67-AB59-3824CF95A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559806"/>
            <a:ext cx="7621890" cy="5311145"/>
          </a:xfrm>
          <a:prstGeom prst="rect">
            <a:avLst/>
          </a:prstGeom>
        </p:spPr>
      </p:pic>
      <p:pic>
        <p:nvPicPr>
          <p:cNvPr id="8" name="Picture 7">
            <a:extLst>
              <a:ext uri="{FF2B5EF4-FFF2-40B4-BE49-F238E27FC236}">
                <a16:creationId xmlns:a16="http://schemas.microsoft.com/office/drawing/2014/main" id="{E9AC8F78-F8D0-40C0-B998-4649E63D7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911" y="3002123"/>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44DCAECF-2CDA-4C57-A7A8-C395D227D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860" y="3795639"/>
            <a:ext cx="347051" cy="327452"/>
          </a:xfrm>
          <a:prstGeom prst="rect">
            <a:avLst/>
          </a:prstGeom>
          <a:ln>
            <a:solidFill>
              <a:schemeClr val="tx1"/>
            </a:solidFill>
          </a:ln>
        </p:spPr>
      </p:pic>
      <p:pic>
        <p:nvPicPr>
          <p:cNvPr id="12" name="Picture 11">
            <a:extLst>
              <a:ext uri="{FF2B5EF4-FFF2-40B4-BE49-F238E27FC236}">
                <a16:creationId xmlns:a16="http://schemas.microsoft.com/office/drawing/2014/main" id="{E1C69123-7A9D-4356-8040-10F58F5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386" y="3429000"/>
            <a:ext cx="255864" cy="328733"/>
          </a:xfrm>
          <a:prstGeom prst="rect">
            <a:avLst/>
          </a:prstGeom>
          <a:ln w="25400">
            <a:solidFill>
              <a:srgbClr val="FF0000"/>
            </a:solidFill>
          </a:ln>
        </p:spPr>
      </p:pic>
      <p:sp>
        <p:nvSpPr>
          <p:cNvPr id="13" name="Rectangle 12">
            <a:extLst>
              <a:ext uri="{FF2B5EF4-FFF2-40B4-BE49-F238E27FC236}">
                <a16:creationId xmlns:a16="http://schemas.microsoft.com/office/drawing/2014/main" id="{071FAB77-B7EF-4E0D-8774-0E648342B1AA}"/>
              </a:ext>
            </a:extLst>
          </p:cNvPr>
          <p:cNvSpPr/>
          <p:nvPr/>
        </p:nvSpPr>
        <p:spPr>
          <a:xfrm>
            <a:off x="6424245" y="4130906"/>
            <a:ext cx="436073" cy="63648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5">
            <a:extLst>
              <a:ext uri="{FF2B5EF4-FFF2-40B4-BE49-F238E27FC236}">
                <a16:creationId xmlns:a16="http://schemas.microsoft.com/office/drawing/2014/main" id="{753D4B86-A6C5-4763-9D7B-629FA8DEB843}"/>
              </a:ext>
            </a:extLst>
          </p:cNvPr>
          <p:cNvSpPr/>
          <p:nvPr/>
        </p:nvSpPr>
        <p:spPr>
          <a:xfrm>
            <a:off x="3042911" y="3381028"/>
            <a:ext cx="465940" cy="721233"/>
          </a:xfrm>
          <a:custGeom>
            <a:avLst/>
            <a:gdLst>
              <a:gd name="connsiteX0" fmla="*/ 0 w 465940"/>
              <a:gd name="connsiteY0" fmla="*/ 0 h 588371"/>
              <a:gd name="connsiteX1" fmla="*/ 465940 w 465940"/>
              <a:gd name="connsiteY1" fmla="*/ 0 h 588371"/>
              <a:gd name="connsiteX2" fmla="*/ 465940 w 465940"/>
              <a:gd name="connsiteY2" fmla="*/ 588371 h 588371"/>
              <a:gd name="connsiteX3" fmla="*/ 0 w 465940"/>
              <a:gd name="connsiteY3" fmla="*/ 588371 h 588371"/>
              <a:gd name="connsiteX4" fmla="*/ 0 w 465940"/>
              <a:gd name="connsiteY4" fmla="*/ 0 h 588371"/>
              <a:gd name="connsiteX0" fmla="*/ 0 w 465940"/>
              <a:gd name="connsiteY0" fmla="*/ 0 h 721233"/>
              <a:gd name="connsiteX1" fmla="*/ 465940 w 465940"/>
              <a:gd name="connsiteY1" fmla="*/ 0 h 721233"/>
              <a:gd name="connsiteX2" fmla="*/ 465940 w 465940"/>
              <a:gd name="connsiteY2" fmla="*/ 721233 h 721233"/>
              <a:gd name="connsiteX3" fmla="*/ 0 w 465940"/>
              <a:gd name="connsiteY3" fmla="*/ 588371 h 721233"/>
              <a:gd name="connsiteX4" fmla="*/ 0 w 465940"/>
              <a:gd name="connsiteY4" fmla="*/ 0 h 721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0" h="721233">
                <a:moveTo>
                  <a:pt x="0" y="0"/>
                </a:moveTo>
                <a:lnTo>
                  <a:pt x="465940" y="0"/>
                </a:lnTo>
                <a:lnTo>
                  <a:pt x="465940" y="721233"/>
                </a:lnTo>
                <a:lnTo>
                  <a:pt x="0" y="588371"/>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1E7C5D9B-74F4-133D-2996-AC3CBE6439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99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99C46DAB575E47B8B3773D6811CC38" ma:contentTypeVersion="17" ma:contentTypeDescription="Create a new document." ma:contentTypeScope="" ma:versionID="ab9ce520900f00fb68ed80f204b56854">
  <xsd:schema xmlns:xsd="http://www.w3.org/2001/XMLSchema" xmlns:xs="http://www.w3.org/2001/XMLSchema" xmlns:p="http://schemas.microsoft.com/office/2006/metadata/properties" xmlns:ns2="a8c16492-d17c-4db4-b625-0434cc1681da" xmlns:ns3="ce5965f5-c2f2-4905-82eb-ee76cdac95fc" targetNamespace="http://schemas.microsoft.com/office/2006/metadata/properties" ma:root="true" ma:fieldsID="2304f8f2d2f530f7e80f3225ac767ef4" ns2:_="" ns3:_="">
    <xsd:import namespace="a8c16492-d17c-4db4-b625-0434cc1681da"/>
    <xsd:import namespace="ce5965f5-c2f2-4905-82eb-ee76cdac95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6492-d17c-4db4-b625-0434cc168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965f5-c2f2-4905-82eb-ee76cdac95f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104f53-e80e-419e-9cb9-3645af082992}" ma:internalName="TaxCatchAll" ma:showField="CatchAllData" ma:web="ce5965f5-c2f2-4905-82eb-ee76cdac95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c16492-d17c-4db4-b625-0434cc1681da">
      <Terms xmlns="http://schemas.microsoft.com/office/infopath/2007/PartnerControls"/>
    </lcf76f155ced4ddcb4097134ff3c332f>
    <TaxCatchAll xmlns="ce5965f5-c2f2-4905-82eb-ee76cdac95fc" xsi:nil="true"/>
  </documentManagement>
</p:properties>
</file>

<file path=customXml/itemProps1.xml><?xml version="1.0" encoding="utf-8"?>
<ds:datastoreItem xmlns:ds="http://schemas.openxmlformats.org/officeDocument/2006/customXml" ds:itemID="{4606C9CD-6134-46D2-ACD9-2AE4220E827E}">
  <ds:schemaRefs>
    <ds:schemaRef ds:uri="http://schemas.microsoft.com/sharepoint/v3/contenttype/forms"/>
  </ds:schemaRefs>
</ds:datastoreItem>
</file>

<file path=customXml/itemProps2.xml><?xml version="1.0" encoding="utf-8"?>
<ds:datastoreItem xmlns:ds="http://schemas.openxmlformats.org/officeDocument/2006/customXml" ds:itemID="{D1A4964F-C35A-494C-BFB5-2789DAB68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6492-d17c-4db4-b625-0434cc1681da"/>
    <ds:schemaRef ds:uri="ce5965f5-c2f2-4905-82eb-ee76cdac9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18110E-83D6-4688-ADFC-6CA152EFE4A8}">
  <ds:schemaRef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 ds:uri="ce5965f5-c2f2-4905-82eb-ee76cdac95fc"/>
    <ds:schemaRef ds:uri="a8c16492-d17c-4db4-b625-0434cc1681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574</TotalTime>
  <Words>937</Words>
  <Application>Microsoft Office PowerPoint</Application>
  <PresentationFormat>A4 Paper (210x297 mm)</PresentationFormat>
  <Paragraphs>292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Meta</vt:lpstr>
      <vt:lpstr>Times New Roman</vt: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Steve</dc:creator>
  <cp:lastModifiedBy>Sangare, Madina Y</cp:lastModifiedBy>
  <cp:revision>37</cp:revision>
  <dcterms:created xsi:type="dcterms:W3CDTF">2019-12-04T10:00:22Z</dcterms:created>
  <dcterms:modified xsi:type="dcterms:W3CDTF">2025-04-26T22:10:48Z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0x0101003699C46DAB575E47B8B3773D6811CC38</vt:lpwstr>
  </property>
  <property fmtid="{D5CDD505-2E9C-101B-9397-08002B2CF9AE}" pid="3" name="MediaServiceImageTags">
    <vt:lpwstr/>
  </property>
</Properties>
</file>