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73" r:id="rId6"/>
    <p:sldId id="274" r:id="rId7"/>
    <p:sldId id="260" r:id="rId8"/>
    <p:sldId id="284" r:id="rId9"/>
    <p:sldId id="276" r:id="rId10"/>
    <p:sldId id="277" r:id="rId11"/>
    <p:sldId id="275" r:id="rId12"/>
    <p:sldId id="278" r:id="rId13"/>
    <p:sldId id="279" r:id="rId14"/>
    <p:sldId id="280" r:id="rId15"/>
    <p:sldId id="281" r:id="rId16"/>
    <p:sldId id="282" r:id="rId17"/>
    <p:sldId id="283" r:id="rId18"/>
  </p:sldIdLst>
  <p:sldSz cx="9906000" cy="6858000" type="A4"/>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E4CDB-F02D-4D46-B1E0-F3FE2ACBACCB}" v="11" dt="2025-05-01T10:57:16.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6" autoAdjust="0"/>
    <p:restoredTop sz="94660"/>
  </p:normalViewPr>
  <p:slideViewPr>
    <p:cSldViewPr snapToGrid="0" showGuides="1">
      <p:cViewPr varScale="1">
        <p:scale>
          <a:sx n="111" d="100"/>
          <a:sy n="111" d="100"/>
        </p:scale>
        <p:origin x="1998" y="10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50178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178280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99054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56903-60D1-4FA6-9DA0-E486F1647EF1}"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31640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56903-60D1-4FA6-9DA0-E486F1647EF1}" type="datetimeFigureOut">
              <a:rPr lang="en-GB" smtClean="0"/>
              <a:t>01/05/2025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81945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C56903-60D1-4FA6-9DA0-E486F1647EF1}" type="datetimeFigureOut">
              <a:rPr lang="en-GB" smtClean="0"/>
              <a:t>01/05/2025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05430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C56903-60D1-4FA6-9DA0-E486F1647EF1}" type="datetimeFigureOut">
              <a:rPr lang="en-GB" smtClean="0"/>
              <a:t>01/05/2025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73583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C56903-60D1-4FA6-9DA0-E486F1647EF1}" type="datetimeFigureOut">
              <a:rPr lang="en-GB" smtClean="0"/>
              <a:t>01/05/2025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15931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56903-60D1-4FA6-9DA0-E486F1647EF1}" type="datetimeFigureOut">
              <a:rPr lang="en-GB" smtClean="0"/>
              <a:t>01/05/2025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81198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56903-60D1-4FA6-9DA0-E486F1647EF1}" type="datetimeFigureOut">
              <a:rPr lang="en-GB" smtClean="0"/>
              <a:t>01/05/2025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299550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56903-60D1-4FA6-9DA0-E486F1647EF1}" type="datetimeFigureOut">
              <a:rPr lang="en-GB" smtClean="0"/>
              <a:t>01/05/2025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92B78-C1C1-466B-BF26-F5E334D66447}" type="slidenum">
              <a:rPr lang="en-GB" smtClean="0"/>
              <a:t>‹#›</a:t>
            </a:fld>
            <a:endParaRPr lang="en-GB"/>
          </a:p>
        </p:txBody>
      </p:sp>
    </p:spTree>
    <p:extLst>
      <p:ext uri="{BB962C8B-B14F-4D97-AF65-F5344CB8AC3E}">
        <p14:creationId xmlns:p14="http://schemas.microsoft.com/office/powerpoint/2010/main" val="391847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56903-60D1-4FA6-9DA0-E486F1647EF1}" type="datetimeFigureOut">
              <a:rPr lang="en-GB" smtClean="0"/>
              <a:t>01/05/2025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92B78-C1C1-466B-BF26-F5E334D66447}" type="slidenum">
              <a:rPr lang="en-GB" smtClean="0"/>
              <a:t>‹#›</a:t>
            </a:fld>
            <a:endParaRPr lang="en-GB"/>
          </a:p>
        </p:txBody>
      </p:sp>
    </p:spTree>
    <p:extLst>
      <p:ext uri="{BB962C8B-B14F-4D97-AF65-F5344CB8AC3E}">
        <p14:creationId xmlns:p14="http://schemas.microsoft.com/office/powerpoint/2010/main" val="738914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6405" eaLnBrk="0" fontAlgn="base" hangingPunct="0">
              <a:spcBef>
                <a:spcPct val="0"/>
              </a:spcBef>
              <a:spcAft>
                <a:spcPct val="0"/>
              </a:spcAft>
            </a:pPr>
            <a:r>
              <a:rPr lang="en-GB" altLang="en-US" b="1" dirty="0">
                <a:ea typeface="Times New Roman" panose="02020603050405020304" pitchFamily="18" charset="0"/>
                <a:cs typeface="Arial" panose="020B0604020202020204" pitchFamily="34" charset="0"/>
              </a:rPr>
              <a:t>Purpose:</a:t>
            </a:r>
            <a:endParaRPr lang="en-GB" altLang="en-US" dirty="0"/>
          </a:p>
          <a:p>
            <a:pPr defTabSz="586405" eaLnBrk="0" fontAlgn="base" hangingPunct="0">
              <a:spcBef>
                <a:spcPct val="0"/>
              </a:spcBef>
              <a:spcAft>
                <a:spcPct val="0"/>
              </a:spcAft>
            </a:pPr>
            <a:endParaRPr lang="en-GB" altLang="en-US" dirty="0">
              <a:ea typeface="Times New Roman" panose="02020603050405020304" pitchFamily="18" charset="0"/>
              <a:cs typeface="Arial" panose="020B0604020202020204" pitchFamily="34" charset="0"/>
            </a:endParaRP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289991" y="653143"/>
            <a:ext cx="1500795" cy="2585323"/>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Generic</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i="1" dirty="0">
                <a:solidFill>
                  <a:schemeClr val="accent1">
                    <a:lumMod val="50000"/>
                  </a:schemeClr>
                </a:solidFill>
                <a:latin typeface="Meta" panose="00000400000000000000" pitchFamily="2" charset="0"/>
              </a:rPr>
              <a:t>School of</a:t>
            </a:r>
          </a:p>
          <a:p>
            <a:pPr algn="r"/>
            <a:r>
              <a:rPr lang="en-GB" b="1" i="1" dirty="0">
                <a:solidFill>
                  <a:schemeClr val="accent1">
                    <a:lumMod val="50000"/>
                  </a:schemeClr>
                </a:solidFill>
                <a:latin typeface="Meta" panose="00000400000000000000" pitchFamily="2" charset="0"/>
              </a:rPr>
              <a:t>Public Health</a:t>
            </a:r>
          </a:p>
        </p:txBody>
      </p:sp>
      <p:sp>
        <p:nvSpPr>
          <p:cNvPr id="7" name="TextBox 6"/>
          <p:cNvSpPr txBox="1"/>
          <p:nvPr/>
        </p:nvSpPr>
        <p:spPr>
          <a:xfrm>
            <a:off x="41563" y="164597"/>
            <a:ext cx="7778338" cy="4616648"/>
          </a:xfrm>
          <a:prstGeom prst="rect">
            <a:avLst/>
          </a:prstGeom>
          <a:noFill/>
        </p:spPr>
        <p:txBody>
          <a:bodyPr wrap="square" rtlCol="0">
            <a:spAutoFit/>
          </a:bodyPr>
          <a:lstStyle/>
          <a:p>
            <a:pPr algn="just"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The purpose of a Generic Emergency Evacuation Plan (GEEP) is to enable visitors to the</a:t>
            </a:r>
            <a:r>
              <a:rPr lang="en-GB" altLang="en-US" sz="1100" dirty="0">
                <a:solidFill>
                  <a:schemeClr val="accent1">
                    <a:lumMod val="50000"/>
                  </a:schemeClr>
                </a:solidFill>
                <a:latin typeface="Meta" panose="00000400000000000000" pitchFamily="2" charset="0"/>
              </a:rPr>
              <a:t> </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building with restricted mobility or those who may not be able to evacuate unaided to become familiar with the layout, evacuation procedures, available equipment and communication devices.</a:t>
            </a:r>
            <a:r>
              <a:rPr lang="en-GB" altLang="en-US" sz="1100" dirty="0">
                <a:solidFill>
                  <a:schemeClr val="accent1">
                    <a:lumMod val="50000"/>
                  </a:schemeClr>
                </a:solidFill>
                <a:latin typeface="Meta" panose="00000400000000000000" pitchFamily="2" charset="0"/>
              </a:rPr>
              <a:t> </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If you feel that this document does not provide you with sufficient information or that you</a:t>
            </a:r>
            <a:r>
              <a:rPr lang="en-GB" altLang="en-US" sz="1100" dirty="0">
                <a:solidFill>
                  <a:schemeClr val="accent1">
                    <a:lumMod val="50000"/>
                  </a:schemeClr>
                </a:solidFill>
                <a:latin typeface="Meta" panose="00000400000000000000" pitchFamily="2" charset="0"/>
              </a:rPr>
              <a:t> </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require further assistance, please contact the Imperial College London, Security Team on 020 7594 8910.</a:t>
            </a:r>
            <a:endParaRPr lang="en-GB" altLang="en-US" sz="1100" dirty="0">
              <a:solidFill>
                <a:schemeClr val="accent1">
                  <a:lumMod val="50000"/>
                </a:schemeClr>
              </a:solidFill>
              <a:latin typeface="Meta" panose="00000400000000000000" pitchFamily="2" charset="0"/>
            </a:endParaRPr>
          </a:p>
          <a:p>
            <a:pPr algn="just" defTabSz="586405" eaLnBrk="0" fontAlgn="base" hangingPunct="0">
              <a:spcBef>
                <a:spcPct val="0"/>
              </a:spcBef>
              <a:spcAft>
                <a:spcPct val="0"/>
              </a:spcAft>
            </a:pPr>
            <a:endParaRPr lang="en-GB"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GB" altLang="en-US" sz="11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The building:</a:t>
            </a:r>
          </a:p>
          <a:p>
            <a:pPr defTabSz="586405" eaLnBrk="0" fontAlgn="base" hangingPunct="0">
              <a:spcBef>
                <a:spcPct val="0"/>
              </a:spcBef>
              <a:spcAft>
                <a:spcPct val="0"/>
              </a:spcAft>
            </a:pPr>
            <a:endParaRPr lang="en-GB" altLang="en-US" sz="8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The School of Public Health is comprised of 11 floors with the top floor being out of bounds to all visitors. All floors are accessible by using the lift. There are four Fire Exits available from the building on the ground floor. The building has two protected staircases which can be used in the event of an evacuation. </a:t>
            </a:r>
          </a:p>
          <a:p>
            <a:pPr defTabSz="586405" eaLnBrk="0" fontAlgn="base" hangingPunct="0">
              <a:spcBef>
                <a:spcPct val="0"/>
              </a:spcBef>
              <a:spcAft>
                <a:spcPct val="0"/>
              </a:spcAft>
            </a:pPr>
            <a:endPar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An evacuation lift is available in the central lift core (see plans for more details).  </a:t>
            </a:r>
          </a:p>
          <a:p>
            <a:pPr defTabSz="586405" eaLnBrk="0" fontAlgn="base" hangingPunct="0">
              <a:spcBef>
                <a:spcPct val="0"/>
              </a:spcBef>
              <a:spcAft>
                <a:spcPct val="0"/>
              </a:spcAft>
            </a:pPr>
            <a:endPar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Due to the nature of the buildings design, it is not recommended that persons with any significant mobility constraints should use the building without a comprehensive Personal Emergency Egress Plan (PEEP) being put in place. </a:t>
            </a:r>
          </a:p>
          <a:p>
            <a:pPr defTabSz="586405" eaLnBrk="0" fontAlgn="base" hangingPunct="0">
              <a:spcBef>
                <a:spcPct val="0"/>
              </a:spcBef>
              <a:spcAft>
                <a:spcPct val="0"/>
              </a:spcAft>
            </a:pPr>
            <a:endParaRPr lang="en-US"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US" altLang="en-US" sz="11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Action required on hearing the Fire Alarm:</a:t>
            </a:r>
          </a:p>
          <a:p>
            <a:pPr defTabSz="586405" eaLnBrk="0" fontAlgn="base" hangingPunct="0">
              <a:spcBef>
                <a:spcPct val="0"/>
              </a:spcBef>
              <a:spcAft>
                <a:spcPct val="0"/>
              </a:spcAft>
            </a:pPr>
            <a:endParaRPr lang="en-GB" altLang="en-US" sz="8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If able, you should leave the building immediately by the nearest fire exit (see attached floorplan) and report to the assigned assembly point for the building.</a:t>
            </a:r>
            <a:endParaRPr lang="en-GB" altLang="en-US" sz="11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endParaRPr lang="en-GB"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pPr defTabSz="586405" eaLnBrk="0" fontAlgn="base" hangingPunct="0">
              <a:spcBef>
                <a:spcPct val="0"/>
              </a:spcBef>
              <a:spcAft>
                <a:spcPct val="0"/>
              </a:spcAft>
            </a:pPr>
            <a:r>
              <a:rPr lang="en-GB" altLang="en-US" sz="11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Other recommendations:</a:t>
            </a:r>
          </a:p>
          <a:p>
            <a:pPr defTabSz="586405" eaLnBrk="0" fontAlgn="base" hangingPunct="0">
              <a:spcBef>
                <a:spcPct val="0"/>
              </a:spcBef>
              <a:spcAft>
                <a:spcPct val="0"/>
              </a:spcAft>
            </a:pPr>
            <a:endParaRPr lang="en-GB" altLang="en-US" sz="8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r>
              <a:rPr lang="en-GB" altLang="en-US" sz="1100" dirty="0">
                <a:solidFill>
                  <a:schemeClr val="accent1">
                    <a:lumMod val="50000"/>
                  </a:schemeClr>
                </a:solidFill>
                <a:latin typeface="Meta" panose="00000400000000000000" pitchFamily="2" charset="0"/>
                <a:cs typeface="Arial" panose="020B0604020202020204" pitchFamily="34" charset="0"/>
              </a:rPr>
              <a:t>Not all fire escapes are accessible by wheelchair and visitors</a:t>
            </a:r>
            <a:r>
              <a:rPr lang="en-GB" altLang="en-US" sz="1100" b="1" dirty="0">
                <a:solidFill>
                  <a:schemeClr val="accent1">
                    <a:lumMod val="50000"/>
                  </a:schemeClr>
                </a:solidFill>
                <a:latin typeface="Meta" panose="00000400000000000000" pitchFamily="2" charset="0"/>
                <a:cs typeface="Arial" panose="020B0604020202020204" pitchFamily="34" charset="0"/>
              </a:rPr>
              <a:t> </a:t>
            </a:r>
            <a:r>
              <a:rPr lang="en-GB" altLang="en-US" sz="1100" dirty="0">
                <a:solidFill>
                  <a:schemeClr val="accent1">
                    <a:lumMod val="50000"/>
                  </a:schemeClr>
                </a:solidFill>
                <a:latin typeface="Meta" panose="00000400000000000000" pitchFamily="2" charset="0"/>
                <a:cs typeface="Arial" panose="020B0604020202020204" pitchFamily="34" charset="0"/>
              </a:rPr>
              <a:t>t</a:t>
            </a:r>
            <a:r>
              <a:rPr lang="en-GB" altLang="en-US" sz="1100"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rPr>
              <a:t>o Imperial College London should familiarise themselves with the floor layout of the building they are in. Floor plans and evacuation equipment locations have been provided with this document.</a:t>
            </a:r>
            <a:endParaRPr lang="en-GB" altLang="en-US" sz="1100" dirty="0">
              <a:solidFill>
                <a:schemeClr val="accent1">
                  <a:lumMod val="50000"/>
                </a:schemeClr>
              </a:solidFill>
              <a:latin typeface="Meta" panose="00000400000000000000" pitchFamily="2" charset="0"/>
            </a:endParaRPr>
          </a:p>
          <a:p>
            <a:pPr defTabSz="586405" eaLnBrk="0" fontAlgn="base" hangingPunct="0">
              <a:spcBef>
                <a:spcPct val="0"/>
              </a:spcBef>
              <a:spcAft>
                <a:spcPct val="0"/>
              </a:spcAft>
            </a:pPr>
            <a:endParaRPr lang="en-GB" altLang="en-US" sz="800" b="1" dirty="0">
              <a:solidFill>
                <a:schemeClr val="accent1">
                  <a:lumMod val="50000"/>
                </a:schemeClr>
              </a:solidFill>
              <a:latin typeface="Meta" panose="00000400000000000000" pitchFamily="2" charset="0"/>
              <a:ea typeface="Times New Roman" panose="02020603050405020304" pitchFamily="18" charset="0"/>
              <a:cs typeface="Arial" panose="020B0604020202020204" pitchFamily="34" charset="0"/>
            </a:endParaRPr>
          </a:p>
          <a:p>
            <a:endParaRPr lang="en-GB" dirty="0"/>
          </a:p>
        </p:txBody>
      </p:sp>
      <p:pic>
        <p:nvPicPr>
          <p:cNvPr id="12" name="Picture 4" descr="A drawing of a person&#10;&#10;Description generated with high confid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942" y="6259978"/>
            <a:ext cx="499361" cy="49936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95303" y="6214555"/>
            <a:ext cx="8513413" cy="584775"/>
          </a:xfrm>
          <a:prstGeom prst="rect">
            <a:avLst/>
          </a:prstGeom>
        </p:spPr>
        <p:txBody>
          <a:bodyPr wrap="square">
            <a:spAutoFit/>
          </a:bodyPr>
          <a:lstStyle/>
          <a:p>
            <a:pPr algn="ctr"/>
            <a:r>
              <a:rPr lang="en-GB" sz="1600" b="1" dirty="0">
                <a:solidFill>
                  <a:schemeClr val="accent1">
                    <a:lumMod val="50000"/>
                  </a:schemeClr>
                </a:solidFill>
                <a:effectLst/>
                <a:latin typeface="Meta" panose="00000400000000000000" pitchFamily="2" charset="0"/>
              </a:rPr>
              <a:t>The Deaf Alert system is installed in this building. If you would like access to a Deaf Alert Pager, please contact Imperial College London, Security Team on 020 7594 8910.</a:t>
            </a:r>
            <a:endParaRPr lang="en-GB" sz="1600" b="1" dirty="0">
              <a:solidFill>
                <a:schemeClr val="accent1">
                  <a:lumMod val="50000"/>
                </a:schemeClr>
              </a:solidFill>
              <a:latin typeface="Meta" panose="00000400000000000000" pitchFamily="2" charset="0"/>
            </a:endParaRPr>
          </a:p>
        </p:txBody>
      </p:sp>
      <p:pic>
        <p:nvPicPr>
          <p:cNvPr id="14" name="Picture 4" descr="A drawing of a person&#10;&#10;Description generated with high confid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8716" y="6259978"/>
            <a:ext cx="499361" cy="4993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white logo&#10;&#10;Description automatically generated, Picture">
            <a:extLst>
              <a:ext uri="{FF2B5EF4-FFF2-40B4-BE49-F238E27FC236}">
                <a16:creationId xmlns:a16="http://schemas.microsoft.com/office/drawing/2014/main" id="{3C444F5D-0C02-77E3-353D-5319337701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9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289991" y="653143"/>
            <a:ext cx="1500795" cy="3139321"/>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School of</a:t>
            </a:r>
          </a:p>
          <a:p>
            <a:pPr algn="r"/>
            <a:r>
              <a:rPr lang="en-GB" b="1" dirty="0">
                <a:solidFill>
                  <a:schemeClr val="accent1">
                    <a:lumMod val="50000"/>
                  </a:schemeClr>
                </a:solidFill>
                <a:latin typeface="Meta" panose="00000400000000000000" pitchFamily="2" charset="0"/>
              </a:rPr>
              <a:t>Public Health</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5</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20" name="Picture 19" descr="A blueprint of a building&#10;&#10;Description automatically generated">
            <a:extLst>
              <a:ext uri="{FF2B5EF4-FFF2-40B4-BE49-F238E27FC236}">
                <a16:creationId xmlns:a16="http://schemas.microsoft.com/office/drawing/2014/main" id="{5ACD66F7-EB1F-FCC0-F982-2CE90C0580F8}"/>
              </a:ext>
            </a:extLst>
          </p:cNvPr>
          <p:cNvPicPr>
            <a:picLocks noChangeAspect="1"/>
          </p:cNvPicPr>
          <p:nvPr/>
        </p:nvPicPr>
        <p:blipFill rotWithShape="1">
          <a:blip r:embed="rId4">
            <a:extLst>
              <a:ext uri="{28A0092B-C50C-407E-A947-70E740481C1C}">
                <a14:useLocalDpi xmlns:a14="http://schemas.microsoft.com/office/drawing/2010/main" val="0"/>
              </a:ext>
            </a:extLst>
          </a:blip>
          <a:srcRect l="14882" t="2611" r="20442" b="9320"/>
          <a:stretch/>
        </p:blipFill>
        <p:spPr>
          <a:xfrm>
            <a:off x="1624310" y="639157"/>
            <a:ext cx="5382132" cy="5127932"/>
          </a:xfrm>
          <a:prstGeom prst="rect">
            <a:avLst/>
          </a:prstGeom>
        </p:spPr>
      </p:pic>
      <p:sp>
        <p:nvSpPr>
          <p:cNvPr id="3" name="Rectangle 2">
            <a:extLst>
              <a:ext uri="{FF2B5EF4-FFF2-40B4-BE49-F238E27FC236}">
                <a16:creationId xmlns:a16="http://schemas.microsoft.com/office/drawing/2014/main" id="{6FA82ED5-ED1E-34A2-A20A-2BE44ADB0BF8}"/>
              </a:ext>
            </a:extLst>
          </p:cNvPr>
          <p:cNvSpPr/>
          <p:nvPr/>
        </p:nvSpPr>
        <p:spPr>
          <a:xfrm>
            <a:off x="4337344" y="3918858"/>
            <a:ext cx="1089680" cy="82533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6" name="Rectangle 5">
            <a:extLst>
              <a:ext uri="{FF2B5EF4-FFF2-40B4-BE49-F238E27FC236}">
                <a16:creationId xmlns:a16="http://schemas.microsoft.com/office/drawing/2014/main" id="{A2B9A7A9-57DF-B7AA-7E2C-FB838EB2633D}"/>
              </a:ext>
            </a:extLst>
          </p:cNvPr>
          <p:cNvSpPr/>
          <p:nvPr/>
        </p:nvSpPr>
        <p:spPr>
          <a:xfrm>
            <a:off x="3326709" y="3567230"/>
            <a:ext cx="799966" cy="42593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7" name="Picture 6">
            <a:extLst>
              <a:ext uri="{FF2B5EF4-FFF2-40B4-BE49-F238E27FC236}">
                <a16:creationId xmlns:a16="http://schemas.microsoft.com/office/drawing/2014/main" id="{0E3C6610-4995-3BD8-CC2B-E1B79A77F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9220" y="4403839"/>
            <a:ext cx="347051" cy="327452"/>
          </a:xfrm>
          <a:prstGeom prst="rect">
            <a:avLst/>
          </a:prstGeom>
          <a:ln>
            <a:solidFill>
              <a:schemeClr val="tx1"/>
            </a:solidFill>
          </a:ln>
        </p:spPr>
      </p:pic>
      <p:pic>
        <p:nvPicPr>
          <p:cNvPr id="8" name="Picture 7">
            <a:extLst>
              <a:ext uri="{FF2B5EF4-FFF2-40B4-BE49-F238E27FC236}">
                <a16:creationId xmlns:a16="http://schemas.microsoft.com/office/drawing/2014/main" id="{6EB2C36C-0D46-7BD1-1DB6-17CDE23A1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1748" y="3128018"/>
            <a:ext cx="255864" cy="328733"/>
          </a:xfrm>
          <a:prstGeom prst="rect">
            <a:avLst/>
          </a:prstGeom>
          <a:ln w="25400">
            <a:solidFill>
              <a:srgbClr val="FF0000"/>
            </a:solidFill>
          </a:ln>
        </p:spPr>
      </p:pic>
      <p:sp>
        <p:nvSpPr>
          <p:cNvPr id="9" name="Rectangle 8">
            <a:extLst>
              <a:ext uri="{FF2B5EF4-FFF2-40B4-BE49-F238E27FC236}">
                <a16:creationId xmlns:a16="http://schemas.microsoft.com/office/drawing/2014/main" id="{710F298A-8C67-7E21-6B91-B64DD011F9DD}"/>
              </a:ext>
            </a:extLst>
          </p:cNvPr>
          <p:cNvSpPr/>
          <p:nvPr/>
        </p:nvSpPr>
        <p:spPr>
          <a:xfrm>
            <a:off x="3088747" y="3200069"/>
            <a:ext cx="799966" cy="367161"/>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2" name="Picture 11">
            <a:extLst>
              <a:ext uri="{FF2B5EF4-FFF2-40B4-BE49-F238E27FC236}">
                <a16:creationId xmlns:a16="http://schemas.microsoft.com/office/drawing/2014/main" id="{5118D4B1-7BC0-A83F-E838-75620F586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5724" y="3095480"/>
            <a:ext cx="347051" cy="327452"/>
          </a:xfrm>
          <a:prstGeom prst="rect">
            <a:avLst/>
          </a:prstGeom>
          <a:ln>
            <a:solidFill>
              <a:schemeClr val="tx1"/>
            </a:solidFill>
          </a:ln>
        </p:spPr>
      </p:pic>
      <p:sp>
        <p:nvSpPr>
          <p:cNvPr id="13" name="Rectangle 12">
            <a:extLst>
              <a:ext uri="{FF2B5EF4-FFF2-40B4-BE49-F238E27FC236}">
                <a16:creationId xmlns:a16="http://schemas.microsoft.com/office/drawing/2014/main" id="{2BE9F447-386E-19E7-B217-40B62346DD6A}"/>
              </a:ext>
            </a:extLst>
          </p:cNvPr>
          <p:cNvSpPr/>
          <p:nvPr/>
        </p:nvSpPr>
        <p:spPr>
          <a:xfrm>
            <a:off x="4336585" y="2918596"/>
            <a:ext cx="497415" cy="1012873"/>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4" name="Picture 13" descr="A blue and white logo&#10;&#10;Description automatically generated, Picture">
            <a:extLst>
              <a:ext uri="{FF2B5EF4-FFF2-40B4-BE49-F238E27FC236}">
                <a16:creationId xmlns:a16="http://schemas.microsoft.com/office/drawing/2014/main" id="{FDF7CE30-4219-06C8-EA66-41B5C1166A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63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289991" y="653143"/>
            <a:ext cx="1500795" cy="3139321"/>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School of</a:t>
            </a:r>
          </a:p>
          <a:p>
            <a:pPr algn="r"/>
            <a:r>
              <a:rPr lang="en-GB" b="1" dirty="0">
                <a:solidFill>
                  <a:schemeClr val="accent1">
                    <a:lumMod val="50000"/>
                  </a:schemeClr>
                </a:solidFill>
                <a:latin typeface="Meta" panose="00000400000000000000" pitchFamily="2" charset="0"/>
              </a:rPr>
              <a:t>Public Health</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6</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22" name="Picture 21" descr="A blueprint of a building&#10;&#10;Description automatically generated">
            <a:extLst>
              <a:ext uri="{FF2B5EF4-FFF2-40B4-BE49-F238E27FC236}">
                <a16:creationId xmlns:a16="http://schemas.microsoft.com/office/drawing/2014/main" id="{B2653E5A-0D68-E0EC-9B65-97B603CBAFA6}"/>
              </a:ext>
            </a:extLst>
          </p:cNvPr>
          <p:cNvPicPr>
            <a:picLocks noChangeAspect="1"/>
          </p:cNvPicPr>
          <p:nvPr/>
        </p:nvPicPr>
        <p:blipFill rotWithShape="1">
          <a:blip r:embed="rId4">
            <a:extLst>
              <a:ext uri="{28A0092B-C50C-407E-A947-70E740481C1C}">
                <a14:useLocalDpi xmlns:a14="http://schemas.microsoft.com/office/drawing/2010/main" val="0"/>
              </a:ext>
            </a:extLst>
          </a:blip>
          <a:srcRect l="14882" t="2611" r="20442" b="9320"/>
          <a:stretch/>
        </p:blipFill>
        <p:spPr>
          <a:xfrm>
            <a:off x="1624309" y="653143"/>
            <a:ext cx="5382133" cy="5108004"/>
          </a:xfrm>
          <a:prstGeom prst="rect">
            <a:avLst/>
          </a:prstGeom>
        </p:spPr>
      </p:pic>
      <p:sp>
        <p:nvSpPr>
          <p:cNvPr id="7" name="Rectangle 6">
            <a:extLst>
              <a:ext uri="{FF2B5EF4-FFF2-40B4-BE49-F238E27FC236}">
                <a16:creationId xmlns:a16="http://schemas.microsoft.com/office/drawing/2014/main" id="{87837219-3F52-B3F3-B3AC-66E5D6DCCE79}"/>
              </a:ext>
            </a:extLst>
          </p:cNvPr>
          <p:cNvSpPr/>
          <p:nvPr/>
        </p:nvSpPr>
        <p:spPr>
          <a:xfrm>
            <a:off x="4337344" y="3931470"/>
            <a:ext cx="1089680" cy="82533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3" name="Picture 2">
            <a:extLst>
              <a:ext uri="{FF2B5EF4-FFF2-40B4-BE49-F238E27FC236}">
                <a16:creationId xmlns:a16="http://schemas.microsoft.com/office/drawing/2014/main" id="{152185B6-6196-A492-5277-1A9775C2E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9220" y="4403839"/>
            <a:ext cx="347051" cy="327452"/>
          </a:xfrm>
          <a:prstGeom prst="rect">
            <a:avLst/>
          </a:prstGeom>
          <a:ln>
            <a:solidFill>
              <a:schemeClr val="tx1"/>
            </a:solidFill>
          </a:ln>
        </p:spPr>
      </p:pic>
      <p:pic>
        <p:nvPicPr>
          <p:cNvPr id="6" name="Picture 5">
            <a:extLst>
              <a:ext uri="{FF2B5EF4-FFF2-40B4-BE49-F238E27FC236}">
                <a16:creationId xmlns:a16="http://schemas.microsoft.com/office/drawing/2014/main" id="{64842420-9F11-DA29-2959-B3D64A491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1748" y="3128018"/>
            <a:ext cx="255864" cy="328733"/>
          </a:xfrm>
          <a:prstGeom prst="rect">
            <a:avLst/>
          </a:prstGeom>
          <a:ln w="25400">
            <a:solidFill>
              <a:srgbClr val="FF0000"/>
            </a:solidFill>
          </a:ln>
        </p:spPr>
      </p:pic>
      <p:sp>
        <p:nvSpPr>
          <p:cNvPr id="8" name="Rectangle 7">
            <a:extLst>
              <a:ext uri="{FF2B5EF4-FFF2-40B4-BE49-F238E27FC236}">
                <a16:creationId xmlns:a16="http://schemas.microsoft.com/office/drawing/2014/main" id="{8AECC688-0F42-C24D-C04E-25801A5CECC1}"/>
              </a:ext>
            </a:extLst>
          </p:cNvPr>
          <p:cNvSpPr/>
          <p:nvPr/>
        </p:nvSpPr>
        <p:spPr>
          <a:xfrm>
            <a:off x="3326709" y="3579842"/>
            <a:ext cx="799966" cy="42593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9" name="Rectangle 8">
            <a:extLst>
              <a:ext uri="{FF2B5EF4-FFF2-40B4-BE49-F238E27FC236}">
                <a16:creationId xmlns:a16="http://schemas.microsoft.com/office/drawing/2014/main" id="{E589A848-ABC6-EBC1-CDD4-E04B2CE16838}"/>
              </a:ext>
            </a:extLst>
          </p:cNvPr>
          <p:cNvSpPr/>
          <p:nvPr/>
        </p:nvSpPr>
        <p:spPr>
          <a:xfrm>
            <a:off x="3088747" y="3200069"/>
            <a:ext cx="799966" cy="379773"/>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2" name="Picture 11">
            <a:extLst>
              <a:ext uri="{FF2B5EF4-FFF2-40B4-BE49-F238E27FC236}">
                <a16:creationId xmlns:a16="http://schemas.microsoft.com/office/drawing/2014/main" id="{948CB717-F08A-40C0-C0D8-DFF2C0BA13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5724" y="3095480"/>
            <a:ext cx="347051" cy="327452"/>
          </a:xfrm>
          <a:prstGeom prst="rect">
            <a:avLst/>
          </a:prstGeom>
          <a:ln>
            <a:solidFill>
              <a:schemeClr val="tx1"/>
            </a:solidFill>
          </a:ln>
        </p:spPr>
      </p:pic>
      <p:sp>
        <p:nvSpPr>
          <p:cNvPr id="13" name="Rectangle 12">
            <a:extLst>
              <a:ext uri="{FF2B5EF4-FFF2-40B4-BE49-F238E27FC236}">
                <a16:creationId xmlns:a16="http://schemas.microsoft.com/office/drawing/2014/main" id="{E047C996-3233-4BC9-0915-0F1A84E10F7A}"/>
              </a:ext>
            </a:extLst>
          </p:cNvPr>
          <p:cNvSpPr/>
          <p:nvPr/>
        </p:nvSpPr>
        <p:spPr>
          <a:xfrm>
            <a:off x="4336585" y="2918596"/>
            <a:ext cx="497415" cy="1012873"/>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4" name="Picture 13" descr="A blue and white logo&#10;&#10;Description automatically generated, Picture">
            <a:extLst>
              <a:ext uri="{FF2B5EF4-FFF2-40B4-BE49-F238E27FC236}">
                <a16:creationId xmlns:a16="http://schemas.microsoft.com/office/drawing/2014/main" id="{DD626B93-4888-BBDB-148D-13061F4064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82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596" t="15043" r="5900" b="13506"/>
          <a:stretch/>
        </p:blipFill>
        <p:spPr>
          <a:xfrm>
            <a:off x="8164285" y="130628"/>
            <a:ext cx="1543792" cy="451262"/>
          </a:xfrm>
          <a:prstGeom prst="rect">
            <a:avLst/>
          </a:prstGeom>
        </p:spPr>
      </p:pic>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289991" y="653143"/>
            <a:ext cx="1500795" cy="3139321"/>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School of</a:t>
            </a:r>
          </a:p>
          <a:p>
            <a:pPr algn="r"/>
            <a:r>
              <a:rPr lang="en-GB" b="1" dirty="0">
                <a:solidFill>
                  <a:schemeClr val="accent1">
                    <a:lumMod val="50000"/>
                  </a:schemeClr>
                </a:solidFill>
                <a:latin typeface="Meta" panose="00000400000000000000" pitchFamily="2" charset="0"/>
              </a:rPr>
              <a:t>Public Health</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7</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24" name="Picture 23" descr="A blueprint of a building&#10;&#10;Description automatically generated">
            <a:extLst>
              <a:ext uri="{FF2B5EF4-FFF2-40B4-BE49-F238E27FC236}">
                <a16:creationId xmlns:a16="http://schemas.microsoft.com/office/drawing/2014/main" id="{1215B20C-CAA8-00FD-6991-8D64FC4A061A}"/>
              </a:ext>
            </a:extLst>
          </p:cNvPr>
          <p:cNvPicPr>
            <a:picLocks noChangeAspect="1"/>
          </p:cNvPicPr>
          <p:nvPr/>
        </p:nvPicPr>
        <p:blipFill rotWithShape="1">
          <a:blip r:embed="rId5">
            <a:extLst>
              <a:ext uri="{28A0092B-C50C-407E-A947-70E740481C1C}">
                <a14:useLocalDpi xmlns:a14="http://schemas.microsoft.com/office/drawing/2010/main" val="0"/>
              </a:ext>
            </a:extLst>
          </a:blip>
          <a:srcRect l="14931" t="2611" r="20490" b="9727"/>
          <a:stretch/>
        </p:blipFill>
        <p:spPr>
          <a:xfrm>
            <a:off x="1624308" y="639157"/>
            <a:ext cx="5382133" cy="5096480"/>
          </a:xfrm>
          <a:prstGeom prst="rect">
            <a:avLst/>
          </a:prstGeom>
        </p:spPr>
      </p:pic>
      <p:sp>
        <p:nvSpPr>
          <p:cNvPr id="3" name="Rectangle 2">
            <a:extLst>
              <a:ext uri="{FF2B5EF4-FFF2-40B4-BE49-F238E27FC236}">
                <a16:creationId xmlns:a16="http://schemas.microsoft.com/office/drawing/2014/main" id="{C4B64A8A-ABC8-0534-7E19-A0D9BDC9756D}"/>
              </a:ext>
            </a:extLst>
          </p:cNvPr>
          <p:cNvSpPr/>
          <p:nvPr/>
        </p:nvSpPr>
        <p:spPr>
          <a:xfrm>
            <a:off x="4337344" y="3918858"/>
            <a:ext cx="1089680" cy="82533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6" name="Rectangle 5">
            <a:extLst>
              <a:ext uri="{FF2B5EF4-FFF2-40B4-BE49-F238E27FC236}">
                <a16:creationId xmlns:a16="http://schemas.microsoft.com/office/drawing/2014/main" id="{C8EB69F3-3DAF-79E8-3D50-5CAA9CE26F13}"/>
              </a:ext>
            </a:extLst>
          </p:cNvPr>
          <p:cNvSpPr/>
          <p:nvPr/>
        </p:nvSpPr>
        <p:spPr>
          <a:xfrm>
            <a:off x="3326709" y="3567230"/>
            <a:ext cx="799966" cy="42593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7" name="Picture 6">
            <a:extLst>
              <a:ext uri="{FF2B5EF4-FFF2-40B4-BE49-F238E27FC236}">
                <a16:creationId xmlns:a16="http://schemas.microsoft.com/office/drawing/2014/main" id="{24ED9143-2DB0-0890-D1D7-1B72F16D26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9220" y="4403839"/>
            <a:ext cx="347051" cy="327452"/>
          </a:xfrm>
          <a:prstGeom prst="rect">
            <a:avLst/>
          </a:prstGeom>
          <a:ln>
            <a:solidFill>
              <a:schemeClr val="tx1"/>
            </a:solidFill>
          </a:ln>
        </p:spPr>
      </p:pic>
      <p:pic>
        <p:nvPicPr>
          <p:cNvPr id="8" name="Picture 7">
            <a:extLst>
              <a:ext uri="{FF2B5EF4-FFF2-40B4-BE49-F238E27FC236}">
                <a16:creationId xmlns:a16="http://schemas.microsoft.com/office/drawing/2014/main" id="{ED384722-BBF5-FF6D-1CE5-5FEC7102F9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748" y="3128018"/>
            <a:ext cx="255864" cy="328733"/>
          </a:xfrm>
          <a:prstGeom prst="rect">
            <a:avLst/>
          </a:prstGeom>
          <a:ln w="25400">
            <a:solidFill>
              <a:srgbClr val="FF0000"/>
            </a:solidFill>
          </a:ln>
        </p:spPr>
      </p:pic>
      <p:sp>
        <p:nvSpPr>
          <p:cNvPr id="9" name="Rectangle 8">
            <a:extLst>
              <a:ext uri="{FF2B5EF4-FFF2-40B4-BE49-F238E27FC236}">
                <a16:creationId xmlns:a16="http://schemas.microsoft.com/office/drawing/2014/main" id="{DAA829F7-52AE-147E-7D80-C6994EE479EC}"/>
              </a:ext>
            </a:extLst>
          </p:cNvPr>
          <p:cNvSpPr/>
          <p:nvPr/>
        </p:nvSpPr>
        <p:spPr>
          <a:xfrm>
            <a:off x="3088747" y="3200069"/>
            <a:ext cx="799966" cy="367161"/>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2" name="Picture 11">
            <a:extLst>
              <a:ext uri="{FF2B5EF4-FFF2-40B4-BE49-F238E27FC236}">
                <a16:creationId xmlns:a16="http://schemas.microsoft.com/office/drawing/2014/main" id="{9DA40A08-E5A1-D801-7DD1-6AF176FBFA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5724" y="3095480"/>
            <a:ext cx="347051" cy="327452"/>
          </a:xfrm>
          <a:prstGeom prst="rect">
            <a:avLst/>
          </a:prstGeom>
          <a:ln>
            <a:solidFill>
              <a:schemeClr val="tx1"/>
            </a:solidFill>
          </a:ln>
        </p:spPr>
      </p:pic>
      <p:sp>
        <p:nvSpPr>
          <p:cNvPr id="13" name="Rectangle 12">
            <a:extLst>
              <a:ext uri="{FF2B5EF4-FFF2-40B4-BE49-F238E27FC236}">
                <a16:creationId xmlns:a16="http://schemas.microsoft.com/office/drawing/2014/main" id="{9642CB58-D106-37F4-E671-91099F62DF1F}"/>
              </a:ext>
            </a:extLst>
          </p:cNvPr>
          <p:cNvSpPr/>
          <p:nvPr/>
        </p:nvSpPr>
        <p:spPr>
          <a:xfrm>
            <a:off x="4336585" y="2918596"/>
            <a:ext cx="497415" cy="1012873"/>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Tree>
    <p:extLst>
      <p:ext uri="{BB962C8B-B14F-4D97-AF65-F5344CB8AC3E}">
        <p14:creationId xmlns:p14="http://schemas.microsoft.com/office/powerpoint/2010/main" val="3337139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289991" y="653143"/>
            <a:ext cx="1500795" cy="3139321"/>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School of</a:t>
            </a:r>
          </a:p>
          <a:p>
            <a:pPr algn="r"/>
            <a:r>
              <a:rPr lang="en-GB" b="1" dirty="0">
                <a:solidFill>
                  <a:schemeClr val="accent1">
                    <a:lumMod val="50000"/>
                  </a:schemeClr>
                </a:solidFill>
                <a:latin typeface="Meta" panose="00000400000000000000" pitchFamily="2" charset="0"/>
              </a:rPr>
              <a:t>Public Health</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8</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26" name="Picture 25" descr="A blueprint of a house&#10;&#10;Description automatically generated">
            <a:extLst>
              <a:ext uri="{FF2B5EF4-FFF2-40B4-BE49-F238E27FC236}">
                <a16:creationId xmlns:a16="http://schemas.microsoft.com/office/drawing/2014/main" id="{4E896793-71F6-6453-0508-797852E97535}"/>
              </a:ext>
            </a:extLst>
          </p:cNvPr>
          <p:cNvPicPr>
            <a:picLocks noChangeAspect="1"/>
          </p:cNvPicPr>
          <p:nvPr/>
        </p:nvPicPr>
        <p:blipFill rotWithShape="1">
          <a:blip r:embed="rId4">
            <a:extLst>
              <a:ext uri="{28A0092B-C50C-407E-A947-70E740481C1C}">
                <a14:useLocalDpi xmlns:a14="http://schemas.microsoft.com/office/drawing/2010/main" val="0"/>
              </a:ext>
            </a:extLst>
          </a:blip>
          <a:srcRect l="14882" t="2611" r="20442" b="9641"/>
          <a:stretch/>
        </p:blipFill>
        <p:spPr>
          <a:xfrm>
            <a:off x="1624311" y="638852"/>
            <a:ext cx="5382131" cy="5096785"/>
          </a:xfrm>
          <a:prstGeom prst="rect">
            <a:avLst/>
          </a:prstGeom>
        </p:spPr>
      </p:pic>
      <p:sp>
        <p:nvSpPr>
          <p:cNvPr id="3" name="Rectangle 2">
            <a:extLst>
              <a:ext uri="{FF2B5EF4-FFF2-40B4-BE49-F238E27FC236}">
                <a16:creationId xmlns:a16="http://schemas.microsoft.com/office/drawing/2014/main" id="{539F45A6-FF35-116A-B7EB-6892DAFDA6E9}"/>
              </a:ext>
            </a:extLst>
          </p:cNvPr>
          <p:cNvSpPr/>
          <p:nvPr/>
        </p:nvSpPr>
        <p:spPr>
          <a:xfrm>
            <a:off x="4337344" y="3918858"/>
            <a:ext cx="1089680" cy="82533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6" name="Rectangle 5">
            <a:extLst>
              <a:ext uri="{FF2B5EF4-FFF2-40B4-BE49-F238E27FC236}">
                <a16:creationId xmlns:a16="http://schemas.microsoft.com/office/drawing/2014/main" id="{29403986-757A-F435-B926-75C3E88A0175}"/>
              </a:ext>
            </a:extLst>
          </p:cNvPr>
          <p:cNvSpPr/>
          <p:nvPr/>
        </p:nvSpPr>
        <p:spPr>
          <a:xfrm>
            <a:off x="3326709" y="3567230"/>
            <a:ext cx="799966" cy="42593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7" name="Picture 6">
            <a:extLst>
              <a:ext uri="{FF2B5EF4-FFF2-40B4-BE49-F238E27FC236}">
                <a16:creationId xmlns:a16="http://schemas.microsoft.com/office/drawing/2014/main" id="{DA5DAA86-D6E6-00EC-877C-9319FA6BBD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9220" y="4403839"/>
            <a:ext cx="347051" cy="327452"/>
          </a:xfrm>
          <a:prstGeom prst="rect">
            <a:avLst/>
          </a:prstGeom>
          <a:ln>
            <a:solidFill>
              <a:schemeClr val="tx1"/>
            </a:solidFill>
          </a:ln>
        </p:spPr>
      </p:pic>
      <p:pic>
        <p:nvPicPr>
          <p:cNvPr id="8" name="Picture 7">
            <a:extLst>
              <a:ext uri="{FF2B5EF4-FFF2-40B4-BE49-F238E27FC236}">
                <a16:creationId xmlns:a16="http://schemas.microsoft.com/office/drawing/2014/main" id="{057E2971-31F5-E6C6-1786-6BC7621DD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1748" y="3128018"/>
            <a:ext cx="255864" cy="328733"/>
          </a:xfrm>
          <a:prstGeom prst="rect">
            <a:avLst/>
          </a:prstGeom>
          <a:ln w="25400">
            <a:solidFill>
              <a:srgbClr val="FF0000"/>
            </a:solidFill>
          </a:ln>
        </p:spPr>
      </p:pic>
      <p:sp>
        <p:nvSpPr>
          <p:cNvPr id="9" name="Rectangle 8">
            <a:extLst>
              <a:ext uri="{FF2B5EF4-FFF2-40B4-BE49-F238E27FC236}">
                <a16:creationId xmlns:a16="http://schemas.microsoft.com/office/drawing/2014/main" id="{C8E6B7AF-21E3-6D76-B9BD-6FF5FF1E6C27}"/>
              </a:ext>
            </a:extLst>
          </p:cNvPr>
          <p:cNvSpPr/>
          <p:nvPr/>
        </p:nvSpPr>
        <p:spPr>
          <a:xfrm>
            <a:off x="3088747" y="3200069"/>
            <a:ext cx="799966" cy="367161"/>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2" name="Picture 11">
            <a:extLst>
              <a:ext uri="{FF2B5EF4-FFF2-40B4-BE49-F238E27FC236}">
                <a16:creationId xmlns:a16="http://schemas.microsoft.com/office/drawing/2014/main" id="{74BF39EA-C4A2-2DE2-0545-819FE888A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5724" y="3095480"/>
            <a:ext cx="347051" cy="327452"/>
          </a:xfrm>
          <a:prstGeom prst="rect">
            <a:avLst/>
          </a:prstGeom>
          <a:ln>
            <a:solidFill>
              <a:schemeClr val="tx1"/>
            </a:solidFill>
          </a:ln>
        </p:spPr>
      </p:pic>
      <p:sp>
        <p:nvSpPr>
          <p:cNvPr id="13" name="Rectangle 12">
            <a:extLst>
              <a:ext uri="{FF2B5EF4-FFF2-40B4-BE49-F238E27FC236}">
                <a16:creationId xmlns:a16="http://schemas.microsoft.com/office/drawing/2014/main" id="{B95A4D27-4A92-EE4C-3110-391B805285E3}"/>
              </a:ext>
            </a:extLst>
          </p:cNvPr>
          <p:cNvSpPr/>
          <p:nvPr/>
        </p:nvSpPr>
        <p:spPr>
          <a:xfrm>
            <a:off x="4336585" y="2918596"/>
            <a:ext cx="497415" cy="1012873"/>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4" name="Picture 13" descr="A blue and white logo&#10;&#10;Description automatically generated, Picture">
            <a:extLst>
              <a:ext uri="{FF2B5EF4-FFF2-40B4-BE49-F238E27FC236}">
                <a16:creationId xmlns:a16="http://schemas.microsoft.com/office/drawing/2014/main" id="{151145A5-69A0-DCF9-2716-8179385ECD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51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289991" y="653143"/>
            <a:ext cx="1500795" cy="3139321"/>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School of</a:t>
            </a:r>
          </a:p>
          <a:p>
            <a:pPr algn="r"/>
            <a:r>
              <a:rPr lang="en-GB" b="1" dirty="0">
                <a:solidFill>
                  <a:schemeClr val="accent1">
                    <a:lumMod val="50000"/>
                  </a:schemeClr>
                </a:solidFill>
                <a:latin typeface="Meta" panose="00000400000000000000" pitchFamily="2" charset="0"/>
              </a:rPr>
              <a:t>Public Health</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9</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28" name="Picture 27" descr="A blueprint of a house&#10;&#10;Description automatically generated">
            <a:extLst>
              <a:ext uri="{FF2B5EF4-FFF2-40B4-BE49-F238E27FC236}">
                <a16:creationId xmlns:a16="http://schemas.microsoft.com/office/drawing/2014/main" id="{CC45BA30-37B2-DA88-7629-511BA2E7AD7F}"/>
              </a:ext>
            </a:extLst>
          </p:cNvPr>
          <p:cNvPicPr>
            <a:picLocks noChangeAspect="1"/>
          </p:cNvPicPr>
          <p:nvPr/>
        </p:nvPicPr>
        <p:blipFill rotWithShape="1">
          <a:blip r:embed="rId4">
            <a:extLst>
              <a:ext uri="{28A0092B-C50C-407E-A947-70E740481C1C}">
                <a14:useLocalDpi xmlns:a14="http://schemas.microsoft.com/office/drawing/2010/main" val="0"/>
              </a:ext>
            </a:extLst>
          </a:blip>
          <a:srcRect l="14483" t="2611" r="20441" b="9641"/>
          <a:stretch/>
        </p:blipFill>
        <p:spPr>
          <a:xfrm>
            <a:off x="1624309" y="636033"/>
            <a:ext cx="5382133" cy="5093664"/>
          </a:xfrm>
          <a:prstGeom prst="rect">
            <a:avLst/>
          </a:prstGeom>
        </p:spPr>
      </p:pic>
      <p:sp>
        <p:nvSpPr>
          <p:cNvPr id="6" name="Rectangle 5">
            <a:extLst>
              <a:ext uri="{FF2B5EF4-FFF2-40B4-BE49-F238E27FC236}">
                <a16:creationId xmlns:a16="http://schemas.microsoft.com/office/drawing/2014/main" id="{554149C5-F731-B5E7-0D4A-C87A947AC7B5}"/>
              </a:ext>
            </a:extLst>
          </p:cNvPr>
          <p:cNvSpPr/>
          <p:nvPr/>
        </p:nvSpPr>
        <p:spPr>
          <a:xfrm>
            <a:off x="3356397" y="3564416"/>
            <a:ext cx="960284" cy="42593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3" name="Rectangle 2">
            <a:extLst>
              <a:ext uri="{FF2B5EF4-FFF2-40B4-BE49-F238E27FC236}">
                <a16:creationId xmlns:a16="http://schemas.microsoft.com/office/drawing/2014/main" id="{417BD04A-4996-DB70-180C-D65A89D2931F}"/>
              </a:ext>
            </a:extLst>
          </p:cNvPr>
          <p:cNvSpPr/>
          <p:nvPr/>
        </p:nvSpPr>
        <p:spPr>
          <a:xfrm>
            <a:off x="3356397" y="3074308"/>
            <a:ext cx="570030" cy="483802"/>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7" name="Picture 6" descr="A blue and white logo&#10;&#10;Description automatically generated, Picture">
            <a:extLst>
              <a:ext uri="{FF2B5EF4-FFF2-40B4-BE49-F238E27FC236}">
                <a16:creationId xmlns:a16="http://schemas.microsoft.com/office/drawing/2014/main" id="{AD34D223-14B5-3CBF-8B2B-F9D91A33AC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92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3E8FF6D1-3DC3-4D81-9156-72F51FA90860}"/>
              </a:ext>
            </a:extLst>
          </p:cNvPr>
          <p:cNvSpPr/>
          <p:nvPr/>
        </p:nvSpPr>
        <p:spPr>
          <a:xfrm>
            <a:off x="6060997" y="130629"/>
            <a:ext cx="1843454" cy="6004684"/>
          </a:xfrm>
          <a:prstGeom prst="roundRect">
            <a:avLst>
              <a:gd name="adj" fmla="val 750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483953" y="653143"/>
            <a:ext cx="1306833" cy="2862322"/>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Fire</a:t>
            </a:r>
          </a:p>
          <a:p>
            <a:pPr algn="r"/>
            <a:r>
              <a:rPr lang="en-GB" b="1" dirty="0">
                <a:solidFill>
                  <a:schemeClr val="accent1">
                    <a:lumMod val="50000"/>
                  </a:schemeClr>
                </a:solidFill>
                <a:latin typeface="Meta" panose="00000400000000000000" pitchFamily="2" charset="0"/>
              </a:rPr>
              <a:t>Safety</a:t>
            </a:r>
          </a:p>
          <a:p>
            <a:pPr algn="r"/>
            <a:r>
              <a:rPr lang="en-GB" b="1" dirty="0">
                <a:solidFill>
                  <a:schemeClr val="accent1">
                    <a:lumMod val="50000"/>
                  </a:schemeClr>
                </a:solidFill>
                <a:latin typeface="Meta" panose="00000400000000000000" pitchFamily="2" charset="0"/>
              </a:rPr>
              <a:t>Information</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861446" y="939306"/>
            <a:ext cx="789775" cy="771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5D5E800A-4875-481C-A87D-6C3695ED7F86}"/>
              </a:ext>
            </a:extLst>
          </p:cNvPr>
          <p:cNvSpPr/>
          <p:nvPr/>
        </p:nvSpPr>
        <p:spPr>
          <a:xfrm>
            <a:off x="246082" y="130629"/>
            <a:ext cx="1843454" cy="5984268"/>
          </a:xfrm>
          <a:prstGeom prst="roundRect">
            <a:avLst>
              <a:gd name="adj" fmla="val 7505"/>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7A3CFAE5-571F-4727-B3F0-CD748AB0AA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16" t="8146" r="18765" b="8157"/>
          <a:stretch/>
        </p:blipFill>
        <p:spPr>
          <a:xfrm>
            <a:off x="302859" y="221319"/>
            <a:ext cx="1723964" cy="2300561"/>
          </a:xfrm>
          <a:prstGeom prst="rect">
            <a:avLst/>
          </a:prstGeom>
        </p:spPr>
      </p:pic>
      <p:pic>
        <p:nvPicPr>
          <p:cNvPr id="34" name="Picture 10" descr="fire-alarm-call-point">
            <a:extLst>
              <a:ext uri="{FF2B5EF4-FFF2-40B4-BE49-F238E27FC236}">
                <a16:creationId xmlns:a16="http://schemas.microsoft.com/office/drawing/2014/main" id="{402924F8-47CA-442D-AD42-AAD37136D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297" y="203245"/>
            <a:ext cx="1622554" cy="196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Rounded Corners 39">
            <a:extLst>
              <a:ext uri="{FF2B5EF4-FFF2-40B4-BE49-F238E27FC236}">
                <a16:creationId xmlns:a16="http://schemas.microsoft.com/office/drawing/2014/main" id="{1B672372-2B8A-4D44-BE52-7EF91A74E8F6}"/>
              </a:ext>
            </a:extLst>
          </p:cNvPr>
          <p:cNvSpPr/>
          <p:nvPr/>
        </p:nvSpPr>
        <p:spPr>
          <a:xfrm>
            <a:off x="4135262" y="130628"/>
            <a:ext cx="1843454" cy="6004685"/>
          </a:xfrm>
          <a:prstGeom prst="roundRect">
            <a:avLst>
              <a:gd name="adj" fmla="val 7505"/>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11" descr="Break-glass-fire-sign">
            <a:extLst>
              <a:ext uri="{FF2B5EF4-FFF2-40B4-BE49-F238E27FC236}">
                <a16:creationId xmlns:a16="http://schemas.microsoft.com/office/drawing/2014/main" id="{DE34E5C6-0ED0-4B93-8969-BAB9CE23BD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6" t="1522" r="1359" b="2327"/>
          <a:stretch/>
        </p:blipFill>
        <p:spPr bwMode="auto">
          <a:xfrm>
            <a:off x="4195007" y="171448"/>
            <a:ext cx="1699975" cy="201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Rounded Corners 38">
            <a:extLst>
              <a:ext uri="{FF2B5EF4-FFF2-40B4-BE49-F238E27FC236}">
                <a16:creationId xmlns:a16="http://schemas.microsoft.com/office/drawing/2014/main" id="{79D569F6-2D67-4EF6-8C27-0C95C22E1F40}"/>
              </a:ext>
            </a:extLst>
          </p:cNvPr>
          <p:cNvSpPr/>
          <p:nvPr/>
        </p:nvSpPr>
        <p:spPr>
          <a:xfrm>
            <a:off x="2190672" y="130629"/>
            <a:ext cx="1843454" cy="5984268"/>
          </a:xfrm>
          <a:prstGeom prst="roundRect">
            <a:avLst>
              <a:gd name="adj" fmla="val 7505"/>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A92C423B-E498-4F4E-9304-1FC06C777AA0}"/>
              </a:ext>
            </a:extLst>
          </p:cNvPr>
          <p:cNvPicPr>
            <a:picLocks noChangeAspect="1"/>
          </p:cNvPicPr>
          <p:nvPr/>
        </p:nvPicPr>
        <p:blipFill rotWithShape="1">
          <a:blip r:embed="rId5">
            <a:extLst>
              <a:ext uri="{28A0092B-C50C-407E-A947-70E740481C1C}">
                <a14:useLocalDpi xmlns:a14="http://schemas.microsoft.com/office/drawing/2010/main" val="0"/>
              </a:ext>
            </a:extLst>
          </a:blip>
          <a:srcRect l="16071" t="15530" r="15280" b="16149"/>
          <a:stretch/>
        </p:blipFill>
        <p:spPr>
          <a:xfrm>
            <a:off x="2296648" y="203245"/>
            <a:ext cx="1631502" cy="1625044"/>
          </a:xfrm>
          <a:prstGeom prst="rect">
            <a:avLst/>
          </a:prstGeom>
        </p:spPr>
      </p:pic>
      <p:sp>
        <p:nvSpPr>
          <p:cNvPr id="7" name="TextBox 6">
            <a:extLst>
              <a:ext uri="{FF2B5EF4-FFF2-40B4-BE49-F238E27FC236}">
                <a16:creationId xmlns:a16="http://schemas.microsoft.com/office/drawing/2014/main" id="{B6A9B5CF-EFC0-49EC-9525-490D898802A2}"/>
              </a:ext>
            </a:extLst>
          </p:cNvPr>
          <p:cNvSpPr txBox="1"/>
          <p:nvPr/>
        </p:nvSpPr>
        <p:spPr>
          <a:xfrm>
            <a:off x="302859" y="2553253"/>
            <a:ext cx="1723964" cy="3162404"/>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Fire Action Notices can be found in any area within the College and stipulate action in the event of discovering a fire or in the event of the fire alarm sounding in the building.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Please familiarise yourself with the instructions stated in the notice and comply in the event of a fire or fire alarm.</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In the event of fire. Do not call 999. Call Security on </a:t>
            </a:r>
            <a:r>
              <a:rPr lang="en-GB" sz="1050" b="1" dirty="0">
                <a:solidFill>
                  <a:srgbClr val="002060"/>
                </a:solidFill>
                <a:latin typeface="Meta" panose="00000400000000000000" pitchFamily="2" charset="0"/>
              </a:rPr>
              <a:t>0207 589 1000</a:t>
            </a:r>
            <a:r>
              <a:rPr lang="en-GB" sz="1050" dirty="0">
                <a:solidFill>
                  <a:srgbClr val="002060"/>
                </a:solidFill>
                <a:latin typeface="Meta" panose="00000400000000000000" pitchFamily="2" charset="0"/>
              </a:rPr>
              <a:t> and allow them to manage the incident.</a:t>
            </a:r>
          </a:p>
        </p:txBody>
      </p:sp>
      <p:sp>
        <p:nvSpPr>
          <p:cNvPr id="42" name="TextBox 41">
            <a:extLst>
              <a:ext uri="{FF2B5EF4-FFF2-40B4-BE49-F238E27FC236}">
                <a16:creationId xmlns:a16="http://schemas.microsoft.com/office/drawing/2014/main" id="{C9A93526-5D1E-479D-93DB-BB265DDC2C63}"/>
              </a:ext>
            </a:extLst>
          </p:cNvPr>
          <p:cNvSpPr txBox="1"/>
          <p:nvPr/>
        </p:nvSpPr>
        <p:spPr>
          <a:xfrm>
            <a:off x="2250417" y="2554351"/>
            <a:ext cx="1723964" cy="2677656"/>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Fire Doors are designed to protect escape routes within buildings and limit the growth of a fire. Any door labelled with one of the above signs will resist a fire for a minimum of 30 minutes.</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Please ensure that you do not prevent any door with this label from shutting and if you find a door that does not shut then please report it to a member of staff.</a:t>
            </a:r>
          </a:p>
        </p:txBody>
      </p:sp>
      <p:sp>
        <p:nvSpPr>
          <p:cNvPr id="43" name="TextBox 42">
            <a:extLst>
              <a:ext uri="{FF2B5EF4-FFF2-40B4-BE49-F238E27FC236}">
                <a16:creationId xmlns:a16="http://schemas.microsoft.com/office/drawing/2014/main" id="{DA5E7D23-4CE3-4D07-A5DC-EA1F6DCB72C4}"/>
              </a:ext>
            </a:extLst>
          </p:cNvPr>
          <p:cNvSpPr txBox="1"/>
          <p:nvPr/>
        </p:nvSpPr>
        <p:spPr>
          <a:xfrm>
            <a:off x="4184265" y="2553253"/>
            <a:ext cx="1723964" cy="3323987"/>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To maintain security and safety on site, many doors are secured with magnetic locks that only release when the correct key card is used or when the fire alarm activates.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Should you come to a fire escape route door that appears to be locked (or has not released correctly) there will be a green break glass unit nearby which will release the door.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Push the plastic window in to operate the lock override. </a:t>
            </a:r>
          </a:p>
        </p:txBody>
      </p:sp>
      <p:sp>
        <p:nvSpPr>
          <p:cNvPr id="44" name="TextBox 43">
            <a:extLst>
              <a:ext uri="{FF2B5EF4-FFF2-40B4-BE49-F238E27FC236}">
                <a16:creationId xmlns:a16="http://schemas.microsoft.com/office/drawing/2014/main" id="{E9CD4640-3E40-48CF-A87C-7514DD7A47A1}"/>
              </a:ext>
            </a:extLst>
          </p:cNvPr>
          <p:cNvSpPr txBox="1"/>
          <p:nvPr/>
        </p:nvSpPr>
        <p:spPr>
          <a:xfrm>
            <a:off x="6120742" y="2553253"/>
            <a:ext cx="1723964" cy="3485570"/>
          </a:xfrm>
          <a:prstGeom prst="rect">
            <a:avLst/>
          </a:prstGeom>
          <a:noFill/>
        </p:spPr>
        <p:txBody>
          <a:bodyPr wrap="square" rtlCol="0">
            <a:spAutoFit/>
          </a:bodyPr>
          <a:lstStyle/>
          <a:p>
            <a:pPr algn="just"/>
            <a:r>
              <a:rPr lang="en-GB" sz="1050" dirty="0">
                <a:solidFill>
                  <a:srgbClr val="002060"/>
                </a:solidFill>
                <a:latin typeface="Meta" panose="00000400000000000000" pitchFamily="2" charset="0"/>
              </a:rPr>
              <a:t>The fire alarm systems in all of our buildings rely on smoke and heat detectors in much the same way as any system that you might have at home.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Our buildings are far more complex than domestic premises therefore we include the additional measure of Fire Alarm Call Points which will trigger the fire alarm system in a building. </a:t>
            </a:r>
          </a:p>
          <a:p>
            <a:pPr algn="just"/>
            <a:endParaRPr lang="en-GB" sz="1050" dirty="0">
              <a:solidFill>
                <a:srgbClr val="002060"/>
              </a:solidFill>
              <a:latin typeface="Meta" panose="00000400000000000000" pitchFamily="2" charset="0"/>
            </a:endParaRPr>
          </a:p>
          <a:p>
            <a:pPr algn="just"/>
            <a:r>
              <a:rPr lang="en-GB" sz="1050" dirty="0">
                <a:solidFill>
                  <a:srgbClr val="002060"/>
                </a:solidFill>
                <a:latin typeface="Meta" panose="00000400000000000000" pitchFamily="2" charset="0"/>
              </a:rPr>
              <a:t>If you see fire, ensure your own safety first and if possible activate a call point by pushing the plastic window</a:t>
            </a:r>
          </a:p>
        </p:txBody>
      </p:sp>
      <p:pic>
        <p:nvPicPr>
          <p:cNvPr id="2" name="Picture 1" descr="A blue and white logo&#10;&#10;Description automatically generated, Picture">
            <a:extLst>
              <a:ext uri="{FF2B5EF4-FFF2-40B4-BE49-F238E27FC236}">
                <a16:creationId xmlns:a16="http://schemas.microsoft.com/office/drawing/2014/main" id="{0E3ADA24-DEE8-4F45-BE1D-7467664818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icture containing circuit&#10;&#10;Description automatically generated">
            <a:extLst>
              <a:ext uri="{FF2B5EF4-FFF2-40B4-BE49-F238E27FC236}">
                <a16:creationId xmlns:a16="http://schemas.microsoft.com/office/drawing/2014/main" id="{555896DA-7510-40B7-B169-350AF7F54F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16" t="10750" r="20214" b="14587"/>
          <a:stretch/>
        </p:blipFill>
        <p:spPr>
          <a:xfrm>
            <a:off x="1414584" y="737163"/>
            <a:ext cx="6427197" cy="5120402"/>
          </a:xfrm>
          <a:prstGeom prst="rect">
            <a:avLst/>
          </a:prstGeom>
        </p:spPr>
      </p:pic>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535250" y="653143"/>
            <a:ext cx="1255536" cy="2585323"/>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Assembly</a:t>
            </a:r>
          </a:p>
          <a:p>
            <a:pPr algn="r"/>
            <a:r>
              <a:rPr lang="en-GB" b="1" dirty="0">
                <a:solidFill>
                  <a:schemeClr val="accent1">
                    <a:lumMod val="50000"/>
                  </a:schemeClr>
                </a:solidFill>
                <a:latin typeface="Meta" panose="00000400000000000000" pitchFamily="2" charset="0"/>
              </a:rPr>
              <a:t>Point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596" t="15043" r="5900" b="13506"/>
          <a:stretch/>
        </p:blipFill>
        <p:spPr>
          <a:xfrm>
            <a:off x="8164285" y="130628"/>
            <a:ext cx="1543792" cy="451262"/>
          </a:xfrm>
          <a:prstGeom prst="rect">
            <a:avLst/>
          </a:prstGeom>
        </p:spPr>
      </p:pic>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502400" y="5971612"/>
            <a:ext cx="1136650" cy="149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 descr="A close up of a sign&#10;&#10;Description generated with very high confidence"/>
          <p:cNvPicPr>
            <a:picLocks noChangeAspect="1" noChangeArrowheads="1"/>
          </p:cNvPicPr>
          <p:nvPr/>
        </p:nvPicPr>
        <p:blipFill>
          <a:blip r:embed="rId4" cstate="print">
            <a:extLst>
              <a:ext uri="{28A0092B-C50C-407E-A947-70E740481C1C}">
                <a14:useLocalDpi xmlns:a14="http://schemas.microsoft.com/office/drawing/2010/main" val="0"/>
              </a:ext>
            </a:extLst>
          </a:blip>
          <a:srcRect b="7411"/>
          <a:stretch>
            <a:fillRect/>
          </a:stretch>
        </p:blipFill>
        <p:spPr bwMode="auto">
          <a:xfrm flipH="1">
            <a:off x="567041" y="6316968"/>
            <a:ext cx="393582" cy="393582"/>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943676" y="6224965"/>
            <a:ext cx="1493650" cy="584775"/>
          </a:xfrm>
          <a:prstGeom prst="rect">
            <a:avLst/>
          </a:prstGeom>
          <a:noFill/>
        </p:spPr>
        <p:txBody>
          <a:bodyPr wrap="square" rtlCol="0">
            <a:spAutoFit/>
          </a:bodyPr>
          <a:lstStyle/>
          <a:p>
            <a:r>
              <a:rPr lang="en-GB" sz="1600" b="1" dirty="0">
                <a:solidFill>
                  <a:schemeClr val="accent1">
                    <a:lumMod val="50000"/>
                  </a:schemeClr>
                </a:solidFill>
                <a:latin typeface="Meta" panose="00000400000000000000" pitchFamily="2" charset="0"/>
              </a:rPr>
              <a:t>Site Assembly Point</a:t>
            </a:r>
          </a:p>
        </p:txBody>
      </p:sp>
      <p:pic>
        <p:nvPicPr>
          <p:cNvPr id="22" name="Picture 2" descr="A close up of a sign&#10;&#10;Description generated with very high confidence"/>
          <p:cNvPicPr>
            <a:picLocks noChangeAspect="1" noChangeArrowheads="1"/>
          </p:cNvPicPr>
          <p:nvPr/>
        </p:nvPicPr>
        <p:blipFill>
          <a:blip r:embed="rId4" cstate="print">
            <a:extLst>
              <a:ext uri="{28A0092B-C50C-407E-A947-70E740481C1C}">
                <a14:useLocalDpi xmlns:a14="http://schemas.microsoft.com/office/drawing/2010/main" val="0"/>
              </a:ext>
            </a:extLst>
          </a:blip>
          <a:srcRect b="7411"/>
          <a:stretch>
            <a:fillRect/>
          </a:stretch>
        </p:blipFill>
        <p:spPr bwMode="auto">
          <a:xfrm flipH="1">
            <a:off x="3973919" y="3667132"/>
            <a:ext cx="393582" cy="3935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D106D7A-8C5A-4B25-B830-5F27CC29346D}"/>
              </a:ext>
            </a:extLst>
          </p:cNvPr>
          <p:cNvSpPr txBox="1"/>
          <p:nvPr/>
        </p:nvSpPr>
        <p:spPr>
          <a:xfrm rot="20108575">
            <a:off x="3936150" y="2525272"/>
            <a:ext cx="710451" cy="261610"/>
          </a:xfrm>
          <a:prstGeom prst="rect">
            <a:avLst/>
          </a:prstGeom>
          <a:noFill/>
        </p:spPr>
        <p:txBody>
          <a:bodyPr wrap="none" rtlCol="0">
            <a:spAutoFit/>
          </a:bodyPr>
          <a:lstStyle/>
          <a:p>
            <a:r>
              <a:rPr lang="en-GB" sz="1050" dirty="0"/>
              <a:t>Grad Pad</a:t>
            </a:r>
          </a:p>
        </p:txBody>
      </p:sp>
      <p:sp>
        <p:nvSpPr>
          <p:cNvPr id="16" name="TextBox 15">
            <a:extLst>
              <a:ext uri="{FF2B5EF4-FFF2-40B4-BE49-F238E27FC236}">
                <a16:creationId xmlns:a16="http://schemas.microsoft.com/office/drawing/2014/main" id="{9342F507-D189-4DAF-8B6B-87D728586386}"/>
              </a:ext>
            </a:extLst>
          </p:cNvPr>
          <p:cNvSpPr txBox="1"/>
          <p:nvPr/>
        </p:nvSpPr>
        <p:spPr>
          <a:xfrm rot="20152043">
            <a:off x="5324096" y="3206663"/>
            <a:ext cx="534121" cy="261610"/>
          </a:xfrm>
          <a:prstGeom prst="rect">
            <a:avLst/>
          </a:prstGeom>
          <a:noFill/>
        </p:spPr>
        <p:txBody>
          <a:bodyPr wrap="none" rtlCol="0">
            <a:spAutoFit/>
          </a:bodyPr>
          <a:lstStyle/>
          <a:p>
            <a:r>
              <a:rPr lang="en-GB" sz="1050" dirty="0"/>
              <a:t>MSRH</a:t>
            </a:r>
            <a:endParaRPr lang="en-GB" dirty="0"/>
          </a:p>
        </p:txBody>
      </p:sp>
      <p:sp>
        <p:nvSpPr>
          <p:cNvPr id="20" name="TextBox 19">
            <a:extLst>
              <a:ext uri="{FF2B5EF4-FFF2-40B4-BE49-F238E27FC236}">
                <a16:creationId xmlns:a16="http://schemas.microsoft.com/office/drawing/2014/main" id="{EECC2FCC-5B6E-49F4-953A-E79078DC4436}"/>
              </a:ext>
            </a:extLst>
          </p:cNvPr>
          <p:cNvSpPr txBox="1"/>
          <p:nvPr/>
        </p:nvSpPr>
        <p:spPr>
          <a:xfrm rot="20152043">
            <a:off x="5965774" y="4457948"/>
            <a:ext cx="518091" cy="261610"/>
          </a:xfrm>
          <a:prstGeom prst="rect">
            <a:avLst/>
          </a:prstGeom>
          <a:noFill/>
        </p:spPr>
        <p:txBody>
          <a:bodyPr wrap="none" rtlCol="0">
            <a:spAutoFit/>
          </a:bodyPr>
          <a:lstStyle/>
          <a:p>
            <a:r>
              <a:rPr lang="en-GB" sz="1050" dirty="0"/>
              <a:t>I-HUB</a:t>
            </a:r>
          </a:p>
        </p:txBody>
      </p:sp>
      <p:sp>
        <p:nvSpPr>
          <p:cNvPr id="21" name="TextBox 20">
            <a:extLst>
              <a:ext uri="{FF2B5EF4-FFF2-40B4-BE49-F238E27FC236}">
                <a16:creationId xmlns:a16="http://schemas.microsoft.com/office/drawing/2014/main" id="{10E723C5-42BE-420F-82CF-35612DD27214}"/>
              </a:ext>
            </a:extLst>
          </p:cNvPr>
          <p:cNvSpPr txBox="1"/>
          <p:nvPr/>
        </p:nvSpPr>
        <p:spPr>
          <a:xfrm rot="20152043">
            <a:off x="4089169" y="4774363"/>
            <a:ext cx="817852" cy="430887"/>
          </a:xfrm>
          <a:prstGeom prst="rect">
            <a:avLst/>
          </a:prstGeom>
          <a:noFill/>
        </p:spPr>
        <p:txBody>
          <a:bodyPr wrap="none" rtlCol="0">
            <a:spAutoFit/>
          </a:bodyPr>
          <a:lstStyle/>
          <a:p>
            <a:pPr algn="ctr"/>
            <a:r>
              <a:rPr lang="en-GB" sz="1050" dirty="0"/>
              <a:t>Sir Michael</a:t>
            </a:r>
          </a:p>
          <a:p>
            <a:pPr algn="ctr"/>
            <a:r>
              <a:rPr lang="en-GB" sz="1050" dirty="0"/>
              <a:t>Uren Hub</a:t>
            </a:r>
          </a:p>
        </p:txBody>
      </p:sp>
      <p:sp>
        <p:nvSpPr>
          <p:cNvPr id="23" name="TextBox 22">
            <a:extLst>
              <a:ext uri="{FF2B5EF4-FFF2-40B4-BE49-F238E27FC236}">
                <a16:creationId xmlns:a16="http://schemas.microsoft.com/office/drawing/2014/main" id="{7DA59F64-4978-4F2C-B86E-524C768B7D93}"/>
              </a:ext>
            </a:extLst>
          </p:cNvPr>
          <p:cNvSpPr txBox="1"/>
          <p:nvPr/>
        </p:nvSpPr>
        <p:spPr>
          <a:xfrm>
            <a:off x="1493402" y="6468507"/>
            <a:ext cx="2135733" cy="338554"/>
          </a:xfrm>
          <a:prstGeom prst="rect">
            <a:avLst/>
          </a:prstGeom>
          <a:noFill/>
        </p:spPr>
        <p:txBody>
          <a:bodyPr wrap="square" rtlCol="0">
            <a:spAutoFit/>
          </a:bodyPr>
          <a:lstStyle/>
          <a:p>
            <a:r>
              <a:rPr lang="en-GB" sz="1600" b="1" dirty="0">
                <a:solidFill>
                  <a:schemeClr val="accent1">
                    <a:lumMod val="50000"/>
                  </a:schemeClr>
                </a:solidFill>
                <a:latin typeface="Meta" panose="00000400000000000000" pitchFamily="2" charset="0"/>
              </a:rPr>
              <a:t>(Perkin’s Green)</a:t>
            </a:r>
          </a:p>
        </p:txBody>
      </p:sp>
      <p:sp>
        <p:nvSpPr>
          <p:cNvPr id="3" name="TextBox 2">
            <a:extLst>
              <a:ext uri="{FF2B5EF4-FFF2-40B4-BE49-F238E27FC236}">
                <a16:creationId xmlns:a16="http://schemas.microsoft.com/office/drawing/2014/main" id="{3E78677C-532C-ABF9-70D9-71E519C4D66F}"/>
              </a:ext>
            </a:extLst>
          </p:cNvPr>
          <p:cNvSpPr txBox="1"/>
          <p:nvPr/>
        </p:nvSpPr>
        <p:spPr>
          <a:xfrm rot="20152043">
            <a:off x="2422004" y="3944192"/>
            <a:ext cx="938077" cy="430887"/>
          </a:xfrm>
          <a:prstGeom prst="rect">
            <a:avLst/>
          </a:prstGeom>
          <a:noFill/>
        </p:spPr>
        <p:txBody>
          <a:bodyPr wrap="none" rtlCol="0">
            <a:spAutoFit/>
          </a:bodyPr>
          <a:lstStyle/>
          <a:p>
            <a:pPr algn="ctr"/>
            <a:r>
              <a:rPr lang="en-GB" sz="1050" dirty="0"/>
              <a:t>School of</a:t>
            </a:r>
          </a:p>
          <a:p>
            <a:pPr algn="ctr"/>
            <a:r>
              <a:rPr lang="en-GB" sz="1050" dirty="0"/>
              <a:t>Public Health</a:t>
            </a:r>
          </a:p>
        </p:txBody>
      </p:sp>
      <p:sp>
        <p:nvSpPr>
          <p:cNvPr id="6" name="TextBox 5">
            <a:extLst>
              <a:ext uri="{FF2B5EF4-FFF2-40B4-BE49-F238E27FC236}">
                <a16:creationId xmlns:a16="http://schemas.microsoft.com/office/drawing/2014/main" id="{74E9F5B9-587A-06E4-88F2-6D02E1E912D4}"/>
              </a:ext>
            </a:extLst>
          </p:cNvPr>
          <p:cNvSpPr txBox="1"/>
          <p:nvPr/>
        </p:nvSpPr>
        <p:spPr>
          <a:xfrm rot="19013188">
            <a:off x="2864287" y="4733324"/>
            <a:ext cx="973343" cy="253916"/>
          </a:xfrm>
          <a:prstGeom prst="rect">
            <a:avLst/>
          </a:prstGeom>
          <a:noFill/>
        </p:spPr>
        <p:txBody>
          <a:bodyPr wrap="none" rtlCol="0">
            <a:spAutoFit/>
          </a:bodyPr>
          <a:lstStyle/>
          <a:p>
            <a:pPr algn="ctr"/>
            <a:r>
              <a:rPr lang="en-GB" sz="1050" dirty="0"/>
              <a:t>88 Wood Lane</a:t>
            </a:r>
          </a:p>
        </p:txBody>
      </p:sp>
    </p:spTree>
    <p:extLst>
      <p:ext uri="{BB962C8B-B14F-4D97-AF65-F5344CB8AC3E}">
        <p14:creationId xmlns:p14="http://schemas.microsoft.com/office/powerpoint/2010/main" val="341439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floor plan of a building&#10;&#10;Description automatically generated">
            <a:extLst>
              <a:ext uri="{FF2B5EF4-FFF2-40B4-BE49-F238E27FC236}">
                <a16:creationId xmlns:a16="http://schemas.microsoft.com/office/drawing/2014/main" id="{E71A7EFD-AF4B-6E44-69F2-6FB3CF72EB27}"/>
              </a:ext>
            </a:extLst>
          </p:cNvPr>
          <p:cNvPicPr>
            <a:picLocks noChangeAspect="1"/>
          </p:cNvPicPr>
          <p:nvPr/>
        </p:nvPicPr>
        <p:blipFill rotWithShape="1">
          <a:blip r:embed="rId2">
            <a:extLst>
              <a:ext uri="{28A0092B-C50C-407E-A947-70E740481C1C}">
                <a14:useLocalDpi xmlns:a14="http://schemas.microsoft.com/office/drawing/2010/main" val="0"/>
              </a:ext>
            </a:extLst>
          </a:blip>
          <a:srcRect l="11444" t="4925" r="30753" b="4125"/>
          <a:stretch/>
        </p:blipFill>
        <p:spPr>
          <a:xfrm>
            <a:off x="1929739" y="807195"/>
            <a:ext cx="4805289" cy="5455866"/>
          </a:xfrm>
          <a:prstGeom prst="rect">
            <a:avLst/>
          </a:prstGeom>
        </p:spPr>
      </p:pic>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289991" y="653143"/>
            <a:ext cx="1500795" cy="3139321"/>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School of</a:t>
            </a:r>
          </a:p>
          <a:p>
            <a:pPr algn="r"/>
            <a:r>
              <a:rPr lang="en-GB" b="1" dirty="0">
                <a:solidFill>
                  <a:schemeClr val="accent1">
                    <a:lumMod val="50000"/>
                  </a:schemeClr>
                </a:solidFill>
                <a:latin typeface="Meta" panose="00000400000000000000" pitchFamily="2" charset="0"/>
              </a:rPr>
              <a:t>Public Health</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B</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sp>
        <p:nvSpPr>
          <p:cNvPr id="26" name="Rectangle 25">
            <a:extLst>
              <a:ext uri="{FF2B5EF4-FFF2-40B4-BE49-F238E27FC236}">
                <a16:creationId xmlns:a16="http://schemas.microsoft.com/office/drawing/2014/main" id="{77378C57-39A1-608B-F486-AF1F55B51F4C}"/>
              </a:ext>
            </a:extLst>
          </p:cNvPr>
          <p:cNvSpPr/>
          <p:nvPr/>
        </p:nvSpPr>
        <p:spPr>
          <a:xfrm>
            <a:off x="4904350" y="4382814"/>
            <a:ext cx="595385" cy="13965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3" name="Rectangle 12">
            <a:extLst>
              <a:ext uri="{FF2B5EF4-FFF2-40B4-BE49-F238E27FC236}">
                <a16:creationId xmlns:a16="http://schemas.microsoft.com/office/drawing/2014/main" id="{1A6A28E4-1FCF-9A4C-6969-542B3038879E}"/>
              </a:ext>
            </a:extLst>
          </p:cNvPr>
          <p:cNvSpPr/>
          <p:nvPr/>
        </p:nvSpPr>
        <p:spPr>
          <a:xfrm>
            <a:off x="4902446" y="3924074"/>
            <a:ext cx="504023" cy="458740"/>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dirty="0"/>
          </a:p>
        </p:txBody>
      </p:sp>
      <p:pic>
        <p:nvPicPr>
          <p:cNvPr id="12" name="Picture 11">
            <a:extLst>
              <a:ext uri="{FF2B5EF4-FFF2-40B4-BE49-F238E27FC236}">
                <a16:creationId xmlns:a16="http://schemas.microsoft.com/office/drawing/2014/main" id="{69987F15-5474-C96A-6FFE-7E92232315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8162" y="4167312"/>
            <a:ext cx="347051" cy="327452"/>
          </a:xfrm>
          <a:prstGeom prst="rect">
            <a:avLst/>
          </a:prstGeom>
          <a:ln>
            <a:solidFill>
              <a:schemeClr val="tx1"/>
            </a:solidFill>
          </a:ln>
        </p:spPr>
      </p:pic>
      <p:pic>
        <p:nvPicPr>
          <p:cNvPr id="3" name="Picture 2" descr="A blue and white logo&#10;&#10;Description automatically generated, Picture">
            <a:extLst>
              <a:ext uri="{FF2B5EF4-FFF2-40B4-BE49-F238E27FC236}">
                <a16:creationId xmlns:a16="http://schemas.microsoft.com/office/drawing/2014/main" id="{4C5B0619-B538-AC64-522F-4CE89DBFB7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38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52736-77B0-6826-DE79-A259F0E12489}"/>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2A74D499-C6ED-9AE9-6C00-25AB9235F8E1}"/>
              </a:ext>
            </a:extLst>
          </p:cNvPr>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blueprint of a house&#10;&#10;Description automatically generated">
            <a:extLst>
              <a:ext uri="{FF2B5EF4-FFF2-40B4-BE49-F238E27FC236}">
                <a16:creationId xmlns:a16="http://schemas.microsoft.com/office/drawing/2014/main" id="{3FE9C0CD-F2F3-C8B3-2BC7-32BC5A456467}"/>
              </a:ext>
            </a:extLst>
          </p:cNvPr>
          <p:cNvPicPr>
            <a:picLocks noChangeAspect="1"/>
          </p:cNvPicPr>
          <p:nvPr/>
        </p:nvPicPr>
        <p:blipFill rotWithShape="1">
          <a:blip r:embed="rId2">
            <a:extLst>
              <a:ext uri="{28A0092B-C50C-407E-A947-70E740481C1C}">
                <a14:useLocalDpi xmlns:a14="http://schemas.microsoft.com/office/drawing/2010/main" val="0"/>
              </a:ext>
            </a:extLst>
          </a:blip>
          <a:srcRect l="14473" t="11489" r="20899" b="6970"/>
          <a:stretch/>
        </p:blipFill>
        <p:spPr>
          <a:xfrm>
            <a:off x="1551671" y="1122363"/>
            <a:ext cx="5404075" cy="4778540"/>
          </a:xfrm>
          <a:prstGeom prst="rect">
            <a:avLst/>
          </a:prstGeom>
        </p:spPr>
      </p:pic>
      <p:sp>
        <p:nvSpPr>
          <p:cNvPr id="2" name="Title 1">
            <a:extLst>
              <a:ext uri="{FF2B5EF4-FFF2-40B4-BE49-F238E27FC236}">
                <a16:creationId xmlns:a16="http://schemas.microsoft.com/office/drawing/2014/main" id="{ACB938D9-D1DC-A98D-0BCF-E3C8A466E7CA}"/>
              </a:ext>
            </a:extLst>
          </p:cNvPr>
          <p:cNvSpPr>
            <a:spLocks noGrp="1"/>
          </p:cNvSpPr>
          <p:nvPr>
            <p:ph type="ctrTitle"/>
          </p:nvPr>
        </p:nvSpPr>
        <p:spPr/>
        <p:txBody>
          <a:bodyPr/>
          <a:lstStyle/>
          <a:p>
            <a:r>
              <a:rPr lang="en-GB" dirty="0"/>
              <a:t> </a:t>
            </a:r>
          </a:p>
        </p:txBody>
      </p:sp>
      <p:cxnSp>
        <p:nvCxnSpPr>
          <p:cNvPr id="15" name="Straight Connector 14">
            <a:extLst>
              <a:ext uri="{FF2B5EF4-FFF2-40B4-BE49-F238E27FC236}">
                <a16:creationId xmlns:a16="http://schemas.microsoft.com/office/drawing/2014/main" id="{BA7AFA39-B2F4-1177-59AF-E46C7EB363F7}"/>
              </a:ext>
            </a:extLst>
          </p:cNvPr>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5E12BB-3CB1-3BDD-8980-FF9BE6F01A38}"/>
              </a:ext>
            </a:extLst>
          </p:cNvPr>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8BA4C03-4A41-8F8F-B35B-162B233938A5}"/>
              </a:ext>
            </a:extLst>
          </p:cNvPr>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a:extLst>
              <a:ext uri="{FF2B5EF4-FFF2-40B4-BE49-F238E27FC236}">
                <a16:creationId xmlns:a16="http://schemas.microsoft.com/office/drawing/2014/main" id="{90237687-BB2A-4867-7003-1CF19F4584C5}"/>
              </a:ext>
            </a:extLst>
          </p:cNvPr>
          <p:cNvSpPr txBox="1"/>
          <p:nvPr/>
        </p:nvSpPr>
        <p:spPr>
          <a:xfrm>
            <a:off x="8289991" y="653143"/>
            <a:ext cx="1500795" cy="3139321"/>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School of</a:t>
            </a:r>
          </a:p>
          <a:p>
            <a:pPr algn="r"/>
            <a:r>
              <a:rPr lang="en-GB" b="1" dirty="0">
                <a:solidFill>
                  <a:schemeClr val="accent1">
                    <a:lumMod val="50000"/>
                  </a:schemeClr>
                </a:solidFill>
                <a:latin typeface="Meta" panose="00000400000000000000" pitchFamily="2" charset="0"/>
              </a:rPr>
              <a:t>Public Health</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G</a:t>
            </a:r>
          </a:p>
        </p:txBody>
      </p:sp>
      <p:sp>
        <p:nvSpPr>
          <p:cNvPr id="10" name="Oval 9">
            <a:extLst>
              <a:ext uri="{FF2B5EF4-FFF2-40B4-BE49-F238E27FC236}">
                <a16:creationId xmlns:a16="http://schemas.microsoft.com/office/drawing/2014/main" id="{A997E487-BF84-E7F3-CBEE-6F1A98A3F44C}"/>
              </a:ext>
            </a:extLst>
          </p:cNvPr>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552ABDD-EEED-C023-4A0F-F05AB720CCC0}"/>
              </a:ext>
            </a:extLst>
          </p:cNvPr>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a:extLst>
              <a:ext uri="{FF2B5EF4-FFF2-40B4-BE49-F238E27FC236}">
                <a16:creationId xmlns:a16="http://schemas.microsoft.com/office/drawing/2014/main" id="{42A92BB8-5B5D-06CB-6392-FF90A5AAAA8D}"/>
              </a:ext>
            </a:extLst>
          </p:cNvPr>
          <p:cNvGrpSpPr/>
          <p:nvPr/>
        </p:nvGrpSpPr>
        <p:grpSpPr>
          <a:xfrm>
            <a:off x="633851" y="6317413"/>
            <a:ext cx="4596138" cy="361523"/>
            <a:chOff x="633851" y="6317413"/>
            <a:chExt cx="4596138" cy="361523"/>
          </a:xfrm>
        </p:grpSpPr>
        <p:sp>
          <p:nvSpPr>
            <p:cNvPr id="1874" name="Rectangle 1873">
              <a:extLst>
                <a:ext uri="{FF2B5EF4-FFF2-40B4-BE49-F238E27FC236}">
                  <a16:creationId xmlns:a16="http://schemas.microsoft.com/office/drawing/2014/main" id="{386D316D-D85C-34A3-C4F8-B376BDDF5732}"/>
                </a:ext>
              </a:extLst>
            </p:cNvPr>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a:extLst>
                <a:ext uri="{FF2B5EF4-FFF2-40B4-BE49-F238E27FC236}">
                  <a16:creationId xmlns:a16="http://schemas.microsoft.com/office/drawing/2014/main" id="{F008684F-3AE4-8D26-F550-16CC0B46BF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a:extLst>
                <a:ext uri="{FF2B5EF4-FFF2-40B4-BE49-F238E27FC236}">
                  <a16:creationId xmlns:a16="http://schemas.microsoft.com/office/drawing/2014/main" id="{C5D7781D-3C80-9DF9-361E-2B7B2F95CE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a:extLst>
                <a:ext uri="{FF2B5EF4-FFF2-40B4-BE49-F238E27FC236}">
                  <a16:creationId xmlns:a16="http://schemas.microsoft.com/office/drawing/2014/main" id="{251195AA-05A6-452F-AFA7-DED4E7FEAC94}"/>
                </a:ext>
              </a:extLst>
            </p:cNvPr>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a:extLst>
                <a:ext uri="{FF2B5EF4-FFF2-40B4-BE49-F238E27FC236}">
                  <a16:creationId xmlns:a16="http://schemas.microsoft.com/office/drawing/2014/main" id="{110BA08D-9A43-EA34-17E0-CC3535CED7DD}"/>
                </a:ext>
              </a:extLst>
            </p:cNvPr>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a:extLst>
                <a:ext uri="{FF2B5EF4-FFF2-40B4-BE49-F238E27FC236}">
                  <a16:creationId xmlns:a16="http://schemas.microsoft.com/office/drawing/2014/main" id="{6BC807AF-0392-2B23-21B2-C74F45FE2D51}"/>
                </a:ext>
              </a:extLst>
            </p:cNvPr>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sp>
        <p:nvSpPr>
          <p:cNvPr id="14" name="Rectangle 13">
            <a:extLst>
              <a:ext uri="{FF2B5EF4-FFF2-40B4-BE49-F238E27FC236}">
                <a16:creationId xmlns:a16="http://schemas.microsoft.com/office/drawing/2014/main" id="{87C5E847-595E-2711-1DDD-30CD700A083A}"/>
              </a:ext>
            </a:extLst>
          </p:cNvPr>
          <p:cNvSpPr/>
          <p:nvPr/>
        </p:nvSpPr>
        <p:spPr>
          <a:xfrm>
            <a:off x="4312488" y="3935074"/>
            <a:ext cx="1089680" cy="803182"/>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880" name="Rectangle 1879">
            <a:extLst>
              <a:ext uri="{FF2B5EF4-FFF2-40B4-BE49-F238E27FC236}">
                <a16:creationId xmlns:a16="http://schemas.microsoft.com/office/drawing/2014/main" id="{B5540687-73B2-410B-F27D-B87C05B5AF03}"/>
              </a:ext>
            </a:extLst>
          </p:cNvPr>
          <p:cNvSpPr/>
          <p:nvPr/>
        </p:nvSpPr>
        <p:spPr>
          <a:xfrm>
            <a:off x="3307423" y="3551134"/>
            <a:ext cx="642615" cy="48647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6" name="Rectangle 15">
            <a:extLst>
              <a:ext uri="{FF2B5EF4-FFF2-40B4-BE49-F238E27FC236}">
                <a16:creationId xmlns:a16="http://schemas.microsoft.com/office/drawing/2014/main" id="{96A1CC70-687D-2BC5-E2D5-2335E7DCCB17}"/>
              </a:ext>
            </a:extLst>
          </p:cNvPr>
          <p:cNvSpPr/>
          <p:nvPr/>
        </p:nvSpPr>
        <p:spPr>
          <a:xfrm>
            <a:off x="3307423" y="4037610"/>
            <a:ext cx="948408" cy="225632"/>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0" name="Rectangle 19">
            <a:extLst>
              <a:ext uri="{FF2B5EF4-FFF2-40B4-BE49-F238E27FC236}">
                <a16:creationId xmlns:a16="http://schemas.microsoft.com/office/drawing/2014/main" id="{F6663181-F7D2-5A0C-14C5-F4B4F8B56A0C}"/>
              </a:ext>
            </a:extLst>
          </p:cNvPr>
          <p:cNvSpPr/>
          <p:nvPr/>
        </p:nvSpPr>
        <p:spPr>
          <a:xfrm>
            <a:off x="3727747" y="4263242"/>
            <a:ext cx="534390" cy="48647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1" name="Rectangle 20">
            <a:extLst>
              <a:ext uri="{FF2B5EF4-FFF2-40B4-BE49-F238E27FC236}">
                <a16:creationId xmlns:a16="http://schemas.microsoft.com/office/drawing/2014/main" id="{BA009C62-C003-4C10-6114-F34A2A5423A1}"/>
              </a:ext>
            </a:extLst>
          </p:cNvPr>
          <p:cNvSpPr/>
          <p:nvPr/>
        </p:nvSpPr>
        <p:spPr>
          <a:xfrm>
            <a:off x="3907510" y="4749718"/>
            <a:ext cx="354628" cy="401642"/>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2" name="Up Arrow 24">
            <a:extLst>
              <a:ext uri="{FF2B5EF4-FFF2-40B4-BE49-F238E27FC236}">
                <a16:creationId xmlns:a16="http://schemas.microsoft.com/office/drawing/2014/main" id="{809A116A-F6D2-6975-B9B7-3AAE314A24CE}"/>
              </a:ext>
            </a:extLst>
          </p:cNvPr>
          <p:cNvSpPr/>
          <p:nvPr/>
        </p:nvSpPr>
        <p:spPr>
          <a:xfrm rot="5400000">
            <a:off x="4623673" y="4930233"/>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3" name="Up Arrow 24">
            <a:extLst>
              <a:ext uri="{FF2B5EF4-FFF2-40B4-BE49-F238E27FC236}">
                <a16:creationId xmlns:a16="http://schemas.microsoft.com/office/drawing/2014/main" id="{8A2ABE47-C7D5-DCE8-388F-BA6B29AD1E58}"/>
              </a:ext>
            </a:extLst>
          </p:cNvPr>
          <p:cNvSpPr/>
          <p:nvPr/>
        </p:nvSpPr>
        <p:spPr>
          <a:xfrm rot="5400000">
            <a:off x="5837458" y="4507477"/>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4" name="Up Arrow 24">
            <a:extLst>
              <a:ext uri="{FF2B5EF4-FFF2-40B4-BE49-F238E27FC236}">
                <a16:creationId xmlns:a16="http://schemas.microsoft.com/office/drawing/2014/main" id="{E51C5ECD-2DA6-2E10-E0BC-A3D2FC3340DC}"/>
              </a:ext>
            </a:extLst>
          </p:cNvPr>
          <p:cNvSpPr/>
          <p:nvPr/>
        </p:nvSpPr>
        <p:spPr>
          <a:xfrm>
            <a:off x="4864641" y="1001887"/>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25" name="Up Arrow 24">
            <a:extLst>
              <a:ext uri="{FF2B5EF4-FFF2-40B4-BE49-F238E27FC236}">
                <a16:creationId xmlns:a16="http://schemas.microsoft.com/office/drawing/2014/main" id="{FEE46B5A-655F-32FD-1630-E206BE80EB49}"/>
              </a:ext>
            </a:extLst>
          </p:cNvPr>
          <p:cNvSpPr/>
          <p:nvPr/>
        </p:nvSpPr>
        <p:spPr>
          <a:xfrm rot="10800000">
            <a:off x="6140040" y="4686881"/>
            <a:ext cx="179533" cy="166570"/>
          </a:xfrm>
          <a:prstGeom prst="upArrow">
            <a:avLst/>
          </a:prstGeom>
          <a:solidFill>
            <a:srgbClr val="92D050">
              <a:alpha val="7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3" name="Picture 2">
            <a:extLst>
              <a:ext uri="{FF2B5EF4-FFF2-40B4-BE49-F238E27FC236}">
                <a16:creationId xmlns:a16="http://schemas.microsoft.com/office/drawing/2014/main" id="{7A032720-CC3D-B5F7-CC49-3001B90C1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748" y="3128018"/>
            <a:ext cx="255864" cy="328733"/>
          </a:xfrm>
          <a:prstGeom prst="rect">
            <a:avLst/>
          </a:prstGeom>
          <a:ln w="25400">
            <a:solidFill>
              <a:srgbClr val="FF0000"/>
            </a:solidFill>
          </a:ln>
        </p:spPr>
      </p:pic>
      <p:sp>
        <p:nvSpPr>
          <p:cNvPr id="6" name="Rectangle 5">
            <a:extLst>
              <a:ext uri="{FF2B5EF4-FFF2-40B4-BE49-F238E27FC236}">
                <a16:creationId xmlns:a16="http://schemas.microsoft.com/office/drawing/2014/main" id="{558EAFB7-72D3-CB78-8CC8-ED17C010B1FD}"/>
              </a:ext>
            </a:extLst>
          </p:cNvPr>
          <p:cNvSpPr/>
          <p:nvPr/>
        </p:nvSpPr>
        <p:spPr>
          <a:xfrm>
            <a:off x="3307423" y="3064658"/>
            <a:ext cx="566048" cy="48647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7" name="Rectangle 6">
            <a:extLst>
              <a:ext uri="{FF2B5EF4-FFF2-40B4-BE49-F238E27FC236}">
                <a16:creationId xmlns:a16="http://schemas.microsoft.com/office/drawing/2014/main" id="{DD65DEC0-CDDE-728D-6DA9-9C65F45C20F7}"/>
              </a:ext>
            </a:extLst>
          </p:cNvPr>
          <p:cNvSpPr/>
          <p:nvPr/>
        </p:nvSpPr>
        <p:spPr>
          <a:xfrm>
            <a:off x="5917439" y="3351141"/>
            <a:ext cx="139527" cy="1795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ue and white logo&#10;&#10;Description automatically generated, Picture">
            <a:extLst>
              <a:ext uri="{FF2B5EF4-FFF2-40B4-BE49-F238E27FC236}">
                <a16:creationId xmlns:a16="http://schemas.microsoft.com/office/drawing/2014/main" id="{2EE10854-7500-F586-FFD2-841D23C4EB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42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289991" y="653143"/>
            <a:ext cx="1500795" cy="3139321"/>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School of</a:t>
            </a:r>
          </a:p>
          <a:p>
            <a:pPr algn="r"/>
            <a:r>
              <a:rPr lang="en-GB" b="1" dirty="0">
                <a:solidFill>
                  <a:schemeClr val="accent1">
                    <a:lumMod val="50000"/>
                  </a:schemeClr>
                </a:solidFill>
                <a:latin typeface="Meta" panose="00000400000000000000" pitchFamily="2" charset="0"/>
              </a:rPr>
              <a:t>Public Health</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1</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12" name="Picture 11" descr="A blueprint of a building&#10;&#10;Description automatically generated">
            <a:extLst>
              <a:ext uri="{FF2B5EF4-FFF2-40B4-BE49-F238E27FC236}">
                <a16:creationId xmlns:a16="http://schemas.microsoft.com/office/drawing/2014/main" id="{313A8AD2-2D9F-BBAD-6914-84CD981F2E7C}"/>
              </a:ext>
            </a:extLst>
          </p:cNvPr>
          <p:cNvPicPr>
            <a:picLocks noChangeAspect="1"/>
          </p:cNvPicPr>
          <p:nvPr/>
        </p:nvPicPr>
        <p:blipFill rotWithShape="1">
          <a:blip r:embed="rId4">
            <a:extLst>
              <a:ext uri="{28A0092B-C50C-407E-A947-70E740481C1C}">
                <a14:useLocalDpi xmlns:a14="http://schemas.microsoft.com/office/drawing/2010/main" val="0"/>
              </a:ext>
            </a:extLst>
          </a:blip>
          <a:srcRect l="14931" t="2610" r="20442" b="9231"/>
          <a:stretch/>
        </p:blipFill>
        <p:spPr>
          <a:xfrm>
            <a:off x="1645920" y="629390"/>
            <a:ext cx="5348232" cy="5153401"/>
          </a:xfrm>
          <a:prstGeom prst="rect">
            <a:avLst/>
          </a:prstGeom>
        </p:spPr>
      </p:pic>
      <p:sp>
        <p:nvSpPr>
          <p:cNvPr id="9" name="Rectangle 8">
            <a:extLst>
              <a:ext uri="{FF2B5EF4-FFF2-40B4-BE49-F238E27FC236}">
                <a16:creationId xmlns:a16="http://schemas.microsoft.com/office/drawing/2014/main" id="{3039DD77-4FA8-CFD6-49E2-CE04198F057F}"/>
              </a:ext>
            </a:extLst>
          </p:cNvPr>
          <p:cNvSpPr/>
          <p:nvPr/>
        </p:nvSpPr>
        <p:spPr>
          <a:xfrm>
            <a:off x="4337344" y="3931470"/>
            <a:ext cx="1089680" cy="82533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14" name="Rectangle 13">
            <a:extLst>
              <a:ext uri="{FF2B5EF4-FFF2-40B4-BE49-F238E27FC236}">
                <a16:creationId xmlns:a16="http://schemas.microsoft.com/office/drawing/2014/main" id="{E8417EBC-F274-39DD-1731-735C39A49389}"/>
              </a:ext>
            </a:extLst>
          </p:cNvPr>
          <p:cNvSpPr/>
          <p:nvPr/>
        </p:nvSpPr>
        <p:spPr>
          <a:xfrm>
            <a:off x="3326709" y="3579842"/>
            <a:ext cx="799966" cy="42593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6" name="Picture 15">
            <a:extLst>
              <a:ext uri="{FF2B5EF4-FFF2-40B4-BE49-F238E27FC236}">
                <a16:creationId xmlns:a16="http://schemas.microsoft.com/office/drawing/2014/main" id="{550782A1-CA6A-8E4E-CE62-09B7CDE38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9220" y="4416451"/>
            <a:ext cx="347051" cy="327452"/>
          </a:xfrm>
          <a:prstGeom prst="rect">
            <a:avLst/>
          </a:prstGeom>
          <a:ln>
            <a:solidFill>
              <a:schemeClr val="tx1"/>
            </a:solidFill>
          </a:ln>
        </p:spPr>
      </p:pic>
      <p:pic>
        <p:nvPicPr>
          <p:cNvPr id="20" name="Picture 19">
            <a:extLst>
              <a:ext uri="{FF2B5EF4-FFF2-40B4-BE49-F238E27FC236}">
                <a16:creationId xmlns:a16="http://schemas.microsoft.com/office/drawing/2014/main" id="{3233C800-AE37-868F-511B-D923D14B24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1748" y="3140630"/>
            <a:ext cx="255864" cy="328733"/>
          </a:xfrm>
          <a:prstGeom prst="rect">
            <a:avLst/>
          </a:prstGeom>
          <a:ln w="25400">
            <a:solidFill>
              <a:srgbClr val="FF0000"/>
            </a:solidFill>
          </a:ln>
        </p:spPr>
      </p:pic>
      <p:sp>
        <p:nvSpPr>
          <p:cNvPr id="6" name="Rectangle 5">
            <a:extLst>
              <a:ext uri="{FF2B5EF4-FFF2-40B4-BE49-F238E27FC236}">
                <a16:creationId xmlns:a16="http://schemas.microsoft.com/office/drawing/2014/main" id="{9CDD07C6-2B42-F1D8-DD2C-4F939F206869}"/>
              </a:ext>
            </a:extLst>
          </p:cNvPr>
          <p:cNvSpPr/>
          <p:nvPr/>
        </p:nvSpPr>
        <p:spPr>
          <a:xfrm>
            <a:off x="3088747" y="3200069"/>
            <a:ext cx="799966" cy="379773"/>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3" name="Picture 2">
            <a:extLst>
              <a:ext uri="{FF2B5EF4-FFF2-40B4-BE49-F238E27FC236}">
                <a16:creationId xmlns:a16="http://schemas.microsoft.com/office/drawing/2014/main" id="{0A03B202-7DEE-C3C3-63E4-75855DAE0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5724" y="3095480"/>
            <a:ext cx="347051" cy="327452"/>
          </a:xfrm>
          <a:prstGeom prst="rect">
            <a:avLst/>
          </a:prstGeom>
          <a:ln>
            <a:solidFill>
              <a:schemeClr val="tx1"/>
            </a:solidFill>
          </a:ln>
        </p:spPr>
      </p:pic>
      <p:sp>
        <p:nvSpPr>
          <p:cNvPr id="7" name="Rectangle 6">
            <a:extLst>
              <a:ext uri="{FF2B5EF4-FFF2-40B4-BE49-F238E27FC236}">
                <a16:creationId xmlns:a16="http://schemas.microsoft.com/office/drawing/2014/main" id="{3BDD511B-996B-DD95-09F7-55C4E83B0BE7}"/>
              </a:ext>
            </a:extLst>
          </p:cNvPr>
          <p:cNvSpPr/>
          <p:nvPr/>
        </p:nvSpPr>
        <p:spPr>
          <a:xfrm>
            <a:off x="4336585" y="2918596"/>
            <a:ext cx="497415" cy="1012873"/>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8" name="Picture 7" descr="A blue and white logo&#10;&#10;Description automatically generated, Picture">
            <a:extLst>
              <a:ext uri="{FF2B5EF4-FFF2-40B4-BE49-F238E27FC236}">
                <a16:creationId xmlns:a16="http://schemas.microsoft.com/office/drawing/2014/main" id="{200C6EDB-490D-A4ED-1530-7995CEE47C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289991" y="653143"/>
            <a:ext cx="1500795" cy="3139321"/>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School of</a:t>
            </a:r>
          </a:p>
          <a:p>
            <a:pPr algn="r"/>
            <a:r>
              <a:rPr lang="en-GB" b="1" dirty="0">
                <a:solidFill>
                  <a:schemeClr val="accent1">
                    <a:lumMod val="50000"/>
                  </a:schemeClr>
                </a:solidFill>
                <a:latin typeface="Meta" panose="00000400000000000000" pitchFamily="2" charset="0"/>
              </a:rPr>
              <a:t>Public Health</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2</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3" name="Picture 2" descr="A blueprint of a house&#10;&#10;Description automatically generated">
            <a:extLst>
              <a:ext uri="{FF2B5EF4-FFF2-40B4-BE49-F238E27FC236}">
                <a16:creationId xmlns:a16="http://schemas.microsoft.com/office/drawing/2014/main" id="{DA26D8E2-4EA4-A0F9-5AED-CF88F9CE1DD6}"/>
              </a:ext>
            </a:extLst>
          </p:cNvPr>
          <p:cNvPicPr>
            <a:picLocks noChangeAspect="1"/>
          </p:cNvPicPr>
          <p:nvPr/>
        </p:nvPicPr>
        <p:blipFill rotWithShape="1">
          <a:blip r:embed="rId4">
            <a:extLst>
              <a:ext uri="{28A0092B-C50C-407E-A947-70E740481C1C}">
                <a14:useLocalDpi xmlns:a14="http://schemas.microsoft.com/office/drawing/2010/main" val="0"/>
              </a:ext>
            </a:extLst>
          </a:blip>
          <a:srcRect l="13965" t="2611" r="20687" b="9623"/>
          <a:stretch/>
        </p:blipFill>
        <p:spPr>
          <a:xfrm>
            <a:off x="1551672" y="629392"/>
            <a:ext cx="5442480" cy="5106246"/>
          </a:xfrm>
          <a:prstGeom prst="rect">
            <a:avLst/>
          </a:prstGeom>
        </p:spPr>
      </p:pic>
      <p:sp>
        <p:nvSpPr>
          <p:cNvPr id="6" name="Rectangle 5">
            <a:extLst>
              <a:ext uri="{FF2B5EF4-FFF2-40B4-BE49-F238E27FC236}">
                <a16:creationId xmlns:a16="http://schemas.microsoft.com/office/drawing/2014/main" id="{667CE65F-7749-DB19-0006-3276654FAA7D}"/>
              </a:ext>
            </a:extLst>
          </p:cNvPr>
          <p:cNvSpPr/>
          <p:nvPr/>
        </p:nvSpPr>
        <p:spPr>
          <a:xfrm>
            <a:off x="4337344" y="3918858"/>
            <a:ext cx="1089680" cy="82533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7" name="Rectangle 6">
            <a:extLst>
              <a:ext uri="{FF2B5EF4-FFF2-40B4-BE49-F238E27FC236}">
                <a16:creationId xmlns:a16="http://schemas.microsoft.com/office/drawing/2014/main" id="{9209B9AD-7A2C-401E-8197-86D476D97321}"/>
              </a:ext>
            </a:extLst>
          </p:cNvPr>
          <p:cNvSpPr/>
          <p:nvPr/>
        </p:nvSpPr>
        <p:spPr>
          <a:xfrm>
            <a:off x="3333852" y="3567230"/>
            <a:ext cx="799966" cy="42593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8" name="Picture 7">
            <a:extLst>
              <a:ext uri="{FF2B5EF4-FFF2-40B4-BE49-F238E27FC236}">
                <a16:creationId xmlns:a16="http://schemas.microsoft.com/office/drawing/2014/main" id="{7742678F-FEC1-D2D8-9B7D-77EC02865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9220" y="4403839"/>
            <a:ext cx="347051" cy="327452"/>
          </a:xfrm>
          <a:prstGeom prst="rect">
            <a:avLst/>
          </a:prstGeom>
          <a:ln>
            <a:solidFill>
              <a:schemeClr val="tx1"/>
            </a:solidFill>
          </a:ln>
        </p:spPr>
      </p:pic>
      <p:pic>
        <p:nvPicPr>
          <p:cNvPr id="9" name="Picture 8">
            <a:extLst>
              <a:ext uri="{FF2B5EF4-FFF2-40B4-BE49-F238E27FC236}">
                <a16:creationId xmlns:a16="http://schemas.microsoft.com/office/drawing/2014/main" id="{2731F4BC-6174-5EE4-F1B8-159731143D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1748" y="3128018"/>
            <a:ext cx="255864" cy="328733"/>
          </a:xfrm>
          <a:prstGeom prst="rect">
            <a:avLst/>
          </a:prstGeom>
          <a:ln w="25400">
            <a:solidFill>
              <a:srgbClr val="FF0000"/>
            </a:solidFill>
          </a:ln>
        </p:spPr>
      </p:pic>
      <p:sp>
        <p:nvSpPr>
          <p:cNvPr id="12" name="Rectangle 11">
            <a:extLst>
              <a:ext uri="{FF2B5EF4-FFF2-40B4-BE49-F238E27FC236}">
                <a16:creationId xmlns:a16="http://schemas.microsoft.com/office/drawing/2014/main" id="{9C0582A2-9423-01C1-0B6D-27F31B723D85}"/>
              </a:ext>
            </a:extLst>
          </p:cNvPr>
          <p:cNvSpPr/>
          <p:nvPr/>
        </p:nvSpPr>
        <p:spPr>
          <a:xfrm>
            <a:off x="3088747" y="3200069"/>
            <a:ext cx="799966" cy="367161"/>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3" name="Picture 12">
            <a:extLst>
              <a:ext uri="{FF2B5EF4-FFF2-40B4-BE49-F238E27FC236}">
                <a16:creationId xmlns:a16="http://schemas.microsoft.com/office/drawing/2014/main" id="{2DD35101-B956-F8CF-9950-873FAD25B1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1662" y="3083604"/>
            <a:ext cx="347051" cy="327452"/>
          </a:xfrm>
          <a:prstGeom prst="rect">
            <a:avLst/>
          </a:prstGeom>
          <a:ln>
            <a:solidFill>
              <a:schemeClr val="tx1"/>
            </a:solidFill>
          </a:ln>
        </p:spPr>
      </p:pic>
      <p:sp>
        <p:nvSpPr>
          <p:cNvPr id="14" name="Rectangle 13">
            <a:extLst>
              <a:ext uri="{FF2B5EF4-FFF2-40B4-BE49-F238E27FC236}">
                <a16:creationId xmlns:a16="http://schemas.microsoft.com/office/drawing/2014/main" id="{A58A9BE7-3CBC-8A81-95E2-FE04538D84E6}"/>
              </a:ext>
            </a:extLst>
          </p:cNvPr>
          <p:cNvSpPr/>
          <p:nvPr/>
        </p:nvSpPr>
        <p:spPr>
          <a:xfrm>
            <a:off x="4336585" y="2907507"/>
            <a:ext cx="509259" cy="1011352"/>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6" name="Picture 15" descr="A blue and white logo&#10;&#10;Description automatically generated, Picture">
            <a:extLst>
              <a:ext uri="{FF2B5EF4-FFF2-40B4-BE49-F238E27FC236}">
                <a16:creationId xmlns:a16="http://schemas.microsoft.com/office/drawing/2014/main" id="{C3EC7BFF-3E31-FBD9-F688-36B2E77230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06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596" t="15043" r="5900" b="13506"/>
          <a:stretch/>
        </p:blipFill>
        <p:spPr>
          <a:xfrm>
            <a:off x="8164285" y="130628"/>
            <a:ext cx="1543792" cy="451262"/>
          </a:xfrm>
          <a:prstGeom prst="rect">
            <a:avLst/>
          </a:prstGeom>
        </p:spPr>
      </p:pic>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289991" y="653143"/>
            <a:ext cx="1500795" cy="3139321"/>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School of</a:t>
            </a:r>
          </a:p>
          <a:p>
            <a:pPr algn="r"/>
            <a:r>
              <a:rPr lang="en-GB" b="1" dirty="0">
                <a:solidFill>
                  <a:schemeClr val="accent1">
                    <a:lumMod val="50000"/>
                  </a:schemeClr>
                </a:solidFill>
                <a:latin typeface="Meta" panose="00000400000000000000" pitchFamily="2" charset="0"/>
              </a:rPr>
              <a:t>Public Health</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3</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9" name="Picture 8" descr="A blueprint of a building&#10;&#10;Description automatically generated">
            <a:extLst>
              <a:ext uri="{FF2B5EF4-FFF2-40B4-BE49-F238E27FC236}">
                <a16:creationId xmlns:a16="http://schemas.microsoft.com/office/drawing/2014/main" id="{6465B9C3-9D06-E236-3ACE-42583D60FD4A}"/>
              </a:ext>
            </a:extLst>
          </p:cNvPr>
          <p:cNvPicPr>
            <a:picLocks noChangeAspect="1"/>
          </p:cNvPicPr>
          <p:nvPr/>
        </p:nvPicPr>
        <p:blipFill rotWithShape="1">
          <a:blip r:embed="rId5">
            <a:extLst>
              <a:ext uri="{28A0092B-C50C-407E-A947-70E740481C1C}">
                <a14:useLocalDpi xmlns:a14="http://schemas.microsoft.com/office/drawing/2010/main" val="0"/>
              </a:ext>
            </a:extLst>
          </a:blip>
          <a:srcRect l="13965" t="1905" r="20442" b="9231"/>
          <a:stretch/>
        </p:blipFill>
        <p:spPr>
          <a:xfrm>
            <a:off x="1551672" y="581890"/>
            <a:ext cx="5454770" cy="5191139"/>
          </a:xfrm>
          <a:prstGeom prst="rect">
            <a:avLst/>
          </a:prstGeom>
        </p:spPr>
      </p:pic>
      <p:pic>
        <p:nvPicPr>
          <p:cNvPr id="8" name="Picture 7" descr="A blueprint of a building&#10;&#10;Description automatically generated">
            <a:extLst>
              <a:ext uri="{FF2B5EF4-FFF2-40B4-BE49-F238E27FC236}">
                <a16:creationId xmlns:a16="http://schemas.microsoft.com/office/drawing/2014/main" id="{712084B4-0206-BAF5-CCD8-DE0E77DD7EBB}"/>
              </a:ext>
            </a:extLst>
          </p:cNvPr>
          <p:cNvPicPr>
            <a:picLocks noChangeAspect="1"/>
          </p:cNvPicPr>
          <p:nvPr/>
        </p:nvPicPr>
        <p:blipFill rotWithShape="1">
          <a:blip r:embed="rId6">
            <a:extLst>
              <a:ext uri="{28A0092B-C50C-407E-A947-70E740481C1C}">
                <a14:useLocalDpi xmlns:a14="http://schemas.microsoft.com/office/drawing/2010/main" val="0"/>
              </a:ext>
            </a:extLst>
          </a:blip>
          <a:srcRect l="14932" t="2610" r="20442" b="9233"/>
          <a:stretch/>
        </p:blipFill>
        <p:spPr>
          <a:xfrm>
            <a:off x="1624310" y="639157"/>
            <a:ext cx="5382132" cy="5127932"/>
          </a:xfrm>
          <a:prstGeom prst="rect">
            <a:avLst/>
          </a:prstGeom>
        </p:spPr>
      </p:pic>
      <p:sp>
        <p:nvSpPr>
          <p:cNvPr id="29" name="Rectangle 28">
            <a:extLst>
              <a:ext uri="{FF2B5EF4-FFF2-40B4-BE49-F238E27FC236}">
                <a16:creationId xmlns:a16="http://schemas.microsoft.com/office/drawing/2014/main" id="{4C5DE134-1BED-BB61-1DFE-79E9B6BCCEA3}"/>
              </a:ext>
            </a:extLst>
          </p:cNvPr>
          <p:cNvSpPr/>
          <p:nvPr/>
        </p:nvSpPr>
        <p:spPr>
          <a:xfrm>
            <a:off x="4337344" y="3918858"/>
            <a:ext cx="1089680" cy="82533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30" name="Rectangle 29">
            <a:extLst>
              <a:ext uri="{FF2B5EF4-FFF2-40B4-BE49-F238E27FC236}">
                <a16:creationId xmlns:a16="http://schemas.microsoft.com/office/drawing/2014/main" id="{3FACA74C-ED5C-9A7D-27C4-81D0C200ED59}"/>
              </a:ext>
            </a:extLst>
          </p:cNvPr>
          <p:cNvSpPr/>
          <p:nvPr/>
        </p:nvSpPr>
        <p:spPr>
          <a:xfrm>
            <a:off x="3326709" y="3567230"/>
            <a:ext cx="799966" cy="42593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31" name="Picture 30">
            <a:extLst>
              <a:ext uri="{FF2B5EF4-FFF2-40B4-BE49-F238E27FC236}">
                <a16:creationId xmlns:a16="http://schemas.microsoft.com/office/drawing/2014/main" id="{1FCBB90E-D5DB-CCB0-2928-8049868E21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9220" y="4403839"/>
            <a:ext cx="347051" cy="327452"/>
          </a:xfrm>
          <a:prstGeom prst="rect">
            <a:avLst/>
          </a:prstGeom>
          <a:ln>
            <a:solidFill>
              <a:schemeClr val="tx1"/>
            </a:solidFill>
          </a:ln>
        </p:spPr>
      </p:pic>
      <p:pic>
        <p:nvPicPr>
          <p:cNvPr id="3" name="Picture 2">
            <a:extLst>
              <a:ext uri="{FF2B5EF4-FFF2-40B4-BE49-F238E27FC236}">
                <a16:creationId xmlns:a16="http://schemas.microsoft.com/office/drawing/2014/main" id="{DA9C2696-65BF-CEF4-3576-9573CE8888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748" y="3128018"/>
            <a:ext cx="255864" cy="328733"/>
          </a:xfrm>
          <a:prstGeom prst="rect">
            <a:avLst/>
          </a:prstGeom>
          <a:ln w="25400">
            <a:solidFill>
              <a:srgbClr val="FF0000"/>
            </a:solidFill>
          </a:ln>
        </p:spPr>
      </p:pic>
      <p:sp>
        <p:nvSpPr>
          <p:cNvPr id="6" name="Rectangle 5">
            <a:extLst>
              <a:ext uri="{FF2B5EF4-FFF2-40B4-BE49-F238E27FC236}">
                <a16:creationId xmlns:a16="http://schemas.microsoft.com/office/drawing/2014/main" id="{97626FAF-4DF4-957F-B19F-54A713BEA0AC}"/>
              </a:ext>
            </a:extLst>
          </p:cNvPr>
          <p:cNvSpPr/>
          <p:nvPr/>
        </p:nvSpPr>
        <p:spPr>
          <a:xfrm>
            <a:off x="3088747" y="3200069"/>
            <a:ext cx="799966" cy="367161"/>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7" name="Picture 6">
            <a:extLst>
              <a:ext uri="{FF2B5EF4-FFF2-40B4-BE49-F238E27FC236}">
                <a16:creationId xmlns:a16="http://schemas.microsoft.com/office/drawing/2014/main" id="{453B4813-8E3F-407F-904F-712492EAB1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5724" y="3095480"/>
            <a:ext cx="347051" cy="327452"/>
          </a:xfrm>
          <a:prstGeom prst="rect">
            <a:avLst/>
          </a:prstGeom>
          <a:ln>
            <a:solidFill>
              <a:schemeClr val="tx1"/>
            </a:solidFill>
          </a:ln>
        </p:spPr>
      </p:pic>
      <p:sp>
        <p:nvSpPr>
          <p:cNvPr id="12" name="Rectangle 11">
            <a:extLst>
              <a:ext uri="{FF2B5EF4-FFF2-40B4-BE49-F238E27FC236}">
                <a16:creationId xmlns:a16="http://schemas.microsoft.com/office/drawing/2014/main" id="{3A0CADDA-DB3C-A096-8A02-9752537100D1}"/>
              </a:ext>
            </a:extLst>
          </p:cNvPr>
          <p:cNvSpPr/>
          <p:nvPr/>
        </p:nvSpPr>
        <p:spPr>
          <a:xfrm>
            <a:off x="4336585" y="2918596"/>
            <a:ext cx="497415" cy="1012873"/>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Tree>
    <p:extLst>
      <p:ext uri="{BB962C8B-B14F-4D97-AF65-F5344CB8AC3E}">
        <p14:creationId xmlns:p14="http://schemas.microsoft.com/office/powerpoint/2010/main" val="653475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501" y="41564"/>
            <a:ext cx="9809018" cy="6774872"/>
          </a:xfrm>
          <a:prstGeom prst="roundRect">
            <a:avLst>
              <a:gd name="adj" fmla="val 2987"/>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a:t> </a:t>
            </a:r>
          </a:p>
        </p:txBody>
      </p:sp>
      <p:cxnSp>
        <p:nvCxnSpPr>
          <p:cNvPr id="15" name="Straight Connector 14"/>
          <p:cNvCxnSpPr/>
          <p:nvPr/>
        </p:nvCxnSpPr>
        <p:spPr>
          <a:xfrm flipH="1" flipV="1">
            <a:off x="7968343" y="653143"/>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563" y="6196940"/>
            <a:ext cx="1888176" cy="5941"/>
          </a:xfrm>
          <a:prstGeom prst="lin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58463" y="6324993"/>
            <a:ext cx="569387" cy="369332"/>
          </a:xfrm>
          <a:prstGeom prst="rect">
            <a:avLst/>
          </a:prstGeom>
          <a:noFill/>
        </p:spPr>
        <p:txBody>
          <a:bodyPr wrap="none" rtlCol="0">
            <a:spAutoFit/>
          </a:bodyPr>
          <a:lstStyle/>
          <a:p>
            <a:r>
              <a:rPr lang="en-GB" b="1" dirty="0">
                <a:solidFill>
                  <a:schemeClr val="accent1">
                    <a:lumMod val="50000"/>
                  </a:schemeClr>
                </a:solidFill>
                <a:latin typeface="Meta" panose="00000400000000000000" pitchFamily="2" charset="0"/>
              </a:rPr>
              <a:t>KEY</a:t>
            </a:r>
          </a:p>
        </p:txBody>
      </p:sp>
      <p:sp>
        <p:nvSpPr>
          <p:cNvPr id="19" name="TextBox 18"/>
          <p:cNvSpPr txBox="1"/>
          <p:nvPr/>
        </p:nvSpPr>
        <p:spPr>
          <a:xfrm>
            <a:off x="8289991" y="653143"/>
            <a:ext cx="1500795" cy="3139321"/>
          </a:xfrm>
          <a:prstGeom prst="rect">
            <a:avLst/>
          </a:prstGeom>
          <a:noFill/>
        </p:spPr>
        <p:txBody>
          <a:bodyPr wrap="none" rtlCol="0">
            <a:spAutoFit/>
          </a:bodyPr>
          <a:lstStyle/>
          <a:p>
            <a:pPr algn="r"/>
            <a:r>
              <a:rPr lang="en-GB" b="1" dirty="0">
                <a:solidFill>
                  <a:srgbClr val="FF0000"/>
                </a:solidFill>
                <a:latin typeface="Meta" panose="00000400000000000000" pitchFamily="2" charset="0"/>
              </a:rPr>
              <a:t>Fire Safety</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General</a:t>
            </a:r>
          </a:p>
          <a:p>
            <a:pPr algn="r"/>
            <a:r>
              <a:rPr lang="en-GB" b="1" dirty="0">
                <a:solidFill>
                  <a:schemeClr val="accent1">
                    <a:lumMod val="50000"/>
                  </a:schemeClr>
                </a:solidFill>
                <a:latin typeface="Meta" panose="00000400000000000000" pitchFamily="2" charset="0"/>
              </a:rPr>
              <a:t>Emergency</a:t>
            </a:r>
          </a:p>
          <a:p>
            <a:pPr algn="r"/>
            <a:r>
              <a:rPr lang="en-GB" b="1" dirty="0">
                <a:solidFill>
                  <a:schemeClr val="accent1">
                    <a:lumMod val="50000"/>
                  </a:schemeClr>
                </a:solidFill>
                <a:latin typeface="Meta" panose="00000400000000000000" pitchFamily="2" charset="0"/>
              </a:rPr>
              <a:t>Evacuation</a:t>
            </a:r>
          </a:p>
          <a:p>
            <a:pPr algn="r"/>
            <a:r>
              <a:rPr lang="en-GB" b="1" dirty="0">
                <a:solidFill>
                  <a:schemeClr val="accent1">
                    <a:lumMod val="50000"/>
                  </a:schemeClr>
                </a:solidFill>
                <a:latin typeface="Meta" panose="00000400000000000000" pitchFamily="2" charset="0"/>
              </a:rPr>
              <a:t>Plan</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School of</a:t>
            </a:r>
          </a:p>
          <a:p>
            <a:pPr algn="r"/>
            <a:r>
              <a:rPr lang="en-GB" b="1" dirty="0">
                <a:solidFill>
                  <a:schemeClr val="accent1">
                    <a:lumMod val="50000"/>
                  </a:schemeClr>
                </a:solidFill>
                <a:latin typeface="Meta" panose="00000400000000000000" pitchFamily="2" charset="0"/>
              </a:rPr>
              <a:t>Public Health</a:t>
            </a:r>
          </a:p>
          <a:p>
            <a:pPr algn="r"/>
            <a:endParaRPr lang="en-GB" b="1" dirty="0">
              <a:solidFill>
                <a:schemeClr val="accent1">
                  <a:lumMod val="50000"/>
                </a:schemeClr>
              </a:solidFill>
              <a:latin typeface="Meta" panose="00000400000000000000" pitchFamily="2" charset="0"/>
            </a:endParaRPr>
          </a:p>
          <a:p>
            <a:pPr algn="r"/>
            <a:r>
              <a:rPr lang="en-GB" b="1" dirty="0">
                <a:solidFill>
                  <a:schemeClr val="accent1">
                    <a:lumMod val="50000"/>
                  </a:schemeClr>
                </a:solidFill>
                <a:latin typeface="Meta" panose="00000400000000000000" pitchFamily="2" charset="0"/>
              </a:rPr>
              <a:t>Level: 4</a:t>
            </a:r>
          </a:p>
        </p:txBody>
      </p:sp>
      <p:sp>
        <p:nvSpPr>
          <p:cNvPr id="10" name="Oval 9"/>
          <p:cNvSpPr/>
          <p:nvPr/>
        </p:nvSpPr>
        <p:spPr>
          <a:xfrm>
            <a:off x="409084" y="6379989"/>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9084" y="6567797"/>
            <a:ext cx="88900" cy="95250"/>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72" name="Group 1871"/>
          <p:cNvGrpSpPr/>
          <p:nvPr/>
        </p:nvGrpSpPr>
        <p:grpSpPr>
          <a:xfrm>
            <a:off x="633851" y="6317413"/>
            <a:ext cx="4596138" cy="361523"/>
            <a:chOff x="633851" y="6317413"/>
            <a:chExt cx="4596138" cy="361523"/>
          </a:xfrm>
        </p:grpSpPr>
        <p:sp>
          <p:nvSpPr>
            <p:cNvPr id="1874" name="Rectangle 1873"/>
            <p:cNvSpPr/>
            <p:nvPr/>
          </p:nvSpPr>
          <p:spPr>
            <a:xfrm>
              <a:off x="633851" y="6317413"/>
              <a:ext cx="313700" cy="345634"/>
            </a:xfrm>
            <a:prstGeom prst="rect">
              <a:avLst/>
            </a:prstGeom>
            <a:solidFill>
              <a:srgbClr val="00B050">
                <a:alpha val="6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875" name="Picture 18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986" y="6334314"/>
              <a:ext cx="255864" cy="328733"/>
            </a:xfrm>
            <a:prstGeom prst="rect">
              <a:avLst/>
            </a:prstGeom>
            <a:ln w="25400">
              <a:solidFill>
                <a:srgbClr val="FF0000"/>
              </a:solidFill>
            </a:ln>
          </p:spPr>
        </p:pic>
        <p:pic>
          <p:nvPicPr>
            <p:cNvPr id="1876" name="Picture 18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9786" y="6335595"/>
              <a:ext cx="347051" cy="327452"/>
            </a:xfrm>
            <a:prstGeom prst="rect">
              <a:avLst/>
            </a:prstGeom>
            <a:ln>
              <a:solidFill>
                <a:schemeClr val="tx1"/>
              </a:solidFill>
            </a:ln>
          </p:spPr>
        </p:pic>
        <p:sp>
          <p:nvSpPr>
            <p:cNvPr id="1877" name="TextBox 1876"/>
            <p:cNvSpPr txBox="1"/>
            <p:nvPr/>
          </p:nvSpPr>
          <p:spPr>
            <a:xfrm>
              <a:off x="985651" y="6319647"/>
              <a:ext cx="1132041"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Safe Route</a:t>
              </a:r>
            </a:p>
          </p:txBody>
        </p:sp>
        <p:sp>
          <p:nvSpPr>
            <p:cNvPr id="1878" name="TextBox 1877"/>
            <p:cNvSpPr txBox="1"/>
            <p:nvPr/>
          </p:nvSpPr>
          <p:spPr>
            <a:xfrm>
              <a:off x="2530151" y="6324493"/>
              <a:ext cx="915635"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Evac Lift</a:t>
              </a:r>
            </a:p>
          </p:txBody>
        </p:sp>
        <p:sp>
          <p:nvSpPr>
            <p:cNvPr id="1879" name="TextBox 1878"/>
            <p:cNvSpPr txBox="1"/>
            <p:nvPr/>
          </p:nvSpPr>
          <p:spPr>
            <a:xfrm>
              <a:off x="3926427" y="6340382"/>
              <a:ext cx="1303562" cy="338554"/>
            </a:xfrm>
            <a:prstGeom prst="rect">
              <a:avLst/>
            </a:prstGeom>
            <a:noFill/>
          </p:spPr>
          <p:txBody>
            <a:bodyPr wrap="none" rtlCol="0">
              <a:spAutoFit/>
            </a:bodyPr>
            <a:lstStyle/>
            <a:p>
              <a:r>
                <a:rPr lang="en-GB" sz="1600" b="1" dirty="0">
                  <a:solidFill>
                    <a:schemeClr val="accent1">
                      <a:lumMod val="50000"/>
                    </a:schemeClr>
                  </a:solidFill>
                  <a:latin typeface="Meta" panose="00000400000000000000" pitchFamily="2" charset="0"/>
                </a:rPr>
                <a:t>Refuge Point</a:t>
              </a:r>
            </a:p>
          </p:txBody>
        </p:sp>
      </p:grpSp>
      <p:pic>
        <p:nvPicPr>
          <p:cNvPr id="14" name="Picture 13" descr="A blueprint of a building&#10;&#10;Description automatically generated">
            <a:extLst>
              <a:ext uri="{FF2B5EF4-FFF2-40B4-BE49-F238E27FC236}">
                <a16:creationId xmlns:a16="http://schemas.microsoft.com/office/drawing/2014/main" id="{CBF02EDF-305D-FC29-2E75-1C3CF86C8E09}"/>
              </a:ext>
            </a:extLst>
          </p:cNvPr>
          <p:cNvPicPr>
            <a:picLocks noChangeAspect="1"/>
          </p:cNvPicPr>
          <p:nvPr/>
        </p:nvPicPr>
        <p:blipFill rotWithShape="1">
          <a:blip r:embed="rId4">
            <a:extLst>
              <a:ext uri="{28A0092B-C50C-407E-A947-70E740481C1C}">
                <a14:useLocalDpi xmlns:a14="http://schemas.microsoft.com/office/drawing/2010/main" val="0"/>
              </a:ext>
            </a:extLst>
          </a:blip>
          <a:srcRect l="14931" t="1905" r="20490" b="9320"/>
          <a:stretch/>
        </p:blipFill>
        <p:spPr>
          <a:xfrm>
            <a:off x="1624310" y="581891"/>
            <a:ext cx="5384518" cy="5185198"/>
          </a:xfrm>
          <a:prstGeom prst="rect">
            <a:avLst/>
          </a:prstGeom>
        </p:spPr>
      </p:pic>
      <p:sp>
        <p:nvSpPr>
          <p:cNvPr id="3" name="Rectangle 2">
            <a:extLst>
              <a:ext uri="{FF2B5EF4-FFF2-40B4-BE49-F238E27FC236}">
                <a16:creationId xmlns:a16="http://schemas.microsoft.com/office/drawing/2014/main" id="{BD8ADB00-17C0-8CB0-7AA5-21A4AF3B94EC}"/>
              </a:ext>
            </a:extLst>
          </p:cNvPr>
          <p:cNvSpPr/>
          <p:nvPr/>
        </p:nvSpPr>
        <p:spPr>
          <a:xfrm>
            <a:off x="4337344" y="3918858"/>
            <a:ext cx="1089680" cy="825336"/>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sp>
        <p:nvSpPr>
          <p:cNvPr id="6" name="Rectangle 5">
            <a:extLst>
              <a:ext uri="{FF2B5EF4-FFF2-40B4-BE49-F238E27FC236}">
                <a16:creationId xmlns:a16="http://schemas.microsoft.com/office/drawing/2014/main" id="{84E353AB-BB0A-272A-3AFF-9CE76BC5001D}"/>
              </a:ext>
            </a:extLst>
          </p:cNvPr>
          <p:cNvSpPr/>
          <p:nvPr/>
        </p:nvSpPr>
        <p:spPr>
          <a:xfrm>
            <a:off x="3326709" y="3567230"/>
            <a:ext cx="799966" cy="425939"/>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7" name="Picture 6">
            <a:extLst>
              <a:ext uri="{FF2B5EF4-FFF2-40B4-BE49-F238E27FC236}">
                <a16:creationId xmlns:a16="http://schemas.microsoft.com/office/drawing/2014/main" id="{384370D3-52F4-F553-D661-E0F8931E8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9220" y="4403839"/>
            <a:ext cx="347051" cy="327452"/>
          </a:xfrm>
          <a:prstGeom prst="rect">
            <a:avLst/>
          </a:prstGeom>
          <a:ln>
            <a:solidFill>
              <a:schemeClr val="tx1"/>
            </a:solidFill>
          </a:ln>
        </p:spPr>
      </p:pic>
      <p:pic>
        <p:nvPicPr>
          <p:cNvPr id="8" name="Picture 7">
            <a:extLst>
              <a:ext uri="{FF2B5EF4-FFF2-40B4-BE49-F238E27FC236}">
                <a16:creationId xmlns:a16="http://schemas.microsoft.com/office/drawing/2014/main" id="{51AF57C1-AF8D-82F4-BD6C-A8E0F9DDB1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1748" y="3128018"/>
            <a:ext cx="255864" cy="328733"/>
          </a:xfrm>
          <a:prstGeom prst="rect">
            <a:avLst/>
          </a:prstGeom>
          <a:ln w="25400">
            <a:solidFill>
              <a:srgbClr val="FF0000"/>
            </a:solidFill>
          </a:ln>
        </p:spPr>
      </p:pic>
      <p:sp>
        <p:nvSpPr>
          <p:cNvPr id="9" name="Rectangle 8">
            <a:extLst>
              <a:ext uri="{FF2B5EF4-FFF2-40B4-BE49-F238E27FC236}">
                <a16:creationId xmlns:a16="http://schemas.microsoft.com/office/drawing/2014/main" id="{29192BF8-1F96-1D3A-EF21-EF0AE071DCA9}"/>
              </a:ext>
            </a:extLst>
          </p:cNvPr>
          <p:cNvSpPr/>
          <p:nvPr/>
        </p:nvSpPr>
        <p:spPr>
          <a:xfrm>
            <a:off x="3088747" y="3200069"/>
            <a:ext cx="799966" cy="367161"/>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2" name="Picture 11">
            <a:extLst>
              <a:ext uri="{FF2B5EF4-FFF2-40B4-BE49-F238E27FC236}">
                <a16:creationId xmlns:a16="http://schemas.microsoft.com/office/drawing/2014/main" id="{4A6F6E80-9F6F-8FD8-7482-3ED8E55855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5724" y="3095480"/>
            <a:ext cx="347051" cy="327452"/>
          </a:xfrm>
          <a:prstGeom prst="rect">
            <a:avLst/>
          </a:prstGeom>
          <a:ln>
            <a:solidFill>
              <a:schemeClr val="tx1"/>
            </a:solidFill>
          </a:ln>
        </p:spPr>
      </p:pic>
      <p:sp>
        <p:nvSpPr>
          <p:cNvPr id="13" name="Rectangle 12">
            <a:extLst>
              <a:ext uri="{FF2B5EF4-FFF2-40B4-BE49-F238E27FC236}">
                <a16:creationId xmlns:a16="http://schemas.microsoft.com/office/drawing/2014/main" id="{24C45DDB-77AD-7647-5005-4B06C1B03C7F}"/>
              </a:ext>
            </a:extLst>
          </p:cNvPr>
          <p:cNvSpPr/>
          <p:nvPr/>
        </p:nvSpPr>
        <p:spPr>
          <a:xfrm>
            <a:off x="4336585" y="2918596"/>
            <a:ext cx="497415" cy="1012873"/>
          </a:xfrm>
          <a:prstGeom prst="rect">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50"/>
          </a:p>
        </p:txBody>
      </p:sp>
      <p:pic>
        <p:nvPicPr>
          <p:cNvPr id="16" name="Picture 15" descr="A blue and white logo&#10;&#10;Description automatically generated, Picture">
            <a:extLst>
              <a:ext uri="{FF2B5EF4-FFF2-40B4-BE49-F238E27FC236}">
                <a16:creationId xmlns:a16="http://schemas.microsoft.com/office/drawing/2014/main" id="{C2319806-9F8C-E4A6-F102-F19EF7E0FD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9846" y="139582"/>
            <a:ext cx="1929739"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1470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8c16492-d17c-4db4-b625-0434cc1681da">
      <Terms xmlns="http://schemas.microsoft.com/office/infopath/2007/PartnerControls"/>
    </lcf76f155ced4ddcb4097134ff3c332f>
    <TaxCatchAll xmlns="ce5965f5-c2f2-4905-82eb-ee76cdac95f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99C46DAB575E47B8B3773D6811CC38" ma:contentTypeVersion="17" ma:contentTypeDescription="Create a new document." ma:contentTypeScope="" ma:versionID="ab9ce520900f00fb68ed80f204b56854">
  <xsd:schema xmlns:xsd="http://www.w3.org/2001/XMLSchema" xmlns:xs="http://www.w3.org/2001/XMLSchema" xmlns:p="http://schemas.microsoft.com/office/2006/metadata/properties" xmlns:ns2="a8c16492-d17c-4db4-b625-0434cc1681da" xmlns:ns3="ce5965f5-c2f2-4905-82eb-ee76cdac95fc" targetNamespace="http://schemas.microsoft.com/office/2006/metadata/properties" ma:root="true" ma:fieldsID="2304f8f2d2f530f7e80f3225ac767ef4" ns2:_="" ns3:_="">
    <xsd:import namespace="a8c16492-d17c-4db4-b625-0434cc1681da"/>
    <xsd:import namespace="ce5965f5-c2f2-4905-82eb-ee76cdac95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3:TaxCatchAll"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16492-d17c-4db4-b625-0434cc168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5965f5-c2f2-4905-82eb-ee76cdac95f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f104f53-e80e-419e-9cb9-3645af082992}" ma:internalName="TaxCatchAll" ma:showField="CatchAllData" ma:web="ce5965f5-c2f2-4905-82eb-ee76cdac95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CFF0CF-848F-40E2-B742-318A0C93E895}">
  <ds:schemaRefs>
    <ds:schemaRef ds:uri="http://schemas.microsoft.com/sharepoint/v3/contenttype/forms"/>
  </ds:schemaRefs>
</ds:datastoreItem>
</file>

<file path=customXml/itemProps2.xml><?xml version="1.0" encoding="utf-8"?>
<ds:datastoreItem xmlns:ds="http://schemas.openxmlformats.org/officeDocument/2006/customXml" ds:itemID="{6757D64D-DB75-4C5D-BB4A-C2A1D2911656}">
  <ds:schemaRefs>
    <ds:schemaRef ds:uri="http://purl.org/dc/dcmitype/"/>
    <ds:schemaRef ds:uri="http://schemas.microsoft.com/office/infopath/2007/PartnerControls"/>
    <ds:schemaRef ds:uri="ce5965f5-c2f2-4905-82eb-ee76cdac95fc"/>
    <ds:schemaRef ds:uri="http://www.w3.org/XML/1998/namespace"/>
    <ds:schemaRef ds:uri="http://purl.org/dc/elements/1.1/"/>
    <ds:schemaRef ds:uri="http://schemas.microsoft.com/office/2006/documentManagement/types"/>
    <ds:schemaRef ds:uri="http://purl.org/dc/terms/"/>
    <ds:schemaRef ds:uri="http://schemas.openxmlformats.org/package/2006/metadata/core-properties"/>
    <ds:schemaRef ds:uri="a8c16492-d17c-4db4-b625-0434cc1681da"/>
    <ds:schemaRef ds:uri="http://schemas.microsoft.com/office/2006/metadata/properties"/>
  </ds:schemaRefs>
</ds:datastoreItem>
</file>

<file path=customXml/itemProps3.xml><?xml version="1.0" encoding="utf-8"?>
<ds:datastoreItem xmlns:ds="http://schemas.openxmlformats.org/officeDocument/2006/customXml" ds:itemID="{E4430F49-5959-4A8A-ADC5-C64EFC74A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c16492-d17c-4db4-b625-0434cc1681da"/>
    <ds:schemaRef ds:uri="ce5965f5-c2f2-4905-82eb-ee76cdac95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1638</TotalTime>
  <Words>917</Words>
  <Application>Microsoft Office PowerPoint</Application>
  <PresentationFormat>A4 Paper (210x297 mm)</PresentationFormat>
  <Paragraphs>252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Steve</dc:creator>
  <cp:lastModifiedBy>Sangare, Madina Y</cp:lastModifiedBy>
  <cp:revision>36</cp:revision>
  <dcterms:created xsi:type="dcterms:W3CDTF">2019-12-04T10:00:22Z</dcterms:created>
  <dcterms:modified xsi:type="dcterms:W3CDTF">2025-05-01T15:25:29Z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0x0101003699C46DAB575E47B8B3773D6811CC38</vt:lpwstr>
  </property>
  <property fmtid="{D5CDD505-2E9C-101B-9397-08002B2CF9AE}" pid="3" name="MediaServiceImageTags">
    <vt:lpwstr/>
  </property>
</Properties>
</file>