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EE6"/>
    <a:srgbClr val="815691"/>
    <a:srgbClr val="F5A4D4"/>
    <a:srgbClr val="FFB999"/>
    <a:srgbClr val="FF99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CDC3D6-4E6A-A416-27F3-1233048F679A}" v="946" dt="2026-03-09T09:39:47.104"/>
    <p1510:client id="{AD3ED582-C76D-8DCE-8F28-E8E4A12B9C1B}" v="329" dt="2026-03-09T10:45:36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–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–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–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–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–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–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Medium Style 1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Light Style 3 –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–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edium Style 3 –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41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09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5632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81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5363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14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096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518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31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39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6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1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94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5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79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614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49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8C71872-B0AB-5456-90D4-B8183300B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027155"/>
              </p:ext>
            </p:extLst>
          </p:nvPr>
        </p:nvGraphicFramePr>
        <p:xfrm>
          <a:off x="571500" y="691815"/>
          <a:ext cx="11049611" cy="551578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5615">
                  <a:extLst>
                    <a:ext uri="{9D8B030D-6E8A-4147-A177-3AD203B41FA5}">
                      <a16:colId xmlns:a16="http://schemas.microsoft.com/office/drawing/2014/main" val="3693804836"/>
                    </a:ext>
                  </a:extLst>
                </a:gridCol>
                <a:gridCol w="2375999">
                  <a:extLst>
                    <a:ext uri="{9D8B030D-6E8A-4147-A177-3AD203B41FA5}">
                      <a16:colId xmlns:a16="http://schemas.microsoft.com/office/drawing/2014/main" val="2848090723"/>
                    </a:ext>
                  </a:extLst>
                </a:gridCol>
                <a:gridCol w="2375999">
                  <a:extLst>
                    <a:ext uri="{9D8B030D-6E8A-4147-A177-3AD203B41FA5}">
                      <a16:colId xmlns:a16="http://schemas.microsoft.com/office/drawing/2014/main" val="1781536198"/>
                    </a:ext>
                  </a:extLst>
                </a:gridCol>
                <a:gridCol w="2375999">
                  <a:extLst>
                    <a:ext uri="{9D8B030D-6E8A-4147-A177-3AD203B41FA5}">
                      <a16:colId xmlns:a16="http://schemas.microsoft.com/office/drawing/2014/main" val="3668129932"/>
                    </a:ext>
                  </a:extLst>
                </a:gridCol>
                <a:gridCol w="2375999">
                  <a:extLst>
                    <a:ext uri="{9D8B030D-6E8A-4147-A177-3AD203B41FA5}">
                      <a16:colId xmlns:a16="http://schemas.microsoft.com/office/drawing/2014/main" val="3429746792"/>
                    </a:ext>
                  </a:extLst>
                </a:gridCol>
              </a:tblGrid>
              <a:tr h="493783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</a:rPr>
                        <a:t>Day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Main Lunch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Vegetarian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Dessert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Tea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1144844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Macaroni &amp; Lentil Bake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Steamed Broccoli</a:t>
                      </a:r>
                    </a:p>
                    <a:p>
                      <a:pPr algn="l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Same as main lunch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Pineapple Upside Down Pudding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Egg Mayo Wholemeal Sandwiches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9138237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Lamb &amp; Vegetable Stew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Bulgur Wheat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Vegetarian Meatballs &amp;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Vegetable Stew 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Bulgur Wheat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Greek Yoghurt &amp; Homemade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Apple Compote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Spinach &amp; Split Pea Dahl with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Naan Bread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8444709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Grilled Chicken Drumsticks </a:t>
                      </a:r>
                    </a:p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Potato Wedges &amp; Carrots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Vegetarian Gravy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Grilled Vegan Nuggets</a:t>
                      </a:r>
                    </a:p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Potato Wedges &amp; Carrots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Vegetarian Gravy</a:t>
                      </a:r>
                    </a:p>
                    <a:p>
                      <a:pPr algn="l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Semolina Pudding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Cucumber, Cherry Tomatoes, 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Olives, Crackers &amp; Cream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Cheese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7701910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Chickpea  &amp; Vegetable Moussaka 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Garlic bread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Same as main lunch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Melon Fruit Salad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Beef or Vegetarian Burger 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Salad in a Bun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2099253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Haddock &amp; Mixed Pepper Sauce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Spring Onion Brown Rice</a:t>
                      </a:r>
                    </a:p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Peas &amp; Sweetcorn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Mixed Beans Casserole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Spring Onion Brown Rice</a:t>
                      </a:r>
                    </a:p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Peas &amp; Sweetcorn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Selection of Organic Strawberry or Raspberry Fromage frais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Porridge Oats, Raisins and Milk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08548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F266DEB-B3B5-C381-7883-7589D65436D9}"/>
              </a:ext>
            </a:extLst>
          </p:cNvPr>
          <p:cNvSpPr txBox="1"/>
          <p:nvPr/>
        </p:nvSpPr>
        <p:spPr>
          <a:xfrm>
            <a:off x="4024884" y="78006"/>
            <a:ext cx="4142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accent3">
                    <a:lumMod val="50000"/>
                  </a:schemeClr>
                </a:solidFill>
                <a:latin typeface="Amasis MT Pro Medium" panose="02040604050005020304" pitchFamily="18" charset="0"/>
              </a:rPr>
              <a:t>Weekly meal planner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CE9EDF-EE6C-6775-71A1-70E9677BB9D2}"/>
              </a:ext>
            </a:extLst>
          </p:cNvPr>
          <p:cNvSpPr txBox="1"/>
          <p:nvPr/>
        </p:nvSpPr>
        <p:spPr>
          <a:xfrm>
            <a:off x="4947501" y="373737"/>
            <a:ext cx="229699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/>
              <a:t>Week 1</a:t>
            </a:r>
          </a:p>
        </p:txBody>
      </p:sp>
      <p:pic>
        <p:nvPicPr>
          <p:cNvPr id="23" name="Graphic 22" descr="Apple outline">
            <a:extLst>
              <a:ext uri="{FF2B5EF4-FFF2-40B4-BE49-F238E27FC236}">
                <a16:creationId xmlns:a16="http://schemas.microsoft.com/office/drawing/2014/main" id="{0DB0A4BE-1FD4-549B-5746-6B4484A3C2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06328" y="234513"/>
            <a:ext cx="914400" cy="914400"/>
          </a:xfrm>
          <a:prstGeom prst="rect">
            <a:avLst/>
          </a:prstGeom>
        </p:spPr>
      </p:pic>
      <p:pic>
        <p:nvPicPr>
          <p:cNvPr id="25" name="Graphic 24" descr="Banana outline">
            <a:extLst>
              <a:ext uri="{FF2B5EF4-FFF2-40B4-BE49-F238E27FC236}">
                <a16:creationId xmlns:a16="http://schemas.microsoft.com/office/drawing/2014/main" id="{9331AB02-5CF9-20B0-08A5-F724036495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3791" y="5832088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B4B8A690-5FB4-32A4-D2C1-5B2E612A7BA0}"/>
              </a:ext>
            </a:extLst>
          </p:cNvPr>
          <p:cNvSpPr txBox="1"/>
          <p:nvPr/>
        </p:nvSpPr>
        <p:spPr>
          <a:xfrm>
            <a:off x="799792" y="6211669"/>
            <a:ext cx="10592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During the day children have access to fresh water provided in water bottles for the older children and beakers for the younger children and plain milk is also on offer.</a:t>
            </a:r>
          </a:p>
        </p:txBody>
      </p:sp>
    </p:spTree>
    <p:extLst>
      <p:ext uri="{BB962C8B-B14F-4D97-AF65-F5344CB8AC3E}">
        <p14:creationId xmlns:p14="http://schemas.microsoft.com/office/powerpoint/2010/main" val="170154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CE4336-045C-2187-80D7-0D5C21C06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A328DC7-7EF4-8AF9-DFE1-4B11AEF55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228461"/>
              </p:ext>
            </p:extLst>
          </p:nvPr>
        </p:nvGraphicFramePr>
        <p:xfrm>
          <a:off x="571798" y="696469"/>
          <a:ext cx="11048400" cy="551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4400">
                  <a:extLst>
                    <a:ext uri="{9D8B030D-6E8A-4147-A177-3AD203B41FA5}">
                      <a16:colId xmlns:a16="http://schemas.microsoft.com/office/drawing/2014/main" val="3693804836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2848090723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1781536198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3668129932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3429746792"/>
                    </a:ext>
                  </a:extLst>
                </a:gridCol>
              </a:tblGrid>
              <a:tr h="493200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000000"/>
                          </a:solidFill>
                        </a:rPr>
                        <a:t>Day </a:t>
                      </a:r>
                    </a:p>
                  </a:txBody>
                  <a:tcPr anchor="ctr">
                    <a:lnL w="12700">
                      <a:solidFill>
                        <a:schemeClr val="accent6"/>
                      </a:solidFill>
                    </a:lnL>
                    <a:lnT w="12700">
                      <a:solidFill>
                        <a:schemeClr val="accent6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Main Lunch</a:t>
                      </a:r>
                    </a:p>
                  </a:txBody>
                  <a:tcPr anchor="ctr">
                    <a:lnT w="12700">
                      <a:solidFill>
                        <a:schemeClr val="accent6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Vegetarian</a:t>
                      </a:r>
                    </a:p>
                  </a:txBody>
                  <a:tcPr anchor="ctr">
                    <a:lnT w="12700">
                      <a:solidFill>
                        <a:schemeClr val="accent6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Dessert</a:t>
                      </a:r>
                    </a:p>
                  </a:txBody>
                  <a:tcPr anchor="ctr">
                    <a:lnT w="12700">
                      <a:solidFill>
                        <a:schemeClr val="accent6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Tea</a:t>
                      </a:r>
                    </a:p>
                  </a:txBody>
                  <a:tcPr anchor="ctr">
                    <a:lnR w="12700">
                      <a:solidFill>
                        <a:schemeClr val="accent6"/>
                      </a:solidFill>
                    </a:lnR>
                    <a:lnT w="12700">
                      <a:solidFill>
                        <a:schemeClr val="accent6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21144844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Monday</a:t>
                      </a:r>
                    </a:p>
                  </a:txBody>
                  <a:tcPr anchor="ctr">
                    <a:lnL w="12700">
                      <a:solidFill>
                        <a:schemeClr val="accent6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Fusilli Pasta with Tomato Sauce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Steamed Broccoli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Grated cheese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Garlic bread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Same as main lunch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Carrot &amp; Coconut Cake with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Custard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Chicken or Vegetarian Strips with Tortilla Wrap and Salad</a:t>
                      </a:r>
                    </a:p>
                  </a:txBody>
                  <a:tcPr anchor="ctr">
                    <a:lnR w="12700">
                      <a:solidFill>
                        <a:schemeClr val="accent6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49138237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Tuesday</a:t>
                      </a:r>
                    </a:p>
                  </a:txBody>
                  <a:tcPr anchor="ctr">
                    <a:lnL w="12700">
                      <a:solidFill>
                        <a:schemeClr val="accent6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Roast Chicken Drumsticks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Baked Potato 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Braised Cabbage &amp; Sugar Snap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Peas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Chickpea &amp; Vegetable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Casserole</a:t>
                      </a:r>
                    </a:p>
                    <a:p>
                      <a:pPr algn="l"/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Baked Potato 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Braised Cabbage &amp; Sugar Snap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Peas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Fresh Fruit Salad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Cheese &amp; Tomato Pizza</a:t>
                      </a:r>
                    </a:p>
                  </a:txBody>
                  <a:tcPr anchor="ctr">
                    <a:lnR w="12700">
                      <a:solidFill>
                        <a:schemeClr val="accent6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18444709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Wednesday</a:t>
                      </a:r>
                    </a:p>
                  </a:txBody>
                  <a:tcPr anchor="ctr">
                    <a:lnL w="12700">
                      <a:solidFill>
                        <a:schemeClr val="accent6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Vegetable &amp; Lentil Lasagne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and Mixed Salad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Same as main lunch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Greek Yoghurt &amp; Homemade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Pear Compote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Minced Lamb or Vegetarian Kofta, Pitta Bread &amp; Homemade Tomato Relish </a:t>
                      </a:r>
                    </a:p>
                  </a:txBody>
                  <a:tcPr anchor="ctr">
                    <a:lnR w="12700">
                      <a:solidFill>
                        <a:schemeClr val="accent6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17701910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Thursday</a:t>
                      </a:r>
                    </a:p>
                  </a:txBody>
                  <a:tcPr anchor="ctr">
                    <a:lnL w="12700">
                      <a:solidFill>
                        <a:schemeClr val="accent6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Mince Beef &amp; Mushroom Stew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Rice 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Green Beans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Minced Quorn &amp; Mushroom Stew </a:t>
                      </a: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Rice</a:t>
                      </a:r>
                    </a:p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Green beans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Orange Flavour Vegan Jelly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Bagel, Cream Cheese with </a:t>
                      </a: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Cherry Tomatoes &amp; Cucumber</a:t>
                      </a:r>
                    </a:p>
                  </a:txBody>
                  <a:tcPr anchor="ctr">
                    <a:lnR w="12700">
                      <a:solidFill>
                        <a:schemeClr val="accent6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42099253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Friday</a:t>
                      </a:r>
                    </a:p>
                  </a:txBody>
                  <a:tcPr anchor="ctr">
                    <a:lnL w="12700">
                      <a:solidFill>
                        <a:schemeClr val="accent6"/>
                      </a:solidFill>
                    </a:lnL>
                    <a:lnB w="12700">
                      <a:solidFill>
                        <a:schemeClr val="accent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Oven Baked Cod Fillet with </a:t>
                      </a: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Potato Wedges 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Peas &amp; Sweetcorn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12700">
                      <a:solidFill>
                        <a:schemeClr val="accent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Vegetarian Sausage &amp; Ratatouille</a:t>
                      </a:r>
                      <a:endParaRPr lang="en-US">
                        <a:solidFill>
                          <a:srgbClr val="000000"/>
                        </a:solidFill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Potato Wedges 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Peas &amp; Sweetcorn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12700">
                      <a:solidFill>
                        <a:schemeClr val="accent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Milky Rice Pudding</a:t>
                      </a:r>
                    </a:p>
                  </a:txBody>
                  <a:tcPr anchor="ctr">
                    <a:lnB w="12700">
                      <a:solidFill>
                        <a:schemeClr val="accent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Selection of Cereal and Milk</a:t>
                      </a:r>
                    </a:p>
                  </a:txBody>
                  <a:tcPr anchor="ctr">
                    <a:lnR w="12700">
                      <a:solidFill>
                        <a:schemeClr val="accent6"/>
                      </a:solidFill>
                    </a:lnR>
                    <a:lnB w="12700">
                      <a:solidFill>
                        <a:schemeClr val="accent6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8548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D1B11CF-3490-5731-FA4E-116FE7F81684}"/>
              </a:ext>
            </a:extLst>
          </p:cNvPr>
          <p:cNvSpPr txBox="1"/>
          <p:nvPr/>
        </p:nvSpPr>
        <p:spPr>
          <a:xfrm>
            <a:off x="4024884" y="78006"/>
            <a:ext cx="4142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accent3">
                    <a:lumMod val="50000"/>
                  </a:schemeClr>
                </a:solidFill>
                <a:latin typeface="Amasis MT Pro Medium" panose="02040604050005020304" pitchFamily="18" charset="0"/>
              </a:rPr>
              <a:t>Weekly meal planner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C20DF0-1E5A-9F93-6BD6-34DB897D3DED}"/>
              </a:ext>
            </a:extLst>
          </p:cNvPr>
          <p:cNvSpPr txBox="1"/>
          <p:nvPr/>
        </p:nvSpPr>
        <p:spPr>
          <a:xfrm>
            <a:off x="4947501" y="373737"/>
            <a:ext cx="229699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/>
              <a:t>Week 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8B7C52-85D5-FD0D-9631-1EF4C23635BD}"/>
              </a:ext>
            </a:extLst>
          </p:cNvPr>
          <p:cNvSpPr txBox="1"/>
          <p:nvPr/>
        </p:nvSpPr>
        <p:spPr>
          <a:xfrm>
            <a:off x="799792" y="6211669"/>
            <a:ext cx="10592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During the day children have access to fresh water provided in water bottles for the older children and beakers for the younger children and plain milk is also on offer.</a:t>
            </a:r>
          </a:p>
        </p:txBody>
      </p:sp>
      <p:pic>
        <p:nvPicPr>
          <p:cNvPr id="3" name="Graphic 2" descr="Apple outline">
            <a:extLst>
              <a:ext uri="{FF2B5EF4-FFF2-40B4-BE49-F238E27FC236}">
                <a16:creationId xmlns:a16="http://schemas.microsoft.com/office/drawing/2014/main" id="{E2BA87C5-8ADF-929E-B655-8B351FCDC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06328" y="234513"/>
            <a:ext cx="914400" cy="914400"/>
          </a:xfrm>
          <a:prstGeom prst="rect">
            <a:avLst/>
          </a:prstGeom>
        </p:spPr>
      </p:pic>
      <p:pic>
        <p:nvPicPr>
          <p:cNvPr id="6" name="Graphic 5" descr="Banana outline">
            <a:extLst>
              <a:ext uri="{FF2B5EF4-FFF2-40B4-BE49-F238E27FC236}">
                <a16:creationId xmlns:a16="http://schemas.microsoft.com/office/drawing/2014/main" id="{BEDF0970-15A2-730D-FE96-333992B9C0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3791" y="583208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723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198C00-C465-8345-202E-80ED23E23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6DE6D5B-5135-108F-FD2A-6422DF9F7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90280"/>
              </p:ext>
            </p:extLst>
          </p:nvPr>
        </p:nvGraphicFramePr>
        <p:xfrm>
          <a:off x="571800" y="672885"/>
          <a:ext cx="11048400" cy="55157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4400">
                  <a:extLst>
                    <a:ext uri="{9D8B030D-6E8A-4147-A177-3AD203B41FA5}">
                      <a16:colId xmlns:a16="http://schemas.microsoft.com/office/drawing/2014/main" val="3693804836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2848090723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1781536198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3668129932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3429746792"/>
                    </a:ext>
                  </a:extLst>
                </a:gridCol>
              </a:tblGrid>
              <a:tr h="493784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000000"/>
                          </a:solidFill>
                        </a:rPr>
                        <a:t>Day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Main Lunch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Vegetarian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Dessert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Tea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1144844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Chicken Strips, Stir-fry  </a:t>
                      </a: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Vegetables &amp; Egg Noodles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Vegan Nuggets, Stir-fry </a:t>
                      </a: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Vegetables &amp; Egg Noodles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Greek Yoghurt with Apricot Puree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Vegetarian Pizza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9138237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Chickpea &amp; Vegetable Ratatouille </a:t>
                      </a: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Bulgur Wheat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Same as main lunch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Fresh Fruit Salad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Vegetable Frittata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8444709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Roast Lamb </a:t>
                      </a:r>
                    </a:p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Roast Potato &amp; Broccoli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Vegetarian Gravy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Roasted Vegetarian Loaf</a:t>
                      </a:r>
                    </a:p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Roast Potato &amp; Broccoli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Vegetarian Gravy </a:t>
                      </a:r>
                    </a:p>
                    <a:p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Semolina Pudding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Butternut Squash &amp; Parsnip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Soup with Sliced Baguette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7701910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Blackeye Beans &amp; Plantain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Casserole with Rice and Cauliflower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Same as main lunch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Greek Yoghurt &amp; Mixed Berries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Selection of Chicken &amp; Cheese Sandwiches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2099253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Haddock in Cherry Tomato and Vegetable Sauce with Hash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Browns </a:t>
                      </a:r>
                    </a:p>
                    <a:p>
                      <a:pPr lvl="0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Peas and Sweetcorn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Tofu in Cherry Tomato and Vegetable Sauce with Hash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Browns </a:t>
                      </a:r>
                    </a:p>
                    <a:p>
                      <a:pPr lvl="0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Peas and Sweetcorn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Savoury Banana Sponge with Custard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Selection of Cereal and Milk</a:t>
                      </a:r>
                    </a:p>
                    <a:p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08548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78D25F2-0E1F-4611-D45B-AF01946C5A83}"/>
              </a:ext>
            </a:extLst>
          </p:cNvPr>
          <p:cNvSpPr txBox="1"/>
          <p:nvPr/>
        </p:nvSpPr>
        <p:spPr>
          <a:xfrm>
            <a:off x="4024884" y="78006"/>
            <a:ext cx="4142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accent3">
                    <a:lumMod val="50000"/>
                  </a:schemeClr>
                </a:solidFill>
                <a:latin typeface="Amasis MT Pro Medium" panose="02040604050005020304" pitchFamily="18" charset="0"/>
              </a:rPr>
              <a:t>Weekly meal planner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9A3F6C-7EFD-3A01-A266-0953B3BBB18B}"/>
              </a:ext>
            </a:extLst>
          </p:cNvPr>
          <p:cNvSpPr txBox="1"/>
          <p:nvPr/>
        </p:nvSpPr>
        <p:spPr>
          <a:xfrm>
            <a:off x="4947501" y="373737"/>
            <a:ext cx="229699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/>
              <a:t>Week 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1B8024-B35B-8384-5CC8-D57EF574561D}"/>
              </a:ext>
            </a:extLst>
          </p:cNvPr>
          <p:cNvSpPr txBox="1"/>
          <p:nvPr/>
        </p:nvSpPr>
        <p:spPr>
          <a:xfrm>
            <a:off x="799792" y="6211669"/>
            <a:ext cx="10592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During the day children have access to fresh water provided in water bottles for the older children and beakers for the younger children and plain milk is also on offer.</a:t>
            </a:r>
          </a:p>
        </p:txBody>
      </p:sp>
      <p:pic>
        <p:nvPicPr>
          <p:cNvPr id="3" name="Graphic 2" descr="Apple outline">
            <a:extLst>
              <a:ext uri="{FF2B5EF4-FFF2-40B4-BE49-F238E27FC236}">
                <a16:creationId xmlns:a16="http://schemas.microsoft.com/office/drawing/2014/main" id="{F12D1C5D-C297-5617-DA61-29FA1B2463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06328" y="234513"/>
            <a:ext cx="914400" cy="914400"/>
          </a:xfrm>
          <a:prstGeom prst="rect">
            <a:avLst/>
          </a:prstGeom>
        </p:spPr>
      </p:pic>
      <p:pic>
        <p:nvPicPr>
          <p:cNvPr id="6" name="Graphic 5" descr="Banana outline">
            <a:extLst>
              <a:ext uri="{FF2B5EF4-FFF2-40B4-BE49-F238E27FC236}">
                <a16:creationId xmlns:a16="http://schemas.microsoft.com/office/drawing/2014/main" id="{D28D4196-F4B4-38E5-3CF0-50DC00892F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3791" y="583208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77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495F9B-AFCE-6840-5EBA-FC0D60016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1750F42-9ABC-574E-D9E3-10B309FD6B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644006"/>
              </p:ext>
            </p:extLst>
          </p:nvPr>
        </p:nvGraphicFramePr>
        <p:xfrm>
          <a:off x="571800" y="672885"/>
          <a:ext cx="11048400" cy="548627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44400">
                  <a:extLst>
                    <a:ext uri="{9D8B030D-6E8A-4147-A177-3AD203B41FA5}">
                      <a16:colId xmlns:a16="http://schemas.microsoft.com/office/drawing/2014/main" val="3693804836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2848090723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1781536198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3668129932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3429746792"/>
                    </a:ext>
                  </a:extLst>
                </a:gridCol>
              </a:tblGrid>
              <a:tr h="461398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000000"/>
                          </a:solidFill>
                        </a:rPr>
                        <a:t>Day 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Main Lunch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Vegetarian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Dessert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Tea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144844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Monday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Penne Pasta with Tomato sauce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Steamed Broccoli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Grated Cheese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Garlic Bread</a:t>
                      </a:r>
                    </a:p>
                    <a:p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Same as main lunch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Greek Yoghurt &amp; Mixed Fruit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Compote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Falafel, Humous &amp; Wholemeal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Pitta Bread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138237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Tuesday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Pork Sausage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Mashed Potatoes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Steamed Diced Carrots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Vegetarian Gravy 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Vegetarian Sausage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Mashed Potatoes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Steamed Diced Carrots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Vegetarian Gravy </a:t>
                      </a:r>
                    </a:p>
                    <a:p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Milky Rice Pudding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Savoury Cheese Scones &amp; Dairy Free Butter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444709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Wednesday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Chicken Curry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Rice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Cauliflower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Paneer Curry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Rice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Cauliflower</a:t>
                      </a:r>
                    </a:p>
                    <a:p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Fresh Fruit Salad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Homemade Flapjack with Carrot and Cucumber Sticks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701910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Thursday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Minced Beef Bolognese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Spaghetti </a:t>
                      </a:r>
                    </a:p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Geen Beans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Minced Quorn Bolognese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Spaghetti </a:t>
                      </a:r>
                    </a:p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Green Beans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  <a:p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Apple Crumble with Custard 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Pumpkin &amp; Sweet Potato Soup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with Petit Pain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099253"/>
                  </a:ext>
                </a:extLst>
              </a:tr>
              <a:tr h="10044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Friday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Poached Salmon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Parmentier Potatoes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Peas and </a:t>
                      </a: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Sweetcorn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Poached Chickpea Balls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Parmentier Potatoes </a:t>
                      </a:r>
                    </a:p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Peas and </a:t>
                      </a: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Sweetcorn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  <a:p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Yogurt &amp; Pineapple Pieces</a:t>
                      </a:r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Selection of Cereal and Milk</a:t>
                      </a:r>
                    </a:p>
                    <a:p>
                      <a:endParaRPr lang="en-GB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8548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636385A-FBC9-B47A-45F2-AD928449587C}"/>
              </a:ext>
            </a:extLst>
          </p:cNvPr>
          <p:cNvSpPr txBox="1"/>
          <p:nvPr/>
        </p:nvSpPr>
        <p:spPr>
          <a:xfrm>
            <a:off x="4024884" y="78006"/>
            <a:ext cx="4142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accent3">
                    <a:lumMod val="50000"/>
                  </a:schemeClr>
                </a:solidFill>
                <a:latin typeface="Amasis MT Pro Medium" panose="02040604050005020304" pitchFamily="18" charset="0"/>
              </a:rPr>
              <a:t>Weekly meal planner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BA2625-6488-F4C3-963E-ED28A039EE7C}"/>
              </a:ext>
            </a:extLst>
          </p:cNvPr>
          <p:cNvSpPr txBox="1"/>
          <p:nvPr/>
        </p:nvSpPr>
        <p:spPr>
          <a:xfrm>
            <a:off x="4947501" y="373737"/>
            <a:ext cx="229699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/>
              <a:t>Week 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648BCA-D1FE-590C-2634-AE7E7244E21F}"/>
              </a:ext>
            </a:extLst>
          </p:cNvPr>
          <p:cNvSpPr txBox="1"/>
          <p:nvPr/>
        </p:nvSpPr>
        <p:spPr>
          <a:xfrm>
            <a:off x="799792" y="6211669"/>
            <a:ext cx="10592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During the day children have access to fresh water provided in water bottles for the older children and beakers for the younger children and plain milk is also on offer.</a:t>
            </a:r>
          </a:p>
        </p:txBody>
      </p:sp>
      <p:pic>
        <p:nvPicPr>
          <p:cNvPr id="3" name="Graphic 2" descr="Apple outline">
            <a:extLst>
              <a:ext uri="{FF2B5EF4-FFF2-40B4-BE49-F238E27FC236}">
                <a16:creationId xmlns:a16="http://schemas.microsoft.com/office/drawing/2014/main" id="{AF0E81F4-6BDA-0979-DA2E-1FCCD2479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06328" y="234513"/>
            <a:ext cx="914400" cy="914400"/>
          </a:xfrm>
          <a:prstGeom prst="rect">
            <a:avLst/>
          </a:prstGeom>
        </p:spPr>
      </p:pic>
      <p:pic>
        <p:nvPicPr>
          <p:cNvPr id="6" name="Graphic 5" descr="Banana outline">
            <a:extLst>
              <a:ext uri="{FF2B5EF4-FFF2-40B4-BE49-F238E27FC236}">
                <a16:creationId xmlns:a16="http://schemas.microsoft.com/office/drawing/2014/main" id="{B08687A5-F4CD-343A-E8FA-95B8873958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3791" y="583208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057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714</Words>
  <Application>Microsoft Office PowerPoint</Application>
  <PresentationFormat>Widescreen</PresentationFormat>
  <Paragraphs>186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Amasis MT Pro Medium</vt:lpstr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Kukulite-Do, Santa</dc:creator>
  <cp:lastModifiedBy>Akintoye, Mojisola A</cp:lastModifiedBy>
  <cp:revision>268</cp:revision>
  <dcterms:created xsi:type="dcterms:W3CDTF">2026-02-27T09:16:18Z</dcterms:created>
  <dcterms:modified xsi:type="dcterms:W3CDTF">2026-03-09T12:55:27Z</dcterms:modified>
</cp:coreProperties>
</file>