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15"/>
  </p:notesMasterIdLst>
  <p:handoutMasterIdLst>
    <p:handoutMasterId r:id="rId16"/>
  </p:handoutMasterIdLst>
  <p:sldIdLst>
    <p:sldId id="257" r:id="rId5"/>
    <p:sldId id="2931" r:id="rId6"/>
    <p:sldId id="2923" r:id="rId7"/>
    <p:sldId id="274" r:id="rId8"/>
    <p:sldId id="2927" r:id="rId9"/>
    <p:sldId id="2924" r:id="rId10"/>
    <p:sldId id="2928" r:id="rId11"/>
    <p:sldId id="2925" r:id="rId12"/>
    <p:sldId id="2926" r:id="rId13"/>
    <p:sldId id="2932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AFE0B78-2230-4337-BCEC-F2119A19A0A9}">
          <p14:sldIdLst>
            <p14:sldId id="257"/>
            <p14:sldId id="2931"/>
            <p14:sldId id="2923"/>
            <p14:sldId id="274"/>
            <p14:sldId id="2927"/>
            <p14:sldId id="2924"/>
          </p14:sldIdLst>
        </p14:section>
        <p14:section name="Untitled Section" id="{249C744A-5AB2-474B-9F92-149EA0BFD695}">
          <p14:sldIdLst>
            <p14:sldId id="2928"/>
            <p14:sldId id="2925"/>
            <p14:sldId id="2926"/>
            <p14:sldId id="29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er, Suzanne P" initials="CSP" lastIdx="42" clrIdx="0">
    <p:extLst>
      <p:ext uri="{19B8F6BF-5375-455C-9EA6-DF929625EA0E}">
        <p15:presenceInfo xmlns:p15="http://schemas.microsoft.com/office/powerpoint/2012/main" userId="S::schristo@ic.ac.uk::58d8bf11-8492-467a-aaaf-42e2a580b31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BA46"/>
    <a:srgbClr val="74C040"/>
    <a:srgbClr val="009900"/>
    <a:srgbClr val="003E74"/>
    <a:srgbClr val="9D9D9D"/>
    <a:srgbClr val="0085CA"/>
    <a:srgbClr val="0025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388" autoAdjust="0"/>
  </p:normalViewPr>
  <p:slideViewPr>
    <p:cSldViewPr snapToGrid="0">
      <p:cViewPr varScale="1">
        <p:scale>
          <a:sx n="84" d="100"/>
          <a:sy n="84" d="100"/>
        </p:scale>
        <p:origin x="76" y="4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thward, Carey" userId="2ea0919c-aa63-4166-826f-ebd87874e47c" providerId="ADAL" clId="{D6A202FA-12F2-4088-91BE-1DA1C3202B81}"/>
    <pc:docChg chg="undo custSel addSld delSld modSld sldOrd modSection">
      <pc:chgData name="Southward, Carey" userId="2ea0919c-aa63-4166-826f-ebd87874e47c" providerId="ADAL" clId="{D6A202FA-12F2-4088-91BE-1DA1C3202B81}" dt="2025-05-19T15:32:29.993" v="127" actId="122"/>
      <pc:docMkLst>
        <pc:docMk/>
      </pc:docMkLst>
      <pc:sldChg chg="del">
        <pc:chgData name="Southward, Carey" userId="2ea0919c-aa63-4166-826f-ebd87874e47c" providerId="ADAL" clId="{D6A202FA-12F2-4088-91BE-1DA1C3202B81}" dt="2025-05-19T14:59:55.863" v="21" actId="2696"/>
        <pc:sldMkLst>
          <pc:docMk/>
          <pc:sldMk cId="451289302" sldId="2922"/>
        </pc:sldMkLst>
      </pc:sldChg>
      <pc:sldChg chg="modSp mod">
        <pc:chgData name="Southward, Carey" userId="2ea0919c-aa63-4166-826f-ebd87874e47c" providerId="ADAL" clId="{D6A202FA-12F2-4088-91BE-1DA1C3202B81}" dt="2025-05-19T15:02:54.575" v="25" actId="1076"/>
        <pc:sldMkLst>
          <pc:docMk/>
          <pc:sldMk cId="3494323616" sldId="2923"/>
        </pc:sldMkLst>
        <pc:spChg chg="mod">
          <ac:chgData name="Southward, Carey" userId="2ea0919c-aa63-4166-826f-ebd87874e47c" providerId="ADAL" clId="{D6A202FA-12F2-4088-91BE-1DA1C3202B81}" dt="2025-05-19T15:02:54.575" v="25" actId="1076"/>
          <ac:spMkLst>
            <pc:docMk/>
            <pc:sldMk cId="3494323616" sldId="2923"/>
            <ac:spMk id="3" creationId="{1850FA0B-FF83-A930-1E4E-D882EB408E32}"/>
          </ac:spMkLst>
        </pc:spChg>
      </pc:sldChg>
      <pc:sldChg chg="modSp mod">
        <pc:chgData name="Southward, Carey" userId="2ea0919c-aa63-4166-826f-ebd87874e47c" providerId="ADAL" clId="{D6A202FA-12F2-4088-91BE-1DA1C3202B81}" dt="2025-05-19T15:22:31.947" v="101" actId="20577"/>
        <pc:sldMkLst>
          <pc:docMk/>
          <pc:sldMk cId="4162716426" sldId="2926"/>
        </pc:sldMkLst>
        <pc:spChg chg="mod">
          <ac:chgData name="Southward, Carey" userId="2ea0919c-aa63-4166-826f-ebd87874e47c" providerId="ADAL" clId="{D6A202FA-12F2-4088-91BE-1DA1C3202B81}" dt="2025-05-19T15:22:31.947" v="101" actId="20577"/>
          <ac:spMkLst>
            <pc:docMk/>
            <pc:sldMk cId="4162716426" sldId="2926"/>
            <ac:spMk id="4" creationId="{E5895448-121F-E53C-3A9E-EDE004A520EE}"/>
          </ac:spMkLst>
        </pc:spChg>
      </pc:sldChg>
      <pc:sldChg chg="modSp mod">
        <pc:chgData name="Southward, Carey" userId="2ea0919c-aa63-4166-826f-ebd87874e47c" providerId="ADAL" clId="{D6A202FA-12F2-4088-91BE-1DA1C3202B81}" dt="2025-05-19T14:48:48.196" v="15" actId="20577"/>
        <pc:sldMkLst>
          <pc:docMk/>
          <pc:sldMk cId="4131608284" sldId="2928"/>
        </pc:sldMkLst>
        <pc:spChg chg="mod">
          <ac:chgData name="Southward, Carey" userId="2ea0919c-aa63-4166-826f-ebd87874e47c" providerId="ADAL" clId="{D6A202FA-12F2-4088-91BE-1DA1C3202B81}" dt="2025-05-19T14:48:48.196" v="15" actId="20577"/>
          <ac:spMkLst>
            <pc:docMk/>
            <pc:sldMk cId="4131608284" sldId="2928"/>
            <ac:spMk id="3" creationId="{211FBBFD-09B5-87BE-8F67-CD1636028352}"/>
          </ac:spMkLst>
        </pc:spChg>
      </pc:sldChg>
      <pc:sldChg chg="modSp mod">
        <pc:chgData name="Southward, Carey" userId="2ea0919c-aa63-4166-826f-ebd87874e47c" providerId="ADAL" clId="{D6A202FA-12F2-4088-91BE-1DA1C3202B81}" dt="2025-05-19T15:00:12.777" v="23" actId="1076"/>
        <pc:sldMkLst>
          <pc:docMk/>
          <pc:sldMk cId="757049206" sldId="2929"/>
        </pc:sldMkLst>
      </pc:sldChg>
      <pc:sldChg chg="new del">
        <pc:chgData name="Southward, Carey" userId="2ea0919c-aa63-4166-826f-ebd87874e47c" providerId="ADAL" clId="{D6A202FA-12F2-4088-91BE-1DA1C3202B81}" dt="2025-05-19T14:59:39.531" v="18" actId="2696"/>
        <pc:sldMkLst>
          <pc:docMk/>
          <pc:sldMk cId="2987653105" sldId="2930"/>
        </pc:sldMkLst>
      </pc:sldChg>
      <pc:sldChg chg="add ord">
        <pc:chgData name="Southward, Carey" userId="2ea0919c-aa63-4166-826f-ebd87874e47c" providerId="ADAL" clId="{D6A202FA-12F2-4088-91BE-1DA1C3202B81}" dt="2025-05-19T14:59:47.230" v="20"/>
        <pc:sldMkLst>
          <pc:docMk/>
          <pc:sldMk cId="1572588090" sldId="2931"/>
        </pc:sldMkLst>
      </pc:sldChg>
      <pc:sldChg chg="addSp modSp new mod ord">
        <pc:chgData name="Southward, Carey" userId="2ea0919c-aa63-4166-826f-ebd87874e47c" providerId="ADAL" clId="{D6A202FA-12F2-4088-91BE-1DA1C3202B81}" dt="2025-05-19T15:32:29.993" v="127" actId="122"/>
        <pc:sldMkLst>
          <pc:docMk/>
          <pc:sldMk cId="3618897118" sldId="2932"/>
        </pc:sldMkLst>
        <pc:spChg chg="mod">
          <ac:chgData name="Southward, Carey" userId="2ea0919c-aa63-4166-826f-ebd87874e47c" providerId="ADAL" clId="{D6A202FA-12F2-4088-91BE-1DA1C3202B81}" dt="2025-05-19T15:32:29.993" v="127" actId="122"/>
          <ac:spMkLst>
            <pc:docMk/>
            <pc:sldMk cId="3618897118" sldId="2932"/>
            <ac:spMk id="2" creationId="{36841C5A-8244-9754-9A64-999A40CC3700}"/>
          </ac:spMkLst>
        </pc:spChg>
      </pc:sldChg>
      <pc:sldChg chg="addSp delSp modSp new del mod">
        <pc:chgData name="Southward, Carey" userId="2ea0919c-aa63-4166-826f-ebd87874e47c" providerId="ADAL" clId="{D6A202FA-12F2-4088-91BE-1DA1C3202B81}" dt="2025-05-19T15:28:20.048" v="115" actId="2696"/>
        <pc:sldMkLst>
          <pc:docMk/>
          <pc:sldMk cId="4062796755" sldId="2932"/>
        </pc:sldMkLst>
      </pc:sldChg>
    </pc:docChg>
  </pc:docChgLst>
  <pc:docChgLst>
    <pc:chgData name="Southward, Carey" userId="2ea0919c-aa63-4166-826f-ebd87874e47c" providerId="ADAL" clId="{128A5D47-2789-408F-AC0C-7398E9341EDE}"/>
    <pc:docChg chg="delSld modSection">
      <pc:chgData name="Southward, Carey" userId="2ea0919c-aa63-4166-826f-ebd87874e47c" providerId="ADAL" clId="{128A5D47-2789-408F-AC0C-7398E9341EDE}" dt="2025-07-11T14:53:17.697" v="0" actId="2696"/>
      <pc:docMkLst>
        <pc:docMk/>
      </pc:docMkLst>
      <pc:sldChg chg="del">
        <pc:chgData name="Southward, Carey" userId="2ea0919c-aa63-4166-826f-ebd87874e47c" providerId="ADAL" clId="{128A5D47-2789-408F-AC0C-7398E9341EDE}" dt="2025-07-11T14:53:17.697" v="0" actId="2696"/>
        <pc:sldMkLst>
          <pc:docMk/>
          <pc:sldMk cId="757049206" sldId="2929"/>
        </pc:sldMkLst>
      </pc:sldChg>
    </pc:docChg>
  </pc:docChgLst>
  <pc:docChgLst>
    <pc:chgData name="Southward, Carey" userId="2ea0919c-aa63-4166-826f-ebd87874e47c" providerId="ADAL" clId="{637301F9-AECD-4FBC-BE6A-5518975268D8}"/>
    <pc:docChg chg="custSel modSld">
      <pc:chgData name="Southward, Carey" userId="2ea0919c-aa63-4166-826f-ebd87874e47c" providerId="ADAL" clId="{637301F9-AECD-4FBC-BE6A-5518975268D8}" dt="2025-05-30T11:13:01.271" v="13" actId="14100"/>
      <pc:docMkLst>
        <pc:docMk/>
      </pc:docMkLst>
      <pc:sldChg chg="addSp delSp modSp mod">
        <pc:chgData name="Southward, Carey" userId="2ea0919c-aa63-4166-826f-ebd87874e47c" providerId="ADAL" clId="{637301F9-AECD-4FBC-BE6A-5518975268D8}" dt="2025-05-30T11:13:01.271" v="13" actId="14100"/>
        <pc:sldMkLst>
          <pc:docMk/>
          <pc:sldMk cId="3618897118" sldId="2932"/>
        </pc:sldMkLst>
        <pc:spChg chg="mod">
          <ac:chgData name="Southward, Carey" userId="2ea0919c-aa63-4166-826f-ebd87874e47c" providerId="ADAL" clId="{637301F9-AECD-4FBC-BE6A-5518975268D8}" dt="2025-05-30T11:11:23.645" v="3" actId="14100"/>
          <ac:spMkLst>
            <pc:docMk/>
            <pc:sldMk cId="3618897118" sldId="2932"/>
            <ac:spMk id="3" creationId="{4291748D-6F96-2097-CEA7-5C913EB23036}"/>
          </ac:spMkLst>
        </pc:spChg>
        <pc:spChg chg="mod">
          <ac:chgData name="Southward, Carey" userId="2ea0919c-aa63-4166-826f-ebd87874e47c" providerId="ADAL" clId="{637301F9-AECD-4FBC-BE6A-5518975268D8}" dt="2025-05-30T11:11:26.796" v="4" actId="14100"/>
          <ac:spMkLst>
            <pc:docMk/>
            <pc:sldMk cId="3618897118" sldId="2932"/>
            <ac:spMk id="4" creationId="{76DC22F4-BD9D-4FD3-FB41-9B0F378E5DD3}"/>
          </ac:spMkLst>
        </pc:spChg>
        <pc:spChg chg="add mod">
          <ac:chgData name="Southward, Carey" userId="2ea0919c-aa63-4166-826f-ebd87874e47c" providerId="ADAL" clId="{637301F9-AECD-4FBC-BE6A-5518975268D8}" dt="2025-05-30T11:13:01.271" v="13" actId="14100"/>
          <ac:spMkLst>
            <pc:docMk/>
            <pc:sldMk cId="3618897118" sldId="2932"/>
            <ac:spMk id="10" creationId="{04860174-77F6-39C4-24C8-8BFE4D1BD17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>
                <a:solidFill>
                  <a:srgbClr val="003E74"/>
                </a:solidFill>
              </a:rPr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2CA1-B062-4B96-AE7C-D2A9B24A1025}" type="datetime3">
              <a:rPr lang="en-GB" smtClean="0">
                <a:solidFill>
                  <a:srgbClr val="003E74"/>
                </a:solidFill>
              </a:rPr>
              <a:t>24 September, 2025</a:t>
            </a:fld>
            <a:endParaRPr lang="en-US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/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D5A61D2A-7BCE-4F5B-AEC6-5CC3E2712C3A}" type="datetime3">
              <a:rPr lang="en-GB" smtClean="0"/>
              <a:t>24 September, 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10075" y="4924791"/>
            <a:ext cx="5683914" cy="4031319"/>
          </a:xfrm>
          <a:prstGeom prst="rect">
            <a:avLst/>
          </a:prstGeom>
        </p:spPr>
        <p:txBody>
          <a:bodyPr lIns="95088" tIns="47544" rIns="95088" bIns="47544"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BD5607A-3863-4057-AAC5-F13D9C5B678B}" type="datetime3">
              <a:rPr lang="en-GB" smtClean="0"/>
              <a:t>24 September, 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89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accent1"/>
                </a:solidFill>
              </a:defRPr>
            </a:lvl2pPr>
            <a:lvl3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220098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51" y="1045965"/>
            <a:ext cx="8655572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EB68-C59E-43E1-8BB1-D5E2B5D0AFC4}" type="datetime1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865559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51" y="1045965"/>
            <a:ext cx="8655572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EB68-C59E-43E1-8BB1-D5E2B5D0AFC4}" type="datetime1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548189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351" y="1045965"/>
            <a:ext cx="8655572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9EB68-C59E-43E1-8BB1-D5E2B5D0AFC4}" type="datetime1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46032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2300502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98976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1688920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89B4-D6B3-41C7-A4D5-BA6DD712F8A2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74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22298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99922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9456128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89B4-D6B3-41C7-A4D5-BA6DD712F8A2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74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22298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99922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63188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489B4-D6B3-41C7-A4D5-BA6DD712F8A2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74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22298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99922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0295841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816A-9565-4866-8312-CA863D624F04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870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07657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76444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8868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7657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76446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746135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accent1"/>
                </a:solidFill>
              </a:defRPr>
            </a:lvl2pPr>
            <a:lvl3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9337394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816A-9565-4866-8312-CA863D624F04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870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07657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76444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8868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7657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76446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739333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816A-9565-4866-8312-CA863D624F04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870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07657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76444" y="2571750"/>
            <a:ext cx="2700000" cy="2124075"/>
          </a:xfrm>
        </p:spPr>
        <p:txBody>
          <a:bodyPr/>
          <a:lstStyle>
            <a:lvl1pPr rtl="0">
              <a:defRPr sz="1350"/>
            </a:lvl1pPr>
            <a:lvl2pPr rtl="0">
              <a:defRPr sz="1350"/>
            </a:lvl2pPr>
            <a:lvl3pPr rtl="0">
              <a:defRPr sz="1350"/>
            </a:lvl3pPr>
            <a:lvl4pPr rtl="0">
              <a:defRPr sz="1350"/>
            </a:lvl4pPr>
            <a:lvl5pPr rtl="0"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38868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7657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76446" y="1045964"/>
            <a:ext cx="2700000" cy="1377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124325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865"/>
            <a:ext cx="7488000" cy="444996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586C6-2FAC-4F04-9F30-54116127323E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101925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865"/>
            <a:ext cx="7488000" cy="444996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586C6-2FAC-4F04-9F30-54116127323E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636479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865"/>
            <a:ext cx="7488000" cy="4449961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586C6-2FAC-4F04-9F30-54116127323E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980543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69" y="245269"/>
            <a:ext cx="7488000" cy="4450556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260EA2-BCA4-4E5F-88A6-D6BBBCD1B4A4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859925260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BF80-0248-4CEA-9234-C3380C095D08}" type="datetime1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563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4028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BF80-0248-4CEA-9234-C3380C095D08}" type="datetime1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563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8852923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1BF80-0248-4CEA-9234-C3380C095D08}" type="datetime1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563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411601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767CF8-963D-4416-84B9-8E4A446F0782}" type="datetime1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823130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accent1"/>
                </a:solidFill>
              </a:defRPr>
            </a:lvl2pPr>
            <a:lvl3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705141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B1ED-B792-43A2-8B5B-D59DA898BC39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4187753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4187753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4350" y="1045965"/>
            <a:ext cx="4187753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419102051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B1ED-B792-43A2-8B5B-D59DA898BC39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4187753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4187753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4350" y="1045965"/>
            <a:ext cx="4187753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565354407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B1ED-B792-43A2-8B5B-D59DA898BC39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4187753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4187753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4350" y="1045965"/>
            <a:ext cx="4187753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768883400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84DF-3B13-4783-A18D-887F4839C415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165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691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165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1463987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84DF-3B13-4783-A18D-887F4839C415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165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691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165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07152314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84DF-3B13-4783-A18D-887F4839C415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1650" y="245864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0691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091650" y="2502075"/>
            <a:ext cx="2808000" cy="21937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39324123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11-6BA1-42AC-9B27-3930716F3EDF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2853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5015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06910" y="1748298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2853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05015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691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12853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05015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5209555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11-6BA1-42AC-9B27-3930716F3EDF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2853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5015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06910" y="1748298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2853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05015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691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12853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05015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76646897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6E11-6BA1-42AC-9B27-3930716F3EDF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350" y="1045965"/>
            <a:ext cx="2700000" cy="36498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0691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2853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0" y="465148"/>
            <a:ext cx="2700000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0" y="189000"/>
            <a:ext cx="2700000" cy="2835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050150" y="245271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06910" y="1748298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2853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050150" y="1748250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691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12853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050150" y="3251325"/>
            <a:ext cx="1849500" cy="14445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75853680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D7BC-BF55-4EB5-9C63-3904208399A7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674" y="245865"/>
            <a:ext cx="4187429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85681259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bg1"/>
                </a:solidFill>
              </a:defRPr>
            </a:lvl2pPr>
            <a:lvl3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479057461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D7BC-BF55-4EB5-9C63-3904208399A7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674" y="245865"/>
            <a:ext cx="4187429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033607229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D7BC-BF55-4EB5-9C63-3904208399A7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4674" y="245865"/>
            <a:ext cx="4187429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8123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41188588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D977-B911-4104-B2C1-9098B261E523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8821" y="245865"/>
            <a:ext cx="4180506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44945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447967361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D977-B911-4104-B2C1-9098B261E523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8821" y="245865"/>
            <a:ext cx="4180506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44945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22315023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D977-B911-4104-B2C1-9098B261E523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18821" y="245865"/>
            <a:ext cx="4180506" cy="4449961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44945" y="246460"/>
            <a:ext cx="4187753" cy="4449365"/>
          </a:xfrm>
        </p:spPr>
        <p:txBody>
          <a:bodyPr/>
          <a:lstStyle>
            <a:lvl1pPr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183474153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99670-AE7D-4C8A-8A7B-3240297C8EA6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4674" y="245865"/>
            <a:ext cx="8655769" cy="44499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4203323520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99670-AE7D-4C8A-8A7B-3240297C8EA6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4674" y="245865"/>
            <a:ext cx="8655769" cy="44499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2785739058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99670-AE7D-4C8A-8A7B-3240297C8EA6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4674" y="245865"/>
            <a:ext cx="8655769" cy="44499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19043" y="4795243"/>
            <a:ext cx="2057400" cy="102989"/>
          </a:xfrm>
        </p:spPr>
        <p:txBody>
          <a:bodyPr/>
          <a:lstStyle>
            <a:lvl1pPr>
              <a:defRPr sz="638">
                <a:solidFill>
                  <a:schemeClr val="accent1"/>
                </a:solidFill>
              </a:defRPr>
            </a:lvl1pPr>
            <a:lvl2pPr>
              <a:defRPr sz="638">
                <a:solidFill>
                  <a:schemeClr val="accent1"/>
                </a:solidFill>
              </a:defRPr>
            </a:lvl2pPr>
            <a:lvl3pPr>
              <a:defRPr sz="638">
                <a:solidFill>
                  <a:schemeClr val="accent1"/>
                </a:solidFill>
              </a:defRPr>
            </a:lvl3pPr>
            <a:lvl4pPr>
              <a:defRPr sz="638">
                <a:solidFill>
                  <a:schemeClr val="accent1"/>
                </a:solidFill>
              </a:defRPr>
            </a:lvl4pPr>
            <a:lvl5pPr>
              <a:defRPr sz="638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811719791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3"/>
            <a:ext cx="9145117" cy="514349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223919361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94995314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Imag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1813050"/>
            <a:ext cx="6858000" cy="1385957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938" y="3287250"/>
            <a:ext cx="6858000" cy="991761"/>
          </a:xfrm>
        </p:spPr>
        <p:txBody>
          <a:bodyPr/>
          <a:lstStyle>
            <a:lvl1pPr marL="0" indent="0" algn="l">
              <a:buNone/>
              <a:defRPr sz="36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1DF2DBC8-2D33-BD84-A330-691C8B9797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002"/>
            <a:ext cx="4184399" cy="555634"/>
          </a:xfrm>
        </p:spPr>
        <p:txBody>
          <a:bodyPr anchor="b"/>
          <a:lstStyle>
            <a:lvl1pPr>
              <a:defRPr sz="1650"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1650">
                <a:solidFill>
                  <a:schemeClr val="bg1"/>
                </a:solidFill>
              </a:defRPr>
            </a:lvl2pPr>
            <a:lvl3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 sz="165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0142444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4184973749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935492501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227156639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Imag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5"/>
            <a:ext cx="8652219" cy="954223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01208260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598"/>
            <a:ext cx="4204863" cy="555634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3650163042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598"/>
            <a:ext cx="4204863" cy="555634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150602308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342598"/>
            <a:ext cx="4204863" cy="555634"/>
          </a:xfrm>
        </p:spPr>
        <p:txBody>
          <a:bodyPr anchor="b"/>
          <a:lstStyle>
            <a:lvl1pPr>
              <a:defRPr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accent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2515929832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938" y="2504039"/>
            <a:ext cx="6858000" cy="1371305"/>
          </a:xfrm>
        </p:spPr>
        <p:txBody>
          <a:bodyPr anchor="t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1B026B9-3E51-5733-811C-2FA3BC73B2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703" y="4408716"/>
            <a:ext cx="4204863" cy="489516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3pPr>
            <a:lvl4pPr>
              <a:defRPr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4pPr>
            <a:lvl5pPr>
              <a:defRPr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7703" y="245864"/>
            <a:ext cx="2979450" cy="328593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675"/>
            </a:p>
          </p:txBody>
        </p:sp>
      </p:grpSp>
    </p:spTree>
    <p:extLst>
      <p:ext uri="{BB962C8B-B14F-4D97-AF65-F5344CB8AC3E}">
        <p14:creationId xmlns:p14="http://schemas.microsoft.com/office/powerpoint/2010/main" val="3480510428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602B-2916-4C35-9D0D-483E37EB8976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168446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602B-2916-4C35-9D0D-483E37EB8976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773632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245865"/>
            <a:ext cx="3872432" cy="232588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DF4B-0149-428E-AAA5-988A16763658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269"/>
            <a:ext cx="4333131" cy="23264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60251"/>
      </p:ext>
    </p:extLst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6602B-2916-4C35-9D0D-483E37EB8976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195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257162" indent="0" algn="ctr">
              <a:buNone/>
              <a:defRPr sz="1125"/>
            </a:lvl2pPr>
            <a:lvl3pPr marL="514324" indent="0" algn="ctr">
              <a:buNone/>
              <a:defRPr sz="1013"/>
            </a:lvl3pPr>
            <a:lvl4pPr marL="771485" indent="0" algn="ctr">
              <a:buNone/>
              <a:defRPr sz="900"/>
            </a:lvl4pPr>
            <a:lvl5pPr marL="1028648" indent="0" algn="ctr">
              <a:buNone/>
              <a:defRPr sz="900"/>
            </a:lvl5pPr>
            <a:lvl6pPr marL="1285809" indent="0" algn="ctr">
              <a:buNone/>
              <a:defRPr sz="900"/>
            </a:lvl6pPr>
            <a:lvl7pPr marL="1542971" indent="0" algn="ctr">
              <a:buNone/>
              <a:defRPr sz="900"/>
            </a:lvl7pPr>
            <a:lvl8pPr marL="1800133" indent="0" algn="ctr">
              <a:buNone/>
              <a:defRPr sz="900"/>
            </a:lvl8pPr>
            <a:lvl9pPr marL="205729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7207388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06ED-FDEE-41FF-963C-01A1F85409E8}" type="datetime1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048148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06ED-FDEE-41FF-963C-01A1F85409E8}" type="datetime1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60923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06ED-FDEE-41FF-963C-01A1F85409E8}" type="datetime1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48856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245865"/>
            <a:ext cx="3872432" cy="232588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DF4B-0149-428E-AAA5-988A16763658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269"/>
            <a:ext cx="4333131" cy="23264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39102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245865"/>
            <a:ext cx="3872432" cy="232588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DF4B-0149-428E-AAA5-988A16763658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269"/>
            <a:ext cx="4333131" cy="23264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1934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71" y="179152"/>
            <a:ext cx="3872432" cy="2392598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C1F6A7-374C-4280-8BF8-E271DB34471F}" type="datetime1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1" y="245865"/>
            <a:ext cx="4333131" cy="23258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10285985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0F4440-CEDC-0D92-E0D5-5C1E3B59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51" y="189000"/>
            <a:ext cx="8655572" cy="28353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A021F-8558-9528-DA3D-486CCDBEB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4674" y="1045965"/>
            <a:ext cx="8655769" cy="36498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1A8F0-AC4B-E4A0-94D0-99C4BFD97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81012" y="4795276"/>
            <a:ext cx="925235" cy="102953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638">
                <a:solidFill>
                  <a:schemeClr val="accent1"/>
                </a:solidFill>
              </a:defRPr>
            </a:lvl1pPr>
          </a:lstStyle>
          <a:p>
            <a:fld id="{3DFEA115-3A6C-4C37-A1B0-9FEFABB23AD1}" type="datetime1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0FC7A-298A-77A0-6596-56B0B3FD8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73946" y="4795277"/>
            <a:ext cx="2567589" cy="10295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638">
                <a:solidFill>
                  <a:schemeClr val="accent1"/>
                </a:solidFill>
              </a:defRPr>
            </a:lvl1pPr>
          </a:lstStyle>
          <a:p>
            <a:r>
              <a:rPr lang="en-GB"/>
              <a:t>Edit this text via Insert &gt; Header and Footer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17C40-7EB7-0CFD-6F6C-54AE57DE1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52567" y="4795277"/>
            <a:ext cx="238868" cy="10295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638" b="1">
                <a:solidFill>
                  <a:schemeClr val="accent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96CDD9-97E9-735B-8549-0F3AE3CCAC58}"/>
              </a:ext>
            </a:extLst>
          </p:cNvPr>
          <p:cNvSpPr txBox="1"/>
          <p:nvPr userDrawn="1"/>
        </p:nvSpPr>
        <p:spPr>
          <a:xfrm>
            <a:off x="244674" y="4795277"/>
            <a:ext cx="1063125" cy="10295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638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304302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3" r:id="rId21"/>
    <p:sldLayoutId id="2147483684" r:id="rId22"/>
    <p:sldLayoutId id="2147483685" r:id="rId23"/>
    <p:sldLayoutId id="2147483686" r:id="rId24"/>
    <p:sldLayoutId id="2147483687" r:id="rId25"/>
    <p:sldLayoutId id="2147483688" r:id="rId26"/>
    <p:sldLayoutId id="2147483689" r:id="rId27"/>
    <p:sldLayoutId id="2147483690" r:id="rId28"/>
    <p:sldLayoutId id="2147483691" r:id="rId29"/>
    <p:sldLayoutId id="2147483692" r:id="rId30"/>
    <p:sldLayoutId id="2147483693" r:id="rId31"/>
    <p:sldLayoutId id="2147483694" r:id="rId32"/>
    <p:sldLayoutId id="2147483695" r:id="rId33"/>
    <p:sldLayoutId id="2147483696" r:id="rId34"/>
    <p:sldLayoutId id="2147483697" r:id="rId35"/>
    <p:sldLayoutId id="2147483698" r:id="rId36"/>
    <p:sldLayoutId id="2147483699" r:id="rId37"/>
    <p:sldLayoutId id="2147483700" r:id="rId38"/>
    <p:sldLayoutId id="2147483701" r:id="rId39"/>
    <p:sldLayoutId id="2147483702" r:id="rId40"/>
    <p:sldLayoutId id="2147483703" r:id="rId41"/>
    <p:sldLayoutId id="2147483704" r:id="rId42"/>
    <p:sldLayoutId id="2147483705" r:id="rId43"/>
    <p:sldLayoutId id="2147483706" r:id="rId44"/>
    <p:sldLayoutId id="2147483707" r:id="rId45"/>
    <p:sldLayoutId id="2147483708" r:id="rId46"/>
    <p:sldLayoutId id="2147483709" r:id="rId47"/>
    <p:sldLayoutId id="2147483710" r:id="rId48"/>
    <p:sldLayoutId id="2147483711" r:id="rId49"/>
    <p:sldLayoutId id="2147483712" r:id="rId50"/>
    <p:sldLayoutId id="2147483713" r:id="rId51"/>
    <p:sldLayoutId id="2147483714" r:id="rId52"/>
    <p:sldLayoutId id="2147483715" r:id="rId53"/>
    <p:sldLayoutId id="2147483716" r:id="rId54"/>
    <p:sldLayoutId id="2147483717" r:id="rId55"/>
    <p:sldLayoutId id="2147483718" r:id="rId56"/>
    <p:sldLayoutId id="2147483719" r:id="rId57"/>
    <p:sldLayoutId id="2147483720" r:id="rId58"/>
    <p:sldLayoutId id="2147483721" r:id="rId59"/>
    <p:sldLayoutId id="2147483722" r:id="rId60"/>
    <p:sldLayoutId id="2147483723" r:id="rId61"/>
    <p:sldLayoutId id="2147483724" r:id="rId62"/>
    <p:sldLayoutId id="2147483725" r:id="rId63"/>
  </p:sldLayoutIdLst>
  <p:transition>
    <p:fade/>
  </p:transition>
  <p:hf hdr="0"/>
  <p:txStyles>
    <p:titleStyle>
      <a:lvl1pPr algn="l" defTabSz="514324" rtl="0" eaLnBrk="1" latinLnBrk="0" hangingPunct="1">
        <a:lnSpc>
          <a:spcPct val="90000"/>
        </a:lnSpc>
        <a:spcBef>
          <a:spcPct val="0"/>
        </a:spcBef>
        <a:buNone/>
        <a:defRPr sz="195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514324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514324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1500" b="0" kern="1200">
          <a:solidFill>
            <a:schemeClr val="tx1"/>
          </a:solidFill>
          <a:latin typeface="+mj-lt"/>
          <a:ea typeface="+mn-ea"/>
          <a:cs typeface="+mn-cs"/>
        </a:defRPr>
      </a:lvl2pPr>
      <a:lvl3pPr marL="121493" indent="-121493" algn="l" defTabSz="514324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242988" indent="-121493" algn="l" defTabSz="514324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364481" indent="-121493" algn="l" defTabSz="514324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390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1552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8714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5876" indent="-128581" algn="l" defTabSz="51432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62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24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71485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648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09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971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800133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295" algn="l" defTabSz="51432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206">
          <p15:clr>
            <a:srgbClr val="F26B43"/>
          </p15:clr>
        </p15:guide>
        <p15:guide id="4" pos="7475">
          <p15:clr>
            <a:srgbClr val="F26B43"/>
          </p15:clr>
        </p15:guide>
        <p15:guide id="5" orient="horz" pos="207">
          <p15:clr>
            <a:srgbClr val="F26B43"/>
          </p15:clr>
        </p15:guide>
        <p15:guide id="6" orient="horz" pos="4114">
          <p15:clr>
            <a:srgbClr val="F26B43"/>
          </p15:clr>
        </p15:guide>
        <p15:guide id="7" orient="horz" pos="3944">
          <p15:clr>
            <a:srgbClr val="F26B43"/>
          </p15:clr>
        </p15:guide>
        <p15:guide id="8" orient="horz" pos="879">
          <p15:clr>
            <a:srgbClr val="F26B43"/>
          </p15:clr>
        </p15:guide>
        <p15:guide id="9" pos="3723">
          <p15:clr>
            <a:srgbClr val="F26B43"/>
          </p15:clr>
        </p15:guide>
        <p15:guide id="10" pos="39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C6C70-3B0C-690C-2FF8-30ECEE796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B5E60-AD83-A7CE-4AC3-0AF557FD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5" y="1813322"/>
            <a:ext cx="6858000" cy="1385888"/>
          </a:xfrm>
        </p:spPr>
        <p:txBody>
          <a:bodyPr/>
          <a:lstStyle/>
          <a:p>
            <a:pPr algn="ctr"/>
            <a:r>
              <a:rPr lang="en-GB" dirty="0"/>
              <a:t>Your SAUL pension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08A084-C83B-B1BA-F1C8-58ED2C96F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8125" y="3287316"/>
            <a:ext cx="6858000" cy="991791"/>
          </a:xfrm>
        </p:spPr>
        <p:txBody>
          <a:bodyPr/>
          <a:lstStyle/>
          <a:p>
            <a:pPr algn="ctr"/>
            <a:r>
              <a:rPr lang="en-GB" sz="2400" dirty="0"/>
              <a:t>Carey Southward – Head of Pensions &amp; Benefits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8590196-1683-86F1-9CB4-80E5FB8111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7650" y="4342210"/>
            <a:ext cx="4184452" cy="555427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266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41C5A-8244-9754-9A64-999A40CC3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42" y="133826"/>
            <a:ext cx="8815602" cy="338708"/>
          </a:xfrm>
        </p:spPr>
        <p:txBody>
          <a:bodyPr/>
          <a:lstStyle/>
          <a:p>
            <a:pPr algn="ctr"/>
            <a:r>
              <a:rPr lang="en-GB" dirty="0" err="1"/>
              <a:t>PensionSmart</a:t>
            </a:r>
            <a:r>
              <a:rPr lang="en-GB" dirty="0"/>
              <a:t> (Salary Exchange)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1748D-6F96-2097-CEA7-5C913EB23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1857255"/>
          </a:xfrm>
        </p:spPr>
        <p:txBody>
          <a:bodyPr/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💼 Without Salary Exchange: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Gross Salary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£40,000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Pension Contribution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£2,400 </a:t>
            </a:r>
            <a:r>
              <a:rPr lang="en-US" b="0" i="1" dirty="0">
                <a:solidFill>
                  <a:srgbClr val="424242"/>
                </a:solidFill>
                <a:effectLst/>
                <a:latin typeface="Segoe Sans"/>
              </a:rPr>
              <a:t>(employee-paid)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Employee NI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£2,194.40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Take-Home Pay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£35,405.60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DC22F4-BD9D-4FD3-FB41-9B0F378E5D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6"/>
            <a:ext cx="4187429" cy="1712310"/>
          </a:xfrm>
        </p:spPr>
        <p:txBody>
          <a:bodyPr/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💼 With Salary Exchange: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Gross Salary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£37,600 </a:t>
            </a:r>
            <a:r>
              <a:rPr lang="en-US" b="0" i="1" dirty="0">
                <a:solidFill>
                  <a:srgbClr val="424242"/>
                </a:solidFill>
                <a:effectLst/>
                <a:latin typeface="Segoe Sans"/>
              </a:rPr>
              <a:t>(after salary reduction)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Pension Contribution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£2,400 </a:t>
            </a:r>
            <a:r>
              <a:rPr lang="en-US" b="0" i="1" dirty="0">
                <a:solidFill>
                  <a:srgbClr val="424242"/>
                </a:solidFill>
                <a:effectLst/>
                <a:latin typeface="Segoe Sans"/>
              </a:rPr>
              <a:t>(employer-paid)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Employee NI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 £2,002.40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Take-Home Pay</a:t>
            </a:r>
            <a:r>
              <a:rPr lang="en-US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b="1" i="0" dirty="0">
                <a:solidFill>
                  <a:srgbClr val="424242"/>
                </a:solidFill>
                <a:effectLst/>
                <a:latin typeface="Segoe Sans"/>
              </a:rPr>
              <a:t>£35,597.60</a:t>
            </a:r>
            <a:endParaRPr lang="en-US" b="0" i="0" dirty="0">
              <a:solidFill>
                <a:srgbClr val="424242"/>
              </a:solidFill>
              <a:effectLst/>
              <a:latin typeface="Segoe Sans"/>
            </a:endParaRPr>
          </a:p>
          <a:p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B56CE7-D947-2911-5EEB-31C3DC4EC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6535D-0555-416C-052C-885023F26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1E1C6-8EC5-0607-B51D-7B5B11683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10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7D26B8E9-5E8E-6F10-CDAA-88C8ACE2C75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860174-77F6-39C4-24C8-8BFE4D1BD177}"/>
              </a:ext>
            </a:extLst>
          </p:cNvPr>
          <p:cNvSpPr txBox="1"/>
          <p:nvPr/>
        </p:nvSpPr>
        <p:spPr>
          <a:xfrm>
            <a:off x="510540" y="2956560"/>
            <a:ext cx="8237220" cy="16383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>
              <a:lnSpc>
                <a:spcPts val="2100"/>
              </a:lnSpc>
              <a:spcBef>
                <a:spcPts val="975"/>
              </a:spcBef>
              <a:spcAft>
                <a:spcPts val="225"/>
              </a:spcAft>
              <a:buNone/>
            </a:pP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💡 Summary of Savings: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Employee NI Savings</a:t>
            </a: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£192.00 per year</a:t>
            </a:r>
            <a:endParaRPr lang="en-US" sz="1600" b="0" i="0" dirty="0">
              <a:solidFill>
                <a:srgbClr val="424242"/>
              </a:solidFill>
              <a:effectLst/>
              <a:latin typeface="Segoe Sans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Take-Home Pay Increase</a:t>
            </a: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: </a:t>
            </a: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£192.00 per year</a:t>
            </a:r>
          </a:p>
          <a:p>
            <a:pPr algn="l">
              <a:spcBef>
                <a:spcPts val="600"/>
              </a:spcBef>
              <a:spcAft>
                <a:spcPts val="300"/>
              </a:spcAft>
            </a:pP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Even though your gross salary is reduced, your take-home pay actually </a:t>
            </a:r>
            <a:r>
              <a:rPr lang="en-US" sz="1600" b="1" i="0" dirty="0">
                <a:solidFill>
                  <a:srgbClr val="424242"/>
                </a:solidFill>
                <a:effectLst/>
                <a:latin typeface="Segoe Sans"/>
              </a:rPr>
              <a:t>increases slightly</a:t>
            </a: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,</a:t>
            </a:r>
          </a:p>
          <a:p>
            <a:pPr algn="l">
              <a:spcBef>
                <a:spcPts val="600"/>
              </a:spcBef>
              <a:spcAft>
                <a:spcPts val="300"/>
              </a:spcAft>
            </a:pPr>
            <a:r>
              <a:rPr lang="en-US" sz="1600" b="0" i="0" dirty="0">
                <a:solidFill>
                  <a:srgbClr val="424242"/>
                </a:solidFill>
                <a:effectLst/>
                <a:latin typeface="Segoe Sans"/>
              </a:rPr>
              <a:t>thanks to the NI savings. 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600" b="0" i="0" dirty="0">
              <a:solidFill>
                <a:srgbClr val="424242"/>
              </a:solidFill>
              <a:effectLst/>
              <a:latin typeface="Segoe Sans"/>
            </a:endParaRPr>
          </a:p>
        </p:txBody>
      </p:sp>
    </p:spTree>
    <p:extLst>
      <p:ext uri="{BB962C8B-B14F-4D97-AF65-F5344CB8AC3E}">
        <p14:creationId xmlns:p14="http://schemas.microsoft.com/office/powerpoint/2010/main" val="361889711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FF1DE39-D546-2777-7E59-6821F969B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674" y="189000"/>
            <a:ext cx="8655769" cy="283533"/>
          </a:xfrm>
        </p:spPr>
        <p:txBody>
          <a:bodyPr anchor="t">
            <a:normAutofit/>
          </a:bodyPr>
          <a:lstStyle/>
          <a:p>
            <a:r>
              <a:rPr lang="en-GB" dirty="0"/>
              <a:t>Different types of pension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F153CD-4882-D799-39BC-DDA657463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4187429" cy="36498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b="1" dirty="0"/>
              <a:t>Defined Benefit (DB)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A Defined Benefit pension allows you to build up a guaranteed retirement income based on: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salary, and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length of membership in the scheme.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Your retirement income is paid from the date you retire until your death, providing long-term financial security.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B28D29-8276-ADFD-15E7-52881924C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2494" y="1045965"/>
            <a:ext cx="4187429" cy="3649861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GB" b="1" dirty="0"/>
              <a:t>Defined Contribution (DC)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A Defined Contribution pension is a personal savings pot that builds up over time through: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contributions, and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Your employer’s contributions.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These contributions are invested to help your savings grow.</a:t>
            </a:r>
          </a:p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r>
              <a:rPr lang="en-GB" dirty="0"/>
              <a:t>At retirement, you can access your pension pot flexibly, choosing how and when to draw your savings.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3FD7CE57-448D-ED84-DB82-BF446AEF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81012" y="4795276"/>
            <a:ext cx="925235" cy="102953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921DB9F8-2932-4A13-97CA-3CF06357AF6F}" type="datetime1">
              <a:rPr kumimoji="0" lang="en-GB" sz="638" b="0" i="0" u="none" strike="noStrike" kern="1200" cap="none" spc="0" normalizeH="0" baseline="0" noProof="0" smtClean="0">
                <a:ln>
                  <a:noFill/>
                </a:ln>
                <a:solidFill>
                  <a:srgbClr val="0000CD"/>
                </a:solidFill>
                <a:effectLst/>
                <a:uLnTx/>
                <a:uFillTx/>
                <a:latin typeface="Imperial Sans Tex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24/09/2025</a:t>
            </a:fld>
            <a:endParaRPr kumimoji="0" lang="en-GB" sz="638" b="0" i="0" u="none" strike="noStrike" kern="1200" cap="none" spc="0" normalizeH="0" baseline="0" noProof="0">
              <a:ln>
                <a:noFill/>
              </a:ln>
              <a:solidFill>
                <a:srgbClr val="0000CD"/>
              </a:solidFill>
              <a:effectLst/>
              <a:uLnTx/>
              <a:uFillTx/>
              <a:latin typeface="Imperial Sans Text"/>
              <a:ea typeface="+mn-ea"/>
              <a:cs typeface="+mn-cs"/>
            </a:endParaRPr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E3EAC84-77F0-4944-B422-861C80B42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52567" y="4795277"/>
            <a:ext cx="238868" cy="102954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BA53E11-492D-48B3-9F9B-09541CA2A39A}" type="slidenum">
              <a:rPr kumimoji="0" lang="en-GB" sz="638" b="1" i="0" u="none" strike="noStrike" kern="1200" cap="none" spc="0" normalizeH="0" baseline="0" noProof="0" smtClean="0">
                <a:ln>
                  <a:noFill/>
                </a:ln>
                <a:solidFill>
                  <a:srgbClr val="0000CD"/>
                </a:solidFill>
                <a:effectLst/>
                <a:uLnTx/>
                <a:uFillTx/>
                <a:latin typeface="Imperial Sans Text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638" b="1" i="0" u="none" strike="noStrike" kern="1200" cap="none" spc="0" normalizeH="0" baseline="0" noProof="0">
              <a:ln>
                <a:noFill/>
              </a:ln>
              <a:solidFill>
                <a:srgbClr val="0000CD"/>
              </a:solidFill>
              <a:effectLst/>
              <a:uLnTx/>
              <a:uFillTx/>
              <a:latin typeface="Imperial Sans Text"/>
              <a:ea typeface="+mn-ea"/>
              <a:cs typeface="+mn-cs"/>
            </a:endParaRPr>
          </a:p>
        </p:txBody>
      </p:sp>
      <p:sp>
        <p:nvSpPr>
          <p:cNvPr id="18" name="Subtitle 7">
            <a:extLst>
              <a:ext uri="{FF2B5EF4-FFF2-40B4-BE49-F238E27FC236}">
                <a16:creationId xmlns:a16="http://schemas.microsoft.com/office/drawing/2014/main" id="{B1ECB930-30F7-FB9B-5864-E6652679B02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44351" y="465148"/>
            <a:ext cx="8655572" cy="2786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8809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F032-A7B1-6D72-2BED-5707D46E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SAUL has two sections – DB and DC – eligibility depends when you joined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FA0B-FF83-A930-1E4E-D882EB408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8563264" cy="3649861"/>
          </a:xfrm>
        </p:spPr>
        <p:txBody>
          <a:bodyPr/>
          <a:lstStyle/>
          <a:p>
            <a:r>
              <a:rPr lang="en-GB" dirty="0"/>
              <a:t>If joining SAUL or becoming eligible for SAUL for first time after 1 April 2023 you will join </a:t>
            </a:r>
            <a:r>
              <a:rPr lang="en-GB" dirty="0">
                <a:highlight>
                  <a:srgbClr val="FFFF00"/>
                </a:highlight>
              </a:rPr>
              <a:t>SAUL Start.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95448-121F-E53C-3A9E-EDE004A52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138" y="1609970"/>
            <a:ext cx="8394308" cy="3992442"/>
          </a:xfrm>
        </p:spPr>
        <p:txBody>
          <a:bodyPr/>
          <a:lstStyle/>
          <a:p>
            <a:r>
              <a:rPr lang="en-GB" dirty="0"/>
              <a:t>If you joined SAUL before 1 April 2023, or were a member of SAUL before that at another employer with no break in service, you will join </a:t>
            </a:r>
            <a:r>
              <a:rPr lang="en-GB" dirty="0">
                <a:highlight>
                  <a:srgbClr val="FFFF00"/>
                </a:highlight>
              </a:rPr>
              <a:t>SAUL CARE.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r>
              <a:rPr lang="en-GB" dirty="0"/>
              <a:t>If, before April 2023, you were eligible for SAUL CARE but opted-out and have been in continuous employment you will join </a:t>
            </a:r>
            <a:r>
              <a:rPr lang="en-GB" dirty="0">
                <a:highlight>
                  <a:srgbClr val="FFFF00"/>
                </a:highlight>
              </a:rPr>
              <a:t>SAUL CARE.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6E876-D3CA-EE0D-AF94-3075835E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98638-4BE6-4004-A438-CB57C4C9D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5F717-B23F-5E77-316A-5D755F9E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3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FACFFEF7-200D-9B63-AC94-4AD952AFD09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32361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1016" y="211015"/>
            <a:ext cx="8689428" cy="238071"/>
          </a:xfrm>
        </p:spPr>
        <p:txBody>
          <a:bodyPr/>
          <a:lstStyle/>
          <a:p>
            <a:pPr algn="ctr"/>
            <a:r>
              <a:rPr lang="en-US" dirty="0"/>
              <a:t>SAUL CARE and SAUL Start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9FA3D90E-89D7-7243-8327-7AFF14E7D4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077" y="914400"/>
            <a:ext cx="4187429" cy="3912991"/>
          </a:xfrm>
        </p:spPr>
        <p:txBody>
          <a:bodyPr tIns="144000" rIns="36000"/>
          <a:lstStyle/>
          <a:p>
            <a:pPr marL="361950" indent="0">
              <a:buNone/>
            </a:pPr>
            <a:r>
              <a:rPr lang="en-US" sz="1600" dirty="0">
                <a:solidFill>
                  <a:srgbClr val="C11717"/>
                </a:solidFill>
              </a:rPr>
              <a:t>SAUL CARE (DB)</a:t>
            </a:r>
            <a:endParaRPr lang="en-US" sz="1600" dirty="0"/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Guaranteed pension on retirement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Increases in payment in line with inflation, subject to cap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Pension build up each year at 1/75 salary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Automatic tax-free lump sum on retirement     of 3 times pension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Contribution rate from members of 6%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Minimum pension age is currently 55</a:t>
            </a:r>
          </a:p>
          <a:p>
            <a:pPr marL="11906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Normal pension age is 66, linked to SPA</a:t>
            </a:r>
          </a:p>
          <a:p>
            <a:pPr>
              <a:spcAft>
                <a:spcPts val="1200"/>
              </a:spcAft>
            </a:pPr>
            <a:endParaRPr lang="en-US" sz="1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B458476-8F36-B669-E3DB-1E4049CE8BE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192477E-7464-1708-B749-A90BA21B29D6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1551" y="914400"/>
            <a:ext cx="8435975" cy="3781426"/>
          </a:xfrm>
          <a:prstGeom prst="rect">
            <a:avLst/>
          </a:prstGeom>
          <a:noFill/>
          <a:ln w="38100">
            <a:solidFill>
              <a:srgbClr val="C117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3BABEEB2-DB0C-F64F-BC16-27F0815C6C08}"/>
              </a:ext>
            </a:extLst>
          </p:cNvPr>
          <p:cNvSpPr txBox="1">
            <a:spLocks/>
          </p:cNvSpPr>
          <p:nvPr/>
        </p:nvSpPr>
        <p:spPr>
          <a:xfrm>
            <a:off x="4733778" y="1019971"/>
            <a:ext cx="3733748" cy="3658381"/>
          </a:xfrm>
          <a:prstGeom prst="rect">
            <a:avLst/>
          </a:prstGeom>
        </p:spPr>
        <p:txBody>
          <a:bodyPr vert="horz" lIns="0" tIns="144000" rIns="36000" bIns="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•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–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»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0">
              <a:buFont typeface="Arial"/>
              <a:buNone/>
            </a:pPr>
            <a:r>
              <a:rPr lang="en-US" sz="1600" dirty="0">
                <a:solidFill>
                  <a:srgbClr val="C11717"/>
                </a:solidFill>
                <a:latin typeface="+mn-lt"/>
              </a:rPr>
              <a:t>SAUL Start (DC)</a:t>
            </a:r>
            <a:endParaRPr lang="en-US" sz="1600" dirty="0">
              <a:latin typeface="+mn-lt"/>
            </a:endParaRP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Members pay 6%</a:t>
            </a: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21% paid into savings pot</a:t>
            </a: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Into savings pot you can control</a:t>
            </a: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Invested into savings fund with Legal &amp; General </a:t>
            </a: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New members first joining from April 2023</a:t>
            </a:r>
          </a:p>
          <a:p>
            <a:pPr indent="-166688">
              <a:spcAft>
                <a:spcPts val="600"/>
              </a:spcAft>
            </a:pPr>
            <a:r>
              <a:rPr lang="en-US" sz="1600" dirty="0">
                <a:latin typeface="+mn-lt"/>
              </a:rPr>
              <a:t>Access pensions savings flexibly from minimum pension age</a:t>
            </a:r>
          </a:p>
          <a:p>
            <a:pPr indent="-166688"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4309595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60EB-38DC-E05F-7E26-405B98856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DC654-7267-7C64-8ED7-ED979A9A2AA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20E3FF-6FFA-D002-D216-7F61D668142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DD149-CF5E-5022-506B-C5E0B7123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93764-32D9-B9DC-19EC-899EF9AAC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00D010-7E02-2176-6144-81683A42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5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7C1F8651-C5A2-F968-E96D-E6036A47B796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How SAUL CARE pension builds up - illustration</a:t>
            </a:r>
            <a:endParaRPr lang="en-GB" dirty="0">
              <a:solidFill>
                <a:schemeClr val="accent1"/>
              </a:solidFill>
            </a:endParaRPr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EEAF1B00-96DB-E8B4-14F9-7E58F21AF64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61500" y="1474307"/>
            <a:ext cx="7940973" cy="3200726"/>
            <a:chOff x="351" y="736"/>
            <a:chExt cx="4946" cy="2109"/>
          </a:xfrm>
        </p:grpSpPr>
        <p:sp>
          <p:nvSpPr>
            <p:cNvPr id="11" name="AutoShape 3">
              <a:extLst>
                <a:ext uri="{FF2B5EF4-FFF2-40B4-BE49-F238E27FC236}">
                  <a16:creationId xmlns:a16="http://schemas.microsoft.com/office/drawing/2014/main" id="{1E7F2034-895F-2873-A5E1-9A47059B4C0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53" y="736"/>
              <a:ext cx="4942" cy="2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Rectangle 5">
              <a:extLst>
                <a:ext uri="{FF2B5EF4-FFF2-40B4-BE49-F238E27FC236}">
                  <a16:creationId xmlns:a16="http://schemas.microsoft.com/office/drawing/2014/main" id="{535E1914-A3ED-BFFE-9947-532A96ACE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" y="738"/>
              <a:ext cx="4946" cy="21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B9958B44-8AFB-E160-3B37-17527F03D0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3" y="2317"/>
              <a:ext cx="4738" cy="375"/>
            </a:xfrm>
            <a:custGeom>
              <a:avLst/>
              <a:gdLst>
                <a:gd name="T0" fmla="*/ 0 w 4738"/>
                <a:gd name="T1" fmla="*/ 0 h 375"/>
                <a:gd name="T2" fmla="*/ 1118 w 4738"/>
                <a:gd name="T3" fmla="*/ 0 h 375"/>
                <a:gd name="T4" fmla="*/ 1118 w 4738"/>
                <a:gd name="T5" fmla="*/ 375 h 375"/>
                <a:gd name="T6" fmla="*/ 0 w 4738"/>
                <a:gd name="T7" fmla="*/ 375 h 375"/>
                <a:gd name="T8" fmla="*/ 0 w 4738"/>
                <a:gd name="T9" fmla="*/ 0 h 375"/>
                <a:gd name="T10" fmla="*/ 1209 w 4738"/>
                <a:gd name="T11" fmla="*/ 0 h 375"/>
                <a:gd name="T12" fmla="*/ 2327 w 4738"/>
                <a:gd name="T13" fmla="*/ 0 h 375"/>
                <a:gd name="T14" fmla="*/ 2327 w 4738"/>
                <a:gd name="T15" fmla="*/ 375 h 375"/>
                <a:gd name="T16" fmla="*/ 1209 w 4738"/>
                <a:gd name="T17" fmla="*/ 375 h 375"/>
                <a:gd name="T18" fmla="*/ 1209 w 4738"/>
                <a:gd name="T19" fmla="*/ 0 h 375"/>
                <a:gd name="T20" fmla="*/ 2415 w 4738"/>
                <a:gd name="T21" fmla="*/ 0 h 375"/>
                <a:gd name="T22" fmla="*/ 3533 w 4738"/>
                <a:gd name="T23" fmla="*/ 0 h 375"/>
                <a:gd name="T24" fmla="*/ 3533 w 4738"/>
                <a:gd name="T25" fmla="*/ 375 h 375"/>
                <a:gd name="T26" fmla="*/ 2415 w 4738"/>
                <a:gd name="T27" fmla="*/ 375 h 375"/>
                <a:gd name="T28" fmla="*/ 2415 w 4738"/>
                <a:gd name="T29" fmla="*/ 0 h 375"/>
                <a:gd name="T30" fmla="*/ 3624 w 4738"/>
                <a:gd name="T31" fmla="*/ 0 h 375"/>
                <a:gd name="T32" fmla="*/ 4738 w 4738"/>
                <a:gd name="T33" fmla="*/ 0 h 375"/>
                <a:gd name="T34" fmla="*/ 4738 w 4738"/>
                <a:gd name="T35" fmla="*/ 375 h 375"/>
                <a:gd name="T36" fmla="*/ 3624 w 4738"/>
                <a:gd name="T37" fmla="*/ 375 h 375"/>
                <a:gd name="T38" fmla="*/ 3624 w 4738"/>
                <a:gd name="T39" fmla="*/ 0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738" h="375">
                  <a:moveTo>
                    <a:pt x="0" y="0"/>
                  </a:moveTo>
                  <a:lnTo>
                    <a:pt x="1118" y="0"/>
                  </a:lnTo>
                  <a:lnTo>
                    <a:pt x="1118" y="375"/>
                  </a:lnTo>
                  <a:lnTo>
                    <a:pt x="0" y="375"/>
                  </a:lnTo>
                  <a:lnTo>
                    <a:pt x="0" y="0"/>
                  </a:lnTo>
                  <a:close/>
                  <a:moveTo>
                    <a:pt x="1209" y="0"/>
                  </a:moveTo>
                  <a:lnTo>
                    <a:pt x="2327" y="0"/>
                  </a:lnTo>
                  <a:lnTo>
                    <a:pt x="2327" y="375"/>
                  </a:lnTo>
                  <a:lnTo>
                    <a:pt x="1209" y="375"/>
                  </a:lnTo>
                  <a:lnTo>
                    <a:pt x="1209" y="0"/>
                  </a:lnTo>
                  <a:close/>
                  <a:moveTo>
                    <a:pt x="2415" y="0"/>
                  </a:moveTo>
                  <a:lnTo>
                    <a:pt x="3533" y="0"/>
                  </a:lnTo>
                  <a:lnTo>
                    <a:pt x="3533" y="375"/>
                  </a:lnTo>
                  <a:lnTo>
                    <a:pt x="2415" y="375"/>
                  </a:lnTo>
                  <a:lnTo>
                    <a:pt x="2415" y="0"/>
                  </a:lnTo>
                  <a:close/>
                  <a:moveTo>
                    <a:pt x="3624" y="0"/>
                  </a:moveTo>
                  <a:lnTo>
                    <a:pt x="4738" y="0"/>
                  </a:lnTo>
                  <a:lnTo>
                    <a:pt x="4738" y="375"/>
                  </a:lnTo>
                  <a:lnTo>
                    <a:pt x="3624" y="375"/>
                  </a:lnTo>
                  <a:lnTo>
                    <a:pt x="3624" y="0"/>
                  </a:lnTo>
                  <a:close/>
                </a:path>
              </a:pathLst>
            </a:custGeom>
            <a:solidFill>
              <a:srgbClr val="FF37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9ABFC5D4-C194-88E3-249C-988B25E876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62" y="2284"/>
              <a:ext cx="3529" cy="33"/>
            </a:xfrm>
            <a:custGeom>
              <a:avLst/>
              <a:gdLst>
                <a:gd name="T0" fmla="*/ 0 w 3529"/>
                <a:gd name="T1" fmla="*/ 22 h 33"/>
                <a:gd name="T2" fmla="*/ 1118 w 3529"/>
                <a:gd name="T3" fmla="*/ 22 h 33"/>
                <a:gd name="T4" fmla="*/ 1118 w 3529"/>
                <a:gd name="T5" fmla="*/ 33 h 33"/>
                <a:gd name="T6" fmla="*/ 0 w 3529"/>
                <a:gd name="T7" fmla="*/ 33 h 33"/>
                <a:gd name="T8" fmla="*/ 0 w 3529"/>
                <a:gd name="T9" fmla="*/ 22 h 33"/>
                <a:gd name="T10" fmla="*/ 1206 w 3529"/>
                <a:gd name="T11" fmla="*/ 11 h 33"/>
                <a:gd name="T12" fmla="*/ 2324 w 3529"/>
                <a:gd name="T13" fmla="*/ 11 h 33"/>
                <a:gd name="T14" fmla="*/ 2324 w 3529"/>
                <a:gd name="T15" fmla="*/ 33 h 33"/>
                <a:gd name="T16" fmla="*/ 1206 w 3529"/>
                <a:gd name="T17" fmla="*/ 33 h 33"/>
                <a:gd name="T18" fmla="*/ 1206 w 3529"/>
                <a:gd name="T19" fmla="*/ 11 h 33"/>
                <a:gd name="T20" fmla="*/ 2415 w 3529"/>
                <a:gd name="T21" fmla="*/ 0 h 33"/>
                <a:gd name="T22" fmla="*/ 3529 w 3529"/>
                <a:gd name="T23" fmla="*/ 0 h 33"/>
                <a:gd name="T24" fmla="*/ 3529 w 3529"/>
                <a:gd name="T25" fmla="*/ 33 h 33"/>
                <a:gd name="T26" fmla="*/ 2415 w 3529"/>
                <a:gd name="T27" fmla="*/ 33 h 33"/>
                <a:gd name="T28" fmla="*/ 2415 w 3529"/>
                <a:gd name="T2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529" h="33">
                  <a:moveTo>
                    <a:pt x="0" y="22"/>
                  </a:moveTo>
                  <a:lnTo>
                    <a:pt x="1118" y="22"/>
                  </a:lnTo>
                  <a:lnTo>
                    <a:pt x="1118" y="33"/>
                  </a:lnTo>
                  <a:lnTo>
                    <a:pt x="0" y="33"/>
                  </a:lnTo>
                  <a:lnTo>
                    <a:pt x="0" y="22"/>
                  </a:lnTo>
                  <a:close/>
                  <a:moveTo>
                    <a:pt x="1206" y="11"/>
                  </a:moveTo>
                  <a:lnTo>
                    <a:pt x="2324" y="11"/>
                  </a:lnTo>
                  <a:lnTo>
                    <a:pt x="2324" y="33"/>
                  </a:lnTo>
                  <a:lnTo>
                    <a:pt x="1206" y="33"/>
                  </a:lnTo>
                  <a:lnTo>
                    <a:pt x="1206" y="11"/>
                  </a:lnTo>
                  <a:close/>
                  <a:moveTo>
                    <a:pt x="2415" y="0"/>
                  </a:moveTo>
                  <a:lnTo>
                    <a:pt x="3529" y="0"/>
                  </a:lnTo>
                  <a:lnTo>
                    <a:pt x="3529" y="33"/>
                  </a:lnTo>
                  <a:lnTo>
                    <a:pt x="2415" y="33"/>
                  </a:lnTo>
                  <a:lnTo>
                    <a:pt x="2415" y="0"/>
                  </a:lnTo>
                  <a:close/>
                </a:path>
              </a:pathLst>
            </a:custGeom>
            <a:solidFill>
              <a:srgbClr val="7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5E0C8148-EA29-521C-FEA2-2ADD625BE1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62" y="1899"/>
              <a:ext cx="3529" cy="407"/>
            </a:xfrm>
            <a:custGeom>
              <a:avLst/>
              <a:gdLst>
                <a:gd name="T0" fmla="*/ 0 w 3529"/>
                <a:gd name="T1" fmla="*/ 21 h 407"/>
                <a:gd name="T2" fmla="*/ 1118 w 3529"/>
                <a:gd name="T3" fmla="*/ 21 h 407"/>
                <a:gd name="T4" fmla="*/ 1118 w 3529"/>
                <a:gd name="T5" fmla="*/ 407 h 407"/>
                <a:gd name="T6" fmla="*/ 0 w 3529"/>
                <a:gd name="T7" fmla="*/ 407 h 407"/>
                <a:gd name="T8" fmla="*/ 0 w 3529"/>
                <a:gd name="T9" fmla="*/ 21 h 407"/>
                <a:gd name="T10" fmla="*/ 1206 w 3529"/>
                <a:gd name="T11" fmla="*/ 11 h 407"/>
                <a:gd name="T12" fmla="*/ 2324 w 3529"/>
                <a:gd name="T13" fmla="*/ 11 h 407"/>
                <a:gd name="T14" fmla="*/ 2324 w 3529"/>
                <a:gd name="T15" fmla="*/ 396 h 407"/>
                <a:gd name="T16" fmla="*/ 1206 w 3529"/>
                <a:gd name="T17" fmla="*/ 396 h 407"/>
                <a:gd name="T18" fmla="*/ 1206 w 3529"/>
                <a:gd name="T19" fmla="*/ 11 h 407"/>
                <a:gd name="T20" fmla="*/ 2415 w 3529"/>
                <a:gd name="T21" fmla="*/ 0 h 407"/>
                <a:gd name="T22" fmla="*/ 3529 w 3529"/>
                <a:gd name="T23" fmla="*/ 0 h 407"/>
                <a:gd name="T24" fmla="*/ 3529 w 3529"/>
                <a:gd name="T25" fmla="*/ 385 h 407"/>
                <a:gd name="T26" fmla="*/ 2415 w 3529"/>
                <a:gd name="T27" fmla="*/ 385 h 407"/>
                <a:gd name="T28" fmla="*/ 2415 w 3529"/>
                <a:gd name="T29" fmla="*/ 0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529" h="407">
                  <a:moveTo>
                    <a:pt x="0" y="21"/>
                  </a:moveTo>
                  <a:lnTo>
                    <a:pt x="1118" y="21"/>
                  </a:lnTo>
                  <a:lnTo>
                    <a:pt x="1118" y="407"/>
                  </a:lnTo>
                  <a:lnTo>
                    <a:pt x="0" y="407"/>
                  </a:lnTo>
                  <a:lnTo>
                    <a:pt x="0" y="21"/>
                  </a:lnTo>
                  <a:close/>
                  <a:moveTo>
                    <a:pt x="1206" y="11"/>
                  </a:moveTo>
                  <a:lnTo>
                    <a:pt x="2324" y="11"/>
                  </a:lnTo>
                  <a:lnTo>
                    <a:pt x="2324" y="396"/>
                  </a:lnTo>
                  <a:lnTo>
                    <a:pt x="1206" y="396"/>
                  </a:lnTo>
                  <a:lnTo>
                    <a:pt x="1206" y="11"/>
                  </a:lnTo>
                  <a:close/>
                  <a:moveTo>
                    <a:pt x="2415" y="0"/>
                  </a:moveTo>
                  <a:lnTo>
                    <a:pt x="3529" y="0"/>
                  </a:lnTo>
                  <a:lnTo>
                    <a:pt x="3529" y="385"/>
                  </a:lnTo>
                  <a:lnTo>
                    <a:pt x="2415" y="385"/>
                  </a:lnTo>
                  <a:lnTo>
                    <a:pt x="2415" y="0"/>
                  </a:lnTo>
                  <a:close/>
                </a:path>
              </a:pathLst>
            </a:custGeom>
            <a:solidFill>
              <a:srgbClr val="70AD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356A907-0F6E-62F4-816A-8C76FCEC68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68" y="1873"/>
              <a:ext cx="2323" cy="37"/>
            </a:xfrm>
            <a:custGeom>
              <a:avLst/>
              <a:gdLst>
                <a:gd name="T0" fmla="*/ 0 w 2323"/>
                <a:gd name="T1" fmla="*/ 26 h 37"/>
                <a:gd name="T2" fmla="*/ 1118 w 2323"/>
                <a:gd name="T3" fmla="*/ 26 h 37"/>
                <a:gd name="T4" fmla="*/ 1118 w 2323"/>
                <a:gd name="T5" fmla="*/ 37 h 37"/>
                <a:gd name="T6" fmla="*/ 0 w 2323"/>
                <a:gd name="T7" fmla="*/ 37 h 37"/>
                <a:gd name="T8" fmla="*/ 0 w 2323"/>
                <a:gd name="T9" fmla="*/ 26 h 37"/>
                <a:gd name="T10" fmla="*/ 1209 w 2323"/>
                <a:gd name="T11" fmla="*/ 0 h 37"/>
                <a:gd name="T12" fmla="*/ 2323 w 2323"/>
                <a:gd name="T13" fmla="*/ 0 h 37"/>
                <a:gd name="T14" fmla="*/ 2323 w 2323"/>
                <a:gd name="T15" fmla="*/ 26 h 37"/>
                <a:gd name="T16" fmla="*/ 1209 w 2323"/>
                <a:gd name="T17" fmla="*/ 26 h 37"/>
                <a:gd name="T18" fmla="*/ 1209 w 2323"/>
                <a:gd name="T19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23" h="37">
                  <a:moveTo>
                    <a:pt x="0" y="26"/>
                  </a:moveTo>
                  <a:lnTo>
                    <a:pt x="1118" y="26"/>
                  </a:lnTo>
                  <a:lnTo>
                    <a:pt x="1118" y="37"/>
                  </a:lnTo>
                  <a:lnTo>
                    <a:pt x="0" y="37"/>
                  </a:lnTo>
                  <a:lnTo>
                    <a:pt x="0" y="26"/>
                  </a:lnTo>
                  <a:close/>
                  <a:moveTo>
                    <a:pt x="1209" y="0"/>
                  </a:moveTo>
                  <a:lnTo>
                    <a:pt x="2323" y="0"/>
                  </a:lnTo>
                  <a:lnTo>
                    <a:pt x="2323" y="26"/>
                  </a:lnTo>
                  <a:lnTo>
                    <a:pt x="1209" y="26"/>
                  </a:lnTo>
                  <a:lnTo>
                    <a:pt x="1209" y="0"/>
                  </a:lnTo>
                  <a:close/>
                </a:path>
              </a:pathLst>
            </a:custGeom>
            <a:solidFill>
              <a:srgbClr val="293E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AD5099D0-D8F1-3044-AB36-25E3F9C32B5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68" y="1473"/>
              <a:ext cx="2323" cy="426"/>
            </a:xfrm>
            <a:custGeom>
              <a:avLst/>
              <a:gdLst>
                <a:gd name="T0" fmla="*/ 0 w 2323"/>
                <a:gd name="T1" fmla="*/ 22 h 426"/>
                <a:gd name="T2" fmla="*/ 1118 w 2323"/>
                <a:gd name="T3" fmla="*/ 22 h 426"/>
                <a:gd name="T4" fmla="*/ 1118 w 2323"/>
                <a:gd name="T5" fmla="*/ 426 h 426"/>
                <a:gd name="T6" fmla="*/ 0 w 2323"/>
                <a:gd name="T7" fmla="*/ 426 h 426"/>
                <a:gd name="T8" fmla="*/ 0 w 2323"/>
                <a:gd name="T9" fmla="*/ 22 h 426"/>
                <a:gd name="T10" fmla="*/ 1209 w 2323"/>
                <a:gd name="T11" fmla="*/ 0 h 426"/>
                <a:gd name="T12" fmla="*/ 2323 w 2323"/>
                <a:gd name="T13" fmla="*/ 0 h 426"/>
                <a:gd name="T14" fmla="*/ 2323 w 2323"/>
                <a:gd name="T15" fmla="*/ 400 h 426"/>
                <a:gd name="T16" fmla="*/ 1209 w 2323"/>
                <a:gd name="T17" fmla="*/ 400 h 426"/>
                <a:gd name="T18" fmla="*/ 1209 w 2323"/>
                <a:gd name="T19" fmla="*/ 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23" h="426">
                  <a:moveTo>
                    <a:pt x="0" y="22"/>
                  </a:moveTo>
                  <a:lnTo>
                    <a:pt x="1118" y="22"/>
                  </a:lnTo>
                  <a:lnTo>
                    <a:pt x="1118" y="426"/>
                  </a:lnTo>
                  <a:lnTo>
                    <a:pt x="0" y="426"/>
                  </a:lnTo>
                  <a:lnTo>
                    <a:pt x="0" y="22"/>
                  </a:lnTo>
                  <a:close/>
                  <a:moveTo>
                    <a:pt x="1209" y="0"/>
                  </a:moveTo>
                  <a:lnTo>
                    <a:pt x="2323" y="0"/>
                  </a:lnTo>
                  <a:lnTo>
                    <a:pt x="2323" y="400"/>
                  </a:lnTo>
                  <a:lnTo>
                    <a:pt x="1209" y="400"/>
                  </a:lnTo>
                  <a:lnTo>
                    <a:pt x="1209" y="0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Rectangle 11">
              <a:extLst>
                <a:ext uri="{FF2B5EF4-FFF2-40B4-BE49-F238E27FC236}">
                  <a16:creationId xmlns:a16="http://schemas.microsoft.com/office/drawing/2014/main" id="{6C219ECF-6A35-50B7-C4F9-7724C6B32B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7" y="1458"/>
              <a:ext cx="1114" cy="15"/>
            </a:xfrm>
            <a:prstGeom prst="rect">
              <a:avLst/>
            </a:prstGeom>
            <a:solidFill>
              <a:srgbClr val="265F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2CF73363-4C5D-0670-FE54-D5ED3B2280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7" y="1040"/>
              <a:ext cx="1114" cy="418"/>
            </a:xfrm>
            <a:prstGeom prst="rect">
              <a:avLst/>
            </a:prstGeom>
            <a:solidFill>
              <a:srgbClr val="ED7D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Line 13">
              <a:extLst>
                <a:ext uri="{FF2B5EF4-FFF2-40B4-BE49-F238E27FC236}">
                  <a16:creationId xmlns:a16="http://schemas.microsoft.com/office/drawing/2014/main" id="{40729F4B-F7CB-CE4A-4122-45DCC68A0D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" y="2690"/>
              <a:ext cx="4826" cy="0"/>
            </a:xfrm>
            <a:prstGeom prst="line">
              <a:avLst/>
            </a:prstGeom>
            <a:noFill/>
            <a:ln w="6350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Rectangle 14">
              <a:extLst>
                <a:ext uri="{FF2B5EF4-FFF2-40B4-BE49-F238E27FC236}">
                  <a16:creationId xmlns:a16="http://schemas.microsoft.com/office/drawing/2014/main" id="{5B9E5C0A-4565-2371-FA1E-6048CC82F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5" y="1118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 4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5">
              <a:extLst>
                <a:ext uri="{FF2B5EF4-FFF2-40B4-BE49-F238E27FC236}">
                  <a16:creationId xmlns:a16="http://schemas.microsoft.com/office/drawing/2014/main" id="{14D98F0F-ECE1-C394-22B9-F0E1693D7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" y="1249"/>
              <a:ext cx="28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£600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6">
              <a:extLst>
                <a:ext uri="{FF2B5EF4-FFF2-40B4-BE49-F238E27FC236}">
                  <a16:creationId xmlns:a16="http://schemas.microsoft.com/office/drawing/2014/main" id="{BE3182B9-1996-6120-CF0C-FA6B88C08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" y="2026"/>
              <a:ext cx="29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7">
              <a:extLst>
                <a:ext uri="{FF2B5EF4-FFF2-40B4-BE49-F238E27FC236}">
                  <a16:creationId xmlns:a16="http://schemas.microsoft.com/office/drawing/2014/main" id="{A4A86C33-154C-83B5-8C63-085AC3752B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" y="2157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467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18">
              <a:extLst>
                <a:ext uri="{FF2B5EF4-FFF2-40B4-BE49-F238E27FC236}">
                  <a16:creationId xmlns:a16="http://schemas.microsoft.com/office/drawing/2014/main" id="{CD4FB0C4-EE88-131C-5215-A7EDF3645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5" y="1628"/>
              <a:ext cx="29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19">
              <a:extLst>
                <a:ext uri="{FF2B5EF4-FFF2-40B4-BE49-F238E27FC236}">
                  <a16:creationId xmlns:a16="http://schemas.microsoft.com/office/drawing/2014/main" id="{7AB3C9A8-2673-AD28-AC47-8087E0058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1" y="1759"/>
              <a:ext cx="22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963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0">
              <a:extLst>
                <a:ext uri="{FF2B5EF4-FFF2-40B4-BE49-F238E27FC236}">
                  <a16:creationId xmlns:a16="http://schemas.microsoft.com/office/drawing/2014/main" id="{C218A970-120E-7D53-E3A9-8BE80043ED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2" y="1204"/>
              <a:ext cx="29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1">
              <a:extLst>
                <a:ext uri="{FF2B5EF4-FFF2-40B4-BE49-F238E27FC236}">
                  <a16:creationId xmlns:a16="http://schemas.microsoft.com/office/drawing/2014/main" id="{669F9900-41B5-EF5D-3289-86C437B9E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8" y="1335"/>
              <a:ext cx="313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1,564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2">
              <a:extLst>
                <a:ext uri="{FF2B5EF4-FFF2-40B4-BE49-F238E27FC236}">
                  <a16:creationId xmlns:a16="http://schemas.microsoft.com/office/drawing/2014/main" id="{A86FB399-FE9E-A20D-2275-05FE7904C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8" y="748"/>
              <a:ext cx="293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119CC98F-5881-6E5B-F16E-D4D12A776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5" y="879"/>
              <a:ext cx="3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£2,204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4">
              <a:extLst>
                <a:ext uri="{FF2B5EF4-FFF2-40B4-BE49-F238E27FC236}">
                  <a16:creationId xmlns:a16="http://schemas.microsoft.com/office/drawing/2014/main" id="{54226E73-4F60-2972-7833-DF4BB6B148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2374"/>
              <a:ext cx="624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err="1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Yr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 1 Pension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5">
              <a:extLst>
                <a:ext uri="{FF2B5EF4-FFF2-40B4-BE49-F238E27FC236}">
                  <a16:creationId xmlns:a16="http://schemas.microsoft.com/office/drawing/2014/main" id="{83604178-1178-2DCF-4C26-F8BFFEE36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" y="2505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FFFFFF"/>
                  </a:solidFill>
                  <a:latin typeface="Calibri" panose="020F0502020204030204" pitchFamily="34" charset="0"/>
                </a:rPr>
                <a:t>467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6">
              <a:extLst>
                <a:ext uri="{FF2B5EF4-FFF2-40B4-BE49-F238E27FC236}">
                  <a16:creationId xmlns:a16="http://schemas.microsoft.com/office/drawing/2014/main" id="{FFD3B39F-7172-C589-837D-5363949F8D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0" y="2367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Yr 1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7">
              <a:extLst>
                <a:ext uri="{FF2B5EF4-FFF2-40B4-BE49-F238E27FC236}">
                  <a16:creationId xmlns:a16="http://schemas.microsoft.com/office/drawing/2014/main" id="{15614308-3225-4A28-2D67-DE2779F0A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1" y="2498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FFFFFF"/>
                  </a:solidFill>
                  <a:latin typeface="Calibri" panose="020F0502020204030204" pitchFamily="34" charset="0"/>
                </a:rPr>
                <a:t>478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28">
              <a:extLst>
                <a:ext uri="{FF2B5EF4-FFF2-40B4-BE49-F238E27FC236}">
                  <a16:creationId xmlns:a16="http://schemas.microsoft.com/office/drawing/2014/main" id="{32279DC1-D26D-85C7-A14E-6527F2613B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7" y="2361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Yr 1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29">
              <a:extLst>
                <a:ext uri="{FF2B5EF4-FFF2-40B4-BE49-F238E27FC236}">
                  <a16:creationId xmlns:a16="http://schemas.microsoft.com/office/drawing/2014/main" id="{2D36621A-4619-D024-50B2-08A2C45A3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8" y="2492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FFFFFF"/>
                  </a:solidFill>
                  <a:latin typeface="Calibri" panose="020F0502020204030204" pitchFamily="34" charset="0"/>
                </a:rPr>
                <a:t>490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0">
              <a:extLst>
                <a:ext uri="{FF2B5EF4-FFF2-40B4-BE49-F238E27FC236}">
                  <a16:creationId xmlns:a16="http://schemas.microsoft.com/office/drawing/2014/main" id="{1550B3A2-463C-2B94-6D64-F3913DCC4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4" y="2355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err="1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Yr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 1 Pension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1">
              <a:extLst>
                <a:ext uri="{FF2B5EF4-FFF2-40B4-BE49-F238E27FC236}">
                  <a16:creationId xmlns:a16="http://schemas.microsoft.com/office/drawing/2014/main" id="{3462C704-0BC8-A961-2E39-D4BE49144D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" y="2486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FFFFFF"/>
                  </a:solidFill>
                  <a:latin typeface="Calibri" panose="020F0502020204030204" pitchFamily="34" charset="0"/>
                </a:rPr>
                <a:t>503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2">
              <a:extLst>
                <a:ext uri="{FF2B5EF4-FFF2-40B4-BE49-F238E27FC236}">
                  <a16:creationId xmlns:a16="http://schemas.microsoft.com/office/drawing/2014/main" id="{1A4D2A36-0CC1-9194-1960-9C99CC434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0" y="1982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 2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3">
              <a:extLst>
                <a:ext uri="{FF2B5EF4-FFF2-40B4-BE49-F238E27FC236}">
                  <a16:creationId xmlns:a16="http://schemas.microsoft.com/office/drawing/2014/main" id="{2AE1339E-4CA1-47AD-6515-2D3B92EF5C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1" y="2113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485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4">
              <a:extLst>
                <a:ext uri="{FF2B5EF4-FFF2-40B4-BE49-F238E27FC236}">
                  <a16:creationId xmlns:a16="http://schemas.microsoft.com/office/drawing/2014/main" id="{42563B21-EB97-FC6E-DCEB-6A7451FB13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7" y="1966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 2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5">
              <a:extLst>
                <a:ext uri="{FF2B5EF4-FFF2-40B4-BE49-F238E27FC236}">
                  <a16:creationId xmlns:a16="http://schemas.microsoft.com/office/drawing/2014/main" id="{7F5FC410-F426-5EE8-2E7E-04F3C2396D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8" y="2097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497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6">
              <a:extLst>
                <a:ext uri="{FF2B5EF4-FFF2-40B4-BE49-F238E27FC236}">
                  <a16:creationId xmlns:a16="http://schemas.microsoft.com/office/drawing/2014/main" id="{7C9AEB67-C774-2F36-70D9-5B7C5E8C05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4" y="1948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 2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7">
              <a:extLst>
                <a:ext uri="{FF2B5EF4-FFF2-40B4-BE49-F238E27FC236}">
                  <a16:creationId xmlns:a16="http://schemas.microsoft.com/office/drawing/2014/main" id="{59E8C7B2-3C0E-BD09-9C4B-C4484E1D7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" y="2079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£510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38">
              <a:extLst>
                <a:ext uri="{FF2B5EF4-FFF2-40B4-BE49-F238E27FC236}">
                  <a16:creationId xmlns:a16="http://schemas.microsoft.com/office/drawing/2014/main" id="{B3652933-5EB8-02A3-8969-00E2F91246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7" y="1564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 3 Pension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39">
              <a:extLst>
                <a:ext uri="{FF2B5EF4-FFF2-40B4-BE49-F238E27FC236}">
                  <a16:creationId xmlns:a16="http://schemas.microsoft.com/office/drawing/2014/main" id="{788980D3-DAEB-45DB-5A13-DCD7C2F16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8" y="1695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577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0">
              <a:extLst>
                <a:ext uri="{FF2B5EF4-FFF2-40B4-BE49-F238E27FC236}">
                  <a16:creationId xmlns:a16="http://schemas.microsoft.com/office/drawing/2014/main" id="{2EDCBBAD-D6E7-371A-59B6-CE273A72D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4" y="1534"/>
              <a:ext cx="625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err="1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Yr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 3 Pension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1">
              <a:extLst>
                <a:ext uri="{FF2B5EF4-FFF2-40B4-BE49-F238E27FC236}">
                  <a16:creationId xmlns:a16="http://schemas.microsoft.com/office/drawing/2014/main" id="{361EF84B-5B7D-5CB8-F890-98547C7FD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" y="1667"/>
              <a:ext cx="23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Calibri" panose="020F0502020204030204" pitchFamily="34" charset="0"/>
                </a:rPr>
                <a:t>£</a:t>
              </a:r>
              <a:r>
                <a:rPr lang="en-US" altLang="en-US" sz="1400" dirty="0">
                  <a:solidFill>
                    <a:srgbClr val="404040"/>
                  </a:solidFill>
                  <a:latin typeface="Calibri" panose="020F0502020204030204" pitchFamily="34" charset="0"/>
                </a:rPr>
                <a:t>591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2">
              <a:extLst>
                <a:ext uri="{FF2B5EF4-FFF2-40B4-BE49-F238E27FC236}">
                  <a16:creationId xmlns:a16="http://schemas.microsoft.com/office/drawing/2014/main" id="{A016457C-8256-BBDF-B2DD-B3C66B366A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" y="2739"/>
              <a:ext cx="310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First year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3">
              <a:extLst>
                <a:ext uri="{FF2B5EF4-FFF2-40B4-BE49-F238E27FC236}">
                  <a16:creationId xmlns:a16="http://schemas.microsoft.com/office/drawing/2014/main" id="{48355CCD-3B2B-A113-BF39-3EDB76208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1" y="2739"/>
              <a:ext cx="398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Second year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4">
              <a:extLst>
                <a:ext uri="{FF2B5EF4-FFF2-40B4-BE49-F238E27FC236}">
                  <a16:creationId xmlns:a16="http://schemas.microsoft.com/office/drawing/2014/main" id="{838711C7-FFDD-9E17-3AB0-4FDECC80A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8" y="2739"/>
              <a:ext cx="336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Third year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5">
              <a:extLst>
                <a:ext uri="{FF2B5EF4-FFF2-40B4-BE49-F238E27FC236}">
                  <a16:creationId xmlns:a16="http://schemas.microsoft.com/office/drawing/2014/main" id="{1E96FF17-944C-68FD-E29B-34E394800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3" y="2739"/>
              <a:ext cx="380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Fourth year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1CAFF977-0EC3-A1CD-FC8A-13BD553EB5EC}"/>
              </a:ext>
            </a:extLst>
          </p:cNvPr>
          <p:cNvSpPr txBox="1"/>
          <p:nvPr/>
        </p:nvSpPr>
        <p:spPr>
          <a:xfrm>
            <a:off x="67891" y="959226"/>
            <a:ext cx="66139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625" indent="0">
              <a:buNone/>
            </a:pPr>
            <a:r>
              <a:rPr lang="en-US" sz="1800" dirty="0"/>
              <a:t>Current Salary: £35,000 a year</a:t>
            </a:r>
          </a:p>
          <a:p>
            <a:pPr marL="47625" indent="0">
              <a:buNone/>
            </a:pPr>
            <a:r>
              <a:rPr lang="en-US" sz="1800" dirty="0"/>
              <a:t>Inflation: 2.5% each year</a:t>
            </a:r>
          </a:p>
          <a:p>
            <a:pPr marL="47625" indent="0">
              <a:buNone/>
            </a:pPr>
            <a:r>
              <a:rPr lang="en-US" sz="1800" dirty="0"/>
              <a:t>Salary increases: 4% each year </a:t>
            </a:r>
          </a:p>
        </p:txBody>
      </p:sp>
    </p:spTree>
    <p:extLst>
      <p:ext uri="{BB962C8B-B14F-4D97-AF65-F5344CB8AC3E}">
        <p14:creationId xmlns:p14="http://schemas.microsoft.com/office/powerpoint/2010/main" val="318898469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F032-A7B1-6D72-2BED-5707D46E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Other SAUL CARE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FA0B-FF83-A930-1E4E-D882EB408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8563264" cy="3649861"/>
          </a:xfrm>
        </p:spPr>
        <p:txBody>
          <a:bodyPr/>
          <a:lstStyle/>
          <a:p>
            <a:r>
              <a:rPr lang="en-GB" dirty="0"/>
              <a:t>Ill-health retirement pension should you need it after two years membership.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95448-121F-E53C-3A9E-EDE004A52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138" y="1609970"/>
            <a:ext cx="8394308" cy="3992442"/>
          </a:xfrm>
        </p:spPr>
        <p:txBody>
          <a:bodyPr/>
          <a:lstStyle/>
          <a:p>
            <a:r>
              <a:rPr lang="en-GB" dirty="0"/>
              <a:t>Death in service payment of 4 times salary plus refund of contributions should you die in service.</a:t>
            </a:r>
          </a:p>
          <a:p>
            <a:endParaRPr lang="en-GB" dirty="0"/>
          </a:p>
          <a:p>
            <a:r>
              <a:rPr lang="en-GB" dirty="0"/>
              <a:t>Spouse/civil partners pension of 2/3 member pension at normal pension age plus dependant child's pensions</a:t>
            </a:r>
          </a:p>
          <a:p>
            <a:endParaRPr lang="en-GB" dirty="0"/>
          </a:p>
          <a:p>
            <a:r>
              <a:rPr lang="en-GB" dirty="0"/>
              <a:t>Can top-up pension income by paying extra contributions (AVC’s) – called Additional Pension.</a:t>
            </a:r>
          </a:p>
          <a:p>
            <a:endParaRPr lang="en-GB" dirty="0"/>
          </a:p>
          <a:p>
            <a:r>
              <a:rPr lang="en-GB" dirty="0"/>
              <a:t>No transfers in from previous pension schemes allowed</a:t>
            </a:r>
          </a:p>
          <a:p>
            <a:endParaRPr lang="en-GB" dirty="0"/>
          </a:p>
          <a:p>
            <a:r>
              <a:rPr lang="en-GB" dirty="0"/>
              <a:t>View your pension income through your SAUL Online account</a:t>
            </a:r>
          </a:p>
          <a:p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6E876-D3CA-EE0D-AF94-3075835E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24/09/2025</a:t>
            </a:fld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5F717-B23F-5E77-316A-5D755F9E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6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FACFFEF7-200D-9B63-AC94-4AD952AFD09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83241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F7A02-16B1-EC0D-D04F-733BE59A6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Growing your pension by paying extra 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FBBFD-09B5-87BE-8F67-CD16360283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358" y="982510"/>
            <a:ext cx="8731449" cy="3649861"/>
          </a:xfrm>
        </p:spPr>
        <p:txBody>
          <a:bodyPr/>
          <a:lstStyle/>
          <a:p>
            <a:pPr algn="l"/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You can make Additional Voluntary Contributions (AVCs) either monthly or as a one-off lump sum.</a:t>
            </a:r>
          </a:p>
          <a:p>
            <a:pPr algn="l"/>
            <a:endParaRPr lang="en-GB" b="0" i="0" dirty="0">
              <a:solidFill>
                <a:srgbClr val="424242"/>
              </a:solidFill>
              <a:effectLst/>
              <a:latin typeface="Imperial Sans Text" panose="020B0503020202020204" pitchFamily="34" charset="0"/>
            </a:endParaRPr>
          </a:p>
          <a:p>
            <a:pPr algn="l"/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These contributions allow you to purchase extra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units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of pension income.</a:t>
            </a:r>
          </a:p>
          <a:p>
            <a:pPr algn="l"/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	</a:t>
            </a:r>
          </a:p>
          <a:p>
            <a:pPr lvl="2"/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Each unit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provides an additional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£250 of annual pension income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and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£750 added to your tax-free lump sum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at retirement.</a:t>
            </a:r>
          </a:p>
          <a:p>
            <a:pPr lvl="2"/>
            <a:endParaRPr lang="en-GB" b="0" i="0" dirty="0">
              <a:solidFill>
                <a:srgbClr val="424242"/>
              </a:solidFill>
              <a:effectLst/>
              <a:latin typeface="Imperial Sans Text" panose="020B0503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The value of each unit is fixed at the time of purchase and will increase once your pension is in payment.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424242"/>
              </a:solidFill>
              <a:effectLst/>
              <a:latin typeface="Imperial Sans Text" panose="020B0503020202020204" pitchFamily="34" charset="0"/>
            </a:endParaRPr>
          </a:p>
          <a:p>
            <a:pPr algn="l"/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You can buy up to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21 units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during your SAUL membership.</a:t>
            </a:r>
          </a:p>
          <a:p>
            <a:pPr algn="l"/>
            <a:endParaRPr lang="en-GB" b="0" i="0" dirty="0">
              <a:solidFill>
                <a:srgbClr val="424242"/>
              </a:solidFill>
              <a:effectLst/>
              <a:latin typeface="Imperial Sans Text" panose="020B0503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Units can be purchased over a period of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3 to 10 years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GB" b="0" i="0" dirty="0">
              <a:solidFill>
                <a:srgbClr val="424242"/>
              </a:solidFill>
              <a:effectLst/>
              <a:latin typeface="Imperial Sans Text" panose="020B0503020202020204" pitchFamily="34" charset="0"/>
            </a:endParaRPr>
          </a:p>
          <a:p>
            <a:pPr algn="l"/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To estimate the cost of buying extra units, use the </a:t>
            </a:r>
            <a:r>
              <a:rPr lang="en-GB" b="1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Additional Pension Calculator</a:t>
            </a:r>
            <a:r>
              <a:rPr lang="en-GB" b="0" i="0" dirty="0">
                <a:solidFill>
                  <a:srgbClr val="424242"/>
                </a:solidFill>
                <a:effectLst/>
                <a:latin typeface="Imperial Sans Text" panose="020B0503020202020204" pitchFamily="34" charset="0"/>
              </a:rPr>
              <a:t> available on the SAUL website.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328887-56FD-6B73-C16C-99C7FE27B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8899923" y="1045965"/>
            <a:ext cx="45719" cy="3649861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F7C26-463E-D8F3-A0D7-96ECE1B5B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68BCE5-EC1D-E46E-C6C5-23DE0A8D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Edit this text via Insert &gt; Header and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38FD8-703E-7DDC-9EEB-E661BB5BE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7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6529EEEA-65EA-D9ED-F57B-AF518F767CA1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0828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F032-A7B1-6D72-2BED-5707D46E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SAUL Start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FA0B-FF83-A930-1E4E-D882EB408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8563264" cy="3649861"/>
          </a:xfrm>
        </p:spPr>
        <p:txBody>
          <a:bodyPr/>
          <a:lstStyle/>
          <a:p>
            <a:r>
              <a:rPr lang="en-GB" dirty="0"/>
              <a:t>Your contributions and employer contributions invested by Legal &amp; General 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95448-121F-E53C-3A9E-EDE004A52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138" y="1609970"/>
            <a:ext cx="8394308" cy="3992442"/>
          </a:xfrm>
        </p:spPr>
        <p:txBody>
          <a:bodyPr/>
          <a:lstStyle/>
          <a:p>
            <a:r>
              <a:rPr lang="en-GB" dirty="0"/>
              <a:t>Manage your account online and change your investment choices</a:t>
            </a:r>
          </a:p>
          <a:p>
            <a:endParaRPr lang="en-GB" dirty="0"/>
          </a:p>
          <a:p>
            <a:r>
              <a:rPr lang="en-GB" dirty="0"/>
              <a:t>Use online planning tools to model how much income you may receive on retirement</a:t>
            </a:r>
          </a:p>
          <a:p>
            <a:endParaRPr lang="en-GB" dirty="0"/>
          </a:p>
          <a:p>
            <a:r>
              <a:rPr lang="en-GB" dirty="0"/>
              <a:t>If you are seriously ill, you may be able to access your pension pot early</a:t>
            </a:r>
          </a:p>
          <a:p>
            <a:endParaRPr lang="en-GB" dirty="0"/>
          </a:p>
          <a:p>
            <a:r>
              <a:rPr lang="en-GB" dirty="0"/>
              <a:t>Death in service payment of 8 times your salary plus a return of your invested pension pot</a:t>
            </a:r>
          </a:p>
          <a:p>
            <a:endParaRPr lang="en-GB" dirty="0"/>
          </a:p>
          <a:p>
            <a:r>
              <a:rPr lang="en-GB" dirty="0"/>
              <a:t>After three years automatically move over to SAUL CARE</a:t>
            </a:r>
          </a:p>
          <a:p>
            <a:endParaRPr lang="en-GB" dirty="0"/>
          </a:p>
          <a:p>
            <a:r>
              <a:rPr lang="en-GB" dirty="0"/>
              <a:t>Currently can’t transfer in other pension pots or pay extra contributions</a:t>
            </a:r>
          </a:p>
          <a:p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6E876-D3CA-EE0D-AF94-3075835E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24/09/2025</a:t>
            </a:fld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5F717-B23F-5E77-316A-5D755F9E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8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FACFFEF7-200D-9B63-AC94-4AD952AFD09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92298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BF032-A7B1-6D72-2BED-5707D46E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PensionSmart</a:t>
            </a:r>
            <a:r>
              <a:rPr lang="en-GB" dirty="0"/>
              <a:t> (Salary Exchange)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0FA0B-FF83-A930-1E4E-D882EB408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4674" y="1045965"/>
            <a:ext cx="8563264" cy="3649861"/>
          </a:xfrm>
        </p:spPr>
        <p:txBody>
          <a:bodyPr/>
          <a:lstStyle/>
          <a:p>
            <a:r>
              <a:rPr lang="en-GB" dirty="0"/>
              <a:t>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Saves you (and Imperial) money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Reduces National Insurance Contributions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95448-121F-E53C-3A9E-EDE004A52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138" y="1609970"/>
            <a:ext cx="8394308" cy="3992442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>
              <a:highlight>
                <a:srgbClr val="FFFF00"/>
              </a:highlight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Default option (except casual workers)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Can opt-out of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PensionSmart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and stay in scheme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 refund of contributions if you leave the scheme before two year anniversary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lang="en-US" sz="1800" dirty="0">
                <a:solidFill>
                  <a:srgbClr val="000000"/>
                </a:solidFill>
                <a:latin typeface="Arial"/>
                <a:cs typeface="Arial"/>
              </a:rPr>
              <a:t>Doesn’t reduce your pensionable salary of affect how much pension you earn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56E876-D3CA-EE0D-AF94-3075835E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B9F8-2932-4A13-97CA-3CF06357AF6F}" type="datetime1">
              <a:rPr lang="en-GB" smtClean="0"/>
              <a:t>24/09/2025</a:t>
            </a:fld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5F717-B23F-5E77-316A-5D755F9E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9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FACFFEF7-200D-9B63-AC94-4AD952AFD09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271642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ICL PPT Theme">
  <a:themeElements>
    <a:clrScheme name="Imperial colour theme">
      <a:dk1>
        <a:sysClr val="windowText" lastClr="000000"/>
      </a:dk1>
      <a:lt1>
        <a:sysClr val="window" lastClr="FFFFFF"/>
      </a:lt1>
      <a:dk2>
        <a:srgbClr val="000080"/>
      </a:dk2>
      <a:lt2>
        <a:srgbClr val="F5F5F5"/>
      </a:lt2>
      <a:accent1>
        <a:srgbClr val="0000CD"/>
      </a:accent1>
      <a:accent2>
        <a:srgbClr val="C71585"/>
      </a:accent2>
      <a:accent3>
        <a:srgbClr val="7B68EE"/>
      </a:accent3>
      <a:accent4>
        <a:srgbClr val="FF0000"/>
      </a:accent4>
      <a:accent5>
        <a:srgbClr val="FF4500"/>
      </a:accent5>
      <a:accent6>
        <a:srgbClr val="006400"/>
      </a:accent6>
      <a:hlink>
        <a:srgbClr val="000080"/>
      </a:hlink>
      <a:folHlink>
        <a:srgbClr val="C71585"/>
      </a:folHlink>
    </a:clrScheme>
    <a:fontScheme name="Imperial Sans font theme">
      <a:majorFont>
        <a:latin typeface="Imperial Sans Text Semibold"/>
        <a:ea typeface=""/>
        <a:cs typeface=""/>
      </a:majorFont>
      <a:minorFont>
        <a:latin typeface="Imperial Sans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05000"/>
          </a:lnSpc>
          <a:defRPr sz="1600" dirty="0">
            <a:solidFill>
              <a:schemeClr val="tx1"/>
            </a:solidFill>
          </a:defRPr>
        </a:defPPr>
      </a:lstStyle>
    </a:txDef>
  </a:objectDefaults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ICL_PowerPoint 16_9 template.potx" id="{FC6A7385-02D5-45C5-BC81-F9BF7D36211D}" vid="{B7F9A338-07DC-4150-84C9-0DA5C0584E59}"/>
    </a:ext>
  </a:extLst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73E8A8DB8D734EB176C0CCA75EAC07" ma:contentTypeVersion="4" ma:contentTypeDescription="Create a new document." ma:contentTypeScope="" ma:versionID="0ac459a3eb5ceca1d9f2c3f7ede0d4f1">
  <xsd:schema xmlns:xsd="http://www.w3.org/2001/XMLSchema" xmlns:xs="http://www.w3.org/2001/XMLSchema" xmlns:p="http://schemas.microsoft.com/office/2006/metadata/properties" xmlns:ns2="86ad4e1b-f5e6-4324-9cf3-0e48a85d0363" targetNamespace="http://schemas.microsoft.com/office/2006/metadata/properties" ma:root="true" ma:fieldsID="c6957200f6c635dd117b864c0d457b78" ns2:_="">
    <xsd:import namespace="86ad4e1b-f5e6-4324-9cf3-0e48a85d036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ad4e1b-f5e6-4324-9cf3-0e48a85d03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85C2F9-B804-4F40-B812-3E45D52857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ad4e1b-f5e6-4324-9cf3-0e48a85d03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42CAED-74FB-47FF-BAD7-21B5C038674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9AA84E-8E53-4B48-B40A-7FDDC86D12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3651</TotalTime>
  <Words>940</Words>
  <Application>Microsoft Office PowerPoint</Application>
  <PresentationFormat>On-screen Show (16:9)</PresentationFormat>
  <Paragraphs>164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Imperial Sans Text</vt:lpstr>
      <vt:lpstr>Imperial Sans Text Medium</vt:lpstr>
      <vt:lpstr>Imperial Sans Text Semibold</vt:lpstr>
      <vt:lpstr>Inter Medium</vt:lpstr>
      <vt:lpstr>Segoe Sans</vt:lpstr>
      <vt:lpstr>ICL PPT Theme</vt:lpstr>
      <vt:lpstr>Your SAUL pension</vt:lpstr>
      <vt:lpstr>Different types of pension</vt:lpstr>
      <vt:lpstr>SAUL has two sections – DB and DC – eligibility depends when you joined</vt:lpstr>
      <vt:lpstr>SAUL CARE and SAUL Start  </vt:lpstr>
      <vt:lpstr>PowerPoint Presentation</vt:lpstr>
      <vt:lpstr>Other SAUL CARE benefits</vt:lpstr>
      <vt:lpstr>Growing your pension by paying extra contributions</vt:lpstr>
      <vt:lpstr>SAUL Start</vt:lpstr>
      <vt:lpstr>PensionSmart (Salary Exchange)</vt:lpstr>
      <vt:lpstr>PensionSmart (Salary Exchange)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Abby Bolt</dc:creator>
  <cp:lastModifiedBy>Southward, Carey</cp:lastModifiedBy>
  <cp:revision>392</cp:revision>
  <dcterms:created xsi:type="dcterms:W3CDTF">2017-02-16T14:49:58Z</dcterms:created>
  <dcterms:modified xsi:type="dcterms:W3CDTF">2025-09-24T11:40:35Z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0x0101006473E8A8DB8D734EB176C0CCA75EAC07</vt:lpwstr>
  </property>
</Properties>
</file>