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6"/>
  </p:notesMasterIdLst>
  <p:handoutMasterIdLst>
    <p:handoutMasterId r:id="rId17"/>
  </p:handoutMasterIdLst>
  <p:sldIdLst>
    <p:sldId id="257" r:id="rId5"/>
    <p:sldId id="2931" r:id="rId6"/>
    <p:sldId id="2923" r:id="rId7"/>
    <p:sldId id="274" r:id="rId8"/>
    <p:sldId id="2927" r:id="rId9"/>
    <p:sldId id="2924" r:id="rId10"/>
    <p:sldId id="2928" r:id="rId11"/>
    <p:sldId id="2925" r:id="rId12"/>
    <p:sldId id="2935" r:id="rId13"/>
    <p:sldId id="2926" r:id="rId14"/>
    <p:sldId id="2932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AFE0B78-2230-4337-BCEC-F2119A19A0A9}">
          <p14:sldIdLst>
            <p14:sldId id="257"/>
            <p14:sldId id="2931"/>
            <p14:sldId id="2923"/>
            <p14:sldId id="274"/>
            <p14:sldId id="2927"/>
            <p14:sldId id="2924"/>
          </p14:sldIdLst>
        </p14:section>
        <p14:section name="Untitled Section" id="{249C744A-5AB2-474B-9F92-149EA0BFD695}">
          <p14:sldIdLst>
            <p14:sldId id="2928"/>
            <p14:sldId id="2925"/>
            <p14:sldId id="2935"/>
            <p14:sldId id="2926"/>
            <p14:sldId id="29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, Suzanne P" initials="CSP" lastIdx="42" clrIdx="0">
    <p:extLst>
      <p:ext uri="{19B8F6BF-5375-455C-9EA6-DF929625EA0E}">
        <p15:presenceInfo xmlns:p15="http://schemas.microsoft.com/office/powerpoint/2012/main" userId="S::schristo@ic.ac.uk::58d8bf11-8492-467a-aaaf-42e2a580b31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A46"/>
    <a:srgbClr val="74C040"/>
    <a:srgbClr val="009900"/>
    <a:srgbClr val="003E74"/>
    <a:srgbClr val="9D9D9D"/>
    <a:srgbClr val="0085CA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9363E1-D094-458B-8F95-57B7AC16CD1C}" v="1" dt="2026-02-13T10:44:04.0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388" autoAdjust="0"/>
  </p:normalViewPr>
  <p:slideViewPr>
    <p:cSldViewPr snapToGrid="0">
      <p:cViewPr varScale="1">
        <p:scale>
          <a:sx n="84" d="100"/>
          <a:sy n="84" d="100"/>
        </p:scale>
        <p:origin x="76" y="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2CA1-B062-4B96-AE7C-D2A9B24A1025}" type="datetime3">
              <a:rPr lang="en-GB" smtClean="0">
                <a:solidFill>
                  <a:srgbClr val="003E74"/>
                </a:solidFill>
              </a:rPr>
              <a:t>13 February, 2026</a:t>
            </a:fld>
            <a:endParaRPr lang="en-US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D5A61D2A-7BCE-4F5B-AEC6-5CC3E2712C3A}" type="datetime3">
              <a:rPr lang="en-GB" smtClean="0"/>
              <a:t>13 February, 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075" y="4924791"/>
            <a:ext cx="5683914" cy="4031319"/>
          </a:xfrm>
          <a:prstGeom prst="rect">
            <a:avLst/>
          </a:prstGeom>
        </p:spPr>
        <p:txBody>
          <a:bodyPr lIns="95088" tIns="47544" rIns="95088" bIns="47544"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D5607A-3863-4057-AAC5-F13D9C5B678B}" type="datetime3">
              <a:rPr lang="en-GB" smtClean="0"/>
              <a:t>13 February,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8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220098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65559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548189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46032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30050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98976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168892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9456128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63188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295841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46135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9337394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739333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24325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101925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63647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980543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269"/>
            <a:ext cx="7488000" cy="4450556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260EA2-BCA4-4E5F-88A6-D6BBBCD1B4A4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859925260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4028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85292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41160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767CF8-963D-4416-84B9-8E4A446F0782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23130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05141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41910205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56535440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68883400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1463987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0715231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39324123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5209555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76646897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75853680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85681259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bg1"/>
                </a:solidFill>
              </a:defRPr>
            </a:lvl2pPr>
            <a:lvl3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479057461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033607229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41188588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447967361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2315023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183474153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203323520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785739058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81171979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9145117" cy="51434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23919361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94995314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1DF2DBC8-2D33-BD84-A330-691C8B9797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bg1"/>
                </a:solidFill>
              </a:defRPr>
            </a:lvl2pPr>
            <a:lvl3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0142444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4184973749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935492501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227156639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01208260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3650163042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50602308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2515929832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408716"/>
            <a:ext cx="4204863" cy="489516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3480510428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168446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773632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60251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20738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048148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60923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48856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39102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1934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179152"/>
            <a:ext cx="3872432" cy="2392598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C1F6A7-374C-4280-8BF8-E271DB34471F}" type="datetime1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865"/>
            <a:ext cx="4333131" cy="23258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0285985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4674" y="1045965"/>
            <a:ext cx="8655769" cy="36498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81012" y="4795276"/>
            <a:ext cx="925235" cy="10295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638">
                <a:solidFill>
                  <a:schemeClr val="accent1"/>
                </a:solidFill>
              </a:defRPr>
            </a:lvl1pPr>
          </a:lstStyle>
          <a:p>
            <a:fld id="{3DFEA115-3A6C-4C37-A1B0-9FEFABB23AD1}" type="datetime1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73946" y="4795277"/>
            <a:ext cx="2567589" cy="10295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638">
                <a:solidFill>
                  <a:schemeClr val="accent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52567" y="4795277"/>
            <a:ext cx="238868" cy="10295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638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04302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85" r:id="rId23"/>
    <p:sldLayoutId id="2147483686" r:id="rId24"/>
    <p:sldLayoutId id="2147483687" r:id="rId25"/>
    <p:sldLayoutId id="2147483688" r:id="rId26"/>
    <p:sldLayoutId id="2147483689" r:id="rId27"/>
    <p:sldLayoutId id="2147483690" r:id="rId28"/>
    <p:sldLayoutId id="2147483691" r:id="rId29"/>
    <p:sldLayoutId id="2147483692" r:id="rId30"/>
    <p:sldLayoutId id="2147483693" r:id="rId31"/>
    <p:sldLayoutId id="2147483694" r:id="rId32"/>
    <p:sldLayoutId id="2147483695" r:id="rId33"/>
    <p:sldLayoutId id="2147483696" r:id="rId34"/>
    <p:sldLayoutId id="2147483697" r:id="rId35"/>
    <p:sldLayoutId id="2147483698" r:id="rId36"/>
    <p:sldLayoutId id="2147483699" r:id="rId37"/>
    <p:sldLayoutId id="2147483700" r:id="rId38"/>
    <p:sldLayoutId id="2147483701" r:id="rId39"/>
    <p:sldLayoutId id="2147483702" r:id="rId40"/>
    <p:sldLayoutId id="2147483703" r:id="rId41"/>
    <p:sldLayoutId id="2147483704" r:id="rId42"/>
    <p:sldLayoutId id="2147483705" r:id="rId43"/>
    <p:sldLayoutId id="2147483706" r:id="rId44"/>
    <p:sldLayoutId id="2147483707" r:id="rId45"/>
    <p:sldLayoutId id="2147483708" r:id="rId46"/>
    <p:sldLayoutId id="2147483709" r:id="rId47"/>
    <p:sldLayoutId id="2147483710" r:id="rId48"/>
    <p:sldLayoutId id="2147483711" r:id="rId49"/>
    <p:sldLayoutId id="2147483712" r:id="rId50"/>
    <p:sldLayoutId id="2147483713" r:id="rId51"/>
    <p:sldLayoutId id="2147483714" r:id="rId52"/>
    <p:sldLayoutId id="2147483715" r:id="rId53"/>
    <p:sldLayoutId id="2147483716" r:id="rId54"/>
    <p:sldLayoutId id="2147483717" r:id="rId55"/>
    <p:sldLayoutId id="2147483718" r:id="rId56"/>
    <p:sldLayoutId id="2147483719" r:id="rId57"/>
    <p:sldLayoutId id="2147483720" r:id="rId58"/>
    <p:sldLayoutId id="2147483721" r:id="rId59"/>
    <p:sldLayoutId id="2147483722" r:id="rId60"/>
    <p:sldLayoutId id="2147483723" r:id="rId61"/>
    <p:sldLayoutId id="2147483724" r:id="rId62"/>
    <p:sldLayoutId id="2147483725" r:id="rId63"/>
  </p:sldLayoutIdLst>
  <p:transition>
    <p:fade/>
  </p:transition>
  <p:hf hdr="0"/>
  <p:txStyles>
    <p:titleStyle>
      <a:lvl1pPr algn="l" defTabSz="514324" rtl="0" eaLnBrk="1" latinLnBrk="0" hangingPunct="1">
        <a:lnSpc>
          <a:spcPct val="90000"/>
        </a:lnSpc>
        <a:spcBef>
          <a:spcPct val="0"/>
        </a:spcBef>
        <a:buNone/>
        <a:defRPr sz="195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514324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514324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5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21493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242988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364481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390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1552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8714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5876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62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24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485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48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09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971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800133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295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06">
          <p15:clr>
            <a:srgbClr val="F26B43"/>
          </p15:clr>
        </p15:guide>
        <p15:guide id="4" pos="7475">
          <p15:clr>
            <a:srgbClr val="F26B43"/>
          </p15:clr>
        </p15:guide>
        <p15:guide id="5" orient="horz" pos="207">
          <p15:clr>
            <a:srgbClr val="F26B43"/>
          </p15:clr>
        </p15:guide>
        <p15:guide id="6" orient="horz" pos="4114">
          <p15:clr>
            <a:srgbClr val="F26B43"/>
          </p15:clr>
        </p15:guide>
        <p15:guide id="7" orient="horz" pos="3944">
          <p15:clr>
            <a:srgbClr val="F26B43"/>
          </p15:clr>
        </p15:guide>
        <p15:guide id="8" orient="horz" pos="879">
          <p15:clr>
            <a:srgbClr val="F26B43"/>
          </p15:clr>
        </p15:guide>
        <p15:guide id="9" pos="3723">
          <p15:clr>
            <a:srgbClr val="F26B43"/>
          </p15:clr>
        </p15:guide>
        <p15:guide id="10" pos="3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C6C70-3B0C-690C-2FF8-30ECEE796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B5E60-AD83-A7CE-4AC3-0AF557FD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5" y="1813322"/>
            <a:ext cx="6858000" cy="1385888"/>
          </a:xfrm>
        </p:spPr>
        <p:txBody>
          <a:bodyPr/>
          <a:lstStyle/>
          <a:p>
            <a:pPr algn="ctr"/>
            <a:r>
              <a:rPr lang="en-GB" dirty="0"/>
              <a:t>Your SAUL pension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08A084-C83B-B1BA-F1C8-58ED2C96F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125" y="3287316"/>
            <a:ext cx="6858000" cy="991791"/>
          </a:xfrm>
        </p:spPr>
        <p:txBody>
          <a:bodyPr/>
          <a:lstStyle/>
          <a:p>
            <a:pPr algn="ctr"/>
            <a:r>
              <a:rPr lang="en-GB" sz="2400" dirty="0"/>
              <a:t>Carey Southward – Head of Pensions &amp; Benefits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590196-1683-86F1-9CB4-80E5FB811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650" y="4342210"/>
            <a:ext cx="4184452" cy="555427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266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PensionSmart</a:t>
            </a:r>
            <a:r>
              <a:rPr lang="en-GB" dirty="0"/>
              <a:t> (Salary Exchange)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Saves you (and Imperial) money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Reduces National Insurance Contributions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Default option (except casual workers)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Can opt-out of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PensionSmart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and stay in scheme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 refund of contributions if you leave the scheme before two year anniversary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Doesn’t reduce your pensionable salary of affect how much pension you earn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10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71642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41C5A-8244-9754-9A64-999A40CC3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2" y="133826"/>
            <a:ext cx="8815602" cy="338708"/>
          </a:xfrm>
        </p:spPr>
        <p:txBody>
          <a:bodyPr/>
          <a:lstStyle/>
          <a:p>
            <a:pPr algn="ctr"/>
            <a:r>
              <a:rPr lang="en-GB" dirty="0" err="1"/>
              <a:t>PensionSmart</a:t>
            </a:r>
            <a:r>
              <a:rPr lang="en-GB" dirty="0"/>
              <a:t> (Salary Exchange)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1748D-6F96-2097-CEA7-5C913EB23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1857255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💼 Without Salary Exchange: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Gross Salary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£40,000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Pension Contribution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£2,400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(employee-paid)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Employee NI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£2,194.40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Take-Home Pay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£35,405.60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C22F4-BD9D-4FD3-FB41-9B0F378E5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6"/>
            <a:ext cx="4187429" cy="1712310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💼 With Salary Exchange: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Gross Salary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£37,600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(after salary reduction)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Pension Contribution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£2,400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(employer-paid)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Employee NI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£2,002.40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Take-Home Pay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£35,597.60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56CE7-D947-2911-5EEB-31C3DC4EC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6535D-0555-416C-052C-885023F26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1E1C6-8EC5-0607-B51D-7B5B1168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11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D26B8E9-5E8E-6F10-CDAA-88C8ACE2C75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860174-77F6-39C4-24C8-8BFE4D1BD177}"/>
              </a:ext>
            </a:extLst>
          </p:cNvPr>
          <p:cNvSpPr txBox="1"/>
          <p:nvPr/>
        </p:nvSpPr>
        <p:spPr>
          <a:xfrm>
            <a:off x="510540" y="2956560"/>
            <a:ext cx="8237220" cy="16383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💡 Summary of Savings: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Employee NI Savings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£192.00 per year</a:t>
            </a:r>
            <a:endParaRPr lang="en-US" sz="1600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Take-Home Pay Increase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£192.00 per year</a:t>
            </a:r>
          </a:p>
          <a:p>
            <a:pPr algn="l">
              <a:spcBef>
                <a:spcPts val="600"/>
              </a:spcBef>
              <a:spcAft>
                <a:spcPts val="300"/>
              </a:spcAft>
            </a:pP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Even though your gross salary is reduced, your take-home pay actually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increases slightly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,</a:t>
            </a:r>
          </a:p>
          <a:p>
            <a:pPr algn="l">
              <a:spcBef>
                <a:spcPts val="600"/>
              </a:spcBef>
              <a:spcAft>
                <a:spcPts val="300"/>
              </a:spcAft>
            </a:pP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thanks to the NI savings. 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424242"/>
              </a:solidFill>
              <a:effectLst/>
              <a:latin typeface="Segoe Sans"/>
            </a:endParaRPr>
          </a:p>
        </p:txBody>
      </p:sp>
    </p:spTree>
    <p:extLst>
      <p:ext uri="{BB962C8B-B14F-4D97-AF65-F5344CB8AC3E}">
        <p14:creationId xmlns:p14="http://schemas.microsoft.com/office/powerpoint/2010/main" val="361889711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F1DE39-D546-2777-7E59-6821F969B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 anchor="t">
            <a:normAutofit/>
          </a:bodyPr>
          <a:lstStyle/>
          <a:p>
            <a:r>
              <a:rPr lang="en-GB" dirty="0"/>
              <a:t>Different types of pension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F153CD-4882-D799-39BC-DDA657463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b="1" dirty="0"/>
              <a:t>Defined Benefit (DB)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 Defined Benefit pension allows you to build up a guaranteed retirement income based on: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salary, and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length of membership in the scheme.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Your retirement income is paid from the date you retire until your death, providing long-term financial security.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B28D29-8276-ADFD-15E7-52881924C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GB" b="1" dirty="0"/>
              <a:t>Defined Contribution (DC)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 Defined Contribution pension is a personal savings pot that builds up over time through: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contributions, and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employer’s contributions.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These contributions are invested to help your savings grow.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At retirement, you can access your pension pot flexibly, choosing how and when to draw your savings.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3FD7CE57-448D-ED84-DB82-BF446AEF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1012" y="4795276"/>
            <a:ext cx="925235" cy="102953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21DB9F8-2932-4A13-97CA-3CF06357AF6F}" type="datetime1">
              <a:rPr kumimoji="0" lang="en-GB" sz="638" b="0" i="0" u="none" strike="noStrike" kern="1200" cap="none" spc="0" normalizeH="0" baseline="0" noProof="0" smtClean="0">
                <a:ln>
                  <a:noFill/>
                </a:ln>
                <a:solidFill>
                  <a:srgbClr val="0000CD"/>
                </a:solidFill>
                <a:effectLst/>
                <a:uLnTx/>
                <a:uFillTx/>
                <a:latin typeface="Imperial Sans Tex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13/02/2026</a:t>
            </a:fld>
            <a:endParaRPr kumimoji="0" lang="en-GB" sz="638" b="0" i="0" u="none" strike="noStrike" kern="1200" cap="none" spc="0" normalizeH="0" baseline="0" noProof="0">
              <a:ln>
                <a:noFill/>
              </a:ln>
              <a:solidFill>
                <a:srgbClr val="0000CD"/>
              </a:solidFill>
              <a:effectLst/>
              <a:uLnTx/>
              <a:uFillTx/>
              <a:latin typeface="Imperial Sans Text"/>
              <a:ea typeface="+mn-ea"/>
              <a:cs typeface="+mn-cs"/>
            </a:endParaRP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E3EAC84-77F0-4944-B422-861C80B4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52567" y="4795277"/>
            <a:ext cx="238868" cy="102954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A53E11-492D-48B3-9F9B-09541CA2A39A}" type="slidenum">
              <a:rPr kumimoji="0" lang="en-GB" sz="638" b="1" i="0" u="none" strike="noStrike" kern="1200" cap="none" spc="0" normalizeH="0" baseline="0" noProof="0" smtClean="0">
                <a:ln>
                  <a:noFill/>
                </a:ln>
                <a:solidFill>
                  <a:srgbClr val="0000CD"/>
                </a:solidFill>
                <a:effectLst/>
                <a:uLnTx/>
                <a:uFillTx/>
                <a:latin typeface="Imperial Sans Tex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638" b="1" i="0" u="none" strike="noStrike" kern="1200" cap="none" spc="0" normalizeH="0" baseline="0" noProof="0">
              <a:ln>
                <a:noFill/>
              </a:ln>
              <a:solidFill>
                <a:srgbClr val="0000CD"/>
              </a:solidFill>
              <a:effectLst/>
              <a:uLnTx/>
              <a:uFillTx/>
              <a:latin typeface="Imperial Sans Text"/>
              <a:ea typeface="+mn-ea"/>
              <a:cs typeface="+mn-cs"/>
            </a:endParaRPr>
          </a:p>
        </p:txBody>
      </p:sp>
      <p:sp>
        <p:nvSpPr>
          <p:cNvPr id="18" name="Subtitle 7">
            <a:extLst>
              <a:ext uri="{FF2B5EF4-FFF2-40B4-BE49-F238E27FC236}">
                <a16:creationId xmlns:a16="http://schemas.microsoft.com/office/drawing/2014/main" id="{B1ECB930-30F7-FB9B-5864-E6652679B02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8809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SAUL has two sections – DB and DC – eligibility depends when you joined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If joining SAUL or becoming eligible for SAUL for first time after 1 April 2023 you will join </a:t>
            </a:r>
            <a:r>
              <a:rPr lang="en-GB" dirty="0">
                <a:highlight>
                  <a:srgbClr val="FFFF00"/>
                </a:highlight>
              </a:rPr>
              <a:t>SAUL Start.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r>
              <a:rPr lang="en-GB" dirty="0"/>
              <a:t>If you joined SAUL before 1 April 2023, or were a member of SAUL before that at another employer with no break in service, you will join </a:t>
            </a:r>
            <a:r>
              <a:rPr lang="en-GB" dirty="0">
                <a:highlight>
                  <a:srgbClr val="FFFF00"/>
                </a:highlight>
              </a:rPr>
              <a:t>SAUL Lifetime.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r>
              <a:rPr lang="en-GB" dirty="0"/>
              <a:t>If, before April 2023, you were eligible for SAUL CARE but opted-out and have been in continuous employment you will join </a:t>
            </a:r>
            <a:r>
              <a:rPr lang="en-GB" dirty="0">
                <a:highlight>
                  <a:srgbClr val="FFFF00"/>
                </a:highlight>
              </a:rPr>
              <a:t>SAUL Lifetime.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98638-4BE6-4004-A438-CB57C4C9D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3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2361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1016" y="211015"/>
            <a:ext cx="8689428" cy="238071"/>
          </a:xfrm>
        </p:spPr>
        <p:txBody>
          <a:bodyPr/>
          <a:lstStyle/>
          <a:p>
            <a:pPr algn="ctr"/>
            <a:r>
              <a:rPr lang="en-US" dirty="0"/>
              <a:t>SAUL Lifetime and SAUL Start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9FA3D90E-89D7-7243-8327-7AFF14E7D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077" y="914400"/>
            <a:ext cx="4187429" cy="3912991"/>
          </a:xfrm>
        </p:spPr>
        <p:txBody>
          <a:bodyPr tIns="144000" rIns="36000"/>
          <a:lstStyle/>
          <a:p>
            <a:pPr marL="361950" indent="0">
              <a:buNone/>
            </a:pPr>
            <a:r>
              <a:rPr lang="en-US" sz="1600" dirty="0">
                <a:solidFill>
                  <a:srgbClr val="C11717"/>
                </a:solidFill>
              </a:rPr>
              <a:t>SAUL CARE (DB)</a:t>
            </a:r>
            <a:endParaRPr lang="en-US" sz="1600" dirty="0"/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Guaranteed pension on retirement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Increases in payment in line with inflation, subject to cap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Pension build up each year at 1/75 salary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Automatic tax-free lump sum on retirement     of 3 times pension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Contribution rate from members of 6%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Minimum pension age is currently 55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Normal pension age is 66, linked to SPA</a:t>
            </a:r>
          </a:p>
          <a:p>
            <a:pPr>
              <a:spcAft>
                <a:spcPts val="1200"/>
              </a:spcAft>
            </a:pPr>
            <a:endParaRPr lang="en-US" sz="1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458476-8F36-B669-E3DB-1E4049CE8B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192477E-7464-1708-B749-A90BA21B29D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551" y="914400"/>
            <a:ext cx="8435975" cy="3781426"/>
          </a:xfrm>
          <a:prstGeom prst="rect">
            <a:avLst/>
          </a:prstGeom>
          <a:noFill/>
          <a:ln w="38100">
            <a:solidFill>
              <a:srgbClr val="C117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3BABEEB2-DB0C-F64F-BC16-27F0815C6C08}"/>
              </a:ext>
            </a:extLst>
          </p:cNvPr>
          <p:cNvSpPr txBox="1">
            <a:spLocks/>
          </p:cNvSpPr>
          <p:nvPr/>
        </p:nvSpPr>
        <p:spPr>
          <a:xfrm>
            <a:off x="4733778" y="1019971"/>
            <a:ext cx="3733748" cy="3658381"/>
          </a:xfrm>
          <a:prstGeom prst="rect">
            <a:avLst/>
          </a:prstGeom>
        </p:spPr>
        <p:txBody>
          <a:bodyPr vert="horz" lIns="0" tIns="144000" rIns="36000" bIns="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»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0">
              <a:buFont typeface="Arial"/>
              <a:buNone/>
            </a:pPr>
            <a:r>
              <a:rPr lang="en-US" sz="1600" dirty="0">
                <a:solidFill>
                  <a:srgbClr val="C11717"/>
                </a:solidFill>
                <a:latin typeface="+mn-lt"/>
              </a:rPr>
              <a:t>SAUL Start (DC)</a:t>
            </a:r>
            <a:endParaRPr lang="en-US" sz="1600" dirty="0">
              <a:latin typeface="+mn-lt"/>
            </a:endParaRP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Members pay 6%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21% paid into savings pot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Into savings pot you can control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Invested into savings fund with Legal &amp; General 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New members first joining from April 2023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Access pensions savings flexibly from minimum pension age</a:t>
            </a:r>
          </a:p>
          <a:p>
            <a:pPr indent="-166688"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4309595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60EB-38DC-E05F-7E26-405B98856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DC654-7267-7C64-8ED7-ED979A9A2A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0E3FF-6FFA-D002-D216-7F61D66814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DD149-CF5E-5022-506B-C5E0B7123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93764-32D9-B9DC-19EC-899EF9AA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00D010-7E02-2176-6144-81683A42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5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C1F8651-C5A2-F968-E96D-E6036A47B79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How SAUL Lifetime pension builds up - illustration</a:t>
            </a:r>
            <a:endParaRPr lang="en-GB" dirty="0">
              <a:solidFill>
                <a:schemeClr val="accent1"/>
              </a:solidFill>
            </a:endParaRP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EEAF1B00-96DB-E8B4-14F9-7E58F21AF6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1500" y="1474307"/>
            <a:ext cx="7940973" cy="3200726"/>
            <a:chOff x="351" y="736"/>
            <a:chExt cx="4946" cy="2109"/>
          </a:xfrm>
        </p:grpSpPr>
        <p:sp>
          <p:nvSpPr>
            <p:cNvPr id="11" name="AutoShape 3">
              <a:extLst>
                <a:ext uri="{FF2B5EF4-FFF2-40B4-BE49-F238E27FC236}">
                  <a16:creationId xmlns:a16="http://schemas.microsoft.com/office/drawing/2014/main" id="{1E7F2034-895F-2873-A5E1-9A47059B4C0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3" y="736"/>
              <a:ext cx="4942" cy="2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5">
              <a:extLst>
                <a:ext uri="{FF2B5EF4-FFF2-40B4-BE49-F238E27FC236}">
                  <a16:creationId xmlns:a16="http://schemas.microsoft.com/office/drawing/2014/main" id="{535E1914-A3ED-BFFE-9947-532A96ACE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" y="738"/>
              <a:ext cx="4946" cy="21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B9958B44-8AFB-E160-3B37-17527F03D0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3" y="2317"/>
              <a:ext cx="4738" cy="375"/>
            </a:xfrm>
            <a:custGeom>
              <a:avLst/>
              <a:gdLst>
                <a:gd name="T0" fmla="*/ 0 w 4738"/>
                <a:gd name="T1" fmla="*/ 0 h 375"/>
                <a:gd name="T2" fmla="*/ 1118 w 4738"/>
                <a:gd name="T3" fmla="*/ 0 h 375"/>
                <a:gd name="T4" fmla="*/ 1118 w 4738"/>
                <a:gd name="T5" fmla="*/ 375 h 375"/>
                <a:gd name="T6" fmla="*/ 0 w 4738"/>
                <a:gd name="T7" fmla="*/ 375 h 375"/>
                <a:gd name="T8" fmla="*/ 0 w 4738"/>
                <a:gd name="T9" fmla="*/ 0 h 375"/>
                <a:gd name="T10" fmla="*/ 1209 w 4738"/>
                <a:gd name="T11" fmla="*/ 0 h 375"/>
                <a:gd name="T12" fmla="*/ 2327 w 4738"/>
                <a:gd name="T13" fmla="*/ 0 h 375"/>
                <a:gd name="T14" fmla="*/ 2327 w 4738"/>
                <a:gd name="T15" fmla="*/ 375 h 375"/>
                <a:gd name="T16" fmla="*/ 1209 w 4738"/>
                <a:gd name="T17" fmla="*/ 375 h 375"/>
                <a:gd name="T18" fmla="*/ 1209 w 4738"/>
                <a:gd name="T19" fmla="*/ 0 h 375"/>
                <a:gd name="T20" fmla="*/ 2415 w 4738"/>
                <a:gd name="T21" fmla="*/ 0 h 375"/>
                <a:gd name="T22" fmla="*/ 3533 w 4738"/>
                <a:gd name="T23" fmla="*/ 0 h 375"/>
                <a:gd name="T24" fmla="*/ 3533 w 4738"/>
                <a:gd name="T25" fmla="*/ 375 h 375"/>
                <a:gd name="T26" fmla="*/ 2415 w 4738"/>
                <a:gd name="T27" fmla="*/ 375 h 375"/>
                <a:gd name="T28" fmla="*/ 2415 w 4738"/>
                <a:gd name="T29" fmla="*/ 0 h 375"/>
                <a:gd name="T30" fmla="*/ 3624 w 4738"/>
                <a:gd name="T31" fmla="*/ 0 h 375"/>
                <a:gd name="T32" fmla="*/ 4738 w 4738"/>
                <a:gd name="T33" fmla="*/ 0 h 375"/>
                <a:gd name="T34" fmla="*/ 4738 w 4738"/>
                <a:gd name="T35" fmla="*/ 375 h 375"/>
                <a:gd name="T36" fmla="*/ 3624 w 4738"/>
                <a:gd name="T37" fmla="*/ 375 h 375"/>
                <a:gd name="T38" fmla="*/ 3624 w 4738"/>
                <a:gd name="T39" fmla="*/ 0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738" h="375">
                  <a:moveTo>
                    <a:pt x="0" y="0"/>
                  </a:moveTo>
                  <a:lnTo>
                    <a:pt x="1118" y="0"/>
                  </a:lnTo>
                  <a:lnTo>
                    <a:pt x="1118" y="375"/>
                  </a:lnTo>
                  <a:lnTo>
                    <a:pt x="0" y="375"/>
                  </a:lnTo>
                  <a:lnTo>
                    <a:pt x="0" y="0"/>
                  </a:lnTo>
                  <a:close/>
                  <a:moveTo>
                    <a:pt x="1209" y="0"/>
                  </a:moveTo>
                  <a:lnTo>
                    <a:pt x="2327" y="0"/>
                  </a:lnTo>
                  <a:lnTo>
                    <a:pt x="2327" y="375"/>
                  </a:lnTo>
                  <a:lnTo>
                    <a:pt x="1209" y="375"/>
                  </a:lnTo>
                  <a:lnTo>
                    <a:pt x="1209" y="0"/>
                  </a:lnTo>
                  <a:close/>
                  <a:moveTo>
                    <a:pt x="2415" y="0"/>
                  </a:moveTo>
                  <a:lnTo>
                    <a:pt x="3533" y="0"/>
                  </a:lnTo>
                  <a:lnTo>
                    <a:pt x="3533" y="375"/>
                  </a:lnTo>
                  <a:lnTo>
                    <a:pt x="2415" y="375"/>
                  </a:lnTo>
                  <a:lnTo>
                    <a:pt x="2415" y="0"/>
                  </a:lnTo>
                  <a:close/>
                  <a:moveTo>
                    <a:pt x="3624" y="0"/>
                  </a:moveTo>
                  <a:lnTo>
                    <a:pt x="4738" y="0"/>
                  </a:lnTo>
                  <a:lnTo>
                    <a:pt x="4738" y="375"/>
                  </a:lnTo>
                  <a:lnTo>
                    <a:pt x="3624" y="375"/>
                  </a:lnTo>
                  <a:lnTo>
                    <a:pt x="3624" y="0"/>
                  </a:lnTo>
                  <a:close/>
                </a:path>
              </a:pathLst>
            </a:custGeom>
            <a:solidFill>
              <a:srgbClr val="FF37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ABFC5D4-C194-88E3-249C-988B25E876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2" y="2284"/>
              <a:ext cx="3529" cy="33"/>
            </a:xfrm>
            <a:custGeom>
              <a:avLst/>
              <a:gdLst>
                <a:gd name="T0" fmla="*/ 0 w 3529"/>
                <a:gd name="T1" fmla="*/ 22 h 33"/>
                <a:gd name="T2" fmla="*/ 1118 w 3529"/>
                <a:gd name="T3" fmla="*/ 22 h 33"/>
                <a:gd name="T4" fmla="*/ 1118 w 3529"/>
                <a:gd name="T5" fmla="*/ 33 h 33"/>
                <a:gd name="T6" fmla="*/ 0 w 3529"/>
                <a:gd name="T7" fmla="*/ 33 h 33"/>
                <a:gd name="T8" fmla="*/ 0 w 3529"/>
                <a:gd name="T9" fmla="*/ 22 h 33"/>
                <a:gd name="T10" fmla="*/ 1206 w 3529"/>
                <a:gd name="T11" fmla="*/ 11 h 33"/>
                <a:gd name="T12" fmla="*/ 2324 w 3529"/>
                <a:gd name="T13" fmla="*/ 11 h 33"/>
                <a:gd name="T14" fmla="*/ 2324 w 3529"/>
                <a:gd name="T15" fmla="*/ 33 h 33"/>
                <a:gd name="T16" fmla="*/ 1206 w 3529"/>
                <a:gd name="T17" fmla="*/ 33 h 33"/>
                <a:gd name="T18" fmla="*/ 1206 w 3529"/>
                <a:gd name="T19" fmla="*/ 11 h 33"/>
                <a:gd name="T20" fmla="*/ 2415 w 3529"/>
                <a:gd name="T21" fmla="*/ 0 h 33"/>
                <a:gd name="T22" fmla="*/ 3529 w 3529"/>
                <a:gd name="T23" fmla="*/ 0 h 33"/>
                <a:gd name="T24" fmla="*/ 3529 w 3529"/>
                <a:gd name="T25" fmla="*/ 33 h 33"/>
                <a:gd name="T26" fmla="*/ 2415 w 3529"/>
                <a:gd name="T27" fmla="*/ 33 h 33"/>
                <a:gd name="T28" fmla="*/ 2415 w 3529"/>
                <a:gd name="T2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529" h="33">
                  <a:moveTo>
                    <a:pt x="0" y="22"/>
                  </a:moveTo>
                  <a:lnTo>
                    <a:pt x="1118" y="22"/>
                  </a:lnTo>
                  <a:lnTo>
                    <a:pt x="1118" y="33"/>
                  </a:lnTo>
                  <a:lnTo>
                    <a:pt x="0" y="33"/>
                  </a:lnTo>
                  <a:lnTo>
                    <a:pt x="0" y="22"/>
                  </a:lnTo>
                  <a:close/>
                  <a:moveTo>
                    <a:pt x="1206" y="11"/>
                  </a:moveTo>
                  <a:lnTo>
                    <a:pt x="2324" y="11"/>
                  </a:lnTo>
                  <a:lnTo>
                    <a:pt x="2324" y="33"/>
                  </a:lnTo>
                  <a:lnTo>
                    <a:pt x="1206" y="33"/>
                  </a:lnTo>
                  <a:lnTo>
                    <a:pt x="1206" y="11"/>
                  </a:lnTo>
                  <a:close/>
                  <a:moveTo>
                    <a:pt x="2415" y="0"/>
                  </a:moveTo>
                  <a:lnTo>
                    <a:pt x="3529" y="0"/>
                  </a:lnTo>
                  <a:lnTo>
                    <a:pt x="3529" y="33"/>
                  </a:lnTo>
                  <a:lnTo>
                    <a:pt x="2415" y="33"/>
                  </a:lnTo>
                  <a:lnTo>
                    <a:pt x="2415" y="0"/>
                  </a:lnTo>
                  <a:close/>
                </a:path>
              </a:pathLst>
            </a:custGeom>
            <a:solidFill>
              <a:srgbClr val="7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5E0C8148-EA29-521C-FEA2-2ADD625BE1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2" y="1899"/>
              <a:ext cx="3529" cy="407"/>
            </a:xfrm>
            <a:custGeom>
              <a:avLst/>
              <a:gdLst>
                <a:gd name="T0" fmla="*/ 0 w 3529"/>
                <a:gd name="T1" fmla="*/ 21 h 407"/>
                <a:gd name="T2" fmla="*/ 1118 w 3529"/>
                <a:gd name="T3" fmla="*/ 21 h 407"/>
                <a:gd name="T4" fmla="*/ 1118 w 3529"/>
                <a:gd name="T5" fmla="*/ 407 h 407"/>
                <a:gd name="T6" fmla="*/ 0 w 3529"/>
                <a:gd name="T7" fmla="*/ 407 h 407"/>
                <a:gd name="T8" fmla="*/ 0 w 3529"/>
                <a:gd name="T9" fmla="*/ 21 h 407"/>
                <a:gd name="T10" fmla="*/ 1206 w 3529"/>
                <a:gd name="T11" fmla="*/ 11 h 407"/>
                <a:gd name="T12" fmla="*/ 2324 w 3529"/>
                <a:gd name="T13" fmla="*/ 11 h 407"/>
                <a:gd name="T14" fmla="*/ 2324 w 3529"/>
                <a:gd name="T15" fmla="*/ 396 h 407"/>
                <a:gd name="T16" fmla="*/ 1206 w 3529"/>
                <a:gd name="T17" fmla="*/ 396 h 407"/>
                <a:gd name="T18" fmla="*/ 1206 w 3529"/>
                <a:gd name="T19" fmla="*/ 11 h 407"/>
                <a:gd name="T20" fmla="*/ 2415 w 3529"/>
                <a:gd name="T21" fmla="*/ 0 h 407"/>
                <a:gd name="T22" fmla="*/ 3529 w 3529"/>
                <a:gd name="T23" fmla="*/ 0 h 407"/>
                <a:gd name="T24" fmla="*/ 3529 w 3529"/>
                <a:gd name="T25" fmla="*/ 385 h 407"/>
                <a:gd name="T26" fmla="*/ 2415 w 3529"/>
                <a:gd name="T27" fmla="*/ 385 h 407"/>
                <a:gd name="T28" fmla="*/ 2415 w 3529"/>
                <a:gd name="T29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529" h="407">
                  <a:moveTo>
                    <a:pt x="0" y="21"/>
                  </a:moveTo>
                  <a:lnTo>
                    <a:pt x="1118" y="21"/>
                  </a:lnTo>
                  <a:lnTo>
                    <a:pt x="1118" y="407"/>
                  </a:lnTo>
                  <a:lnTo>
                    <a:pt x="0" y="407"/>
                  </a:lnTo>
                  <a:lnTo>
                    <a:pt x="0" y="21"/>
                  </a:lnTo>
                  <a:close/>
                  <a:moveTo>
                    <a:pt x="1206" y="11"/>
                  </a:moveTo>
                  <a:lnTo>
                    <a:pt x="2324" y="11"/>
                  </a:lnTo>
                  <a:lnTo>
                    <a:pt x="2324" y="396"/>
                  </a:lnTo>
                  <a:lnTo>
                    <a:pt x="1206" y="396"/>
                  </a:lnTo>
                  <a:lnTo>
                    <a:pt x="1206" y="11"/>
                  </a:lnTo>
                  <a:close/>
                  <a:moveTo>
                    <a:pt x="2415" y="0"/>
                  </a:moveTo>
                  <a:lnTo>
                    <a:pt x="3529" y="0"/>
                  </a:lnTo>
                  <a:lnTo>
                    <a:pt x="3529" y="385"/>
                  </a:lnTo>
                  <a:lnTo>
                    <a:pt x="2415" y="385"/>
                  </a:lnTo>
                  <a:lnTo>
                    <a:pt x="2415" y="0"/>
                  </a:lnTo>
                  <a:close/>
                </a:path>
              </a:pathLst>
            </a:custGeom>
            <a:solidFill>
              <a:srgbClr val="70AD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356A907-0F6E-62F4-816A-8C76FCEC68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8" y="1873"/>
              <a:ext cx="2323" cy="37"/>
            </a:xfrm>
            <a:custGeom>
              <a:avLst/>
              <a:gdLst>
                <a:gd name="T0" fmla="*/ 0 w 2323"/>
                <a:gd name="T1" fmla="*/ 26 h 37"/>
                <a:gd name="T2" fmla="*/ 1118 w 2323"/>
                <a:gd name="T3" fmla="*/ 26 h 37"/>
                <a:gd name="T4" fmla="*/ 1118 w 2323"/>
                <a:gd name="T5" fmla="*/ 37 h 37"/>
                <a:gd name="T6" fmla="*/ 0 w 2323"/>
                <a:gd name="T7" fmla="*/ 37 h 37"/>
                <a:gd name="T8" fmla="*/ 0 w 2323"/>
                <a:gd name="T9" fmla="*/ 26 h 37"/>
                <a:gd name="T10" fmla="*/ 1209 w 2323"/>
                <a:gd name="T11" fmla="*/ 0 h 37"/>
                <a:gd name="T12" fmla="*/ 2323 w 2323"/>
                <a:gd name="T13" fmla="*/ 0 h 37"/>
                <a:gd name="T14" fmla="*/ 2323 w 2323"/>
                <a:gd name="T15" fmla="*/ 26 h 37"/>
                <a:gd name="T16" fmla="*/ 1209 w 2323"/>
                <a:gd name="T17" fmla="*/ 26 h 37"/>
                <a:gd name="T18" fmla="*/ 1209 w 2323"/>
                <a:gd name="T1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23" h="37">
                  <a:moveTo>
                    <a:pt x="0" y="26"/>
                  </a:moveTo>
                  <a:lnTo>
                    <a:pt x="1118" y="26"/>
                  </a:lnTo>
                  <a:lnTo>
                    <a:pt x="1118" y="37"/>
                  </a:lnTo>
                  <a:lnTo>
                    <a:pt x="0" y="37"/>
                  </a:lnTo>
                  <a:lnTo>
                    <a:pt x="0" y="26"/>
                  </a:lnTo>
                  <a:close/>
                  <a:moveTo>
                    <a:pt x="1209" y="0"/>
                  </a:moveTo>
                  <a:lnTo>
                    <a:pt x="2323" y="0"/>
                  </a:lnTo>
                  <a:lnTo>
                    <a:pt x="2323" y="26"/>
                  </a:lnTo>
                  <a:lnTo>
                    <a:pt x="1209" y="26"/>
                  </a:lnTo>
                  <a:lnTo>
                    <a:pt x="1209" y="0"/>
                  </a:lnTo>
                  <a:close/>
                </a:path>
              </a:pathLst>
            </a:custGeom>
            <a:solidFill>
              <a:srgbClr val="293E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D5099D0-D8F1-3044-AB36-25E3F9C32B5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8" y="1473"/>
              <a:ext cx="2323" cy="426"/>
            </a:xfrm>
            <a:custGeom>
              <a:avLst/>
              <a:gdLst>
                <a:gd name="T0" fmla="*/ 0 w 2323"/>
                <a:gd name="T1" fmla="*/ 22 h 426"/>
                <a:gd name="T2" fmla="*/ 1118 w 2323"/>
                <a:gd name="T3" fmla="*/ 22 h 426"/>
                <a:gd name="T4" fmla="*/ 1118 w 2323"/>
                <a:gd name="T5" fmla="*/ 426 h 426"/>
                <a:gd name="T6" fmla="*/ 0 w 2323"/>
                <a:gd name="T7" fmla="*/ 426 h 426"/>
                <a:gd name="T8" fmla="*/ 0 w 2323"/>
                <a:gd name="T9" fmla="*/ 22 h 426"/>
                <a:gd name="T10" fmla="*/ 1209 w 2323"/>
                <a:gd name="T11" fmla="*/ 0 h 426"/>
                <a:gd name="T12" fmla="*/ 2323 w 2323"/>
                <a:gd name="T13" fmla="*/ 0 h 426"/>
                <a:gd name="T14" fmla="*/ 2323 w 2323"/>
                <a:gd name="T15" fmla="*/ 400 h 426"/>
                <a:gd name="T16" fmla="*/ 1209 w 2323"/>
                <a:gd name="T17" fmla="*/ 400 h 426"/>
                <a:gd name="T18" fmla="*/ 1209 w 2323"/>
                <a:gd name="T19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23" h="426">
                  <a:moveTo>
                    <a:pt x="0" y="22"/>
                  </a:moveTo>
                  <a:lnTo>
                    <a:pt x="1118" y="22"/>
                  </a:lnTo>
                  <a:lnTo>
                    <a:pt x="1118" y="426"/>
                  </a:lnTo>
                  <a:lnTo>
                    <a:pt x="0" y="426"/>
                  </a:lnTo>
                  <a:lnTo>
                    <a:pt x="0" y="22"/>
                  </a:lnTo>
                  <a:close/>
                  <a:moveTo>
                    <a:pt x="1209" y="0"/>
                  </a:moveTo>
                  <a:lnTo>
                    <a:pt x="2323" y="0"/>
                  </a:lnTo>
                  <a:lnTo>
                    <a:pt x="2323" y="400"/>
                  </a:lnTo>
                  <a:lnTo>
                    <a:pt x="1209" y="400"/>
                  </a:lnTo>
                  <a:lnTo>
                    <a:pt x="1209" y="0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6C219ECF-6A35-50B7-C4F9-7724C6B32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7" y="1458"/>
              <a:ext cx="1114" cy="15"/>
            </a:xfrm>
            <a:prstGeom prst="rect">
              <a:avLst/>
            </a:prstGeom>
            <a:solidFill>
              <a:srgbClr val="265F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2CF73363-4C5D-0670-FE54-D5ED3B228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7" y="1040"/>
              <a:ext cx="1114" cy="418"/>
            </a:xfrm>
            <a:prstGeom prst="rect">
              <a:avLst/>
            </a:prstGeom>
            <a:solidFill>
              <a:srgbClr val="ED7D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13">
              <a:extLst>
                <a:ext uri="{FF2B5EF4-FFF2-40B4-BE49-F238E27FC236}">
                  <a16:creationId xmlns:a16="http://schemas.microsoft.com/office/drawing/2014/main" id="{40729F4B-F7CB-CE4A-4122-45DCC68A0D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" y="2690"/>
              <a:ext cx="4826" cy="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14">
              <a:extLst>
                <a:ext uri="{FF2B5EF4-FFF2-40B4-BE49-F238E27FC236}">
                  <a16:creationId xmlns:a16="http://schemas.microsoft.com/office/drawing/2014/main" id="{5B9E5C0A-4565-2371-FA1E-6048CC82F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5" y="1118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4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14D98F0F-ECE1-C394-22B9-F0E1693D7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1249"/>
              <a:ext cx="28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£600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6">
              <a:extLst>
                <a:ext uri="{FF2B5EF4-FFF2-40B4-BE49-F238E27FC236}">
                  <a16:creationId xmlns:a16="http://schemas.microsoft.com/office/drawing/2014/main" id="{BE3182B9-1996-6120-CF0C-FA6B88C08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2026"/>
              <a:ext cx="29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A4A86C33-154C-83B5-8C63-085AC3752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" y="2157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467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CD4FB0C4-EE88-131C-5215-A7EDF3645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1628"/>
              <a:ext cx="29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9">
              <a:extLst>
                <a:ext uri="{FF2B5EF4-FFF2-40B4-BE49-F238E27FC236}">
                  <a16:creationId xmlns:a16="http://schemas.microsoft.com/office/drawing/2014/main" id="{7AB3C9A8-2673-AD28-AC47-8087E0058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1" y="1759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964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0">
              <a:extLst>
                <a:ext uri="{FF2B5EF4-FFF2-40B4-BE49-F238E27FC236}">
                  <a16:creationId xmlns:a16="http://schemas.microsoft.com/office/drawing/2014/main" id="{C218A970-120E-7D53-E3A9-8BE80043ED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1204"/>
              <a:ext cx="29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1">
              <a:extLst>
                <a:ext uri="{FF2B5EF4-FFF2-40B4-BE49-F238E27FC236}">
                  <a16:creationId xmlns:a16="http://schemas.microsoft.com/office/drawing/2014/main" id="{669F9900-41B5-EF5D-3289-86C437B9E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8" y="1335"/>
              <a:ext cx="3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1,565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2">
              <a:extLst>
                <a:ext uri="{FF2B5EF4-FFF2-40B4-BE49-F238E27FC236}">
                  <a16:creationId xmlns:a16="http://schemas.microsoft.com/office/drawing/2014/main" id="{A86FB399-FE9E-A20D-2275-05FE7904C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8" y="748"/>
              <a:ext cx="293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119CC98F-5881-6E5B-F16E-D4D12A776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879"/>
              <a:ext cx="3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£2,204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4">
              <a:extLst>
                <a:ext uri="{FF2B5EF4-FFF2-40B4-BE49-F238E27FC236}">
                  <a16:creationId xmlns:a16="http://schemas.microsoft.com/office/drawing/2014/main" id="{54226E73-4F60-2972-7833-DF4BB6B14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374"/>
              <a:ext cx="624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 1 Pension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83604178-1178-2DCF-4C26-F8BFFEE36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" y="2505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467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6">
              <a:extLst>
                <a:ext uri="{FF2B5EF4-FFF2-40B4-BE49-F238E27FC236}">
                  <a16:creationId xmlns:a16="http://schemas.microsoft.com/office/drawing/2014/main" id="{FFD3B39F-7172-C589-837D-5363949F8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" y="2367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 1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7">
              <a:extLst>
                <a:ext uri="{FF2B5EF4-FFF2-40B4-BE49-F238E27FC236}">
                  <a16:creationId xmlns:a16="http://schemas.microsoft.com/office/drawing/2014/main" id="{15614308-3225-4A28-2D67-DE2779F0A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1" y="2498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478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8">
              <a:extLst>
                <a:ext uri="{FF2B5EF4-FFF2-40B4-BE49-F238E27FC236}">
                  <a16:creationId xmlns:a16="http://schemas.microsoft.com/office/drawing/2014/main" id="{32279DC1-D26D-85C7-A14E-6527F2613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7" y="2361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 1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9">
              <a:extLst>
                <a:ext uri="{FF2B5EF4-FFF2-40B4-BE49-F238E27FC236}">
                  <a16:creationId xmlns:a16="http://schemas.microsoft.com/office/drawing/2014/main" id="{2D36621A-4619-D024-50B2-08A2C45A3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2492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490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0">
              <a:extLst>
                <a:ext uri="{FF2B5EF4-FFF2-40B4-BE49-F238E27FC236}">
                  <a16:creationId xmlns:a16="http://schemas.microsoft.com/office/drawing/2014/main" id="{1550B3A2-463C-2B94-6D64-F3913DCC4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" y="2355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 1 Pension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1">
              <a:extLst>
                <a:ext uri="{FF2B5EF4-FFF2-40B4-BE49-F238E27FC236}">
                  <a16:creationId xmlns:a16="http://schemas.microsoft.com/office/drawing/2014/main" id="{3462C704-0BC8-A961-2E39-D4BE49144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2486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503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2">
              <a:extLst>
                <a:ext uri="{FF2B5EF4-FFF2-40B4-BE49-F238E27FC236}">
                  <a16:creationId xmlns:a16="http://schemas.microsoft.com/office/drawing/2014/main" id="{1A4D2A36-0CC1-9194-1960-9C99CC434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" y="1982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2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3">
              <a:extLst>
                <a:ext uri="{FF2B5EF4-FFF2-40B4-BE49-F238E27FC236}">
                  <a16:creationId xmlns:a16="http://schemas.microsoft.com/office/drawing/2014/main" id="{2AE1339E-4CA1-47AD-6515-2D3B92EF5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1" y="2113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485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4">
              <a:extLst>
                <a:ext uri="{FF2B5EF4-FFF2-40B4-BE49-F238E27FC236}">
                  <a16:creationId xmlns:a16="http://schemas.microsoft.com/office/drawing/2014/main" id="{42563B21-EB97-FC6E-DCEB-6A7451FB13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7" y="1966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2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5">
              <a:extLst>
                <a:ext uri="{FF2B5EF4-FFF2-40B4-BE49-F238E27FC236}">
                  <a16:creationId xmlns:a16="http://schemas.microsoft.com/office/drawing/2014/main" id="{7F5FC410-F426-5EE8-2E7E-04F3C2396D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2097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497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6">
              <a:extLst>
                <a:ext uri="{FF2B5EF4-FFF2-40B4-BE49-F238E27FC236}">
                  <a16:creationId xmlns:a16="http://schemas.microsoft.com/office/drawing/2014/main" id="{7C9AEB67-C774-2F36-70D9-5B7C5E8C05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" y="1948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2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7">
              <a:extLst>
                <a:ext uri="{FF2B5EF4-FFF2-40B4-BE49-F238E27FC236}">
                  <a16:creationId xmlns:a16="http://schemas.microsoft.com/office/drawing/2014/main" id="{59E8C7B2-3C0E-BD09-9C4B-C4484E1D7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2079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£510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8">
              <a:extLst>
                <a:ext uri="{FF2B5EF4-FFF2-40B4-BE49-F238E27FC236}">
                  <a16:creationId xmlns:a16="http://schemas.microsoft.com/office/drawing/2014/main" id="{B3652933-5EB8-02A3-8969-00E2F9124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7" y="1564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3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9">
              <a:extLst>
                <a:ext uri="{FF2B5EF4-FFF2-40B4-BE49-F238E27FC236}">
                  <a16:creationId xmlns:a16="http://schemas.microsoft.com/office/drawing/2014/main" id="{788980D3-DAEB-45DB-5A13-DCD7C2F16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1695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577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0">
              <a:extLst>
                <a:ext uri="{FF2B5EF4-FFF2-40B4-BE49-F238E27FC236}">
                  <a16:creationId xmlns:a16="http://schemas.microsoft.com/office/drawing/2014/main" id="{2EDCBBAD-D6E7-371A-59B6-CE273A72D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" y="1534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 3 Pension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1">
              <a:extLst>
                <a:ext uri="{FF2B5EF4-FFF2-40B4-BE49-F238E27FC236}">
                  <a16:creationId xmlns:a16="http://schemas.microsoft.com/office/drawing/2014/main" id="{361EF84B-5B7D-5CB8-F890-98547C7FD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1667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591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2">
              <a:extLst>
                <a:ext uri="{FF2B5EF4-FFF2-40B4-BE49-F238E27FC236}">
                  <a16:creationId xmlns:a16="http://schemas.microsoft.com/office/drawing/2014/main" id="{A016457C-8256-BBDF-B2DD-B3C66B366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" y="2739"/>
              <a:ext cx="310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First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3">
              <a:extLst>
                <a:ext uri="{FF2B5EF4-FFF2-40B4-BE49-F238E27FC236}">
                  <a16:creationId xmlns:a16="http://schemas.microsoft.com/office/drawing/2014/main" id="{48355CCD-3B2B-A113-BF39-3EDB76208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1" y="2739"/>
              <a:ext cx="398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Second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4">
              <a:extLst>
                <a:ext uri="{FF2B5EF4-FFF2-40B4-BE49-F238E27FC236}">
                  <a16:creationId xmlns:a16="http://schemas.microsoft.com/office/drawing/2014/main" id="{838711C7-FFDD-9E17-3AB0-4FDECC80A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8" y="2739"/>
              <a:ext cx="336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Third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5">
              <a:extLst>
                <a:ext uri="{FF2B5EF4-FFF2-40B4-BE49-F238E27FC236}">
                  <a16:creationId xmlns:a16="http://schemas.microsoft.com/office/drawing/2014/main" id="{1E96FF17-944C-68FD-E29B-34E394800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3" y="2739"/>
              <a:ext cx="380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Fourth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1CAFF977-0EC3-A1CD-FC8A-13BD553EB5EC}"/>
              </a:ext>
            </a:extLst>
          </p:cNvPr>
          <p:cNvSpPr txBox="1"/>
          <p:nvPr/>
        </p:nvSpPr>
        <p:spPr>
          <a:xfrm>
            <a:off x="67891" y="959226"/>
            <a:ext cx="66139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625" indent="0">
              <a:buNone/>
            </a:pPr>
            <a:r>
              <a:rPr lang="en-US" sz="1800" dirty="0"/>
              <a:t>Current Salary: £35,000 a year</a:t>
            </a:r>
          </a:p>
          <a:p>
            <a:pPr marL="47625" indent="0">
              <a:buNone/>
            </a:pPr>
            <a:r>
              <a:rPr lang="en-US" sz="1800" dirty="0"/>
              <a:t>Inflation: 2.5% each year</a:t>
            </a:r>
          </a:p>
          <a:p>
            <a:pPr marL="47625" indent="0">
              <a:buNone/>
            </a:pPr>
            <a:r>
              <a:rPr lang="en-US" sz="1800" dirty="0"/>
              <a:t>Salary increases: 4% each year </a:t>
            </a:r>
          </a:p>
        </p:txBody>
      </p:sp>
    </p:spTree>
    <p:extLst>
      <p:ext uri="{BB962C8B-B14F-4D97-AF65-F5344CB8AC3E}">
        <p14:creationId xmlns:p14="http://schemas.microsoft.com/office/powerpoint/2010/main" val="318898469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Other SAUL Lifetime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Ill-health retirement pension should you need it after two years membership.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r>
              <a:rPr lang="en-GB" dirty="0"/>
              <a:t>Death in service payment of 4 times salary plus refund of contributions should you die in service.</a:t>
            </a:r>
          </a:p>
          <a:p>
            <a:endParaRPr lang="en-GB" dirty="0"/>
          </a:p>
          <a:p>
            <a:r>
              <a:rPr lang="en-GB" dirty="0"/>
              <a:t>Spouse/civil partners pension of 2/3 member pension at normal pension age plus dependant child's pensions</a:t>
            </a:r>
          </a:p>
          <a:p>
            <a:endParaRPr lang="en-GB" dirty="0"/>
          </a:p>
          <a:p>
            <a:r>
              <a:rPr lang="en-GB" dirty="0"/>
              <a:t>Can top-up pension income by paying extra contributions (AVC’s) – called Additional Pension.</a:t>
            </a:r>
          </a:p>
          <a:p>
            <a:endParaRPr lang="en-GB" dirty="0"/>
          </a:p>
          <a:p>
            <a:r>
              <a:rPr lang="en-GB" dirty="0"/>
              <a:t>No transfers in from previous pension schemes allowed</a:t>
            </a:r>
          </a:p>
          <a:p>
            <a:endParaRPr lang="en-GB" dirty="0"/>
          </a:p>
          <a:p>
            <a:r>
              <a:rPr lang="en-GB" dirty="0"/>
              <a:t>View your pension income through your SAUL Online account</a:t>
            </a:r>
          </a:p>
          <a:p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6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83241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F7A02-16B1-EC0D-D04F-733BE59A6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Growing your pension by paying extra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BBFD-09B5-87BE-8F67-CD1636028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358" y="982510"/>
            <a:ext cx="8731449" cy="3649861"/>
          </a:xfrm>
        </p:spPr>
        <p:txBody>
          <a:bodyPr/>
          <a:lstStyle/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You can make Additional Voluntary Contributions (AVCs) either monthly or as a one-off lump sum.</a:t>
            </a:r>
          </a:p>
          <a:p>
            <a:pPr algn="l"/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These contributions allow you to purchase extra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units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of pension income.</a:t>
            </a: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	</a:t>
            </a:r>
          </a:p>
          <a:p>
            <a:pPr lvl="2"/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Each unit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provides an additional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£250 of annual pension income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and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£750 added to your tax-free lump sum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at retirement.</a:t>
            </a:r>
          </a:p>
          <a:p>
            <a:pPr lvl="2"/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The value of each unit is fixed at the time of purchase and will increase once your pension is in payment.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You can buy up to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21 units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during your SAUL membership, but you cannot pay more than your salary in any year.</a:t>
            </a:r>
          </a:p>
          <a:p>
            <a:pPr algn="l"/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Units can be purchased over a period of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3 to 10 years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To estimate the cost of buying extra units, use the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Additional Pension Calculator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available on the SAUL website.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28887-56FD-6B73-C16C-99C7FE27B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8899923" y="1045965"/>
            <a:ext cx="45719" cy="3649861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F7C26-463E-D8F3-A0D7-96ECE1B5B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8BCE5-EC1D-E46E-C6C5-23DE0A8D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38FD8-703E-7DDC-9EEB-E661BB5B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7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529EEEA-65EA-D9ED-F57B-AF518F767CA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0828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SAUL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Your contributions and employer contributions invested by Legal &amp; General 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r>
              <a:rPr lang="en-GB" dirty="0"/>
              <a:t>Manage your account online and change your investment choices</a:t>
            </a:r>
          </a:p>
          <a:p>
            <a:endParaRPr lang="en-GB" dirty="0"/>
          </a:p>
          <a:p>
            <a:r>
              <a:rPr lang="en-GB" dirty="0"/>
              <a:t>Use online planning tools to model how much income you may receive on retirement</a:t>
            </a:r>
          </a:p>
          <a:p>
            <a:endParaRPr lang="en-GB" dirty="0"/>
          </a:p>
          <a:p>
            <a:r>
              <a:rPr lang="en-GB" dirty="0"/>
              <a:t>If you are seriously ill, you may be able to access your pension pot early</a:t>
            </a:r>
          </a:p>
          <a:p>
            <a:endParaRPr lang="en-GB" dirty="0"/>
          </a:p>
          <a:p>
            <a:r>
              <a:rPr lang="en-GB" dirty="0"/>
              <a:t>Death in service payment of 8 times your salary plus a return of your invested pension pot</a:t>
            </a:r>
          </a:p>
          <a:p>
            <a:endParaRPr lang="en-GB" dirty="0"/>
          </a:p>
          <a:p>
            <a:r>
              <a:rPr lang="en-GB" dirty="0"/>
              <a:t>After three years automatically move over to SAUL Lifetime</a:t>
            </a:r>
          </a:p>
          <a:p>
            <a:endParaRPr lang="en-GB" dirty="0"/>
          </a:p>
          <a:p>
            <a:r>
              <a:rPr lang="en-GB" dirty="0"/>
              <a:t>Currently can’t transfer in other pension pots or pay extra contributions</a:t>
            </a:r>
          </a:p>
          <a:p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13/02/2026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8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92298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C3F60-D1D4-3478-F292-59CCE5BC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 anchor="t">
            <a:normAutofit/>
          </a:bodyPr>
          <a:lstStyle/>
          <a:p>
            <a:r>
              <a:rPr lang="en-US" sz="3200" dirty="0"/>
              <a:t>National Insurance and State Pension</a:t>
            </a:r>
            <a:br>
              <a:rPr lang="en-US" dirty="0"/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need 10 qualifying years on your NI record to get any new State Pension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qualifying year is one where you paid NIC’s from your salary, received credits if you were unemployed, a parent or a carer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Paid voluntary contributions to fill gaps in last 6 tax years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receive a full State Pension (£230.25 p/w)  you need 35 qualifying years.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between 10 and 35 years your State Pension is pro-rated </a:t>
            </a:r>
            <a:b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br>
              <a:rPr lang="en-US" dirty="0"/>
            </a:b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you record on .gov.uk or the HMRC app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46CDB-04B4-B6AA-889B-F84106AD86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1012" y="4795276"/>
            <a:ext cx="925235" cy="102953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921DB9F8-2932-4A13-97CA-3CF06357AF6F}" type="datetime1">
              <a:rPr lang="en-GB" smtClean="0"/>
              <a:pPr>
                <a:spcAft>
                  <a:spcPts val="600"/>
                </a:spcAft>
              </a:pPr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CB547-B683-80D0-D415-788E696B3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73946" y="4795277"/>
            <a:ext cx="2567589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70ECC-C1F3-DA52-4B34-42CF22A34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52567" y="4795277"/>
            <a:ext cx="238868" cy="10295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smtClean="0"/>
              <a:pPr>
                <a:spcAft>
                  <a:spcPts val="600"/>
                </a:spcAft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983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ICL PPT Theme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Sans font theme">
      <a:majorFont>
        <a:latin typeface="Imperial Sans Text Semibold"/>
        <a:ea typeface=""/>
        <a:cs typeface=""/>
      </a:majorFont>
      <a:minorFont>
        <a:latin typeface="Imperial Sans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ICL_PowerPoint 16_9 template.potx" id="{FC6A7385-02D5-45C5-BC81-F9BF7D36211D}" vid="{B7F9A338-07DC-4150-84C9-0DA5C0584E59}"/>
    </a:ext>
  </a:extLst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73E8A8DB8D734EB176C0CCA75EAC07" ma:contentTypeVersion="4" ma:contentTypeDescription="Create a new document." ma:contentTypeScope="" ma:versionID="0ac459a3eb5ceca1d9f2c3f7ede0d4f1">
  <xsd:schema xmlns:xsd="http://www.w3.org/2001/XMLSchema" xmlns:xs="http://www.w3.org/2001/XMLSchema" xmlns:p="http://schemas.microsoft.com/office/2006/metadata/properties" xmlns:ns2="86ad4e1b-f5e6-4324-9cf3-0e48a85d0363" targetNamespace="http://schemas.microsoft.com/office/2006/metadata/properties" ma:root="true" ma:fieldsID="c6957200f6c635dd117b864c0d457b78" ns2:_="">
    <xsd:import namespace="86ad4e1b-f5e6-4324-9cf3-0e48a85d03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d4e1b-f5e6-4324-9cf3-0e48a85d03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42CAED-74FB-47FF-BAD7-21B5C038674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085C2F9-B804-4F40-B812-3E45D52857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d4e1b-f5e6-4324-9cf3-0e48a85d03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9AA84E-8E53-4B48-B40A-7FDDC86D1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3696</TotalTime>
  <Words>1072</Words>
  <Application>Microsoft Office PowerPoint</Application>
  <PresentationFormat>On-screen Show (16:9)</PresentationFormat>
  <Paragraphs>168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Imperial Sans Text</vt:lpstr>
      <vt:lpstr>Imperial Sans Text Medium</vt:lpstr>
      <vt:lpstr>Imperial Sans Text Semibold</vt:lpstr>
      <vt:lpstr>Inter Medium</vt:lpstr>
      <vt:lpstr>Segoe Sans</vt:lpstr>
      <vt:lpstr>ICL PPT Theme</vt:lpstr>
      <vt:lpstr>Your SAUL pension</vt:lpstr>
      <vt:lpstr>Different types of pension</vt:lpstr>
      <vt:lpstr>SAUL has two sections – DB and DC – eligibility depends when you joined</vt:lpstr>
      <vt:lpstr>SAUL Lifetime and SAUL Start  </vt:lpstr>
      <vt:lpstr>PowerPoint Presentation</vt:lpstr>
      <vt:lpstr>Other SAUL Lifetime benefits</vt:lpstr>
      <vt:lpstr>Growing your pension by paying extra contributions</vt:lpstr>
      <vt:lpstr>SAUL Start</vt:lpstr>
      <vt:lpstr>National Insurance and State Pension You need 10 qualifying years on your NI record to get any new State Pension  A qualifying year is one where you paid NIC’s from your salary, received credits if you were unemployed, a parent or a carer  Paid voluntary contributions to fill gaps in last 6 tax years  To receive a full State Pension (£230.25 p/w)  you need 35 qualifying years.  In between 10 and 35 years your State Pension is pro-rated                          Check you record on .gov.uk or the HMRC app</vt:lpstr>
      <vt:lpstr>PensionSmart (Salary Exchange)</vt:lpstr>
      <vt:lpstr>PensionSmart (Salary Exchange)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Southward, Carey</cp:lastModifiedBy>
  <cp:revision>392</cp:revision>
  <dcterms:created xsi:type="dcterms:W3CDTF">2017-02-16T14:49:58Z</dcterms:created>
  <dcterms:modified xsi:type="dcterms:W3CDTF">2026-02-13T10:45:28Z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0x0101006473E8A8DB8D734EB176C0CCA75EAC07</vt:lpwstr>
  </property>
</Properties>
</file>