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6"/>
  </p:notesMasterIdLst>
  <p:handoutMasterIdLst>
    <p:handoutMasterId r:id="rId17"/>
  </p:handoutMasterIdLst>
  <p:sldIdLst>
    <p:sldId id="257" r:id="rId5"/>
    <p:sldId id="2922" r:id="rId6"/>
    <p:sldId id="274" r:id="rId7"/>
    <p:sldId id="272" r:id="rId8"/>
    <p:sldId id="2934" r:id="rId9"/>
    <p:sldId id="2923" r:id="rId10"/>
    <p:sldId id="2924" r:id="rId11"/>
    <p:sldId id="2933" r:id="rId12"/>
    <p:sldId id="2935" r:id="rId13"/>
    <p:sldId id="2926" r:id="rId14"/>
    <p:sldId id="2932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, Suzanne P" initials="CSP" lastIdx="42" clrIdx="0">
    <p:extLst>
      <p:ext uri="{19B8F6BF-5375-455C-9EA6-DF929625EA0E}">
        <p15:presenceInfo xmlns:p15="http://schemas.microsoft.com/office/powerpoint/2012/main" userId="S::schristo@ic.ac.uk::58d8bf11-8492-467a-aaaf-42e2a580b3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A46"/>
    <a:srgbClr val="74C040"/>
    <a:srgbClr val="009900"/>
    <a:srgbClr val="003E74"/>
    <a:srgbClr val="9D9D9D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8" autoAdjust="0"/>
  </p:normalViewPr>
  <p:slideViewPr>
    <p:cSldViewPr snapToGrid="0">
      <p:cViewPr varScale="1">
        <p:scale>
          <a:sx n="84" d="100"/>
          <a:sy n="84" d="100"/>
        </p:scale>
        <p:origin x="7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2CA1-B062-4B96-AE7C-D2A9B24A1025}" type="datetime3">
              <a:rPr lang="en-GB" smtClean="0">
                <a:solidFill>
                  <a:srgbClr val="003E74"/>
                </a:solidFill>
              </a:rPr>
              <a:t>13 February, 2026</a:t>
            </a:fld>
            <a:endParaRPr lang="en-US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D5A61D2A-7BCE-4F5B-AEC6-5CC3E2712C3A}" type="datetime3">
              <a:rPr lang="en-GB" smtClean="0"/>
              <a:t>13 February, 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13 February,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89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13 February,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12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5C32B-10D1-1447-A35B-280119DE9D12}" type="datetime3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February, 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3E7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440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220098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65559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54818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46032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30050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98976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68892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45612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63188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9584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46135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9337394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73933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2432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0192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63647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98054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269"/>
            <a:ext cx="7488000" cy="4450556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260EA2-BCA4-4E5F-88A6-D6BBBCD1B4A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859925260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4028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85292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41160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767CF8-963D-4416-84B9-8E4A446F0782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23130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05141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41910205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56535440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6888340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146398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0715231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9324123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5209555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76646897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75853680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85681259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479057461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033607229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1188588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47967361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2315023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183474153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203323520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785739058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81171979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9145117" cy="51434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23919361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94995314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1DF2DBC8-2D33-BD84-A330-691C8B9797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142444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4184973749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935492501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227156639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01208260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650163042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50602308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2515929832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408716"/>
            <a:ext cx="4204863" cy="489516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480510428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168446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73632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0251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20738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48148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0923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48856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9102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1934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179152"/>
            <a:ext cx="3872432" cy="2392598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C1F6A7-374C-4280-8BF8-E271DB34471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865"/>
            <a:ext cx="4333131" cy="23258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028598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674" y="1045965"/>
            <a:ext cx="8655769" cy="36498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81012" y="4795276"/>
            <a:ext cx="925235" cy="10295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638">
                <a:solidFill>
                  <a:schemeClr val="accent1"/>
                </a:solidFill>
              </a:defRPr>
            </a:lvl1pPr>
          </a:lstStyle>
          <a:p>
            <a:fld id="{3DFEA115-3A6C-4C37-A1B0-9FEFABB23AD1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73946" y="4795277"/>
            <a:ext cx="2567589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638">
                <a:solidFill>
                  <a:schemeClr val="accent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52567" y="4795277"/>
            <a:ext cx="238868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638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04302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  <p:sldLayoutId id="2147483700" r:id="rId38"/>
    <p:sldLayoutId id="2147483701" r:id="rId39"/>
    <p:sldLayoutId id="2147483702" r:id="rId40"/>
    <p:sldLayoutId id="2147483703" r:id="rId41"/>
    <p:sldLayoutId id="2147483704" r:id="rId42"/>
    <p:sldLayoutId id="2147483705" r:id="rId43"/>
    <p:sldLayoutId id="2147483706" r:id="rId44"/>
    <p:sldLayoutId id="2147483707" r:id="rId45"/>
    <p:sldLayoutId id="2147483708" r:id="rId46"/>
    <p:sldLayoutId id="2147483709" r:id="rId47"/>
    <p:sldLayoutId id="2147483710" r:id="rId48"/>
    <p:sldLayoutId id="2147483711" r:id="rId49"/>
    <p:sldLayoutId id="2147483712" r:id="rId50"/>
    <p:sldLayoutId id="2147483713" r:id="rId51"/>
    <p:sldLayoutId id="2147483714" r:id="rId52"/>
    <p:sldLayoutId id="2147483715" r:id="rId53"/>
    <p:sldLayoutId id="2147483716" r:id="rId54"/>
    <p:sldLayoutId id="2147483717" r:id="rId55"/>
    <p:sldLayoutId id="2147483718" r:id="rId56"/>
    <p:sldLayoutId id="2147483719" r:id="rId57"/>
    <p:sldLayoutId id="2147483720" r:id="rId58"/>
    <p:sldLayoutId id="2147483721" r:id="rId59"/>
    <p:sldLayoutId id="2147483722" r:id="rId60"/>
    <p:sldLayoutId id="2147483723" r:id="rId61"/>
    <p:sldLayoutId id="2147483724" r:id="rId62"/>
    <p:sldLayoutId id="2147483725" r:id="rId63"/>
  </p:sldLayoutIdLst>
  <p:transition>
    <p:fade/>
  </p:transition>
  <p:hf hdr="0"/>
  <p:txStyles>
    <p:titleStyle>
      <a:lvl1pPr algn="l" defTabSz="514324" rtl="0" eaLnBrk="1" latinLnBrk="0" hangingPunct="1">
        <a:lnSpc>
          <a:spcPct val="90000"/>
        </a:lnSpc>
        <a:spcBef>
          <a:spcPct val="0"/>
        </a:spcBef>
        <a:buNone/>
        <a:defRPr sz="195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21493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242988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364481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390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2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4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876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62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24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48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8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09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1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3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C6C70-3B0C-690C-2FF8-30ECEE796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B5E60-AD83-A7CE-4AC3-0AF557FD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5" y="1813322"/>
            <a:ext cx="6858000" cy="1385888"/>
          </a:xfrm>
        </p:spPr>
        <p:txBody>
          <a:bodyPr/>
          <a:lstStyle/>
          <a:p>
            <a:pPr algn="ctr"/>
            <a:r>
              <a:rPr lang="en-GB" dirty="0"/>
              <a:t>Your USS pension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8A084-C83B-B1BA-F1C8-58ED2C96F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125" y="3287316"/>
            <a:ext cx="6858000" cy="991791"/>
          </a:xfrm>
        </p:spPr>
        <p:txBody>
          <a:bodyPr/>
          <a:lstStyle/>
          <a:p>
            <a:pPr algn="ctr"/>
            <a:r>
              <a:rPr lang="en-GB" sz="2400" dirty="0"/>
              <a:t>Carey Southward – Head of Pensions &amp; Benefits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590196-1683-86F1-9CB4-80E5FB811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650" y="4342210"/>
            <a:ext cx="4184452" cy="55542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66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Saves you (and Imperial) money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Reduces National Insurance Contributions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Default option (except casual workers)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Can opt-out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PensionSmart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stay in scheme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 refund of contributions if you leave the scheme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Can use for monthly AVC payments to Investment Builder fund but not one-off lump sum payments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Does not reduce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pensionable salary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10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71642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41C5A-8244-9754-9A64-999A40CC3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2" y="133826"/>
            <a:ext cx="8815602" cy="338708"/>
          </a:xfrm>
        </p:spPr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1748D-6F96-2097-CEA7-5C913EB23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1773435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Without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£40,000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£2,440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(employee-paid)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£2,194.40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£35,365.60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C22F4-BD9D-4FD3-FB41-9B0F378E5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1773435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£37,560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(after salary reduction)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£2,440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(employer-paid)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£1,999.20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£35,560.80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56CE7-D947-2911-5EEB-31C3DC4EC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6535D-0555-416C-052C-885023F2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1E1C6-8EC5-0607-B51D-7B5B1168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11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D26B8E9-5E8E-6F10-CDAA-88C8ACE2C75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078672-5D8E-8679-9366-0CA1109B52A7}"/>
              </a:ext>
            </a:extLst>
          </p:cNvPr>
          <p:cNvSpPr txBox="1"/>
          <p:nvPr/>
        </p:nvSpPr>
        <p:spPr>
          <a:xfrm>
            <a:off x="525780" y="2819400"/>
            <a:ext cx="8153400" cy="170458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💡 Summary of Savings: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Employee NI Savings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£195.20 per year</a:t>
            </a: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Take-Home Pay Increase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£195.20 per year</a:t>
            </a: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Even though your gross salary is reduced, your take-home pay actually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increases slightly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,</a:t>
            </a: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thanks to the NI savings. </a:t>
            </a:r>
          </a:p>
        </p:txBody>
      </p:sp>
    </p:spTree>
    <p:extLst>
      <p:ext uri="{BB962C8B-B14F-4D97-AF65-F5344CB8AC3E}">
        <p14:creationId xmlns:p14="http://schemas.microsoft.com/office/powerpoint/2010/main" val="361889711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F1DE39-D546-2777-7E59-6821F969B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 anchor="t">
            <a:normAutofit/>
          </a:bodyPr>
          <a:lstStyle/>
          <a:p>
            <a:r>
              <a:rPr lang="en-GB" dirty="0"/>
              <a:t>Different types of pension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F153CD-4882-D799-39BC-DDA657463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Benefit (DB)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Benefit pension allows you to build up a guaranteed retirement income based on: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salary,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length of membership in the scheme.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Your retirement income is paid from the date you retire until your death, providing long-term financial security.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28D29-8276-ADFD-15E7-52881924C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Contribution (DC)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Contribution pension is a personal savings pot that builds up over time through: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contributions,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employer’s contributions.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These contributions are invested to help your savings grow.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At retirement, you can access your pension pot flexibly, choosing how and when to draw your savings.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3FD7CE57-448D-ED84-DB82-BF446AEF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/>
          <a:lstStyle/>
          <a:p>
            <a:pPr>
              <a:spcAft>
                <a:spcPts val="600"/>
              </a:spcAft>
            </a:pPr>
            <a:fld id="{921DB9F8-2932-4A13-97CA-3CF06357AF6F}" type="datetime1">
              <a:rPr lang="en-GB" smtClean="0"/>
              <a:pPr>
                <a:spcAft>
                  <a:spcPts val="600"/>
                </a:spcAft>
              </a:pPr>
              <a:t>13/02/2026</a:t>
            </a:fld>
            <a:endParaRPr lang="en-GB"/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E3EAC84-77F0-4944-B422-861C80B4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/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18" name="Subtitle 7">
            <a:extLst>
              <a:ext uri="{FF2B5EF4-FFF2-40B4-BE49-F238E27FC236}">
                <a16:creationId xmlns:a16="http://schemas.microsoft.com/office/drawing/2014/main" id="{B1ECB930-30F7-FB9B-5864-E6652679B02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893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 is a hybrid pension scheme – DB and DC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A3D90E-89D7-7243-8327-7AFF14E7D4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tIns="144000" rIns="36000"/>
          <a:lstStyle/>
          <a:p>
            <a:pPr marL="361950" indent="0">
              <a:buNone/>
            </a:pPr>
            <a:r>
              <a:rPr lang="en-US" sz="1600" dirty="0">
                <a:solidFill>
                  <a:srgbClr val="C11717"/>
                </a:solidFill>
              </a:rPr>
              <a:t>Retirement Income Builder (DB)</a:t>
            </a:r>
          </a:p>
          <a:p>
            <a:pPr marL="361950" indent="0">
              <a:buNone/>
            </a:pPr>
            <a:endParaRPr lang="en-US" sz="1600" dirty="0"/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Earnings up to £71,484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Guaranteed lifetime pension on retirement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Pension builds up each year at 1/75 salary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Automatic tax-free lump sum of 3 times   pension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Minimum pension age is 55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Normal pension age is 66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458476-8F36-B669-E3DB-1E4049CE8B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192477E-7464-1708-B749-A90BA21B29D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551" y="890953"/>
            <a:ext cx="8655249" cy="3876431"/>
          </a:xfrm>
          <a:prstGeom prst="rect">
            <a:avLst/>
          </a:prstGeom>
          <a:noFill/>
          <a:ln w="38100">
            <a:solidFill>
              <a:srgbClr val="C117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7" descr="C:\Users\giles-abbott\AppData\Local\Temp\wz833b\USS Logo Circ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16"/>
            <a:ext cx="598487" cy="597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3BABEEB2-DB0C-F64F-BC16-27F0815C6C08}"/>
              </a:ext>
            </a:extLst>
          </p:cNvPr>
          <p:cNvSpPr txBox="1">
            <a:spLocks/>
          </p:cNvSpPr>
          <p:nvPr/>
        </p:nvSpPr>
        <p:spPr>
          <a:xfrm>
            <a:off x="4733778" y="1019971"/>
            <a:ext cx="3953022" cy="3496467"/>
          </a:xfrm>
          <a:prstGeom prst="rect">
            <a:avLst/>
          </a:prstGeom>
        </p:spPr>
        <p:txBody>
          <a:bodyPr vert="horz" lIns="0" tIns="144000" rIns="36000" bIns="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»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>
              <a:buFont typeface="Arial"/>
              <a:buNone/>
            </a:pPr>
            <a:r>
              <a:rPr lang="en-US" sz="1600" dirty="0">
                <a:solidFill>
                  <a:srgbClr val="C11717"/>
                </a:solidFill>
              </a:rPr>
              <a:t>Investment Builder (DC)</a:t>
            </a:r>
            <a:br>
              <a:rPr lang="en-US" sz="1600" dirty="0">
                <a:solidFill>
                  <a:srgbClr val="C11717"/>
                </a:solidFill>
              </a:rPr>
            </a:br>
            <a:endParaRPr lang="en-US" sz="1600" dirty="0"/>
          </a:p>
          <a:p>
            <a:pPr indent="-166688">
              <a:spcAft>
                <a:spcPts val="600"/>
              </a:spcAft>
            </a:pPr>
            <a:r>
              <a:rPr lang="en-US" sz="1600" dirty="0"/>
              <a:t>Earnings over £71,484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20% paid into savings pot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Into savings pot you can control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10 investment funds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Access pension savings flexibly from minimum pension age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Can transfer in pensions from other providers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Able to pay extra contributions (AVC’s)</a:t>
            </a:r>
          </a:p>
          <a:p>
            <a:pPr indent="-166688"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4309595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3E86271A-396F-4D89-BD99-96AA89E0E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E8E8FD-0147-492F-9601-29C8703A4A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F51D60-6DE3-45BC-AC47-F005CA7361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F58057E-6A31-4DC2-9E08-D4F1B6EFDE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7EA5B58-0577-4DC9-AE29-03878A8A51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631" y="1171771"/>
            <a:ext cx="7844738" cy="33446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1116013"/>
            <a:ext cx="8229600" cy="381000"/>
          </a:xfrm>
        </p:spPr>
        <p:txBody>
          <a:bodyPr/>
          <a:lstStyle/>
          <a:p>
            <a:r>
              <a:rPr lang="en-US" dirty="0"/>
              <a:t>How pension builds up - illustration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7B40B856-1935-174A-A214-E1BD600C5AB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38313"/>
            <a:ext cx="3906838" cy="1246187"/>
          </a:xfrm>
        </p:spPr>
        <p:txBody>
          <a:bodyPr tIns="144000" rIns="36000"/>
          <a:lstStyle/>
          <a:p>
            <a:pPr marL="47625" indent="0">
              <a:buNone/>
            </a:pPr>
            <a:r>
              <a:rPr lang="en-US" sz="1400" dirty="0"/>
              <a:t>Current Salary: </a:t>
            </a:r>
            <a:r>
              <a:rPr lang="en-US" sz="1400"/>
              <a:t>£40,000 </a:t>
            </a:r>
            <a:r>
              <a:rPr lang="en-US" sz="1400" dirty="0"/>
              <a:t>a year</a:t>
            </a:r>
          </a:p>
          <a:p>
            <a:pPr marL="47625" indent="0">
              <a:buNone/>
            </a:pPr>
            <a:r>
              <a:rPr lang="en-US" sz="1400" dirty="0"/>
              <a:t>Inflation: 3% each year</a:t>
            </a:r>
          </a:p>
          <a:p>
            <a:pPr marL="47625" indent="0">
              <a:buNone/>
            </a:pPr>
            <a:r>
              <a:rPr lang="en-US" sz="1400" dirty="0"/>
              <a:t>Salary increases: 4% each year</a:t>
            </a:r>
          </a:p>
        </p:txBody>
      </p:sp>
    </p:spTree>
    <p:extLst>
      <p:ext uri="{BB962C8B-B14F-4D97-AF65-F5344CB8AC3E}">
        <p14:creationId xmlns:p14="http://schemas.microsoft.com/office/powerpoint/2010/main" val="35935638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F3A7AF-D029-1AA1-8C73-C401D43FA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E8F06ED-FDEE-41FF-963C-01A1F85409E8}" type="datetime1">
              <a:rPr lang="en-GB" smtClean="0"/>
              <a:pPr>
                <a:spcAft>
                  <a:spcPts val="600"/>
                </a:spcAft>
              </a:pPr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C791B7-D399-8CDF-75D3-D42D005E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73946" y="4795277"/>
            <a:ext cx="2567589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0C109-547B-4946-7DBD-E2392E6BC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4EDED0-A7AE-95F0-CB8A-651ACE896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74" y="1075103"/>
            <a:ext cx="8655769" cy="2791484"/>
          </a:xfrm>
          <a:prstGeom prst="rect">
            <a:avLst/>
          </a:prstGeom>
          <a:noFill/>
        </p:spPr>
      </p:pic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6F928661-6487-1400-F29D-3143EFCCD6B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19043" y="4795243"/>
            <a:ext cx="2057400" cy="10298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5882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73B0-E92A-4B63-8112-1D71AE8703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16013"/>
            <a:ext cx="8229600" cy="381000"/>
          </a:xfrm>
        </p:spPr>
        <p:txBody>
          <a:bodyPr/>
          <a:lstStyle/>
          <a:p>
            <a:pPr algn="ctr"/>
            <a:r>
              <a:rPr lang="en-GB" dirty="0"/>
              <a:t>Managing your USS pension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843C-DED4-49CF-A64F-A034C614F5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60538"/>
            <a:ext cx="8229600" cy="2613025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13BF-8D52-401C-B75E-FF56F66350F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697788" y="738188"/>
            <a:ext cx="1446212" cy="193675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7EE10C-B5D8-4BB3-2EE8-E2FAA08C4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2400"/>
            <a:ext cx="9144000" cy="336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0563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2863C3F-982A-AE16-6732-6A572E55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/>
          <a:p>
            <a:r>
              <a:rPr lang="en-US" sz="4000" dirty="0"/>
              <a:t>My USS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074F9-873F-5867-3D49-14984216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E8F06ED-FDEE-41FF-963C-01A1F85409E8}" type="datetime1">
              <a:rPr lang="en-GB" smtClean="0"/>
              <a:pPr>
                <a:spcAft>
                  <a:spcPts val="600"/>
                </a:spcAft>
              </a:pPr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A0EC5B-EA56-3470-60AF-8FE64E588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73946" y="4795277"/>
            <a:ext cx="2567589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CD8BA-FA6A-EEB5-7E1F-8D99C24A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7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293DFC-2C18-9B30-D2CD-727222B33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1292" y="330904"/>
            <a:ext cx="2141416" cy="4319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843004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34368-E54C-D3BD-9B1A-ABFF80E4C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ADDD76-5A31-82AC-AA8D-137BF6FC4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E39CE9-BD2E-4FF9-AEC9-ACB68346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22130-5555-4EE8-5F1B-3DB47D9F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445F05-4E42-A683-5101-397B81D3887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6EA111-76A0-6CFA-00B1-A5DD62D25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" y="0"/>
            <a:ext cx="914323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52375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3F60-D1D4-3478-F292-59CCE5BC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 anchor="t">
            <a:normAutofit/>
          </a:bodyPr>
          <a:lstStyle/>
          <a:p>
            <a:r>
              <a:rPr lang="en-US" sz="3200" dirty="0"/>
              <a:t>National Insurance and State Pension</a:t>
            </a:r>
            <a:br>
              <a:rPr lang="en-US" dirty="0"/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need 10 qualifying years on your NI record to get any new State Pension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qualifying year is one where you paid NIC’s from your salary, received credits if you were unemployed, a parent or a carer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 voluntary contributions to fill gaps in last 6 tax years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receive a full State Pension (£230.25 p/w)  you need 35 qualifying years.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between 10 and 35 years your State Pension is pro-rated 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br>
              <a:rPr lang="en-US" dirty="0"/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you record on .gov.uk or the HMRC app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46CDB-04B4-B6AA-889B-F84106AD8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21DB9F8-2932-4A13-97CA-3CF06357AF6F}" type="datetime1">
              <a:rPr lang="en-GB" smtClean="0"/>
              <a:pPr>
                <a:spcAft>
                  <a:spcPts val="600"/>
                </a:spcAft>
              </a:pPr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CB547-B683-80D0-D415-788E696B3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73946" y="4795277"/>
            <a:ext cx="2567589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70ECC-C1F3-DA52-4B34-42CF22A34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983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CL PPT Theme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Sans font theme">
      <a:majorFont>
        <a:latin typeface="Imperial Sans Text Semibold"/>
        <a:ea typeface=""/>
        <a:cs typeface=""/>
      </a:majorFont>
      <a:minorFont>
        <a:latin typeface="Imperial San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ICL_PowerPoint 16_9 template.potx" id="{FC6A7385-02D5-45C5-BC81-F9BF7D36211D}" vid="{B7F9A338-07DC-4150-84C9-0DA5C0584E59}"/>
    </a:ext>
  </a:extLst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3E8A8DB8D734EB176C0CCA75EAC07" ma:contentTypeVersion="4" ma:contentTypeDescription="Create a new document." ma:contentTypeScope="" ma:versionID="0ac459a3eb5ceca1d9f2c3f7ede0d4f1">
  <xsd:schema xmlns:xsd="http://www.w3.org/2001/XMLSchema" xmlns:xs="http://www.w3.org/2001/XMLSchema" xmlns:p="http://schemas.microsoft.com/office/2006/metadata/properties" xmlns:ns2="86ad4e1b-f5e6-4324-9cf3-0e48a85d0363" targetNamespace="http://schemas.microsoft.com/office/2006/metadata/properties" ma:root="true" ma:fieldsID="c6957200f6c635dd117b864c0d457b78" ns2:_="">
    <xsd:import namespace="86ad4e1b-f5e6-4324-9cf3-0e48a85d03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d4e1b-f5e6-4324-9cf3-0e48a85d0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42CAED-74FB-47FF-BAD7-21B5C038674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85C2F9-B804-4F40-B812-3E45D52857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d4e1b-f5e6-4324-9cf3-0e48a85d03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9AA84E-8E53-4B48-B40A-7FDDC86D1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3817</TotalTime>
  <Words>608</Words>
  <Application>Microsoft Office PowerPoint</Application>
  <PresentationFormat>On-screen Show (16:9)</PresentationFormat>
  <Paragraphs>101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Imperial Sans Text</vt:lpstr>
      <vt:lpstr>Imperial Sans Text Medium</vt:lpstr>
      <vt:lpstr>Imperial Sans Text Semibold</vt:lpstr>
      <vt:lpstr>Inter Medium</vt:lpstr>
      <vt:lpstr>Segoe Sans</vt:lpstr>
      <vt:lpstr>ICL PPT Theme</vt:lpstr>
      <vt:lpstr>Your USS pension</vt:lpstr>
      <vt:lpstr>Different types of pension</vt:lpstr>
      <vt:lpstr>USS is a hybrid pension scheme – DB and DC</vt:lpstr>
      <vt:lpstr>How pension builds up - illustration</vt:lpstr>
      <vt:lpstr>PowerPoint Presentation</vt:lpstr>
      <vt:lpstr>Managing your USS pension</vt:lpstr>
      <vt:lpstr>My USS</vt:lpstr>
      <vt:lpstr>PowerPoint Presentation</vt:lpstr>
      <vt:lpstr>National Insurance and State Pension You need 10 qualifying years on your NI record to get any new State Pension  A qualifying year is one where you paid NIC’s from your salary, received credits if you were unemployed, a parent or a carer  Paid voluntary contributions to fill gaps in last 6 tax years  To receive a full State Pension (£230.25 p/w)  you need 35 qualifying years.  In between 10 and 35 years your State Pension is pro-rated                          Check you record on .gov.uk or the HMRC app</vt:lpstr>
      <vt:lpstr>PensionSmart (Salary Exchange)</vt:lpstr>
      <vt:lpstr>PensionSmart (Salary Exchange)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Southward, Carey</cp:lastModifiedBy>
  <cp:revision>392</cp:revision>
  <dcterms:created xsi:type="dcterms:W3CDTF">2017-02-16T14:49:58Z</dcterms:created>
  <dcterms:modified xsi:type="dcterms:W3CDTF">2026-02-13T10:46:51Z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0x0101006473E8A8DB8D734EB176C0CCA75EAC07</vt:lpwstr>
  </property>
</Properties>
</file>