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56" r:id="rId5"/>
    <p:sldId id="259" r:id="rId6"/>
    <p:sldId id="260" r:id="rId7"/>
    <p:sldId id="261" r:id="rId8"/>
    <p:sldId id="264" r:id="rId9"/>
    <p:sldId id="265" r:id="rId10"/>
    <p:sldId id="268" r:id="rId11"/>
    <p:sldId id="262" r:id="rId12"/>
    <p:sldId id="263" r:id="rId13"/>
    <p:sldId id="266" r:id="rId1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548"/>
    <a:srgbClr val="003E74"/>
    <a:srgbClr val="D4EFFC"/>
    <a:srgbClr val="9D9D9D"/>
    <a:srgbClr val="0085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0201C1-BD00-4247-9997-AAA496DA242A}" v="47" dt="2023-02-16T13:07:19.497"/>
    <p1510:client id="{311B1EA9-E53F-4B49-885D-34A6771ADD3E}" v="4" dt="2023-02-16T13:09:02.6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07" d="100"/>
          <a:sy n="107" d="100"/>
        </p:scale>
        <p:origin x="749" y="72"/>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109" d="100"/>
          <a:sy n="109" d="100"/>
        </p:scale>
        <p:origin x="-25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b="1" dirty="0">
                <a:solidFill>
                  <a:srgbClr val="003E74"/>
                </a:solidFill>
              </a:rPr>
              <a:t>Name of presentation</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6B0EE2D-335A-3546-9D75-E17F32E16FE9}" type="datetime3">
              <a:rPr lang="en-GB" smtClean="0">
                <a:solidFill>
                  <a:srgbClr val="003E74"/>
                </a:solidFill>
              </a:rPr>
              <a:t>3 May, 2024</a:t>
            </a:fld>
            <a:endParaRPr lang="en-US" dirty="0">
              <a:solidFill>
                <a:srgbClr val="003E74"/>
              </a:solidFill>
            </a:endParaRPr>
          </a:p>
        </p:txBody>
      </p:sp>
    </p:spTree>
    <p:extLst>
      <p:ext uri="{BB962C8B-B14F-4D97-AF65-F5344CB8AC3E}">
        <p14:creationId xmlns:p14="http://schemas.microsoft.com/office/powerpoint/2010/main" val="3306949037"/>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a:solidFill>
                  <a:srgbClr val="003E74"/>
                </a:solidFill>
              </a:defRPr>
            </a:lvl1pPr>
          </a:lstStyle>
          <a:p>
            <a:r>
              <a:rPr lang="en-US" dirty="0"/>
              <a:t>Name of presentation</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rgbClr val="003E74"/>
                </a:solidFill>
              </a:defRPr>
            </a:lvl1pPr>
          </a:lstStyle>
          <a:p>
            <a:fld id="{8D35C32B-10D1-1447-A35B-280119DE9D12}" type="datetime3">
              <a:rPr lang="en-GB" smtClean="0"/>
              <a:pPr/>
              <a:t>3 May, 2024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2133265648"/>
      </p:ext>
    </p:extLst>
  </p:cSld>
  <p:clrMap bg1="lt1" tx1="dk1" bg2="lt2" tx2="dk2" accent1="accent1" accent2="accent2" accent3="accent3" accent4="accent4" accent5="accent5" accent6="accent6" hlink="hlink" folHlink="folHlink"/>
  <p:hf sldNum="0" ft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no imag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957124"/>
            <a:ext cx="6400800" cy="453385"/>
          </a:xfrm>
        </p:spPr>
        <p:txBody>
          <a:bodyPr/>
          <a:lstStyle>
            <a:lvl1pPr marL="0" indent="0" algn="l">
              <a:buNone/>
              <a:defRPr sz="240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13" name="Title 12"/>
          <p:cNvSpPr>
            <a:spLocks noGrp="1"/>
          </p:cNvSpPr>
          <p:nvPr>
            <p:ph type="title"/>
          </p:nvPr>
        </p:nvSpPr>
        <p:spPr>
          <a:xfrm>
            <a:off x="457200" y="1572517"/>
            <a:ext cx="8229600" cy="857250"/>
          </a:xfrm>
        </p:spPr>
        <p:txBody>
          <a:bodyPr/>
          <a:lstStyle>
            <a:lvl1pPr algn="l">
              <a:defRPr sz="4000" b="0">
                <a:solidFill>
                  <a:srgbClr val="003E74"/>
                </a:solidFill>
              </a:defRPr>
            </a:lvl1pPr>
          </a:lstStyle>
          <a:p>
            <a:r>
              <a:rPr lang="en-GB" dirty="0"/>
              <a:t>Click to edit Master title style</a:t>
            </a:r>
            <a:endParaRPr lang="en-US" dirty="0"/>
          </a:p>
        </p:txBody>
      </p:sp>
      <p:sp>
        <p:nvSpPr>
          <p:cNvPr id="10" name="Text Placeholder 9"/>
          <p:cNvSpPr>
            <a:spLocks noGrp="1"/>
          </p:cNvSpPr>
          <p:nvPr>
            <p:ph type="body" sz="quarter" idx="11" hasCustomPrompt="1"/>
          </p:nvPr>
        </p:nvSpPr>
        <p:spPr>
          <a:xfrm>
            <a:off x="457200" y="3955186"/>
            <a:ext cx="6400800" cy="254858"/>
          </a:xfrm>
        </p:spPr>
        <p:txBody>
          <a:bodyPr/>
          <a:lstStyle>
            <a:lvl1pPr marL="0" indent="0" algn="l">
              <a:buNone/>
              <a:defRPr sz="1200" baseline="0">
                <a:solidFill>
                  <a:srgbClr val="002548"/>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GB" dirty="0"/>
              <a:t>Click to edit author name</a:t>
            </a:r>
            <a:endParaRPr lang="en-US" dirty="0"/>
          </a:p>
        </p:txBody>
      </p:sp>
      <p:sp>
        <p:nvSpPr>
          <p:cNvPr id="9"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37180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Slide (no image)">
    <p:bg>
      <p:bgPr>
        <a:solidFill>
          <a:srgbClr val="D4EFFC"/>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957124"/>
            <a:ext cx="6400800" cy="453385"/>
          </a:xfrm>
        </p:spPr>
        <p:txBody>
          <a:bodyPr/>
          <a:lstStyle>
            <a:lvl1pPr marL="0" indent="0" algn="l">
              <a:buNone/>
              <a:defRPr sz="2100">
                <a:solidFill>
                  <a:srgbClr val="000000"/>
                </a:solidFill>
                <a:latin typeface="Arial"/>
                <a:cs typeface="Aria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dirty="0"/>
              <a:t>Click to edit Master subtitle style</a:t>
            </a:r>
            <a:endParaRPr lang="en-US" dirty="0"/>
          </a:p>
        </p:txBody>
      </p:sp>
      <p:sp>
        <p:nvSpPr>
          <p:cNvPr id="13" name="Title 12"/>
          <p:cNvSpPr>
            <a:spLocks noGrp="1"/>
          </p:cNvSpPr>
          <p:nvPr>
            <p:ph type="title"/>
          </p:nvPr>
        </p:nvSpPr>
        <p:spPr>
          <a:xfrm>
            <a:off x="457200" y="1572517"/>
            <a:ext cx="8229600" cy="857250"/>
          </a:xfrm>
        </p:spPr>
        <p:txBody>
          <a:bodyPr/>
          <a:lstStyle>
            <a:lvl1pPr algn="l">
              <a:defRPr sz="3750" b="0">
                <a:solidFill>
                  <a:srgbClr val="003E74"/>
                </a:solidFill>
              </a:defRPr>
            </a:lvl1pPr>
          </a:lstStyle>
          <a:p>
            <a:r>
              <a:rPr lang="en-GB" dirty="0"/>
              <a:t>Click to edit Master title style</a:t>
            </a:r>
            <a:endParaRPr lang="en-US" dirty="0"/>
          </a:p>
        </p:txBody>
      </p:sp>
      <p:sp>
        <p:nvSpPr>
          <p:cNvPr id="7" name="Text Placeholder 3"/>
          <p:cNvSpPr txBox="1">
            <a:spLocks/>
          </p:cNvSpPr>
          <p:nvPr userDrawn="1"/>
        </p:nvSpPr>
        <p:spPr>
          <a:xfrm>
            <a:off x="6340639" y="600445"/>
            <a:ext cx="2346162" cy="192933"/>
          </a:xfrm>
          <a:prstGeom prst="rect">
            <a:avLst/>
          </a:prstGeom>
        </p:spPr>
        <p:txBody>
          <a:bodyPr lIns="0" tIns="0" rIns="0" bIns="0"/>
          <a:lstStyle>
            <a:lvl1pPr marL="0" indent="0" algn="r" defTabSz="457200" rtl="0" eaLnBrk="1" latinLnBrk="0" hangingPunct="1">
              <a:spcBef>
                <a:spcPct val="20000"/>
              </a:spcBef>
              <a:buClr>
                <a:srgbClr val="003E74"/>
              </a:buClr>
              <a:buFont typeface="Arial"/>
              <a:buNone/>
              <a:defRPr sz="1200" b="0" kern="1200" baseline="0">
                <a:solidFill>
                  <a:srgbClr val="003E74"/>
                </a:solidFill>
                <a:latin typeface="Arial"/>
                <a:ea typeface="+mn-ea"/>
                <a:cs typeface="Arial"/>
              </a:defRPr>
            </a:lvl1pPr>
            <a:lvl2pPr marL="742950" indent="-285750" algn="l" defTabSz="457200" rtl="0" eaLnBrk="1" latinLnBrk="0" hangingPunct="1">
              <a:spcBef>
                <a:spcPct val="20000"/>
              </a:spcBef>
              <a:buClr>
                <a:srgbClr val="003E74"/>
              </a:buClr>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3pPr>
            <a:lvl4pPr marL="16002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4pPr>
            <a:lvl5pPr marL="20574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900" dirty="0"/>
          </a:p>
        </p:txBody>
      </p:sp>
      <p:sp>
        <p:nvSpPr>
          <p:cNvPr id="10" name="Text Placeholder 9"/>
          <p:cNvSpPr>
            <a:spLocks noGrp="1"/>
          </p:cNvSpPr>
          <p:nvPr>
            <p:ph type="body" sz="quarter" idx="11" hasCustomPrompt="1"/>
          </p:nvPr>
        </p:nvSpPr>
        <p:spPr>
          <a:xfrm>
            <a:off x="457200" y="3955186"/>
            <a:ext cx="6400800" cy="254858"/>
          </a:xfrm>
        </p:spPr>
        <p:txBody>
          <a:bodyPr/>
          <a:lstStyle>
            <a:lvl1pPr marL="0" indent="0" algn="l">
              <a:buNone/>
              <a:defRPr sz="900" baseline="0">
                <a:solidFill>
                  <a:srgbClr val="002548"/>
                </a:solidFill>
              </a:defRPr>
            </a:lvl1pPr>
            <a:lvl2pPr marL="342900" indent="0" algn="ctr">
              <a:buNone/>
              <a:defRPr/>
            </a:lvl2pPr>
            <a:lvl3pPr marL="685800" indent="0" algn="ctr">
              <a:buNone/>
              <a:defRPr/>
            </a:lvl3pPr>
            <a:lvl4pPr marL="1028700" indent="0" algn="ctr">
              <a:buNone/>
              <a:defRPr/>
            </a:lvl4pPr>
            <a:lvl5pPr marL="1371600" indent="0" algn="ctr">
              <a:buNone/>
              <a:defRPr/>
            </a:lvl5pPr>
          </a:lstStyle>
          <a:p>
            <a:pPr lvl="0"/>
            <a:r>
              <a:rPr lang="en-GB" dirty="0"/>
              <a:t>Click to edit author name</a:t>
            </a:r>
            <a:endParaRPr lang="en-US" dirty="0"/>
          </a:p>
        </p:txBody>
      </p:sp>
      <p:sp>
        <p:nvSpPr>
          <p:cNvPr id="8" name="Text Placeholder 3"/>
          <p:cNvSpPr>
            <a:spLocks noGrp="1"/>
          </p:cNvSpPr>
          <p:nvPr>
            <p:ph type="body" sz="quarter" idx="13" hasCustomPrompt="1"/>
          </p:nvPr>
        </p:nvSpPr>
        <p:spPr>
          <a:xfrm>
            <a:off x="7095257" y="593544"/>
            <a:ext cx="1591545" cy="192881"/>
          </a:xfrm>
        </p:spPr>
        <p:txBody>
          <a:bodyPr/>
          <a:lstStyle>
            <a:lvl1pPr marL="0" indent="0" algn="r">
              <a:buNone/>
              <a:defRPr sz="9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1541015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Slide (with imag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183817"/>
            <a:ext cx="3601176" cy="598321"/>
          </a:xfrm>
        </p:spPr>
        <p:txBody>
          <a:bodyPr/>
          <a:lstStyle>
            <a:lvl1pPr marL="0" indent="0" algn="l">
              <a:buNone/>
              <a:defRPr sz="2100">
                <a:solidFill>
                  <a:srgbClr val="000000"/>
                </a:solidFill>
                <a:latin typeface="Arial"/>
                <a:cs typeface="Aria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dirty="0"/>
              <a:t>Click to edit Master subtitle style</a:t>
            </a:r>
            <a:endParaRPr lang="en-US" dirty="0"/>
          </a:p>
        </p:txBody>
      </p:sp>
      <p:sp>
        <p:nvSpPr>
          <p:cNvPr id="4" name="Title 12"/>
          <p:cNvSpPr>
            <a:spLocks noGrp="1"/>
          </p:cNvSpPr>
          <p:nvPr>
            <p:ph type="title"/>
          </p:nvPr>
        </p:nvSpPr>
        <p:spPr>
          <a:xfrm>
            <a:off x="457200" y="1159487"/>
            <a:ext cx="3601176" cy="1615001"/>
          </a:xfrm>
        </p:spPr>
        <p:txBody>
          <a:bodyPr/>
          <a:lstStyle>
            <a:lvl1pPr>
              <a:defRPr sz="3750" b="0">
                <a:solidFill>
                  <a:srgbClr val="003E74"/>
                </a:solidFill>
              </a:defRPr>
            </a:lvl1pPr>
          </a:lstStyle>
          <a:p>
            <a:r>
              <a:rPr lang="en-GB" dirty="0"/>
              <a:t>Click to edit Master title style</a:t>
            </a:r>
            <a:endParaRPr lang="en-US" dirty="0"/>
          </a:p>
        </p:txBody>
      </p:sp>
      <p:sp>
        <p:nvSpPr>
          <p:cNvPr id="5" name="Text Placeholder 9"/>
          <p:cNvSpPr>
            <a:spLocks noGrp="1"/>
          </p:cNvSpPr>
          <p:nvPr>
            <p:ph type="body" sz="quarter" idx="11" hasCustomPrompt="1"/>
          </p:nvPr>
        </p:nvSpPr>
        <p:spPr>
          <a:xfrm>
            <a:off x="457200" y="4141531"/>
            <a:ext cx="3601176" cy="254858"/>
          </a:xfrm>
        </p:spPr>
        <p:txBody>
          <a:bodyPr/>
          <a:lstStyle>
            <a:lvl1pPr marL="0" indent="0" algn="l">
              <a:buNone/>
              <a:defRPr sz="900" baseline="0">
                <a:solidFill>
                  <a:srgbClr val="002548"/>
                </a:solidFill>
              </a:defRPr>
            </a:lvl1pPr>
            <a:lvl2pPr marL="342900" indent="0" algn="ctr">
              <a:buNone/>
              <a:defRPr/>
            </a:lvl2pPr>
            <a:lvl3pPr marL="685800" indent="0" algn="ctr">
              <a:buNone/>
              <a:defRPr/>
            </a:lvl3pPr>
            <a:lvl4pPr marL="1028700" indent="0" algn="ctr">
              <a:buNone/>
              <a:defRPr/>
            </a:lvl4pPr>
            <a:lvl5pPr marL="1371600" indent="0" algn="ctr">
              <a:buNone/>
              <a:defRPr/>
            </a:lvl5pPr>
          </a:lstStyle>
          <a:p>
            <a:pPr lvl="0"/>
            <a:r>
              <a:rPr lang="en-GB" dirty="0"/>
              <a:t>Click to edit author name</a:t>
            </a:r>
            <a:endParaRPr lang="en-US" dirty="0"/>
          </a:p>
        </p:txBody>
      </p:sp>
      <p:sp>
        <p:nvSpPr>
          <p:cNvPr id="7" name="Picture Placeholder 6"/>
          <p:cNvSpPr>
            <a:spLocks noGrp="1"/>
          </p:cNvSpPr>
          <p:nvPr>
            <p:ph type="pic" sz="quarter" idx="12"/>
          </p:nvPr>
        </p:nvSpPr>
        <p:spPr>
          <a:xfrm>
            <a:off x="4756151" y="1159669"/>
            <a:ext cx="3930650" cy="3237310"/>
          </a:xfrm>
        </p:spPr>
        <p:txBody>
          <a:bodyPr/>
          <a:lstStyle>
            <a:lvl1pPr>
              <a:buClr>
                <a:srgbClr val="002548"/>
              </a:buClr>
              <a:defRPr/>
            </a:lvl1pPr>
          </a:lstStyle>
          <a:p>
            <a:endParaRPr lang="en-US" dirty="0"/>
          </a:p>
        </p:txBody>
      </p:sp>
      <p:sp>
        <p:nvSpPr>
          <p:cNvPr id="9" name="Text Placeholder 3"/>
          <p:cNvSpPr>
            <a:spLocks noGrp="1"/>
          </p:cNvSpPr>
          <p:nvPr>
            <p:ph type="body" sz="quarter" idx="13" hasCustomPrompt="1"/>
          </p:nvPr>
        </p:nvSpPr>
        <p:spPr>
          <a:xfrm>
            <a:off x="7095257" y="593544"/>
            <a:ext cx="1591545" cy="192881"/>
          </a:xfrm>
        </p:spPr>
        <p:txBody>
          <a:bodyPr/>
          <a:lstStyle>
            <a:lvl1pPr marL="0" indent="0" algn="r">
              <a:buNone/>
              <a:defRPr sz="9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846095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082581"/>
            <a:ext cx="3711608" cy="718386"/>
          </a:xfrm>
        </p:spPr>
        <p:txBody>
          <a:bodyPr/>
          <a:lstStyle>
            <a:lvl1pPr marL="0" indent="0" algn="l">
              <a:buNone/>
              <a:defRPr sz="240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4" name="Title 12"/>
          <p:cNvSpPr>
            <a:spLocks noGrp="1"/>
          </p:cNvSpPr>
          <p:nvPr>
            <p:ph type="title"/>
          </p:nvPr>
        </p:nvSpPr>
        <p:spPr>
          <a:xfrm>
            <a:off x="457200" y="1159487"/>
            <a:ext cx="3711608" cy="1615001"/>
          </a:xfrm>
        </p:spPr>
        <p:txBody>
          <a:bodyPr/>
          <a:lstStyle>
            <a:lvl1pPr>
              <a:defRPr sz="4000" b="0">
                <a:solidFill>
                  <a:srgbClr val="003E74"/>
                </a:solidFill>
              </a:defRPr>
            </a:lvl1pPr>
          </a:lstStyle>
          <a:p>
            <a:r>
              <a:rPr lang="en-GB" dirty="0"/>
              <a:t>Click to edit Master title style</a:t>
            </a:r>
            <a:endParaRPr lang="en-US" dirty="0"/>
          </a:p>
        </p:txBody>
      </p:sp>
      <p:sp>
        <p:nvSpPr>
          <p:cNvPr id="5" name="Text Placeholder 9"/>
          <p:cNvSpPr>
            <a:spLocks noGrp="1"/>
          </p:cNvSpPr>
          <p:nvPr>
            <p:ph type="body" sz="quarter" idx="11" hasCustomPrompt="1"/>
          </p:nvPr>
        </p:nvSpPr>
        <p:spPr>
          <a:xfrm>
            <a:off x="457200" y="4118513"/>
            <a:ext cx="3601176" cy="254858"/>
          </a:xfrm>
        </p:spPr>
        <p:txBody>
          <a:bodyPr/>
          <a:lstStyle>
            <a:lvl1pPr marL="0" indent="0" algn="l">
              <a:buNone/>
              <a:defRPr sz="1200" baseline="0">
                <a:solidFill>
                  <a:srgbClr val="002548"/>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GB" dirty="0"/>
              <a:t>Click to edit author name</a:t>
            </a:r>
            <a:endParaRPr lang="en-US" dirty="0"/>
          </a:p>
        </p:txBody>
      </p:sp>
      <p:sp>
        <p:nvSpPr>
          <p:cNvPr id="7" name="Picture Placeholder 6"/>
          <p:cNvSpPr>
            <a:spLocks noGrp="1"/>
          </p:cNvSpPr>
          <p:nvPr>
            <p:ph type="pic" sz="quarter" idx="12"/>
          </p:nvPr>
        </p:nvSpPr>
        <p:spPr>
          <a:xfrm>
            <a:off x="4756151" y="1159669"/>
            <a:ext cx="3930650" cy="3213702"/>
          </a:xfrm>
        </p:spPr>
        <p:txBody>
          <a:bodyPr/>
          <a:lstStyle>
            <a:lvl1pPr>
              <a:buClr>
                <a:srgbClr val="002548"/>
              </a:buClr>
              <a:defRPr/>
            </a:lvl1pPr>
          </a:lstStyle>
          <a:p>
            <a:endParaRPr lang="en-US" dirty="0"/>
          </a:p>
        </p:txBody>
      </p:sp>
      <p:sp>
        <p:nvSpPr>
          <p:cNvPr id="11"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2" name="Text Placeholder 3"/>
          <p:cNvSpPr>
            <a:spLocks noGrp="1"/>
          </p:cNvSpPr>
          <p:nvPr>
            <p:ph type="body" sz="quarter" idx="13"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1372030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on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GB" dirty="0"/>
              <a:t>Click to edit Master title style</a:t>
            </a:r>
            <a:endParaRPr lang="en-US" dirty="0"/>
          </a:p>
        </p:txBody>
      </p:sp>
      <p:sp>
        <p:nvSpPr>
          <p:cNvPr id="3" name="Content Placeholder 2"/>
          <p:cNvSpPr>
            <a:spLocks noGrp="1"/>
          </p:cNvSpPr>
          <p:nvPr>
            <p:ph idx="1"/>
          </p:nvPr>
        </p:nvSpPr>
        <p:spPr>
          <a:xfrm>
            <a:off x="457200" y="1759936"/>
            <a:ext cx="8229600" cy="2613435"/>
          </a:xfrm>
        </p:spPr>
        <p:txBody>
          <a:bodyPr/>
          <a:lstStyle>
            <a:lvl1pPr>
              <a:buClr>
                <a:srgbClr val="002548"/>
              </a:buClr>
              <a:defRPr/>
            </a:lvl1pPr>
            <a:lvl2pPr>
              <a:buClr>
                <a:srgbClr val="002548"/>
              </a:buClr>
              <a:defRPr/>
            </a:lvl2pPr>
            <a:lvl3pPr>
              <a:buClr>
                <a:srgbClr val="002548"/>
              </a:buClr>
              <a:defRPr sz="1200"/>
            </a:lvl3pPr>
            <a:lvl4pPr>
              <a:buClr>
                <a:srgbClr val="002548"/>
              </a:buClr>
              <a:defRPr sz="1200"/>
            </a:lvl4pPr>
            <a:lvl5pPr>
              <a:buClr>
                <a:srgbClr val="002548"/>
              </a:buClr>
              <a:defRPr sz="1200">
                <a:latin typeface="+mn-lt"/>
              </a:defRPr>
            </a:lvl5pPr>
            <a:lvl6pPr marL="2286000" indent="0">
              <a:buNone/>
              <a:defRPr sz="1400" baseline="0">
                <a:latin typeface="+mn-lt"/>
              </a:defRPr>
            </a:lvl6pPr>
            <a:lvl7pPr>
              <a:defRPr/>
            </a:lvl7pPr>
            <a:lvl8pPr>
              <a:defRPr/>
            </a:lvl8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9"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1569259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two columns)">
    <p:spTree>
      <p:nvGrpSpPr>
        <p:cNvPr id="1" name=""/>
        <p:cNvGrpSpPr/>
        <p:nvPr/>
      </p:nvGrpSpPr>
      <p:grpSpPr>
        <a:xfrm>
          <a:off x="0" y="0"/>
          <a:ext cx="0" cy="0"/>
          <a:chOff x="0" y="0"/>
          <a:chExt cx="0" cy="0"/>
        </a:xfrm>
      </p:grpSpPr>
      <p:sp>
        <p:nvSpPr>
          <p:cNvPr id="10" name="Content Placeholder 2"/>
          <p:cNvSpPr>
            <a:spLocks noGrp="1"/>
          </p:cNvSpPr>
          <p:nvPr>
            <p:ph idx="11"/>
          </p:nvPr>
        </p:nvSpPr>
        <p:spPr>
          <a:xfrm>
            <a:off x="457200" y="1759936"/>
            <a:ext cx="3950877" cy="2613435"/>
          </a:xfrm>
        </p:spPr>
        <p:txBody>
          <a:bodyPr/>
          <a:lstStyle>
            <a:lvl1pPr>
              <a:buClr>
                <a:srgbClr val="002548"/>
              </a:buClr>
              <a:defRPr/>
            </a:lvl1pPr>
            <a:lvl2pPr>
              <a:buClr>
                <a:srgbClr val="002548"/>
              </a:buClr>
              <a:defRPr/>
            </a:lvl2pPr>
            <a:lvl3pPr>
              <a:buClr>
                <a:srgbClr val="002548"/>
              </a:buClr>
              <a:defRPr/>
            </a:lvl3pPr>
            <a:lvl4pPr>
              <a:buClr>
                <a:srgbClr val="002548"/>
              </a:buClr>
              <a:defRPr/>
            </a:lvl4pPr>
            <a:lvl5pPr>
              <a:buClr>
                <a:srgbClr val="002548"/>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p:cNvSpPr>
            <a:spLocks noGrp="1"/>
          </p:cNvSpPr>
          <p:nvPr>
            <p:ph type="title"/>
          </p:nvPr>
        </p:nvSpPr>
        <p:spPr/>
        <p:txBody>
          <a:bodyPr/>
          <a:lstStyle>
            <a:lvl1pPr>
              <a:defRPr sz="2400"/>
            </a:lvl1pPr>
          </a:lstStyle>
          <a:p>
            <a:r>
              <a:rPr lang="en-GB" dirty="0"/>
              <a:t>Click to edit Master title style</a:t>
            </a:r>
            <a:endParaRPr lang="en-US" dirty="0"/>
          </a:p>
        </p:txBody>
      </p:sp>
      <p:sp>
        <p:nvSpPr>
          <p:cNvPr id="12" name="Content Placeholder 2"/>
          <p:cNvSpPr>
            <a:spLocks noGrp="1"/>
          </p:cNvSpPr>
          <p:nvPr>
            <p:ph idx="12"/>
          </p:nvPr>
        </p:nvSpPr>
        <p:spPr>
          <a:xfrm>
            <a:off x="4735923" y="1759936"/>
            <a:ext cx="3950878" cy="2613435"/>
          </a:xfrm>
        </p:spPr>
        <p:txBody>
          <a:bodyPr/>
          <a:lstStyle>
            <a:lvl1pPr>
              <a:buClr>
                <a:srgbClr val="002548"/>
              </a:buClr>
              <a:defRPr/>
            </a:lvl1pPr>
            <a:lvl2pPr>
              <a:buClr>
                <a:srgbClr val="002548"/>
              </a:buClr>
              <a:defRPr/>
            </a:lvl2pPr>
            <a:lvl3pPr>
              <a:buClr>
                <a:srgbClr val="002548"/>
              </a:buClr>
              <a:defRPr/>
            </a:lvl3pPr>
            <a:lvl4pPr>
              <a:buClr>
                <a:srgbClr val="002548"/>
              </a:buClr>
              <a:defRPr/>
            </a:lvl4pPr>
            <a:lvl5pPr>
              <a:buClr>
                <a:srgbClr val="002548"/>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4" name="Text Placeholder 3"/>
          <p:cNvSpPr>
            <a:spLocks noGrp="1"/>
          </p:cNvSpPr>
          <p:nvPr>
            <p:ph type="body" sz="quarter" idx="13"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2622752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quote)">
    <p:spTree>
      <p:nvGrpSpPr>
        <p:cNvPr id="1" name=""/>
        <p:cNvGrpSpPr/>
        <p:nvPr/>
      </p:nvGrpSpPr>
      <p:grpSpPr>
        <a:xfrm>
          <a:off x="0" y="0"/>
          <a:ext cx="0" cy="0"/>
          <a:chOff x="0" y="0"/>
          <a:chExt cx="0" cy="0"/>
        </a:xfrm>
      </p:grpSpPr>
      <p:sp>
        <p:nvSpPr>
          <p:cNvPr id="3" name="Content Placeholder 2"/>
          <p:cNvSpPr>
            <a:spLocks noGrp="1"/>
          </p:cNvSpPr>
          <p:nvPr>
            <p:ph idx="11"/>
          </p:nvPr>
        </p:nvSpPr>
        <p:spPr>
          <a:xfrm>
            <a:off x="457200" y="1759936"/>
            <a:ext cx="3950877" cy="2613435"/>
          </a:xfrm>
        </p:spPr>
        <p:txBody>
          <a:bodyPr/>
          <a:lstStyle>
            <a:lvl1pPr>
              <a:buClr>
                <a:srgbClr val="002548"/>
              </a:buClr>
              <a:defRPr/>
            </a:lvl1pPr>
            <a:lvl2pPr>
              <a:buClr>
                <a:srgbClr val="002548"/>
              </a:buClr>
              <a:defRPr/>
            </a:lvl2pPr>
            <a:lvl3pPr>
              <a:buClr>
                <a:srgbClr val="002548"/>
              </a:buClr>
              <a:defRPr/>
            </a:lvl3pPr>
            <a:lvl4pPr>
              <a:buClr>
                <a:srgbClr val="002548"/>
              </a:buClr>
              <a:defRPr/>
            </a:lvl4pPr>
            <a:lvl5pPr>
              <a:buClr>
                <a:srgbClr val="002548"/>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itle 1"/>
          <p:cNvSpPr>
            <a:spLocks noGrp="1"/>
          </p:cNvSpPr>
          <p:nvPr>
            <p:ph type="title"/>
          </p:nvPr>
        </p:nvSpPr>
        <p:spPr>
          <a:xfrm>
            <a:off x="457200" y="1115931"/>
            <a:ext cx="8229600" cy="380667"/>
          </a:xfrm>
        </p:spPr>
        <p:txBody>
          <a:bodyPr/>
          <a:lstStyle>
            <a:lvl1pPr>
              <a:defRPr sz="2400"/>
            </a:lvl1pPr>
          </a:lstStyle>
          <a:p>
            <a:r>
              <a:rPr lang="en-GB" dirty="0"/>
              <a:t>Click to edit Master title style</a:t>
            </a:r>
            <a:endParaRPr lang="en-US" dirty="0"/>
          </a:p>
        </p:txBody>
      </p:sp>
      <p:sp>
        <p:nvSpPr>
          <p:cNvPr id="6" name="Content Placeholder 2"/>
          <p:cNvSpPr>
            <a:spLocks noGrp="1"/>
          </p:cNvSpPr>
          <p:nvPr>
            <p:ph idx="12" hasCustomPrompt="1"/>
          </p:nvPr>
        </p:nvSpPr>
        <p:spPr>
          <a:xfrm>
            <a:off x="4735923" y="1759936"/>
            <a:ext cx="3950878" cy="1948997"/>
          </a:xfrm>
        </p:spPr>
        <p:txBody>
          <a:bodyPr/>
          <a:lstStyle>
            <a:lvl1pPr marL="0" indent="0">
              <a:buClr>
                <a:srgbClr val="0085CA"/>
              </a:buClr>
              <a:buNone/>
              <a:defRPr sz="2800" b="0" i="1" baseline="0">
                <a:solidFill>
                  <a:srgbClr val="003E74"/>
                </a:solidFill>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dirty="0"/>
              <a:t>“Click to add a quote”</a:t>
            </a:r>
            <a:endParaRPr lang="en-US" dirty="0"/>
          </a:p>
        </p:txBody>
      </p:sp>
      <p:sp>
        <p:nvSpPr>
          <p:cNvPr id="8" name="Text Placeholder 12"/>
          <p:cNvSpPr>
            <a:spLocks noGrp="1"/>
          </p:cNvSpPr>
          <p:nvPr>
            <p:ph type="body" sz="quarter" idx="14" hasCustomPrompt="1"/>
          </p:nvPr>
        </p:nvSpPr>
        <p:spPr>
          <a:xfrm>
            <a:off x="4735514" y="3890251"/>
            <a:ext cx="3951287" cy="483120"/>
          </a:xfrm>
        </p:spPr>
        <p:txBody>
          <a:bodyPr/>
          <a:lstStyle>
            <a:lvl1pPr marL="0" marR="0" indent="0" algn="l" defTabSz="457200" rtl="0" eaLnBrk="1" fontAlgn="auto" latinLnBrk="0" hangingPunct="1">
              <a:lnSpc>
                <a:spcPct val="100000"/>
              </a:lnSpc>
              <a:spcBef>
                <a:spcPct val="20000"/>
              </a:spcBef>
              <a:spcAft>
                <a:spcPts val="0"/>
              </a:spcAft>
              <a:buClr>
                <a:srgbClr val="0085CA"/>
              </a:buClr>
              <a:buSzTx/>
              <a:buFont typeface="Arial"/>
              <a:buNone/>
              <a:tabLst/>
              <a:defRPr sz="1200" baseline="0">
                <a:solidFill>
                  <a:srgbClr val="002548"/>
                </a:solidFill>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0"/>
              </a:spcAft>
              <a:buClr>
                <a:srgbClr val="0085CA"/>
              </a:buClr>
              <a:buSzTx/>
              <a:buFont typeface="Arial"/>
              <a:buNone/>
              <a:tabLst/>
              <a:defRPr/>
            </a:pPr>
            <a:r>
              <a:rPr lang="en-GB" dirty="0"/>
              <a:t>Click to add quote attribution</a:t>
            </a:r>
            <a:endParaRPr lang="en-US" dirty="0"/>
          </a:p>
        </p:txBody>
      </p:sp>
      <p:sp>
        <p:nvSpPr>
          <p:cNvPr id="10"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5"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3128024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two columns with image)">
    <p:spTree>
      <p:nvGrpSpPr>
        <p:cNvPr id="1" name=""/>
        <p:cNvGrpSpPr/>
        <p:nvPr/>
      </p:nvGrpSpPr>
      <p:grpSpPr>
        <a:xfrm>
          <a:off x="0" y="0"/>
          <a:ext cx="0" cy="0"/>
          <a:chOff x="0" y="0"/>
          <a:chExt cx="0" cy="0"/>
        </a:xfrm>
      </p:grpSpPr>
      <p:sp>
        <p:nvSpPr>
          <p:cNvPr id="3" name="Content Placeholder 2"/>
          <p:cNvSpPr>
            <a:spLocks noGrp="1"/>
          </p:cNvSpPr>
          <p:nvPr>
            <p:ph idx="11"/>
          </p:nvPr>
        </p:nvSpPr>
        <p:spPr>
          <a:xfrm>
            <a:off x="457200" y="1759936"/>
            <a:ext cx="3950877" cy="2613435"/>
          </a:xfrm>
        </p:spPr>
        <p:txBody>
          <a:bodyPr/>
          <a:lstStyle>
            <a:lvl1pPr>
              <a:buClr>
                <a:srgbClr val="002548"/>
              </a:buClr>
              <a:defRPr/>
            </a:lvl1pPr>
            <a:lvl2pPr>
              <a:buClr>
                <a:srgbClr val="002548"/>
              </a:buClr>
              <a:defRPr/>
            </a:lvl2pPr>
            <a:lvl3pPr>
              <a:buClr>
                <a:srgbClr val="002548"/>
              </a:buClr>
              <a:defRPr/>
            </a:lvl3pPr>
            <a:lvl4pPr>
              <a:buClr>
                <a:srgbClr val="002548"/>
              </a:buClr>
              <a:defRPr/>
            </a:lvl4pPr>
            <a:lvl5pPr>
              <a:buClr>
                <a:srgbClr val="002548"/>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itle 1"/>
          <p:cNvSpPr>
            <a:spLocks noGrp="1"/>
          </p:cNvSpPr>
          <p:nvPr>
            <p:ph type="title"/>
          </p:nvPr>
        </p:nvSpPr>
        <p:spPr>
          <a:xfrm>
            <a:off x="457200" y="1115931"/>
            <a:ext cx="8229600" cy="380667"/>
          </a:xfrm>
        </p:spPr>
        <p:txBody>
          <a:bodyPr/>
          <a:lstStyle>
            <a:lvl1pPr>
              <a:defRPr sz="2400"/>
            </a:lvl1pPr>
          </a:lstStyle>
          <a:p>
            <a:r>
              <a:rPr lang="en-GB" dirty="0"/>
              <a:t>Click to edit Master title style</a:t>
            </a:r>
            <a:endParaRPr lang="en-US" dirty="0"/>
          </a:p>
        </p:txBody>
      </p:sp>
      <p:sp>
        <p:nvSpPr>
          <p:cNvPr id="9" name="Picture Placeholder 8"/>
          <p:cNvSpPr>
            <a:spLocks noGrp="1"/>
          </p:cNvSpPr>
          <p:nvPr>
            <p:ph type="pic" sz="quarter" idx="13"/>
          </p:nvPr>
        </p:nvSpPr>
        <p:spPr>
          <a:xfrm>
            <a:off x="4735514" y="1759937"/>
            <a:ext cx="3951287" cy="1976608"/>
          </a:xfrm>
        </p:spPr>
        <p:txBody>
          <a:bodyPr/>
          <a:lstStyle>
            <a:lvl1pPr>
              <a:buClr>
                <a:srgbClr val="002548"/>
              </a:buClr>
              <a:defRPr/>
            </a:lvl1pPr>
          </a:lstStyle>
          <a:p>
            <a:endParaRPr lang="en-US" dirty="0"/>
          </a:p>
        </p:txBody>
      </p:sp>
      <p:sp>
        <p:nvSpPr>
          <p:cNvPr id="13" name="Text Placeholder 12"/>
          <p:cNvSpPr>
            <a:spLocks noGrp="1"/>
          </p:cNvSpPr>
          <p:nvPr>
            <p:ph type="body" sz="quarter" idx="14" hasCustomPrompt="1"/>
          </p:nvPr>
        </p:nvSpPr>
        <p:spPr>
          <a:xfrm>
            <a:off x="4735514" y="3942710"/>
            <a:ext cx="3951287" cy="427906"/>
          </a:xfrm>
        </p:spPr>
        <p:txBody>
          <a:bodyPr/>
          <a:lstStyle>
            <a:lvl1pPr marL="0" indent="0">
              <a:buNone/>
              <a:defRPr sz="1000">
                <a:solidFill>
                  <a:srgbClr val="002548"/>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add caption</a:t>
            </a:r>
            <a:endParaRPr lang="en-US" dirty="0"/>
          </a:p>
        </p:txBody>
      </p:sp>
      <p:sp>
        <p:nvSpPr>
          <p:cNvPr id="8"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847259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ngle image/media and caption">
    <p:spTree>
      <p:nvGrpSpPr>
        <p:cNvPr id="1" name=""/>
        <p:cNvGrpSpPr/>
        <p:nvPr/>
      </p:nvGrpSpPr>
      <p:grpSpPr>
        <a:xfrm>
          <a:off x="0" y="0"/>
          <a:ext cx="0" cy="0"/>
          <a:chOff x="0" y="0"/>
          <a:chExt cx="0" cy="0"/>
        </a:xfrm>
      </p:grpSpPr>
      <p:sp>
        <p:nvSpPr>
          <p:cNvPr id="7" name="Picture Placeholder 8"/>
          <p:cNvSpPr>
            <a:spLocks noGrp="1"/>
          </p:cNvSpPr>
          <p:nvPr>
            <p:ph type="pic" sz="quarter" idx="13"/>
          </p:nvPr>
        </p:nvSpPr>
        <p:spPr>
          <a:xfrm>
            <a:off x="457200" y="1115931"/>
            <a:ext cx="8229601" cy="2639020"/>
          </a:xfrm>
        </p:spPr>
        <p:txBody>
          <a:bodyPr/>
          <a:lstStyle>
            <a:lvl1pPr>
              <a:buClr>
                <a:srgbClr val="002548"/>
              </a:buClr>
              <a:defRPr/>
            </a:lvl1pPr>
          </a:lstStyle>
          <a:p>
            <a:endParaRPr lang="en-US" dirty="0"/>
          </a:p>
        </p:txBody>
      </p:sp>
      <p:sp>
        <p:nvSpPr>
          <p:cNvPr id="9"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
        <p:nvSpPr>
          <p:cNvPr id="12" name="Text Placeholder 12"/>
          <p:cNvSpPr>
            <a:spLocks noGrp="1"/>
          </p:cNvSpPr>
          <p:nvPr>
            <p:ph type="body" sz="quarter" idx="14" hasCustomPrompt="1"/>
          </p:nvPr>
        </p:nvSpPr>
        <p:spPr>
          <a:xfrm>
            <a:off x="457200" y="3945465"/>
            <a:ext cx="3951287" cy="427906"/>
          </a:xfrm>
        </p:spPr>
        <p:txBody>
          <a:bodyPr/>
          <a:lstStyle>
            <a:lvl1pPr marL="0" indent="0">
              <a:buNone/>
              <a:defRPr sz="1000">
                <a:solidFill>
                  <a:srgbClr val="002548"/>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add caption</a:t>
            </a:r>
            <a:endParaRPr lang="en-US" dirty="0"/>
          </a:p>
        </p:txBody>
      </p:sp>
    </p:spTree>
    <p:extLst>
      <p:ext uri="{BB962C8B-B14F-4D97-AF65-F5344CB8AC3E}">
        <p14:creationId xmlns:p14="http://schemas.microsoft.com/office/powerpoint/2010/main" val="3929557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ultiple images/media and caption">
    <p:spTree>
      <p:nvGrpSpPr>
        <p:cNvPr id="1" name=""/>
        <p:cNvGrpSpPr/>
        <p:nvPr/>
      </p:nvGrpSpPr>
      <p:grpSpPr>
        <a:xfrm>
          <a:off x="0" y="0"/>
          <a:ext cx="0" cy="0"/>
          <a:chOff x="0" y="0"/>
          <a:chExt cx="0" cy="0"/>
        </a:xfrm>
      </p:grpSpPr>
      <p:sp>
        <p:nvSpPr>
          <p:cNvPr id="5" name="Picture Placeholder 8"/>
          <p:cNvSpPr>
            <a:spLocks noGrp="1"/>
          </p:cNvSpPr>
          <p:nvPr>
            <p:ph type="pic" sz="quarter" idx="13"/>
          </p:nvPr>
        </p:nvSpPr>
        <p:spPr>
          <a:xfrm>
            <a:off x="457200" y="1115931"/>
            <a:ext cx="3951287" cy="2611410"/>
          </a:xfrm>
        </p:spPr>
        <p:txBody>
          <a:bodyPr/>
          <a:lstStyle>
            <a:lvl1pPr>
              <a:buClr>
                <a:srgbClr val="002548"/>
              </a:buClr>
              <a:defRPr/>
            </a:lvl1pPr>
          </a:lstStyle>
          <a:p>
            <a:endParaRPr lang="en-US" dirty="0"/>
          </a:p>
        </p:txBody>
      </p:sp>
      <p:sp>
        <p:nvSpPr>
          <p:cNvPr id="6" name="Text Placeholder 12"/>
          <p:cNvSpPr>
            <a:spLocks noGrp="1"/>
          </p:cNvSpPr>
          <p:nvPr>
            <p:ph type="body" sz="quarter" idx="14" hasCustomPrompt="1"/>
          </p:nvPr>
        </p:nvSpPr>
        <p:spPr>
          <a:xfrm>
            <a:off x="457200" y="3945465"/>
            <a:ext cx="3951287" cy="427906"/>
          </a:xfrm>
        </p:spPr>
        <p:txBody>
          <a:bodyPr/>
          <a:lstStyle>
            <a:lvl1pPr marL="0" indent="0">
              <a:buNone/>
              <a:defRPr sz="1000">
                <a:solidFill>
                  <a:srgbClr val="002548"/>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add caption</a:t>
            </a:r>
            <a:endParaRPr lang="en-US" dirty="0"/>
          </a:p>
        </p:txBody>
      </p:sp>
      <p:sp>
        <p:nvSpPr>
          <p:cNvPr id="7" name="Picture Placeholder 8"/>
          <p:cNvSpPr>
            <a:spLocks noGrp="1"/>
          </p:cNvSpPr>
          <p:nvPr>
            <p:ph type="pic" sz="quarter" idx="15"/>
          </p:nvPr>
        </p:nvSpPr>
        <p:spPr>
          <a:xfrm>
            <a:off x="4735514" y="1115932"/>
            <a:ext cx="3951287" cy="1479401"/>
          </a:xfrm>
        </p:spPr>
        <p:txBody>
          <a:bodyPr/>
          <a:lstStyle>
            <a:lvl1pPr>
              <a:buClr>
                <a:srgbClr val="002548"/>
              </a:buClr>
              <a:defRPr/>
            </a:lvl1pPr>
          </a:lstStyle>
          <a:p>
            <a:endParaRPr lang="en-US" dirty="0"/>
          </a:p>
        </p:txBody>
      </p:sp>
      <p:sp>
        <p:nvSpPr>
          <p:cNvPr id="9" name="Picture Placeholder 8"/>
          <p:cNvSpPr>
            <a:spLocks noGrp="1"/>
          </p:cNvSpPr>
          <p:nvPr>
            <p:ph type="pic" sz="quarter" idx="16"/>
          </p:nvPr>
        </p:nvSpPr>
        <p:spPr>
          <a:xfrm>
            <a:off x="4735514" y="2816214"/>
            <a:ext cx="3951287" cy="1557158"/>
          </a:xfrm>
        </p:spPr>
        <p:txBody>
          <a:bodyPr/>
          <a:lstStyle>
            <a:lvl1pPr>
              <a:buClr>
                <a:srgbClr val="002548"/>
              </a:buClr>
              <a:defRPr/>
            </a:lvl1pPr>
          </a:lstStyle>
          <a:p>
            <a:endParaRPr lang="en-US" dirty="0"/>
          </a:p>
        </p:txBody>
      </p:sp>
      <p:sp>
        <p:nvSpPr>
          <p:cNvPr id="8"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125034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7"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40672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4EFFC"/>
        </a:solidFill>
        <a:effectLst/>
      </p:bgPr>
    </p:bg>
    <p:spTree>
      <p:nvGrpSpPr>
        <p:cNvPr id="1" name=""/>
        <p:cNvGrpSpPr/>
        <p:nvPr/>
      </p:nvGrpSpPr>
      <p:grpSpPr>
        <a:xfrm>
          <a:off x="0" y="0"/>
          <a:ext cx="0" cy="0"/>
          <a:chOff x="0" y="0"/>
          <a:chExt cx="0" cy="0"/>
        </a:xfrm>
      </p:grpSpPr>
      <p:pic>
        <p:nvPicPr>
          <p:cNvPr id="4" name="Picture 3" descr="College_Powerpoint_Background_16-9.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35879" cy="5143500"/>
          </a:xfrm>
          <a:prstGeom prst="rect">
            <a:avLst/>
          </a:prstGeom>
        </p:spPr>
      </p:pic>
      <p:sp>
        <p:nvSpPr>
          <p:cNvPr id="3" name="Text Placeholder 2"/>
          <p:cNvSpPr>
            <a:spLocks noGrp="1"/>
          </p:cNvSpPr>
          <p:nvPr>
            <p:ph type="body" idx="1"/>
          </p:nvPr>
        </p:nvSpPr>
        <p:spPr>
          <a:xfrm>
            <a:off x="457200" y="1759936"/>
            <a:ext cx="8229600" cy="2613435"/>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Placeholder 1"/>
          <p:cNvSpPr>
            <a:spLocks noGrp="1"/>
          </p:cNvSpPr>
          <p:nvPr>
            <p:ph type="title"/>
          </p:nvPr>
        </p:nvSpPr>
        <p:spPr>
          <a:xfrm>
            <a:off x="457200" y="1115931"/>
            <a:ext cx="8229600" cy="380667"/>
          </a:xfrm>
          <a:prstGeom prst="rect">
            <a:avLst/>
          </a:prstGeom>
        </p:spPr>
        <p:txBody>
          <a:bodyPr vert="horz" lIns="0" tIns="45720" rIns="0" bIns="0" rtlCol="0" anchor="ctr">
            <a:noAutofit/>
          </a:bodyPr>
          <a:lstStyle/>
          <a:p>
            <a:r>
              <a:rPr lang="en-GB" dirty="0"/>
              <a:t>Click to edit Master title style</a:t>
            </a:r>
            <a:endParaRPr lang="en-US" dirty="0"/>
          </a:p>
        </p:txBody>
      </p:sp>
    </p:spTree>
    <p:extLst>
      <p:ext uri="{BB962C8B-B14F-4D97-AF65-F5344CB8AC3E}">
        <p14:creationId xmlns:p14="http://schemas.microsoft.com/office/powerpoint/2010/main" val="2585372813"/>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2" r:id="rId4"/>
    <p:sldLayoutId id="2147483660" r:id="rId5"/>
    <p:sldLayoutId id="2147483657" r:id="rId6"/>
    <p:sldLayoutId id="2147483658" r:id="rId7"/>
    <p:sldLayoutId id="2147483659" r:id="rId8"/>
    <p:sldLayoutId id="2147483655" r:id="rId9"/>
    <p:sldLayoutId id="2147483662" r:id="rId10"/>
    <p:sldLayoutId id="2147483663" r:id="rId11"/>
  </p:sldLayoutIdLst>
  <p:hf hdr="0"/>
  <p:txStyles>
    <p:titleStyle>
      <a:lvl1pPr algn="l" defTabSz="457200" rtl="0" eaLnBrk="1" latinLnBrk="0" hangingPunct="1">
        <a:spcBef>
          <a:spcPct val="0"/>
        </a:spcBef>
        <a:buNone/>
        <a:defRPr sz="2400" b="1" kern="1200">
          <a:solidFill>
            <a:srgbClr val="003E74"/>
          </a:solidFill>
          <a:latin typeface="Arial"/>
          <a:ea typeface="+mj-ea"/>
          <a:cs typeface="Arial"/>
        </a:defRPr>
      </a:lvl1pPr>
    </p:titleStyle>
    <p:bodyStyle>
      <a:lvl1pPr marL="342900" indent="-342900" algn="l" defTabSz="457200" rtl="0" eaLnBrk="1" latinLnBrk="0" hangingPunct="1">
        <a:spcBef>
          <a:spcPct val="20000"/>
        </a:spcBef>
        <a:buClr>
          <a:srgbClr val="002548"/>
        </a:buClr>
        <a:buFont typeface="Arial"/>
        <a:buChar char="•"/>
        <a:defRPr sz="1800" kern="1200">
          <a:solidFill>
            <a:schemeClr val="tx1"/>
          </a:solidFill>
          <a:latin typeface="Arial"/>
          <a:ea typeface="+mn-ea"/>
          <a:cs typeface="Arial"/>
        </a:defRPr>
      </a:lvl1pPr>
      <a:lvl2pPr marL="742950" indent="-285750" algn="l" defTabSz="457200" rtl="0" eaLnBrk="1" latinLnBrk="0" hangingPunct="1">
        <a:spcBef>
          <a:spcPct val="20000"/>
        </a:spcBef>
        <a:buClr>
          <a:srgbClr val="002548"/>
        </a:buClr>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Clr>
          <a:srgbClr val="002548"/>
        </a:buClr>
        <a:buFont typeface="Arial"/>
        <a:buChar char="•"/>
        <a:defRPr sz="1200" kern="1200">
          <a:solidFill>
            <a:schemeClr val="tx1"/>
          </a:solidFill>
          <a:latin typeface="Arial"/>
          <a:ea typeface="+mn-ea"/>
          <a:cs typeface="Arial"/>
        </a:defRPr>
      </a:lvl3pPr>
      <a:lvl4pPr marL="1600200" indent="-228600" algn="l" defTabSz="457200" rtl="0" eaLnBrk="1" latinLnBrk="0" hangingPunct="1">
        <a:spcBef>
          <a:spcPct val="20000"/>
        </a:spcBef>
        <a:buClr>
          <a:srgbClr val="002548"/>
        </a:buClr>
        <a:buFont typeface="Arial"/>
        <a:buChar char="–"/>
        <a:defRPr sz="1200" kern="1200">
          <a:solidFill>
            <a:schemeClr val="tx1"/>
          </a:solidFill>
          <a:latin typeface="Arial"/>
          <a:ea typeface="+mn-ea"/>
          <a:cs typeface="Arial"/>
        </a:defRPr>
      </a:lvl4pPr>
      <a:lvl5pPr marL="2057400" indent="-228600" algn="l" defTabSz="457200" rtl="0" eaLnBrk="1" latinLnBrk="0" hangingPunct="1">
        <a:spcBef>
          <a:spcPct val="20000"/>
        </a:spcBef>
        <a:buClr>
          <a:srgbClr val="002548"/>
        </a:buClr>
        <a:buFont typeface="Arial"/>
        <a:buChar char="»"/>
        <a:defRPr sz="1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hyperlink" Target="mailto:l.lindsay@imperial.ac.uk" TargetMode="Externa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hyperlink" Target="https://www.imperial.ac.uk/human-resources/compliance-and-immigration/safeguarding/policy-and-code-of-practice-/"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www.imperial.ac.uk/human-resources/compliance-and-immigration/safeguarding/reporting-a-concern-/responding-to-allegations-of-abuse-/"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hyperlink" Target="https://www.imperial.ac.uk/human-resources/compliance-and-immigration/safeguarding/draft/guidance-on-raising-low-level-safeguarding-concerns/"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mailto:t.halsey@imperial.ac.uk" TargetMode="External"/><Relationship Id="rId2" Type="http://schemas.openxmlformats.org/officeDocument/2006/relationships/hyperlink" Target="mailto:h.bannister@imperial.ac.uk" TargetMode="External"/><Relationship Id="rId1" Type="http://schemas.openxmlformats.org/officeDocument/2006/relationships/slideLayout" Target="../slideLayouts/slideLayout11.xml"/><Relationship Id="rId6" Type="http://schemas.openxmlformats.org/officeDocument/2006/relationships/image" Target="../media/image2.png"/><Relationship Id="rId5" Type="http://schemas.openxmlformats.org/officeDocument/2006/relationships/hyperlink" Target="mailto:l.lindsay@imperial.ac.uk" TargetMode="External"/><Relationship Id="rId4" Type="http://schemas.openxmlformats.org/officeDocument/2006/relationships/hyperlink" Target="mailto:m.bottrill@imperial.ac.uk"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mailto:c.obrien@imperial.ac.uk" TargetMode="External"/><Relationship Id="rId2" Type="http://schemas.openxmlformats.org/officeDocument/2006/relationships/hyperlink" Target="https://www.imperial.ac.uk/human-resources/about-us/contact-us/" TargetMode="External"/><Relationship Id="rId1" Type="http://schemas.openxmlformats.org/officeDocument/2006/relationships/slideLayout" Target="../slideLayouts/slideLayout8.xml"/><Relationship Id="rId5" Type="http://schemas.openxmlformats.org/officeDocument/2006/relationships/hyperlink" Target="mailto:maureen.obrien@imperial.ac.uk" TargetMode="External"/><Relationship Id="rId4" Type="http://schemas.openxmlformats.org/officeDocument/2006/relationships/hyperlink" Target="mailto:c.fox@imperial.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96505" y="1300899"/>
            <a:ext cx="6242901" cy="2389695"/>
          </a:xfrm>
        </p:spPr>
        <p:txBody>
          <a:bodyPr/>
          <a:lstStyle/>
          <a:p>
            <a:pPr algn="ctr"/>
            <a:r>
              <a:rPr lang="en-GB" sz="4500" b="1" dirty="0">
                <a:solidFill>
                  <a:srgbClr val="002060"/>
                </a:solidFill>
                <a:latin typeface="+mj-lt"/>
                <a:ea typeface="Calibri" panose="020F0502020204030204" pitchFamily="34" charset="0"/>
                <a:cs typeface="+mj-cs"/>
              </a:rPr>
              <a:t>Internal and external referral routes and support</a:t>
            </a:r>
            <a:endParaRPr lang="en-US" b="1" dirty="0">
              <a:solidFill>
                <a:srgbClr val="002060"/>
              </a:solidFill>
              <a:latin typeface="+mj-lt"/>
            </a:endParaRPr>
          </a:p>
        </p:txBody>
      </p:sp>
      <p:sp>
        <p:nvSpPr>
          <p:cNvPr id="4" name="Text Placeholder 3"/>
          <p:cNvSpPr>
            <a:spLocks noGrp="1"/>
          </p:cNvSpPr>
          <p:nvPr>
            <p:ph type="body" sz="quarter" idx="11"/>
          </p:nvPr>
        </p:nvSpPr>
        <p:spPr>
          <a:xfrm>
            <a:off x="1496505" y="4248101"/>
            <a:ext cx="4800600" cy="392929"/>
          </a:xfrm>
        </p:spPr>
        <p:txBody>
          <a:bodyPr vert="horz" lIns="0" tIns="0" rIns="0" bIns="0" rtlCol="0" anchor="t">
            <a:noAutofit/>
          </a:bodyPr>
          <a:lstStyle/>
          <a:p>
            <a:r>
              <a:rPr lang="en-US" dirty="0"/>
              <a:t>Louise Lindsay - </a:t>
            </a:r>
            <a:r>
              <a:rPr lang="en-GB" dirty="0">
                <a:solidFill>
                  <a:srgbClr val="262626"/>
                </a:solidFill>
                <a:latin typeface="Segoe UI" panose="020B0502040204020203" pitchFamily="34" charset="0"/>
              </a:rPr>
              <a:t>Director of Safeguarding</a:t>
            </a:r>
          </a:p>
          <a:p>
            <a:endParaRPr lang="en-GB" dirty="0">
              <a:solidFill>
                <a:srgbClr val="262626"/>
              </a:solidFill>
              <a:latin typeface="Segoe UI" panose="020B0502040204020203" pitchFamily="34" charset="0"/>
            </a:endParaRPr>
          </a:p>
          <a:p>
            <a:endParaRPr lang="en-US" dirty="0"/>
          </a:p>
        </p:txBody>
      </p:sp>
    </p:spTree>
    <p:extLst>
      <p:ext uri="{BB962C8B-B14F-4D97-AF65-F5344CB8AC3E}">
        <p14:creationId xmlns:p14="http://schemas.microsoft.com/office/powerpoint/2010/main" val="954329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E97B16A-CA5D-476F-B5B5-E6B5A8D03377}"/>
              </a:ext>
            </a:extLst>
          </p:cNvPr>
          <p:cNvSpPr txBox="1"/>
          <p:nvPr/>
        </p:nvSpPr>
        <p:spPr>
          <a:xfrm>
            <a:off x="1576279" y="875191"/>
            <a:ext cx="6053245" cy="3139321"/>
          </a:xfrm>
          <a:prstGeom prst="rect">
            <a:avLst/>
          </a:prstGeom>
          <a:noFill/>
        </p:spPr>
        <p:txBody>
          <a:bodyPr wrap="square">
            <a:spAutoFit/>
          </a:bodyPr>
          <a:lstStyle/>
          <a:p>
            <a:pPr defTabSz="685800"/>
            <a:r>
              <a:rPr lang="en-GB" sz="2700" b="1" dirty="0">
                <a:solidFill>
                  <a:srgbClr val="002060"/>
                </a:solidFill>
                <a:cs typeface="Arial" panose="020B0604020202020204" pitchFamily="34" charset="0"/>
              </a:rPr>
              <a:t>If in doubt, please contact …</a:t>
            </a:r>
          </a:p>
          <a:p>
            <a:pPr defTabSz="685800"/>
            <a:endParaRPr lang="en-GB" sz="2400" b="1" dirty="0">
              <a:solidFill>
                <a:prstClr val="black"/>
              </a:solidFill>
              <a:cs typeface="Arial" panose="020B0604020202020204" pitchFamily="34" charset="0"/>
            </a:endParaRPr>
          </a:p>
          <a:p>
            <a:pPr defTabSz="685800"/>
            <a:r>
              <a:rPr lang="en-GB" sz="2100" b="1" dirty="0">
                <a:solidFill>
                  <a:prstClr val="black"/>
                </a:solidFill>
                <a:cs typeface="Arial" panose="020B0604020202020204" pitchFamily="34" charset="0"/>
              </a:rPr>
              <a:t>Louise Lindsay</a:t>
            </a:r>
          </a:p>
          <a:p>
            <a:pPr defTabSz="685800"/>
            <a:endParaRPr lang="en-GB" sz="2100" b="1" dirty="0">
              <a:solidFill>
                <a:prstClr val="black"/>
              </a:solidFill>
              <a:cs typeface="Arial" panose="020B0604020202020204" pitchFamily="34" charset="0"/>
            </a:endParaRPr>
          </a:p>
          <a:p>
            <a:pPr defTabSz="685800"/>
            <a:r>
              <a:rPr lang="en-GB" sz="2100" b="1" dirty="0">
                <a:solidFill>
                  <a:prstClr val="black"/>
                </a:solidFill>
                <a:cs typeface="Arial" panose="020B0604020202020204" pitchFamily="34" charset="0"/>
              </a:rPr>
              <a:t>Director of Safeguarding</a:t>
            </a:r>
            <a:endParaRPr lang="en-GB" sz="2100" b="1" strike="sngStrike" dirty="0">
              <a:solidFill>
                <a:prstClr val="black"/>
              </a:solidFill>
              <a:cs typeface="Arial" panose="020B0604020202020204" pitchFamily="34" charset="0"/>
            </a:endParaRPr>
          </a:p>
          <a:p>
            <a:pPr defTabSz="685800"/>
            <a:endParaRPr lang="en-GB" sz="2100" b="1" dirty="0">
              <a:solidFill>
                <a:prstClr val="black"/>
              </a:solidFill>
              <a:cs typeface="Arial" panose="020B0604020202020204" pitchFamily="34" charset="0"/>
            </a:endParaRPr>
          </a:p>
          <a:p>
            <a:pPr defTabSz="685800"/>
            <a:r>
              <a:rPr lang="en-GB" sz="2100" b="1" dirty="0">
                <a:solidFill>
                  <a:prstClr val="black"/>
                </a:solidFill>
                <a:cs typeface="Arial" panose="020B0604020202020204" pitchFamily="34" charset="0"/>
                <a:hlinkClick r:id="rId2"/>
              </a:rPr>
              <a:t>l.lindsay@imperial.ac.uk</a:t>
            </a:r>
            <a:r>
              <a:rPr lang="en-GB" sz="2100" b="1" dirty="0">
                <a:solidFill>
                  <a:prstClr val="black"/>
                </a:solidFill>
                <a:cs typeface="Arial" panose="020B0604020202020204" pitchFamily="34" charset="0"/>
              </a:rPr>
              <a:t> </a:t>
            </a:r>
          </a:p>
          <a:p>
            <a:pPr defTabSz="685800"/>
            <a:endParaRPr lang="en-GB" sz="2100" b="1" dirty="0">
              <a:solidFill>
                <a:prstClr val="black"/>
              </a:solidFill>
              <a:cs typeface="Arial" panose="020B0604020202020204" pitchFamily="34" charset="0"/>
            </a:endParaRPr>
          </a:p>
          <a:p>
            <a:pPr defTabSz="685800"/>
            <a:r>
              <a:rPr lang="en-GB" sz="2100" b="1" dirty="0">
                <a:solidFill>
                  <a:prstClr val="black"/>
                </a:solidFill>
                <a:cs typeface="Arial" panose="020B0604020202020204" pitchFamily="34" charset="0"/>
              </a:rPr>
              <a:t>07872 850291</a:t>
            </a:r>
            <a:endParaRPr lang="en-GB" sz="2100" b="1" dirty="0">
              <a:solidFill>
                <a:prstClr val="black"/>
              </a:solidFill>
              <a:latin typeface="Calibri" panose="020F0502020204030204"/>
            </a:endParaRPr>
          </a:p>
        </p:txBody>
      </p:sp>
    </p:spTree>
    <p:extLst>
      <p:ext uri="{BB962C8B-B14F-4D97-AF65-F5344CB8AC3E}">
        <p14:creationId xmlns:p14="http://schemas.microsoft.com/office/powerpoint/2010/main" val="304578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217884" y="1092477"/>
            <a:ext cx="8708231" cy="3287599"/>
          </a:xfrm>
        </p:spPr>
        <p:txBody>
          <a:bodyPr/>
          <a:lstStyle/>
          <a:p>
            <a:r>
              <a:rPr lang="en-GB" b="1" dirty="0"/>
              <a:t>8. </a:t>
            </a:r>
            <a:r>
              <a:rPr lang="en-GB" dirty="0"/>
              <a:t>A member of staff who has any concerns regarding the welfare of a child or vulnerable adult who is involved in Imperial College activities must report their concerns to their local safeguarding officer as an individual set out in the referrals flowchart – see Imperial College safeguarding webpages. The Local Safeguarding Officer will liaise with the appropriate Lead Safeguarding Officer.  </a:t>
            </a:r>
          </a:p>
          <a:p>
            <a:endParaRPr lang="en-GB" sz="800" dirty="0"/>
          </a:p>
          <a:p>
            <a:r>
              <a:rPr lang="en-GB" b="1" dirty="0"/>
              <a:t>9.</a:t>
            </a:r>
            <a:r>
              <a:rPr lang="en-GB" dirty="0"/>
              <a:t> The Lead Safeguarding Officer will guide on appropriate action and may refer the case as appropriate to the DBS, to children’s social services where s/he has concluded that someone may have caused harm or abuse or poses a risk of harm or abuse to a child, to the Local Authority Designated Officer where there are concerns that that a member of staff may be abusing a child, and/or to the Police where there is a concern that a crime may have been committed.</a:t>
            </a:r>
          </a:p>
          <a:p>
            <a:endParaRPr lang="en-GB" sz="675" dirty="0"/>
          </a:p>
          <a:p>
            <a:pPr marL="0" indent="0" algn="ctr">
              <a:buNone/>
            </a:pPr>
            <a:r>
              <a:rPr lang="en-GB" sz="1200" b="1" dirty="0">
                <a:solidFill>
                  <a:srgbClr val="000000"/>
                </a:solidFill>
                <a:hlinkClick r:id="rId2"/>
              </a:rPr>
              <a:t>Policy and Code of Practice</a:t>
            </a:r>
            <a:endParaRPr lang="en-GB" sz="1200" b="1" dirty="0"/>
          </a:p>
          <a:p>
            <a:pPr lvl="4"/>
            <a:endParaRPr lang="en-GB" sz="450" dirty="0">
              <a:hlinkClick r:id="rId2"/>
            </a:endParaRPr>
          </a:p>
        </p:txBody>
      </p:sp>
      <p:sp>
        <p:nvSpPr>
          <p:cNvPr id="3" name="Title 2"/>
          <p:cNvSpPr>
            <a:spLocks noGrp="1"/>
          </p:cNvSpPr>
          <p:nvPr>
            <p:ph type="title"/>
          </p:nvPr>
        </p:nvSpPr>
        <p:spPr>
          <a:xfrm>
            <a:off x="2003821" y="461988"/>
            <a:ext cx="5136356" cy="417136"/>
          </a:xfrm>
        </p:spPr>
        <p:txBody>
          <a:bodyPr/>
          <a:lstStyle/>
          <a:p>
            <a:pPr algn="ctr" defTabSz="685800" fontAlgn="base">
              <a:spcBef>
                <a:spcPts val="0"/>
              </a:spcBef>
              <a:defRPr/>
            </a:pPr>
            <a:r>
              <a:rPr lang="en-GB" sz="2700" dirty="0">
                <a:solidFill>
                  <a:srgbClr val="002060"/>
                </a:solidFill>
                <a:hlinkClick r:id="rId2">
                  <a:extLst>
                    <a:ext uri="{A12FA001-AC4F-418D-AE19-62706E023703}">
                      <ahyp:hlinkClr xmlns:ahyp="http://schemas.microsoft.com/office/drawing/2018/hyperlinkcolor" val="tx"/>
                    </a:ext>
                  </a:extLst>
                </a:hlinkClick>
              </a:rPr>
              <a:t>Safeguarding Policy </a:t>
            </a:r>
            <a:endParaRPr lang="en-US" sz="2700" dirty="0">
              <a:solidFill>
                <a:srgbClr val="002060"/>
              </a:solidFill>
            </a:endParaRPr>
          </a:p>
        </p:txBody>
      </p:sp>
    </p:spTree>
    <p:extLst>
      <p:ext uri="{BB962C8B-B14F-4D97-AF65-F5344CB8AC3E}">
        <p14:creationId xmlns:p14="http://schemas.microsoft.com/office/powerpoint/2010/main" val="94465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2B4BFA7F-59A7-41AF-ADD3-839FD9DAAA69}"/>
              </a:ext>
            </a:extLst>
          </p:cNvPr>
          <p:cNvSpPr txBox="1"/>
          <p:nvPr/>
        </p:nvSpPr>
        <p:spPr>
          <a:xfrm>
            <a:off x="550069" y="1875478"/>
            <a:ext cx="8043861" cy="2139047"/>
          </a:xfrm>
          <a:prstGeom prst="rect">
            <a:avLst/>
          </a:prstGeom>
          <a:noFill/>
        </p:spPr>
        <p:txBody>
          <a:bodyPr wrap="square">
            <a:spAutoFit/>
          </a:bodyPr>
          <a:lstStyle/>
          <a:p>
            <a:pPr algn="ctr" defTabSz="685800"/>
            <a:r>
              <a:rPr lang="en-GB" sz="2800" dirty="0">
                <a:solidFill>
                  <a:srgbClr val="002060"/>
                </a:solidFill>
                <a:cs typeface="Arial" panose="020B0604020202020204" pitchFamily="34" charset="0"/>
              </a:rPr>
              <a:t>Familiarise yourself with </a:t>
            </a:r>
          </a:p>
          <a:p>
            <a:pPr algn="ctr" defTabSz="685800"/>
            <a:r>
              <a:rPr lang="en-GB" sz="2800" dirty="0">
                <a:solidFill>
                  <a:srgbClr val="002060"/>
                </a:solidFill>
                <a:cs typeface="Arial" panose="020B0604020202020204" pitchFamily="34" charset="0"/>
              </a:rPr>
              <a:t>Guidelines for staff on how to </a:t>
            </a:r>
          </a:p>
          <a:p>
            <a:pPr algn="ctr" defTabSz="685800"/>
            <a:r>
              <a:rPr lang="en-GB" sz="2800" dirty="0">
                <a:solidFill>
                  <a:srgbClr val="002060"/>
                </a:solidFill>
                <a:cs typeface="Arial" panose="020B0604020202020204" pitchFamily="34" charset="0"/>
              </a:rPr>
              <a:t>respond to allegations or suspicions of abuse or harm and concerns about welfare</a:t>
            </a:r>
          </a:p>
          <a:p>
            <a:pPr algn="ctr" defTabSz="685800"/>
            <a:endParaRPr lang="en-GB" sz="2100" dirty="0">
              <a:solidFill>
                <a:prstClr val="black"/>
              </a:solidFill>
              <a:cs typeface="Arial" panose="020B0604020202020204" pitchFamily="34" charset="0"/>
            </a:endParaRPr>
          </a:p>
        </p:txBody>
      </p:sp>
      <p:sp>
        <p:nvSpPr>
          <p:cNvPr id="11" name="Text Placeholder 10">
            <a:extLst>
              <a:ext uri="{FF2B5EF4-FFF2-40B4-BE49-F238E27FC236}">
                <a16:creationId xmlns:a16="http://schemas.microsoft.com/office/drawing/2014/main" id="{A30903A3-D677-4EE0-A568-71307161CBF8}"/>
              </a:ext>
            </a:extLst>
          </p:cNvPr>
          <p:cNvSpPr>
            <a:spLocks noGrp="1"/>
          </p:cNvSpPr>
          <p:nvPr>
            <p:ph type="body" sz="quarter" idx="10"/>
          </p:nvPr>
        </p:nvSpPr>
        <p:spPr>
          <a:xfrm>
            <a:off x="1510646" y="1031155"/>
            <a:ext cx="6122709" cy="510128"/>
          </a:xfrm>
        </p:spPr>
        <p:txBody>
          <a:bodyPr/>
          <a:lstStyle/>
          <a:p>
            <a:pPr algn="ctr" defTabSz="685800">
              <a:spcBef>
                <a:spcPts val="0"/>
              </a:spcBef>
              <a:buClrTx/>
              <a:defRPr/>
            </a:pPr>
            <a:r>
              <a:rPr lang="en-GB" sz="2700" dirty="0">
                <a:solidFill>
                  <a:srgbClr val="002060"/>
                </a:solidFill>
                <a:cs typeface="+mn-cs"/>
                <a:hlinkClick r:id="rId2">
                  <a:extLst>
                    <a:ext uri="{A12FA001-AC4F-418D-AE19-62706E023703}">
                      <ahyp:hlinkClr xmlns:ahyp="http://schemas.microsoft.com/office/drawing/2018/hyperlinkcolor" val="tx"/>
                    </a:ext>
                  </a:extLst>
                </a:hlinkClick>
              </a:rPr>
              <a:t>Responding to allegations of abuse </a:t>
            </a:r>
            <a:endParaRPr lang="en-GB" sz="2700" dirty="0">
              <a:solidFill>
                <a:srgbClr val="002060"/>
              </a:solidFill>
              <a:cs typeface="Arial" panose="020B0604020202020204" pitchFamily="34" charset="0"/>
            </a:endParaRPr>
          </a:p>
          <a:p>
            <a:endParaRPr lang="en-GB" dirty="0"/>
          </a:p>
        </p:txBody>
      </p:sp>
      <p:sp>
        <p:nvSpPr>
          <p:cNvPr id="2" name="TextBox 1">
            <a:extLst>
              <a:ext uri="{FF2B5EF4-FFF2-40B4-BE49-F238E27FC236}">
                <a16:creationId xmlns:a16="http://schemas.microsoft.com/office/drawing/2014/main" id="{DBE079ED-881A-415F-96CD-22E3A3A9F48E}"/>
              </a:ext>
            </a:extLst>
          </p:cNvPr>
          <p:cNvSpPr txBox="1"/>
          <p:nvPr/>
        </p:nvSpPr>
        <p:spPr>
          <a:xfrm>
            <a:off x="1742191" y="4022847"/>
            <a:ext cx="5659616" cy="276999"/>
          </a:xfrm>
          <a:prstGeom prst="rect">
            <a:avLst/>
          </a:prstGeom>
          <a:noFill/>
        </p:spPr>
        <p:txBody>
          <a:bodyPr wrap="square" rtlCol="0">
            <a:spAutoFit/>
          </a:bodyPr>
          <a:lstStyle/>
          <a:p>
            <a:pPr algn="ctr"/>
            <a:r>
              <a:rPr lang="en-GB" sz="1200" b="1" dirty="0">
                <a:hlinkClick r:id="rId2"/>
              </a:rPr>
              <a:t>Responding to allegations of abuse</a:t>
            </a:r>
            <a:endParaRPr lang="en-GB" sz="1200" b="1" dirty="0"/>
          </a:p>
        </p:txBody>
      </p:sp>
    </p:spTree>
    <p:extLst>
      <p:ext uri="{BB962C8B-B14F-4D97-AF65-F5344CB8AC3E}">
        <p14:creationId xmlns:p14="http://schemas.microsoft.com/office/powerpoint/2010/main" val="2663129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4154066-0B86-4E9C-A236-23D7C693DC7D}"/>
              </a:ext>
            </a:extLst>
          </p:cNvPr>
          <p:cNvSpPr txBox="1"/>
          <p:nvPr/>
        </p:nvSpPr>
        <p:spPr>
          <a:xfrm>
            <a:off x="428626" y="483864"/>
            <a:ext cx="8422480" cy="3978012"/>
          </a:xfrm>
          <a:prstGeom prst="rect">
            <a:avLst/>
          </a:prstGeom>
          <a:noFill/>
        </p:spPr>
        <p:txBody>
          <a:bodyPr wrap="square">
            <a:spAutoFit/>
          </a:bodyPr>
          <a:lstStyle/>
          <a:p>
            <a:pPr algn="ctr" defTabSz="685800"/>
            <a:r>
              <a:rPr lang="en-GB" sz="1650" b="1" dirty="0">
                <a:solidFill>
                  <a:srgbClr val="002060"/>
                </a:solidFill>
                <a:cs typeface="Arial" panose="020B0604020202020204" pitchFamily="34" charset="0"/>
              </a:rPr>
              <a:t>Familiarise yourself with </a:t>
            </a:r>
          </a:p>
          <a:p>
            <a:pPr algn="ctr" defTabSz="685800"/>
            <a:r>
              <a:rPr lang="en-GB" sz="1650" b="1" dirty="0">
                <a:solidFill>
                  <a:srgbClr val="002060"/>
                </a:solidFill>
                <a:hlinkClick r:id="rId2">
                  <a:extLst>
                    <a:ext uri="{A12FA001-AC4F-418D-AE19-62706E023703}">
                      <ahyp:hlinkClr xmlns:ahyp="http://schemas.microsoft.com/office/drawing/2018/hyperlinkcolor" val="tx"/>
                    </a:ext>
                  </a:extLst>
                </a:hlinkClick>
              </a:rPr>
              <a:t>Guidance on raising Low level concerns </a:t>
            </a:r>
            <a:endParaRPr lang="en-GB" sz="1650" b="1" dirty="0">
              <a:solidFill>
                <a:srgbClr val="002060"/>
              </a:solidFill>
              <a:cs typeface="Arial" panose="020B0604020202020204" pitchFamily="34" charset="0"/>
            </a:endParaRPr>
          </a:p>
          <a:p>
            <a:pPr defTabSz="685800"/>
            <a:endParaRPr lang="en-GB" sz="1050" dirty="0">
              <a:solidFill>
                <a:prstClr val="black"/>
              </a:solidFill>
              <a:cs typeface="Arial" panose="020B0604020202020204" pitchFamily="34" charset="0"/>
            </a:endParaRPr>
          </a:p>
          <a:p>
            <a:pPr defTabSz="685800"/>
            <a:r>
              <a:rPr lang="en-GB" sz="1350" dirty="0">
                <a:solidFill>
                  <a:prstClr val="black"/>
                </a:solidFill>
                <a:cs typeface="Arial" panose="020B0604020202020204" pitchFamily="34" charset="0"/>
              </a:rPr>
              <a:t>A low-level concern is any concern, no matter how small, and even if no more than causing a sense of unease or a ‘nagging doubt’ that an adult working on or on behalf of </a:t>
            </a:r>
            <a:r>
              <a:rPr lang="en-GB" sz="1400" dirty="0"/>
              <a:t>Imperial</a:t>
            </a:r>
            <a:r>
              <a:rPr lang="en-GB" sz="1350" dirty="0">
                <a:solidFill>
                  <a:prstClr val="black"/>
                </a:solidFill>
                <a:cs typeface="Arial" panose="020B0604020202020204" pitchFamily="34" charset="0"/>
              </a:rPr>
              <a:t> College may have acted in a way that is inconsistent with our code of conduct. This could include inappropriate behaviour outside of work.</a:t>
            </a:r>
          </a:p>
          <a:p>
            <a:pPr defTabSz="685800"/>
            <a:endParaRPr lang="en-GB" sz="1050" dirty="0">
              <a:solidFill>
                <a:prstClr val="black"/>
              </a:solidFill>
              <a:cs typeface="Arial" panose="020B0604020202020204" pitchFamily="34" charset="0"/>
            </a:endParaRPr>
          </a:p>
          <a:p>
            <a:pPr defTabSz="685800"/>
            <a:r>
              <a:rPr lang="en-GB" sz="1350" dirty="0">
                <a:solidFill>
                  <a:prstClr val="black"/>
                </a:solidFill>
                <a:cs typeface="Arial" panose="020B0604020202020204" pitchFamily="34" charset="0"/>
              </a:rPr>
              <a:t>A low-level concern may not meet the ‘harm threshold’ for referral to the Local Authority Designated Officer. The harm threshold is an allegation that means that a person who works with children has:</a:t>
            </a:r>
          </a:p>
          <a:p>
            <a:pPr marL="285750" indent="-285750" defTabSz="685800">
              <a:buFont typeface="Arial" panose="020B0604020202020204" pitchFamily="34" charset="0"/>
              <a:buChar char="•"/>
            </a:pPr>
            <a:r>
              <a:rPr lang="en-GB" sz="1350" dirty="0">
                <a:solidFill>
                  <a:prstClr val="black"/>
                </a:solidFill>
                <a:cs typeface="Arial" panose="020B0604020202020204" pitchFamily="34" charset="0"/>
              </a:rPr>
              <a:t>behaved in a way that has harmed a child, or may have harmed a child; and/or</a:t>
            </a:r>
          </a:p>
          <a:p>
            <a:pPr marL="285750" indent="-285750" defTabSz="685800">
              <a:buFont typeface="Arial" panose="020B0604020202020204" pitchFamily="34" charset="0"/>
              <a:buChar char="•"/>
            </a:pPr>
            <a:r>
              <a:rPr lang="en-GB" sz="1350" dirty="0">
                <a:solidFill>
                  <a:prstClr val="black"/>
                </a:solidFill>
                <a:cs typeface="Arial" panose="020B0604020202020204" pitchFamily="34" charset="0"/>
              </a:rPr>
              <a:t>possibly committed a criminal offence against or related to a child; and/or</a:t>
            </a:r>
          </a:p>
          <a:p>
            <a:pPr marL="285750" indent="-285750" defTabSz="685800">
              <a:buFont typeface="Arial" panose="020B0604020202020204" pitchFamily="34" charset="0"/>
              <a:buChar char="•"/>
            </a:pPr>
            <a:r>
              <a:rPr lang="en-GB" sz="1350" dirty="0">
                <a:solidFill>
                  <a:prstClr val="black"/>
                </a:solidFill>
                <a:cs typeface="Arial" panose="020B0604020202020204" pitchFamily="34" charset="0"/>
              </a:rPr>
              <a:t>behaved towards a child or children in a way that indicates they may pose a risk of harm to children; and/or</a:t>
            </a:r>
          </a:p>
          <a:p>
            <a:pPr marL="285750" indent="-285750" defTabSz="685800">
              <a:buFont typeface="Arial" panose="020B0604020202020204" pitchFamily="34" charset="0"/>
              <a:buChar char="•"/>
            </a:pPr>
            <a:r>
              <a:rPr lang="en-GB" sz="1350" dirty="0">
                <a:solidFill>
                  <a:prstClr val="black"/>
                </a:solidFill>
                <a:cs typeface="Arial" panose="020B0604020202020204" pitchFamily="34" charset="0"/>
              </a:rPr>
              <a:t>behaved or may have behaved in a way that indicates they may not be suitable to work with children</a:t>
            </a:r>
          </a:p>
          <a:p>
            <a:pPr defTabSz="685800"/>
            <a:endParaRPr lang="en-GB" sz="1050" dirty="0">
              <a:solidFill>
                <a:prstClr val="black"/>
              </a:solidFill>
              <a:cs typeface="Arial" panose="020B0604020202020204" pitchFamily="34" charset="0"/>
            </a:endParaRPr>
          </a:p>
          <a:p>
            <a:pPr defTabSz="685800"/>
            <a:r>
              <a:rPr lang="en-GB" sz="1350" dirty="0">
                <a:solidFill>
                  <a:prstClr val="black"/>
                </a:solidFill>
                <a:cs typeface="Arial" panose="020B0604020202020204" pitchFamily="34" charset="0"/>
              </a:rPr>
              <a:t>Low level concerns may arise as a result naivety, be accidental or unintentional, be the result of misinformed action, a failure to follow procedures, a lack of training or, more rarely, deliberate abuse.</a:t>
            </a:r>
          </a:p>
          <a:p>
            <a:pPr defTabSz="685800"/>
            <a:endParaRPr lang="en-GB" sz="1350" dirty="0">
              <a:solidFill>
                <a:prstClr val="black"/>
              </a:solidFill>
              <a:cs typeface="Arial" panose="020B0604020202020204" pitchFamily="34" charset="0"/>
            </a:endParaRPr>
          </a:p>
          <a:p>
            <a:pPr algn="ctr" defTabSz="685800"/>
            <a:r>
              <a:rPr lang="en-GB" sz="1200" b="1" dirty="0">
                <a:hlinkClick r:id="rId2"/>
              </a:rPr>
              <a:t>Guidance on raising Low level safeguarding concerns</a:t>
            </a:r>
            <a:endParaRPr lang="en-GB" sz="1200" b="1" dirty="0">
              <a:solidFill>
                <a:prstClr val="black"/>
              </a:solidFill>
              <a:cs typeface="Arial" panose="020B0604020202020204" pitchFamily="34" charset="0"/>
            </a:endParaRPr>
          </a:p>
        </p:txBody>
      </p:sp>
    </p:spTree>
    <p:extLst>
      <p:ext uri="{BB962C8B-B14F-4D97-AF65-F5344CB8AC3E}">
        <p14:creationId xmlns:p14="http://schemas.microsoft.com/office/powerpoint/2010/main" val="1548537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7031E5C-DD63-4825-A98E-E20A5D08A944}"/>
              </a:ext>
            </a:extLst>
          </p:cNvPr>
          <p:cNvSpPr txBox="1"/>
          <p:nvPr/>
        </p:nvSpPr>
        <p:spPr>
          <a:xfrm>
            <a:off x="492919" y="372532"/>
            <a:ext cx="8351044" cy="4455066"/>
          </a:xfrm>
          <a:prstGeom prst="rect">
            <a:avLst/>
          </a:prstGeom>
          <a:noFill/>
        </p:spPr>
        <p:txBody>
          <a:bodyPr wrap="square">
            <a:spAutoFit/>
          </a:bodyPr>
          <a:lstStyle/>
          <a:p>
            <a:pPr algn="ctr" defTabSz="685800"/>
            <a:endParaRPr lang="en-GB" sz="800" dirty="0">
              <a:solidFill>
                <a:prstClr val="black"/>
              </a:solidFill>
              <a:cs typeface="Arial" panose="020B0604020202020204" pitchFamily="34" charset="0"/>
            </a:endParaRPr>
          </a:p>
          <a:p>
            <a:pPr algn="ctr" defTabSz="685800"/>
            <a:endParaRPr lang="en-GB" sz="800" dirty="0">
              <a:solidFill>
                <a:prstClr val="black"/>
              </a:solidFill>
              <a:cs typeface="Arial" panose="020B0604020202020204" pitchFamily="34" charset="0"/>
            </a:endParaRPr>
          </a:p>
          <a:p>
            <a:pPr algn="ctr" defTabSz="685800"/>
            <a:endParaRPr lang="en-GB" sz="800" dirty="0">
              <a:solidFill>
                <a:prstClr val="black"/>
              </a:solidFill>
              <a:cs typeface="Arial" panose="020B0604020202020204" pitchFamily="34" charset="0"/>
            </a:endParaRPr>
          </a:p>
          <a:p>
            <a:pPr algn="ctr" defTabSz="685800"/>
            <a:r>
              <a:rPr lang="en-GB" sz="2400" b="1" dirty="0">
                <a:solidFill>
                  <a:srgbClr val="002060"/>
                </a:solidFill>
                <a:cs typeface="Arial" panose="020B0604020202020204" pitchFamily="34" charset="0"/>
              </a:rPr>
              <a:t>    Local Authority role – for adults at risk   </a:t>
            </a:r>
          </a:p>
          <a:p>
            <a:pPr defTabSz="685800"/>
            <a:endParaRPr lang="en-GB" sz="1100" b="1" dirty="0">
              <a:solidFill>
                <a:prstClr val="black"/>
              </a:solidFill>
              <a:latin typeface="Calibri" panose="020F0502020204030204"/>
            </a:endParaRPr>
          </a:p>
          <a:p>
            <a:pPr defTabSz="685800"/>
            <a:r>
              <a:rPr lang="en-GB" sz="1500" b="1" dirty="0">
                <a:solidFill>
                  <a:prstClr val="black"/>
                </a:solidFill>
                <a:cs typeface="Arial" panose="020B0604020202020204" pitchFamily="34" charset="0"/>
              </a:rPr>
              <a:t>Definition of an Adult at Risk</a:t>
            </a:r>
          </a:p>
          <a:p>
            <a:pPr defTabSz="685800"/>
            <a:r>
              <a:rPr lang="en-GB" sz="1350" dirty="0">
                <a:solidFill>
                  <a:prstClr val="black"/>
                </a:solidFill>
                <a:cs typeface="Arial" panose="020B0604020202020204" pitchFamily="34" charset="0"/>
              </a:rPr>
              <a:t>In Safeguarding terms, an Adult at Risk is a person over the age of 18 who: </a:t>
            </a:r>
          </a:p>
          <a:p>
            <a:pPr defTabSz="685800"/>
            <a:endParaRPr lang="en-GB" sz="750" dirty="0">
              <a:solidFill>
                <a:prstClr val="black"/>
              </a:solidFill>
              <a:cs typeface="Arial" panose="020B0604020202020204" pitchFamily="34" charset="0"/>
            </a:endParaRPr>
          </a:p>
          <a:p>
            <a:pPr marL="214313" indent="-214313" defTabSz="685800">
              <a:buFont typeface="Arial" panose="020B0604020202020204" pitchFamily="34" charset="0"/>
              <a:buChar char="•"/>
            </a:pPr>
            <a:r>
              <a:rPr lang="en-GB" sz="1350" dirty="0">
                <a:solidFill>
                  <a:prstClr val="black"/>
                </a:solidFill>
                <a:cs typeface="Arial" panose="020B0604020202020204" pitchFamily="34" charset="0"/>
              </a:rPr>
              <a:t>Appears to have or may have needs for care and support; and</a:t>
            </a:r>
          </a:p>
          <a:p>
            <a:pPr marL="214313" indent="-214313" defTabSz="685800">
              <a:buFont typeface="Arial" panose="020B0604020202020204" pitchFamily="34" charset="0"/>
              <a:buChar char="•"/>
            </a:pPr>
            <a:r>
              <a:rPr lang="en-GB" sz="1350" dirty="0">
                <a:solidFill>
                  <a:prstClr val="black"/>
                </a:solidFill>
                <a:cs typeface="Arial" panose="020B0604020202020204" pitchFamily="34" charset="0"/>
              </a:rPr>
              <a:t>Appears to be experiencing, or is at risk of, abuse or neglect; and</a:t>
            </a:r>
          </a:p>
          <a:p>
            <a:pPr marL="214313" indent="-214313" defTabSz="685800">
              <a:buFont typeface="Arial" panose="020B0604020202020204" pitchFamily="34" charset="0"/>
              <a:buChar char="•"/>
            </a:pPr>
            <a:r>
              <a:rPr lang="en-GB" sz="1350" dirty="0">
                <a:solidFill>
                  <a:prstClr val="black"/>
                </a:solidFill>
                <a:cs typeface="Arial" panose="020B0604020202020204" pitchFamily="34" charset="0"/>
              </a:rPr>
              <a:t>As a result of those needs, appears to be unable to protect themselves against the abuse or neglect, or the risk of it.</a:t>
            </a:r>
          </a:p>
          <a:p>
            <a:pPr defTabSz="685800"/>
            <a:endParaRPr lang="en-GB" sz="1100" dirty="0">
              <a:solidFill>
                <a:prstClr val="black"/>
              </a:solidFill>
              <a:cs typeface="Arial" panose="020B0604020202020204" pitchFamily="34" charset="0"/>
            </a:endParaRPr>
          </a:p>
          <a:p>
            <a:pPr defTabSz="685800"/>
            <a:r>
              <a:rPr lang="en-GB" sz="1350" dirty="0">
                <a:solidFill>
                  <a:prstClr val="black"/>
                </a:solidFill>
                <a:cs typeface="Arial" panose="020B0604020202020204" pitchFamily="34" charset="0"/>
              </a:rPr>
              <a:t>A </a:t>
            </a:r>
            <a:r>
              <a:rPr lang="en-GB" sz="1350" b="1" u="sng" dirty="0">
                <a:solidFill>
                  <a:prstClr val="black"/>
                </a:solidFill>
                <a:cs typeface="Arial" panose="020B0604020202020204" pitchFamily="34" charset="0"/>
              </a:rPr>
              <a:t>Safeguarding Concern </a:t>
            </a:r>
            <a:r>
              <a:rPr lang="en-GB" sz="1350" dirty="0">
                <a:solidFill>
                  <a:prstClr val="black"/>
                </a:solidFill>
                <a:cs typeface="Arial" panose="020B0604020202020204" pitchFamily="34" charset="0"/>
              </a:rPr>
              <a:t>should be raised if you have witnessed or been made aware of a person that meets the above criteria.</a:t>
            </a:r>
          </a:p>
          <a:p>
            <a:pPr defTabSz="685800"/>
            <a:endParaRPr lang="en-GB" sz="1100" dirty="0">
              <a:solidFill>
                <a:prstClr val="black"/>
              </a:solidFill>
              <a:cs typeface="Arial" panose="020B0604020202020204" pitchFamily="34" charset="0"/>
            </a:endParaRPr>
          </a:p>
          <a:p>
            <a:pPr defTabSz="685800"/>
            <a:r>
              <a:rPr lang="en-GB" sz="1350" b="1" dirty="0">
                <a:solidFill>
                  <a:prstClr val="black"/>
                </a:solidFill>
                <a:cs typeface="Arial" panose="020B0604020202020204" pitchFamily="34" charset="0"/>
              </a:rPr>
              <a:t>What are Care and Support Needs?</a:t>
            </a:r>
          </a:p>
          <a:p>
            <a:pPr defTabSz="685800"/>
            <a:r>
              <a:rPr lang="en-GB" sz="1350" dirty="0">
                <a:solidFill>
                  <a:prstClr val="black"/>
                </a:solidFill>
                <a:cs typeface="Arial" panose="020B0604020202020204" pitchFamily="34" charset="0"/>
              </a:rPr>
              <a:t>Care and Support Needs are the mixture of practical, financial, and emotional support for adults who need extra help to manage their lives and be independent. They arise from or are related to physical or mental impairment or illness. This can include conditions that result from physical, mental, sensory, learning, or cognitive disabilities/illnesses, substance misuse, or brain injury.</a:t>
            </a:r>
          </a:p>
          <a:p>
            <a:pPr defTabSz="685800"/>
            <a:endParaRPr lang="en-GB" sz="1350" b="1" dirty="0">
              <a:solidFill>
                <a:prstClr val="black"/>
              </a:solidFill>
              <a:latin typeface="Calibri" panose="020F0502020204030204"/>
            </a:endParaRPr>
          </a:p>
        </p:txBody>
      </p:sp>
    </p:spTree>
    <p:extLst>
      <p:ext uri="{BB962C8B-B14F-4D97-AF65-F5344CB8AC3E}">
        <p14:creationId xmlns:p14="http://schemas.microsoft.com/office/powerpoint/2010/main" val="2304087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A29391-1833-42A3-9947-A6DF6430D92D}"/>
              </a:ext>
            </a:extLst>
          </p:cNvPr>
          <p:cNvSpPr txBox="1">
            <a:spLocks/>
          </p:cNvSpPr>
          <p:nvPr/>
        </p:nvSpPr>
        <p:spPr>
          <a:xfrm>
            <a:off x="2047973" y="467348"/>
            <a:ext cx="5048054" cy="62362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dirty="0">
                <a:solidFill>
                  <a:srgbClr val="002060"/>
                </a:solidFill>
                <a:latin typeface="Arial" panose="020B0604020202020204" pitchFamily="34" charset="0"/>
                <a:cs typeface="Arial" panose="020B0604020202020204" pitchFamily="34" charset="0"/>
              </a:rPr>
              <a:t>Pre-alert actions </a:t>
            </a:r>
          </a:p>
        </p:txBody>
      </p:sp>
      <p:sp>
        <p:nvSpPr>
          <p:cNvPr id="5" name="Content Placeholder 4">
            <a:extLst>
              <a:ext uri="{FF2B5EF4-FFF2-40B4-BE49-F238E27FC236}">
                <a16:creationId xmlns:a16="http://schemas.microsoft.com/office/drawing/2014/main" id="{6B925CA4-0F9A-4DDC-94A2-ED71AF871FFC}"/>
              </a:ext>
            </a:extLst>
          </p:cNvPr>
          <p:cNvSpPr txBox="1">
            <a:spLocks/>
          </p:cNvSpPr>
          <p:nvPr/>
        </p:nvSpPr>
        <p:spPr>
          <a:xfrm>
            <a:off x="342900" y="993632"/>
            <a:ext cx="8551069" cy="3743337"/>
          </a:xfrm>
          <a:prstGeom prst="rect">
            <a:avLst/>
          </a:prstGeom>
        </p:spPr>
        <p:txBody>
          <a:bodyPr vert="horz" lIns="68580" tIns="34290" rIns="68580" bIns="34290" rtlCol="0" anchor="t">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spcBef>
                <a:spcPts val="750"/>
              </a:spcBef>
              <a:buNone/>
              <a:defRPr/>
            </a:pPr>
            <a:endParaRPr lang="en-GB" sz="2400" b="1" dirty="0">
              <a:solidFill>
                <a:sysClr val="windowText" lastClr="000000"/>
              </a:solidFill>
              <a:latin typeface="Arial" panose="020B0604020202020204" pitchFamily="34" charset="0"/>
              <a:cs typeface="Arial" panose="020B0604020202020204" pitchFamily="34" charset="0"/>
            </a:endParaRPr>
          </a:p>
          <a:p>
            <a:pPr marL="0" indent="0" defTabSz="685800">
              <a:spcBef>
                <a:spcPts val="750"/>
              </a:spcBef>
              <a:buNone/>
              <a:defRPr/>
            </a:pPr>
            <a:r>
              <a:rPr lang="en-GB" sz="6000" b="1" dirty="0">
                <a:solidFill>
                  <a:srgbClr val="002060"/>
                </a:solidFill>
                <a:latin typeface="Arial" panose="020B0604020202020204" pitchFamily="34" charset="0"/>
                <a:cs typeface="Arial" panose="020B0604020202020204" pitchFamily="34" charset="0"/>
              </a:rPr>
              <a:t>Emergency Services </a:t>
            </a:r>
            <a:r>
              <a:rPr lang="en-GB" sz="5400" b="1" dirty="0">
                <a:solidFill>
                  <a:sysClr val="windowText" lastClr="000000"/>
                </a:solidFill>
                <a:latin typeface="Arial" panose="020B0604020202020204" pitchFamily="34" charset="0"/>
                <a:cs typeface="Arial" panose="020B0604020202020204" pitchFamily="34" charset="0"/>
              </a:rPr>
              <a:t>- </a:t>
            </a:r>
            <a:r>
              <a:rPr lang="en-GB" sz="4800" dirty="0">
                <a:solidFill>
                  <a:sysClr val="windowText" lastClr="000000"/>
                </a:solidFill>
                <a:latin typeface="Arial" panose="020B0604020202020204" pitchFamily="34" charset="0"/>
                <a:cs typeface="Arial" panose="020B0604020202020204" pitchFamily="34" charset="0"/>
              </a:rPr>
              <a:t>If the adult is in immediate danger of abuse/neglect (including threats to take their life), or if a crime has been committed</a:t>
            </a:r>
          </a:p>
          <a:p>
            <a:pPr lvl="1" defTabSz="685800">
              <a:spcBef>
                <a:spcPts val="750"/>
              </a:spcBef>
              <a:defRPr/>
            </a:pPr>
            <a:r>
              <a:rPr lang="en-GB" sz="4400" dirty="0">
                <a:solidFill>
                  <a:srgbClr val="002060"/>
                </a:solidFill>
                <a:latin typeface="Arial" panose="020B0604020202020204" pitchFamily="34" charset="0"/>
                <a:cs typeface="Arial" panose="020B0604020202020204" pitchFamily="34" charset="0"/>
              </a:rPr>
              <a:t>Phone</a:t>
            </a:r>
            <a:r>
              <a:rPr lang="en-GB" sz="4400" b="1" u="sng" dirty="0">
                <a:solidFill>
                  <a:srgbClr val="002060"/>
                </a:solidFill>
                <a:latin typeface="Arial" panose="020B0604020202020204" pitchFamily="34" charset="0"/>
                <a:cs typeface="Arial" panose="020B0604020202020204" pitchFamily="34" charset="0"/>
              </a:rPr>
              <a:t> 999 (if urgent</a:t>
            </a:r>
            <a:r>
              <a:rPr lang="en-GB" sz="4400" dirty="0">
                <a:solidFill>
                  <a:srgbClr val="002060"/>
                </a:solidFill>
                <a:latin typeface="Arial" panose="020B0604020202020204" pitchFamily="34" charset="0"/>
                <a:cs typeface="Arial" panose="020B0604020202020204" pitchFamily="34" charset="0"/>
              </a:rPr>
              <a:t>) </a:t>
            </a:r>
            <a:r>
              <a:rPr lang="en-GB" sz="4400" dirty="0">
                <a:solidFill>
                  <a:sysClr val="windowText" lastClr="000000"/>
                </a:solidFill>
                <a:latin typeface="Arial" panose="020B0604020202020204" pitchFamily="34" charset="0"/>
                <a:cs typeface="Arial" panose="020B0604020202020204" pitchFamily="34" charset="0"/>
              </a:rPr>
              <a:t>or </a:t>
            </a:r>
            <a:r>
              <a:rPr lang="en-GB" sz="4400" b="1" u="sng" dirty="0">
                <a:solidFill>
                  <a:srgbClr val="002060"/>
                </a:solidFill>
                <a:latin typeface="Arial" panose="020B0604020202020204" pitchFamily="34" charset="0"/>
                <a:cs typeface="Arial" panose="020B0604020202020204" pitchFamily="34" charset="0"/>
              </a:rPr>
              <a:t>101 (if non-urgent</a:t>
            </a:r>
            <a:r>
              <a:rPr lang="en-GB" sz="4400" dirty="0">
                <a:solidFill>
                  <a:srgbClr val="002060"/>
                </a:solidFill>
                <a:latin typeface="Arial" panose="020B0604020202020204" pitchFamily="34" charset="0"/>
                <a:cs typeface="Arial" panose="020B0604020202020204" pitchFamily="34" charset="0"/>
              </a:rPr>
              <a:t>).</a:t>
            </a:r>
          </a:p>
          <a:p>
            <a:pPr marL="0" indent="0" defTabSz="685800">
              <a:spcBef>
                <a:spcPts val="750"/>
              </a:spcBef>
              <a:buNone/>
              <a:defRPr/>
            </a:pPr>
            <a:endParaRPr lang="en-GB" sz="4800" dirty="0">
              <a:solidFill>
                <a:sysClr val="windowText" lastClr="000000"/>
              </a:solidFill>
              <a:latin typeface="Arial" panose="020B0604020202020204" pitchFamily="34" charset="0"/>
              <a:cs typeface="Arial" panose="020B0604020202020204" pitchFamily="34" charset="0"/>
            </a:endParaRPr>
          </a:p>
          <a:p>
            <a:pPr marL="0" indent="0" defTabSz="685800">
              <a:spcBef>
                <a:spcPts val="750"/>
              </a:spcBef>
              <a:buNone/>
              <a:defRPr/>
            </a:pPr>
            <a:r>
              <a:rPr lang="en-GB" sz="6000" b="1" dirty="0">
                <a:solidFill>
                  <a:srgbClr val="002060"/>
                </a:solidFill>
                <a:latin typeface="Arial" panose="020B0604020202020204" pitchFamily="34" charset="0"/>
                <a:cs typeface="Arial" panose="020B0604020202020204" pitchFamily="34" charset="0"/>
              </a:rPr>
              <a:t>Care and Support Pathway </a:t>
            </a:r>
            <a:r>
              <a:rPr lang="en-GB" sz="6000" b="1" dirty="0">
                <a:solidFill>
                  <a:sysClr val="windowText" lastClr="000000"/>
                </a:solidFill>
                <a:latin typeface="Arial" panose="020B0604020202020204" pitchFamily="34" charset="0"/>
                <a:cs typeface="Arial" panose="020B0604020202020204" pitchFamily="34" charset="0"/>
              </a:rPr>
              <a:t>- </a:t>
            </a:r>
            <a:r>
              <a:rPr lang="en-GB" sz="4800" dirty="0">
                <a:solidFill>
                  <a:sysClr val="windowText" lastClr="000000"/>
                </a:solidFill>
                <a:latin typeface="Arial" panose="020B0604020202020204" pitchFamily="34" charset="0"/>
                <a:cs typeface="Arial" panose="020B0604020202020204" pitchFamily="34" charset="0"/>
              </a:rPr>
              <a:t>If the adult is struggling with day-to-day activities (e.g., washing, cooking, shopping) and needs support to live safely and independently, contact Adult Social Care:</a:t>
            </a:r>
          </a:p>
          <a:p>
            <a:pPr lvl="1" defTabSz="685800">
              <a:spcBef>
                <a:spcPts val="750"/>
              </a:spcBef>
              <a:defRPr/>
            </a:pPr>
            <a:r>
              <a:rPr lang="en-GB" sz="4400" dirty="0">
                <a:solidFill>
                  <a:sysClr val="windowText" lastClr="000000"/>
                </a:solidFill>
                <a:latin typeface="Arial" panose="020B0604020202020204" pitchFamily="34" charset="0"/>
                <a:cs typeface="Arial" panose="020B0604020202020204" pitchFamily="34" charset="0"/>
              </a:rPr>
              <a:t>Phone: </a:t>
            </a:r>
            <a:r>
              <a:rPr lang="en-GB" sz="4400" b="1" u="sng" dirty="0">
                <a:solidFill>
                  <a:srgbClr val="002060"/>
                </a:solidFill>
                <a:latin typeface="Arial" panose="020B0604020202020204" pitchFamily="34" charset="0"/>
                <a:cs typeface="Arial" panose="020B0604020202020204" pitchFamily="34" charset="0"/>
              </a:rPr>
              <a:t>0800 145 6095 </a:t>
            </a:r>
            <a:r>
              <a:rPr lang="en-GB" sz="4400" dirty="0">
                <a:solidFill>
                  <a:sysClr val="windowText" lastClr="000000"/>
                </a:solidFill>
                <a:latin typeface="Arial" panose="020B0604020202020204" pitchFamily="34" charset="0"/>
                <a:cs typeface="Arial" panose="020B0604020202020204" pitchFamily="34" charset="0"/>
              </a:rPr>
              <a:t>(8am to 6pm Monday to Friday)</a:t>
            </a:r>
          </a:p>
          <a:p>
            <a:pPr marL="0" indent="0" defTabSz="685800">
              <a:spcBef>
                <a:spcPts val="750"/>
              </a:spcBef>
              <a:buNone/>
              <a:defRPr/>
            </a:pPr>
            <a:endParaRPr lang="en-GB" sz="4800" dirty="0">
              <a:solidFill>
                <a:sysClr val="windowText" lastClr="000000"/>
              </a:solidFill>
              <a:latin typeface="Arial" panose="020B0604020202020204" pitchFamily="34" charset="0"/>
              <a:cs typeface="Arial" panose="020B0604020202020204" pitchFamily="34" charset="0"/>
            </a:endParaRPr>
          </a:p>
          <a:p>
            <a:pPr marL="0" indent="0" defTabSz="685800">
              <a:spcBef>
                <a:spcPts val="750"/>
              </a:spcBef>
              <a:buNone/>
              <a:defRPr/>
            </a:pPr>
            <a:r>
              <a:rPr lang="en-GB" sz="6000" b="1" dirty="0">
                <a:solidFill>
                  <a:srgbClr val="002060"/>
                </a:solidFill>
                <a:latin typeface="Arial" panose="020B0604020202020204" pitchFamily="34" charset="0"/>
                <a:cs typeface="Arial" panose="020B0604020202020204" pitchFamily="34" charset="0"/>
              </a:rPr>
              <a:t>Mental Health Pathway </a:t>
            </a:r>
            <a:r>
              <a:rPr lang="en-GB" sz="6000" b="1" dirty="0">
                <a:solidFill>
                  <a:sysClr val="windowText" lastClr="000000"/>
                </a:solidFill>
                <a:latin typeface="Arial" panose="020B0604020202020204" pitchFamily="34" charset="0"/>
                <a:cs typeface="Arial" panose="020B0604020202020204" pitchFamily="34" charset="0"/>
              </a:rPr>
              <a:t>- </a:t>
            </a:r>
            <a:r>
              <a:rPr lang="en-GB" sz="4800" dirty="0">
                <a:solidFill>
                  <a:sysClr val="windowText" lastClr="000000"/>
                </a:solidFill>
                <a:latin typeface="Arial" panose="020B0604020202020204" pitchFamily="34" charset="0"/>
                <a:cs typeface="Arial" panose="020B0604020202020204" pitchFamily="34" charset="0"/>
              </a:rPr>
              <a:t>If the adult is struggling with their mental health, or is open to Community Mental Health Services, contact the NHS West London Single Point of Access (SPA):</a:t>
            </a:r>
          </a:p>
          <a:p>
            <a:pPr lvl="1" defTabSz="685800">
              <a:spcBef>
                <a:spcPts val="750"/>
              </a:spcBef>
              <a:defRPr/>
            </a:pPr>
            <a:r>
              <a:rPr lang="en-GB" sz="4400" dirty="0">
                <a:solidFill>
                  <a:sysClr val="windowText" lastClr="000000"/>
                </a:solidFill>
                <a:latin typeface="Arial" panose="020B0604020202020204" pitchFamily="34" charset="0"/>
                <a:cs typeface="Arial" panose="020B0604020202020204" pitchFamily="34" charset="0"/>
              </a:rPr>
              <a:t>Phone: </a:t>
            </a:r>
            <a:r>
              <a:rPr lang="en-GB" sz="4400" b="1" u="sng" dirty="0">
                <a:solidFill>
                  <a:srgbClr val="002060"/>
                </a:solidFill>
                <a:latin typeface="Arial" panose="020B0604020202020204" pitchFamily="34" charset="0"/>
                <a:cs typeface="Arial" panose="020B0604020202020204" pitchFamily="34" charset="0"/>
              </a:rPr>
              <a:t>0800 328 4444 </a:t>
            </a:r>
            <a:r>
              <a:rPr lang="en-GB" sz="4400" dirty="0">
                <a:solidFill>
                  <a:sysClr val="windowText" lastClr="000000"/>
                </a:solidFill>
                <a:latin typeface="Arial" panose="020B0604020202020204" pitchFamily="34" charset="0"/>
                <a:cs typeface="Arial" panose="020B0604020202020204" pitchFamily="34" charset="0"/>
              </a:rPr>
              <a:t>(24 hours a day, 7 days a week, 365 days a year)</a:t>
            </a:r>
          </a:p>
          <a:p>
            <a:pPr marL="457200" lvl="1" indent="0" defTabSz="685800">
              <a:spcBef>
                <a:spcPts val="750"/>
              </a:spcBef>
              <a:buNone/>
              <a:defRPr/>
            </a:pPr>
            <a:endParaRPr lang="en-GB" sz="4400" dirty="0">
              <a:solidFill>
                <a:sysClr val="windowText" lastClr="000000"/>
              </a:solidFill>
              <a:latin typeface="Arial" panose="020B0604020202020204" pitchFamily="34" charset="0"/>
              <a:cs typeface="Arial" panose="020B0604020202020204" pitchFamily="34" charset="0"/>
            </a:endParaRPr>
          </a:p>
          <a:p>
            <a:pPr marL="0" indent="0" defTabSz="685800">
              <a:spcBef>
                <a:spcPts val="750"/>
              </a:spcBef>
              <a:buNone/>
              <a:defRPr/>
            </a:pPr>
            <a:endParaRPr lang="en-GB" sz="4800" dirty="0">
              <a:solidFill>
                <a:sysClr val="windowText" lastClr="000000"/>
              </a:solidFill>
              <a:latin typeface="Arial" panose="020B0604020202020204" pitchFamily="34" charset="0"/>
              <a:cs typeface="Arial" panose="020B0604020202020204" pitchFamily="34" charset="0"/>
            </a:endParaRPr>
          </a:p>
          <a:p>
            <a:pPr marL="0" indent="0" defTabSz="685800">
              <a:spcBef>
                <a:spcPts val="750"/>
              </a:spcBef>
              <a:buNone/>
              <a:defRPr/>
            </a:pPr>
            <a:endParaRPr lang="en-GB" b="1" dirty="0">
              <a:solidFill>
                <a:srgbClr val="002060"/>
              </a:solidFill>
            </a:endParaRPr>
          </a:p>
          <a:p>
            <a:pPr marL="0" indent="0" defTabSz="685800">
              <a:spcBef>
                <a:spcPts val="750"/>
              </a:spcBef>
              <a:buNone/>
              <a:defRPr/>
            </a:pPr>
            <a:r>
              <a:rPr lang="en-GB" sz="6000" b="1" dirty="0">
                <a:solidFill>
                  <a:srgbClr val="002060"/>
                </a:solidFill>
              </a:rPr>
              <a:t>Confidentiality</a:t>
            </a:r>
            <a:r>
              <a:rPr lang="en-GB" sz="5400" b="1" dirty="0">
                <a:solidFill>
                  <a:srgbClr val="002060"/>
                </a:solidFill>
              </a:rPr>
              <a:t> - </a:t>
            </a:r>
            <a:r>
              <a:rPr lang="en-GB" sz="4800" dirty="0"/>
              <a:t>NOTE: Consent is usually required from an adult to make a referral so, if possible, it is best to encourage the adult themselves to initiate contact with care and support pathways but we can signpost services that are available.</a:t>
            </a:r>
            <a:endParaRPr lang="en-GB" sz="4800" dirty="0">
              <a:cs typeface="Arial"/>
            </a:endParaRPr>
          </a:p>
          <a:p>
            <a:pPr marL="0" indent="0" defTabSz="685800">
              <a:spcBef>
                <a:spcPts val="750"/>
              </a:spcBef>
              <a:buNone/>
              <a:defRPr/>
            </a:pPr>
            <a:endParaRPr lang="en-GB" sz="2100" dirty="0">
              <a:solidFill>
                <a:sysClr val="windowText" lastClr="000000"/>
              </a:solidFill>
              <a:latin typeface="Calibri" panose="020F0502020204030204"/>
            </a:endParaRPr>
          </a:p>
        </p:txBody>
      </p:sp>
      <p:sp>
        <p:nvSpPr>
          <p:cNvPr id="3" name="TextBox 2">
            <a:extLst>
              <a:ext uri="{FF2B5EF4-FFF2-40B4-BE49-F238E27FC236}">
                <a16:creationId xmlns:a16="http://schemas.microsoft.com/office/drawing/2014/main" id="{C5D043DC-9FD7-4FE6-885A-1E5B22D75FA7}"/>
              </a:ext>
            </a:extLst>
          </p:cNvPr>
          <p:cNvSpPr txBox="1"/>
          <p:nvPr/>
        </p:nvSpPr>
        <p:spPr>
          <a:xfrm>
            <a:off x="2403871" y="3680581"/>
            <a:ext cx="4429125" cy="88829"/>
          </a:xfrm>
          <a:prstGeom prst="rect">
            <a:avLst/>
          </a:prstGeom>
          <a:solidFill>
            <a:srgbClr val="002060"/>
          </a:solidFill>
        </p:spPr>
        <p:txBody>
          <a:bodyPr wrap="square" rtlCol="0">
            <a:spAutoFit/>
          </a:bodyPr>
          <a:lstStyle/>
          <a:p>
            <a:endParaRPr lang="en-GB" sz="1350" dirty="0"/>
          </a:p>
        </p:txBody>
      </p:sp>
    </p:spTree>
    <p:extLst>
      <p:ext uri="{BB962C8B-B14F-4D97-AF65-F5344CB8AC3E}">
        <p14:creationId xmlns:p14="http://schemas.microsoft.com/office/powerpoint/2010/main" val="1107448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A6DBBD3-458A-4EEB-EBA6-034F461B6C33}"/>
              </a:ext>
            </a:extLst>
          </p:cNvPr>
          <p:cNvSpPr>
            <a:spLocks noGrp="1"/>
          </p:cNvSpPr>
          <p:nvPr>
            <p:ph type="body" sz="quarter" idx="10"/>
          </p:nvPr>
        </p:nvSpPr>
        <p:spPr/>
        <p:txBody>
          <a:bodyPr/>
          <a:lstStyle/>
          <a:p>
            <a:endParaRPr lang="en-US" dirty="0"/>
          </a:p>
        </p:txBody>
      </p:sp>
      <p:sp>
        <p:nvSpPr>
          <p:cNvPr id="3" name="Text Placeholder 2">
            <a:extLst>
              <a:ext uri="{FF2B5EF4-FFF2-40B4-BE49-F238E27FC236}">
                <a16:creationId xmlns:a16="http://schemas.microsoft.com/office/drawing/2014/main" id="{0800C76E-A117-EA27-CDB5-AF01BCBB3B90}"/>
              </a:ext>
            </a:extLst>
          </p:cNvPr>
          <p:cNvSpPr>
            <a:spLocks noGrp="1"/>
          </p:cNvSpPr>
          <p:nvPr>
            <p:ph type="body" sz="quarter" idx="12"/>
          </p:nvPr>
        </p:nvSpPr>
        <p:spPr/>
        <p:txBody>
          <a:bodyPr/>
          <a:lstStyle/>
          <a:p>
            <a:endParaRPr lang="en-US" dirty="0"/>
          </a:p>
        </p:txBody>
      </p:sp>
      <p:sp>
        <p:nvSpPr>
          <p:cNvPr id="4" name="TextBox 3">
            <a:extLst>
              <a:ext uri="{FF2B5EF4-FFF2-40B4-BE49-F238E27FC236}">
                <a16:creationId xmlns:a16="http://schemas.microsoft.com/office/drawing/2014/main" id="{38591CE7-F19A-947B-5157-55FC6DF4A73D}"/>
              </a:ext>
            </a:extLst>
          </p:cNvPr>
          <p:cNvSpPr txBox="1"/>
          <p:nvPr/>
        </p:nvSpPr>
        <p:spPr>
          <a:xfrm>
            <a:off x="630568" y="1192479"/>
            <a:ext cx="7039038" cy="33701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solidFill>
                  <a:srgbClr val="002060"/>
                </a:solidFill>
                <a:cs typeface="Arial"/>
              </a:rPr>
              <a:t>Suitability</a:t>
            </a:r>
            <a:r>
              <a:rPr lang="en-GB" b="1" dirty="0">
                <a:cs typeface="Arial"/>
              </a:rPr>
              <a:t> - </a:t>
            </a:r>
            <a:r>
              <a:rPr lang="en-GB" dirty="0">
                <a:cs typeface="Arial"/>
              </a:rPr>
              <a:t>If you are not sure that the adult meets the Definition of an Adult at Risk, email </a:t>
            </a:r>
            <a:r>
              <a:rPr lang="en-GB" b="1" dirty="0">
                <a:solidFill>
                  <a:srgbClr val="002060"/>
                </a:solidFill>
                <a:cs typeface="Arial"/>
              </a:rPr>
              <a:t>safeguardingadults@lbhf.gov.uk </a:t>
            </a:r>
            <a:r>
              <a:rPr lang="en-GB" dirty="0">
                <a:cs typeface="Arial"/>
              </a:rPr>
              <a:t>(or the equivalent service in the relevant borough).</a:t>
            </a:r>
            <a:endParaRPr lang="en-US" dirty="0"/>
          </a:p>
          <a:p>
            <a:endParaRPr lang="en-US" sz="1200" dirty="0">
              <a:solidFill>
                <a:srgbClr val="161515"/>
              </a:solidFill>
              <a:cs typeface="Arial"/>
            </a:endParaRPr>
          </a:p>
          <a:p>
            <a:r>
              <a:rPr lang="en-US" sz="1600" b="1" dirty="0">
                <a:solidFill>
                  <a:srgbClr val="161515"/>
                </a:solidFill>
                <a:cs typeface="Arial"/>
              </a:rPr>
              <a:t>Local safeguarding boards:</a:t>
            </a:r>
            <a:endParaRPr lang="en-US" sz="1600" b="1" dirty="0">
              <a:cs typeface="Arial"/>
            </a:endParaRPr>
          </a:p>
          <a:p>
            <a:endParaRPr lang="en-US" sz="1150" dirty="0">
              <a:solidFill>
                <a:srgbClr val="161515"/>
              </a:solidFill>
              <a:cs typeface="Arial"/>
            </a:endParaRPr>
          </a:p>
          <a:p>
            <a:pPr marL="171450" indent="-171450">
              <a:buFont typeface="Arial" panose="020B0604020202020204" pitchFamily="34" charset="0"/>
              <a:buChar char="•"/>
            </a:pPr>
            <a:r>
              <a:rPr lang="en-US" sz="1400" dirty="0">
                <a:solidFill>
                  <a:srgbClr val="161515"/>
                </a:solidFill>
                <a:cs typeface="Arial"/>
              </a:rPr>
              <a:t>Hammersmith &amp; Fulham - 020 8753 6600</a:t>
            </a:r>
          </a:p>
          <a:p>
            <a:pPr marL="171450" indent="-171450">
              <a:buFont typeface="Arial" panose="020B0604020202020204" pitchFamily="34" charset="0"/>
              <a:buChar char="•"/>
            </a:pPr>
            <a:r>
              <a:rPr lang="en-US" sz="1400" dirty="0">
                <a:solidFill>
                  <a:srgbClr val="161515"/>
                </a:solidFill>
                <a:cs typeface="Arial"/>
              </a:rPr>
              <a:t>Kensington and Chelsea - 020 7361 3013</a:t>
            </a:r>
          </a:p>
          <a:p>
            <a:pPr marL="171450" indent="-171450">
              <a:buFont typeface="Arial" panose="020B0604020202020204" pitchFamily="34" charset="0"/>
              <a:buChar char="•"/>
            </a:pPr>
            <a:r>
              <a:rPr lang="en-US" sz="1400" dirty="0">
                <a:solidFill>
                  <a:srgbClr val="161515"/>
                </a:solidFill>
                <a:cs typeface="Arial"/>
              </a:rPr>
              <a:t>Westminster - 020 7641 4000</a:t>
            </a:r>
          </a:p>
          <a:p>
            <a:endParaRPr lang="en-US" sz="1200" dirty="0">
              <a:solidFill>
                <a:srgbClr val="161515"/>
              </a:solidFill>
              <a:cs typeface="Arial"/>
            </a:endParaRPr>
          </a:p>
          <a:p>
            <a:r>
              <a:rPr lang="en-US" sz="1400" dirty="0">
                <a:solidFill>
                  <a:srgbClr val="161515"/>
                </a:solidFill>
                <a:cs typeface="Arial"/>
              </a:rPr>
              <a:t>Alternatively, for </a:t>
            </a:r>
            <a:r>
              <a:rPr lang="en-US" sz="1400" b="1" dirty="0">
                <a:solidFill>
                  <a:srgbClr val="161515"/>
                </a:solidFill>
                <a:cs typeface="Arial"/>
              </a:rPr>
              <a:t>under 18's</a:t>
            </a:r>
            <a:r>
              <a:rPr lang="en-US" sz="1400" dirty="0">
                <a:solidFill>
                  <a:srgbClr val="161515"/>
                </a:solidFill>
                <a:cs typeface="Arial"/>
              </a:rPr>
              <a:t>, you can contact the </a:t>
            </a:r>
            <a:r>
              <a:rPr lang="en-US" sz="1400" b="1" dirty="0">
                <a:solidFill>
                  <a:srgbClr val="161515"/>
                </a:solidFill>
                <a:cs typeface="Arial"/>
              </a:rPr>
              <a:t>NSPCC</a:t>
            </a:r>
            <a:r>
              <a:rPr lang="en-US" sz="1400" dirty="0">
                <a:solidFill>
                  <a:srgbClr val="161515"/>
                </a:solidFill>
                <a:cs typeface="Arial"/>
              </a:rPr>
              <a:t> and speak to their advisors for advice and support 24hrs a day on 0808 800 5000.</a:t>
            </a:r>
          </a:p>
          <a:p>
            <a:endParaRPr lang="en-US" sz="1200" dirty="0">
              <a:solidFill>
                <a:srgbClr val="161515"/>
              </a:solidFill>
              <a:cs typeface="Arial"/>
            </a:endParaRPr>
          </a:p>
          <a:p>
            <a:pPr algn="ctr"/>
            <a:r>
              <a:rPr lang="en-US" sz="1600" b="1" dirty="0">
                <a:ea typeface="+mn-lt"/>
                <a:cs typeface="+mn-lt"/>
              </a:rPr>
              <a:t>In a safeguarding emergency, you can also call the police on 999</a:t>
            </a:r>
            <a:r>
              <a:rPr lang="en-US" sz="1400" b="1" dirty="0">
                <a:ea typeface="+mn-lt"/>
                <a:cs typeface="+mn-lt"/>
              </a:rPr>
              <a:t>.</a:t>
            </a:r>
            <a:endParaRPr lang="en-US" sz="1400" dirty="0"/>
          </a:p>
          <a:p>
            <a:endParaRPr lang="en-US" sz="1150" dirty="0">
              <a:solidFill>
                <a:srgbClr val="161515"/>
              </a:solidFill>
              <a:cs typeface="Arial"/>
            </a:endParaRPr>
          </a:p>
        </p:txBody>
      </p:sp>
    </p:spTree>
    <p:extLst>
      <p:ext uri="{BB962C8B-B14F-4D97-AF65-F5344CB8AC3E}">
        <p14:creationId xmlns:p14="http://schemas.microsoft.com/office/powerpoint/2010/main" val="1720345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2">
            <a:extLst>
              <a:ext uri="{FF2B5EF4-FFF2-40B4-BE49-F238E27FC236}">
                <a16:creationId xmlns:a16="http://schemas.microsoft.com/office/drawing/2014/main" id="{2C4A792C-D606-4DB2-8E8D-76E4D494EF23}"/>
              </a:ext>
            </a:extLst>
          </p:cNvPr>
          <p:cNvSpPr txBox="1">
            <a:spLocks/>
          </p:cNvSpPr>
          <p:nvPr/>
        </p:nvSpPr>
        <p:spPr>
          <a:xfrm>
            <a:off x="1578653" y="860308"/>
            <a:ext cx="5864093" cy="474133"/>
          </a:xfrm>
          <a:prstGeom prst="rect">
            <a:avLst/>
          </a:prstGeom>
        </p:spPr>
        <p:txBody>
          <a:bodyPr vert="horz" lIns="68580" tIns="34290" rIns="68580" bIns="3429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endParaRPr lang="en-GB" sz="1950" dirty="0">
              <a:latin typeface="Arial" panose="020B0604020202020204" pitchFamily="34" charset="0"/>
              <a:cs typeface="Arial" panose="020B0604020202020204" pitchFamily="34" charset="0"/>
            </a:endParaRPr>
          </a:p>
        </p:txBody>
      </p:sp>
      <p:sp>
        <p:nvSpPr>
          <p:cNvPr id="7" name="Text Placeholder 14">
            <a:extLst>
              <a:ext uri="{FF2B5EF4-FFF2-40B4-BE49-F238E27FC236}">
                <a16:creationId xmlns:a16="http://schemas.microsoft.com/office/drawing/2014/main" id="{5246DA24-F5E5-4876-87C1-B825EB73DF3D}"/>
              </a:ext>
            </a:extLst>
          </p:cNvPr>
          <p:cNvSpPr txBox="1">
            <a:spLocks/>
          </p:cNvSpPr>
          <p:nvPr/>
        </p:nvSpPr>
        <p:spPr>
          <a:xfrm>
            <a:off x="235745" y="1032421"/>
            <a:ext cx="5559384" cy="3599390"/>
          </a:xfrm>
          <a:prstGeom prst="rect">
            <a:avLst/>
          </a:prstGeom>
        </p:spPr>
        <p:txBody>
          <a:bodyPr vert="horz" lIns="68580" tIns="34290" rIns="68580" bIns="34290" rtlCol="0">
            <a:normAutofit fontScale="2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defTabSz="685800">
              <a:spcBef>
                <a:spcPts val="750"/>
              </a:spcBef>
              <a:defRPr/>
            </a:pPr>
            <a:endParaRPr lang="en-GB" sz="600" b="1" dirty="0">
              <a:solidFill>
                <a:srgbClr val="002060"/>
              </a:solidFill>
              <a:latin typeface="Arial" panose="020B0604020202020204" pitchFamily="34" charset="0"/>
              <a:cs typeface="Arial" panose="020B0604020202020204" pitchFamily="34" charset="0"/>
            </a:endParaRPr>
          </a:p>
          <a:p>
            <a:pPr defTabSz="685800">
              <a:spcBef>
                <a:spcPts val="750"/>
              </a:spcBef>
              <a:defRPr/>
            </a:pPr>
            <a:r>
              <a:rPr lang="en-GB" sz="6000" b="1" dirty="0">
                <a:solidFill>
                  <a:srgbClr val="002060"/>
                </a:solidFill>
                <a:latin typeface="Arial" panose="020B0604020202020204" pitchFamily="34" charset="0"/>
                <a:cs typeface="Arial" panose="020B0604020202020204" pitchFamily="34" charset="0"/>
              </a:rPr>
              <a:t>Hannah Bannister </a:t>
            </a:r>
            <a:r>
              <a:rPr lang="en-GB" sz="6000" dirty="0">
                <a:solidFill>
                  <a:srgbClr val="002060"/>
                </a:solidFill>
                <a:latin typeface="Arial" panose="020B0604020202020204" pitchFamily="34" charset="0"/>
                <a:cs typeface="Arial" panose="020B0604020202020204" pitchFamily="34" charset="0"/>
              </a:rPr>
              <a:t>-</a:t>
            </a:r>
            <a:r>
              <a:rPr lang="en-GB" sz="6000" b="1" dirty="0">
                <a:solidFill>
                  <a:srgbClr val="002060"/>
                </a:solidFill>
                <a:latin typeface="Arial" panose="020B0604020202020204" pitchFamily="34" charset="0"/>
                <a:cs typeface="Arial" panose="020B0604020202020204" pitchFamily="34" charset="0"/>
              </a:rPr>
              <a:t> </a:t>
            </a:r>
            <a:r>
              <a:rPr lang="en-GB" sz="6000" dirty="0">
                <a:solidFill>
                  <a:srgbClr val="002060"/>
                </a:solidFill>
                <a:latin typeface="Arial" panose="020B0604020202020204" pitchFamily="34" charset="0"/>
                <a:cs typeface="Arial" panose="020B0604020202020204" pitchFamily="34" charset="0"/>
              </a:rPr>
              <a:t>Director of Student Services</a:t>
            </a:r>
          </a:p>
          <a:p>
            <a:pPr defTabSz="685800">
              <a:spcBef>
                <a:spcPts val="750"/>
              </a:spcBef>
              <a:defRPr/>
            </a:pPr>
            <a:r>
              <a:rPr lang="en-GB" sz="5400" dirty="0">
                <a:solidFill>
                  <a:srgbClr val="0085CA"/>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h.bannister@imperial.ac.uk</a:t>
            </a:r>
            <a:r>
              <a:rPr lang="en-GB" sz="5400" dirty="0">
                <a:solidFill>
                  <a:sysClr val="windowText" lastClr="000000"/>
                </a:solidFill>
                <a:latin typeface="Arial" panose="020B0604020202020204" pitchFamily="34" charset="0"/>
                <a:cs typeface="Arial" panose="020B0604020202020204" pitchFamily="34" charset="0"/>
              </a:rPr>
              <a:t>  </a:t>
            </a:r>
          </a:p>
          <a:p>
            <a:pPr defTabSz="685800">
              <a:spcBef>
                <a:spcPts val="750"/>
              </a:spcBef>
              <a:defRPr/>
            </a:pPr>
            <a:r>
              <a:rPr lang="en-GB" sz="5400" dirty="0">
                <a:solidFill>
                  <a:srgbClr val="002060"/>
                </a:solidFill>
                <a:latin typeface="Arial" panose="020B0604020202020204" pitchFamily="34" charset="0"/>
                <a:cs typeface="Arial" panose="020B0604020202020204" pitchFamily="34" charset="0"/>
              </a:rPr>
              <a:t>Tele. 07566 950 942</a:t>
            </a:r>
          </a:p>
          <a:p>
            <a:pPr defTabSz="685800">
              <a:spcBef>
                <a:spcPts val="750"/>
              </a:spcBef>
              <a:defRPr/>
            </a:pPr>
            <a:endParaRPr lang="en-GB" sz="2400" dirty="0">
              <a:solidFill>
                <a:srgbClr val="002060"/>
              </a:solidFill>
              <a:latin typeface="Arial" panose="020B0604020202020204" pitchFamily="34" charset="0"/>
              <a:cs typeface="Arial" panose="020B0604020202020204" pitchFamily="34" charset="0"/>
            </a:endParaRPr>
          </a:p>
          <a:p>
            <a:pPr defTabSz="685800">
              <a:spcBef>
                <a:spcPts val="750"/>
              </a:spcBef>
              <a:defRPr/>
            </a:pPr>
            <a:r>
              <a:rPr lang="en-GB" sz="6000" b="1" dirty="0">
                <a:solidFill>
                  <a:srgbClr val="002060"/>
                </a:solidFill>
                <a:latin typeface="Arial" panose="020B0604020202020204" pitchFamily="34" charset="0"/>
                <a:cs typeface="Arial" panose="020B0604020202020204" pitchFamily="34" charset="0"/>
              </a:rPr>
              <a:t>Tracy Halsey </a:t>
            </a:r>
            <a:r>
              <a:rPr lang="en-GB" sz="6000" dirty="0">
                <a:solidFill>
                  <a:srgbClr val="002060"/>
                </a:solidFill>
                <a:latin typeface="Arial" panose="020B0604020202020204" pitchFamily="34" charset="0"/>
                <a:cs typeface="Arial" panose="020B0604020202020204" pitchFamily="34" charset="0"/>
              </a:rPr>
              <a:t>- Head of EYEC</a:t>
            </a:r>
          </a:p>
          <a:p>
            <a:pPr defTabSz="685800">
              <a:spcBef>
                <a:spcPts val="750"/>
              </a:spcBef>
              <a:defRPr/>
            </a:pPr>
            <a:r>
              <a:rPr lang="en-GB" sz="5600" dirty="0">
                <a:solidFill>
                  <a:sysClr val="windowText" lastClr="000000"/>
                </a:solidFill>
                <a:latin typeface="Arial" panose="020B0604020202020204" pitchFamily="34" charset="0"/>
                <a:cs typeface="Arial" panose="020B0604020202020204" pitchFamily="34" charset="0"/>
                <a:hlinkClick r:id="rId3"/>
              </a:rPr>
              <a:t>t.halsey@imperial.ac.uk</a:t>
            </a:r>
            <a:r>
              <a:rPr lang="en-GB" sz="5600" dirty="0">
                <a:solidFill>
                  <a:sysClr val="windowText" lastClr="000000"/>
                </a:solidFill>
                <a:latin typeface="Arial" panose="020B0604020202020204" pitchFamily="34" charset="0"/>
                <a:cs typeface="Arial" panose="020B0604020202020204" pitchFamily="34" charset="0"/>
              </a:rPr>
              <a:t>  </a:t>
            </a:r>
          </a:p>
          <a:p>
            <a:pPr defTabSz="685800">
              <a:spcBef>
                <a:spcPts val="750"/>
              </a:spcBef>
              <a:defRPr/>
            </a:pPr>
            <a:r>
              <a:rPr lang="en-GB" sz="5600" dirty="0">
                <a:solidFill>
                  <a:srgbClr val="002060"/>
                </a:solidFill>
                <a:latin typeface="Arial" panose="020B0604020202020204" pitchFamily="34" charset="0"/>
                <a:cs typeface="Arial" panose="020B0604020202020204" pitchFamily="34" charset="0"/>
              </a:rPr>
              <a:t>Tele. 020 7594 5127</a:t>
            </a:r>
          </a:p>
          <a:p>
            <a:pPr defTabSz="685800">
              <a:spcBef>
                <a:spcPts val="750"/>
              </a:spcBef>
              <a:defRPr/>
            </a:pPr>
            <a:endParaRPr lang="en-GB" sz="2400" b="1" dirty="0">
              <a:solidFill>
                <a:srgbClr val="002060"/>
              </a:solidFill>
              <a:latin typeface="Arial" panose="020B0604020202020204" pitchFamily="34" charset="0"/>
              <a:cs typeface="Arial" panose="020B0604020202020204" pitchFamily="34" charset="0"/>
            </a:endParaRPr>
          </a:p>
          <a:p>
            <a:pPr defTabSz="685800">
              <a:spcBef>
                <a:spcPts val="750"/>
              </a:spcBef>
              <a:defRPr/>
            </a:pPr>
            <a:r>
              <a:rPr lang="en-GB" sz="6000" b="1" dirty="0">
                <a:solidFill>
                  <a:srgbClr val="002060"/>
                </a:solidFill>
                <a:latin typeface="Arial" panose="020B0604020202020204" pitchFamily="34" charset="0"/>
                <a:cs typeface="Arial" panose="020B0604020202020204" pitchFamily="34" charset="0"/>
              </a:rPr>
              <a:t>Melanie Bottrill </a:t>
            </a:r>
            <a:r>
              <a:rPr lang="en-GB" sz="6000" dirty="0">
                <a:solidFill>
                  <a:srgbClr val="002060"/>
                </a:solidFill>
                <a:latin typeface="Arial" panose="020B0604020202020204" pitchFamily="34" charset="0"/>
                <a:cs typeface="Arial" panose="020B0604020202020204" pitchFamily="34" charset="0"/>
              </a:rPr>
              <a:t>- Head Outreach Programmes</a:t>
            </a:r>
          </a:p>
          <a:p>
            <a:pPr defTabSz="685800">
              <a:spcBef>
                <a:spcPts val="750"/>
              </a:spcBef>
              <a:defRPr/>
            </a:pPr>
            <a:r>
              <a:rPr lang="en-GB" sz="5400" dirty="0">
                <a:solidFill>
                  <a:sysClr val="windowText" lastClr="000000"/>
                </a:solidFill>
                <a:latin typeface="Arial" panose="020B0604020202020204" pitchFamily="34" charset="0"/>
                <a:cs typeface="Arial" panose="020B0604020202020204" pitchFamily="34" charset="0"/>
                <a:hlinkClick r:id="rId4"/>
              </a:rPr>
              <a:t>m.bottrill@imperial.ac.uk</a:t>
            </a:r>
            <a:r>
              <a:rPr lang="en-GB" sz="5400" dirty="0">
                <a:solidFill>
                  <a:sysClr val="windowText" lastClr="000000"/>
                </a:solidFill>
                <a:latin typeface="Arial" panose="020B0604020202020204" pitchFamily="34" charset="0"/>
                <a:cs typeface="Arial" panose="020B0604020202020204" pitchFamily="34" charset="0"/>
              </a:rPr>
              <a:t>  </a:t>
            </a:r>
          </a:p>
          <a:p>
            <a:pPr defTabSz="685800">
              <a:spcBef>
                <a:spcPts val="750"/>
              </a:spcBef>
              <a:defRPr/>
            </a:pPr>
            <a:r>
              <a:rPr lang="en-GB" sz="5400" dirty="0">
                <a:solidFill>
                  <a:srgbClr val="002060"/>
                </a:solidFill>
                <a:latin typeface="Arial" panose="020B0604020202020204" pitchFamily="34" charset="0"/>
                <a:cs typeface="Arial" panose="020B0604020202020204" pitchFamily="34" charset="0"/>
              </a:rPr>
              <a:t>Tele. 020 7594 3685</a:t>
            </a:r>
          </a:p>
          <a:p>
            <a:pPr defTabSz="685800">
              <a:spcBef>
                <a:spcPts val="750"/>
              </a:spcBef>
              <a:defRPr/>
            </a:pPr>
            <a:endParaRPr lang="en-GB" sz="2400" dirty="0">
              <a:solidFill>
                <a:srgbClr val="002060"/>
              </a:solidFill>
              <a:latin typeface="Arial" panose="020B0604020202020204" pitchFamily="34" charset="0"/>
              <a:cs typeface="Arial" panose="020B0604020202020204" pitchFamily="34" charset="0"/>
            </a:endParaRPr>
          </a:p>
          <a:p>
            <a:pPr defTabSz="685800" fontAlgn="base">
              <a:spcBef>
                <a:spcPts val="750"/>
              </a:spcBef>
              <a:defRPr/>
            </a:pPr>
            <a:r>
              <a:rPr lang="en-GB" sz="6000" b="1" dirty="0">
                <a:solidFill>
                  <a:srgbClr val="002060"/>
                </a:solidFill>
                <a:latin typeface="Arial" panose="020B0604020202020204" pitchFamily="34" charset="0"/>
                <a:cs typeface="Arial" panose="020B0604020202020204" pitchFamily="34" charset="0"/>
              </a:rPr>
              <a:t>Louise Lindsay </a:t>
            </a:r>
            <a:r>
              <a:rPr lang="en-GB" sz="6000" dirty="0">
                <a:solidFill>
                  <a:srgbClr val="002060"/>
                </a:solidFill>
                <a:latin typeface="Arial" panose="020B0604020202020204" pitchFamily="34" charset="0"/>
                <a:cs typeface="Arial" panose="020B0604020202020204" pitchFamily="34" charset="0"/>
              </a:rPr>
              <a:t>- Director of Safeguarding</a:t>
            </a:r>
          </a:p>
          <a:p>
            <a:pPr defTabSz="685800" fontAlgn="base">
              <a:spcBef>
                <a:spcPts val="750"/>
              </a:spcBef>
              <a:defRPr/>
            </a:pPr>
            <a:r>
              <a:rPr lang="en-GB" sz="5400" u="sng" dirty="0">
                <a:solidFill>
                  <a:srgbClr val="006EAF"/>
                </a:solidFill>
                <a:latin typeface="Arial" panose="020B0604020202020204" pitchFamily="34" charset="0"/>
                <a:cs typeface="Arial" panose="020B0604020202020204" pitchFamily="34" charset="0"/>
                <a:hlinkClick r:id="rId5"/>
              </a:rPr>
              <a:t>l.lindsay@imperial.ac.uk</a:t>
            </a:r>
            <a:r>
              <a:rPr lang="en-GB" sz="5400" dirty="0">
                <a:solidFill>
                  <a:srgbClr val="006EAF"/>
                </a:solidFill>
                <a:latin typeface="Arial" panose="020B0604020202020204" pitchFamily="34" charset="0"/>
                <a:cs typeface="Arial" panose="020B0604020202020204" pitchFamily="34" charset="0"/>
              </a:rPr>
              <a:t>   </a:t>
            </a:r>
          </a:p>
          <a:p>
            <a:pPr defTabSz="685800" fontAlgn="base">
              <a:spcBef>
                <a:spcPts val="750"/>
              </a:spcBef>
              <a:defRPr/>
            </a:pPr>
            <a:r>
              <a:rPr lang="en-GB" sz="5400" dirty="0">
                <a:solidFill>
                  <a:srgbClr val="002060"/>
                </a:solidFill>
                <a:latin typeface="Arial" panose="020B0604020202020204" pitchFamily="34" charset="0"/>
                <a:cs typeface="Arial" panose="020B0604020202020204" pitchFamily="34" charset="0"/>
              </a:rPr>
              <a:t>Tele. 07872 850291</a:t>
            </a:r>
          </a:p>
          <a:p>
            <a:pPr defTabSz="685800" fontAlgn="base">
              <a:spcBef>
                <a:spcPts val="750"/>
              </a:spcBef>
              <a:defRPr/>
            </a:pPr>
            <a:endParaRPr lang="en-GB" sz="6000" dirty="0">
              <a:solidFill>
                <a:sysClr val="windowText" lastClr="000000"/>
              </a:solidFill>
              <a:latin typeface="Arial" panose="020B0604020202020204" pitchFamily="34" charset="0"/>
              <a:cs typeface="Arial" panose="020B0604020202020204" pitchFamily="34" charset="0"/>
            </a:endParaRPr>
          </a:p>
          <a:p>
            <a:pPr defTabSz="685800">
              <a:spcBef>
                <a:spcPts val="750"/>
              </a:spcBef>
              <a:defRPr/>
            </a:pPr>
            <a:endParaRPr lang="en-GB" sz="6000" dirty="0">
              <a:solidFill>
                <a:sysClr val="windowText" lastClr="000000"/>
              </a:solidFill>
              <a:latin typeface="Arial" panose="020B0604020202020204" pitchFamily="34" charset="0"/>
              <a:cs typeface="Arial" panose="020B0604020202020204" pitchFamily="34" charset="0"/>
            </a:endParaRPr>
          </a:p>
          <a:p>
            <a:pPr defTabSz="685800">
              <a:spcBef>
                <a:spcPts val="750"/>
              </a:spcBef>
              <a:defRPr/>
            </a:pPr>
            <a:endParaRPr lang="en-GB" sz="1200" dirty="0">
              <a:solidFill>
                <a:sysClr val="windowText" lastClr="000000"/>
              </a:solidFill>
              <a:latin typeface="Calibri" panose="020F0502020204030204"/>
            </a:endParaRPr>
          </a:p>
        </p:txBody>
      </p:sp>
      <p:sp>
        <p:nvSpPr>
          <p:cNvPr id="25" name="TextBox 24">
            <a:extLst>
              <a:ext uri="{FF2B5EF4-FFF2-40B4-BE49-F238E27FC236}">
                <a16:creationId xmlns:a16="http://schemas.microsoft.com/office/drawing/2014/main" id="{7B65B4DB-6B5C-42A9-8B7F-D515E20F025A}"/>
              </a:ext>
            </a:extLst>
          </p:cNvPr>
          <p:cNvSpPr txBox="1"/>
          <p:nvPr/>
        </p:nvSpPr>
        <p:spPr>
          <a:xfrm>
            <a:off x="2011738" y="511689"/>
            <a:ext cx="6542750" cy="438582"/>
          </a:xfrm>
          <a:prstGeom prst="rect">
            <a:avLst/>
          </a:prstGeom>
          <a:noFill/>
        </p:spPr>
        <p:txBody>
          <a:bodyPr wrap="square">
            <a:spAutoFit/>
          </a:bodyPr>
          <a:lstStyle/>
          <a:p>
            <a:pPr defTabSz="342900">
              <a:defRPr/>
            </a:pPr>
            <a:r>
              <a:rPr lang="en-GB" sz="2250" b="1" dirty="0">
                <a:solidFill>
                  <a:srgbClr val="002060"/>
                </a:solidFill>
                <a:latin typeface="Arial"/>
              </a:rPr>
              <a:t>	  Safeguarding Leads</a:t>
            </a:r>
            <a:endParaRPr lang="en-GB" sz="2250" b="1" dirty="0">
              <a:solidFill>
                <a:srgbClr val="002060"/>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EBC1F95B-1A9B-4E50-9885-2230D772D65F}"/>
              </a:ext>
            </a:extLst>
          </p:cNvPr>
          <p:cNvPicPr>
            <a:picLocks noChangeAspect="1"/>
          </p:cNvPicPr>
          <p:nvPr/>
        </p:nvPicPr>
        <p:blipFill rotWithShape="1">
          <a:blip r:embed="rId6">
            <a:extLst>
              <a:ext uri="{28A0092B-C50C-407E-A947-70E740481C1C}">
                <a14:useLocalDpi xmlns:a14="http://schemas.microsoft.com/office/drawing/2010/main" val="0"/>
              </a:ext>
            </a:extLst>
          </a:blip>
          <a:srcRect l="15044" t="7095" r="15195" b="23613"/>
          <a:stretch/>
        </p:blipFill>
        <p:spPr bwMode="auto">
          <a:xfrm>
            <a:off x="5254076" y="950271"/>
            <a:ext cx="3300412" cy="361942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33405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a:extLst>
              <a:ext uri="{FF2B5EF4-FFF2-40B4-BE49-F238E27FC236}">
                <a16:creationId xmlns:a16="http://schemas.microsoft.com/office/drawing/2014/main" id="{590C5A85-31BB-4D0E-91CC-384EE143D5B8}"/>
              </a:ext>
            </a:extLst>
          </p:cNvPr>
          <p:cNvSpPr txBox="1">
            <a:spLocks/>
          </p:cNvSpPr>
          <p:nvPr/>
        </p:nvSpPr>
        <p:spPr>
          <a:xfrm>
            <a:off x="1751632" y="664589"/>
            <a:ext cx="5811023" cy="572679"/>
          </a:xfrm>
          <a:prstGeom prst="rect">
            <a:avLst/>
          </a:prstGeom>
        </p:spPr>
        <p:txBody>
          <a:bodyPr vert="horz" lIns="68580" tIns="34290" rIns="68580" bIns="3429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700" b="1" dirty="0">
                <a:solidFill>
                  <a:srgbClr val="002060"/>
                </a:solidFill>
                <a:latin typeface="Arial" panose="020B0604020202020204" pitchFamily="34" charset="0"/>
                <a:cs typeface="Arial" panose="020B0604020202020204" pitchFamily="34" charset="0"/>
              </a:rPr>
              <a:t>A reminder of Imperial College teams with support options</a:t>
            </a:r>
          </a:p>
        </p:txBody>
      </p:sp>
      <p:sp>
        <p:nvSpPr>
          <p:cNvPr id="9" name="Content Placeholder 4">
            <a:extLst>
              <a:ext uri="{FF2B5EF4-FFF2-40B4-BE49-F238E27FC236}">
                <a16:creationId xmlns:a16="http://schemas.microsoft.com/office/drawing/2014/main" id="{788D2B1A-3137-4172-9794-E2DC2DD4A57A}"/>
              </a:ext>
            </a:extLst>
          </p:cNvPr>
          <p:cNvSpPr txBox="1">
            <a:spLocks/>
          </p:cNvSpPr>
          <p:nvPr/>
        </p:nvSpPr>
        <p:spPr>
          <a:xfrm>
            <a:off x="79746" y="1237269"/>
            <a:ext cx="4299374" cy="3404979"/>
          </a:xfrm>
          <a:prstGeom prst="rect">
            <a:avLst/>
          </a:prstGeom>
          <a:solidFill>
            <a:schemeClr val="accent2">
              <a:lumMod val="40000"/>
              <a:lumOff val="60000"/>
            </a:schemeClr>
          </a:solidFill>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685800">
              <a:lnSpc>
                <a:spcPct val="100000"/>
              </a:lnSpc>
              <a:spcBef>
                <a:spcPts val="0"/>
              </a:spcBef>
              <a:buNone/>
              <a:defRPr/>
            </a:pPr>
            <a:r>
              <a:rPr lang="en-GB" sz="2000" b="1" u="sng" dirty="0">
                <a:solidFill>
                  <a:srgbClr val="002060"/>
                </a:solidFill>
                <a:latin typeface="Arial" panose="020B0604020202020204" pitchFamily="34" charset="0"/>
                <a:cs typeface="Arial" panose="020B0604020202020204" pitchFamily="34" charset="0"/>
              </a:rPr>
              <a:t>STAFF</a:t>
            </a:r>
          </a:p>
          <a:p>
            <a:pPr marL="0" indent="0" algn="ctr" defTabSz="685800">
              <a:lnSpc>
                <a:spcPct val="100000"/>
              </a:lnSpc>
              <a:spcBef>
                <a:spcPts val="0"/>
              </a:spcBef>
              <a:buNone/>
              <a:defRPr/>
            </a:pPr>
            <a:endParaRPr lang="en-GB" sz="750" b="1" u="sng" dirty="0">
              <a:solidFill>
                <a:srgbClr val="002060"/>
              </a:solidFill>
              <a:latin typeface="Arial" panose="020B0604020202020204" pitchFamily="34" charset="0"/>
              <a:cs typeface="Arial" panose="020B0604020202020204" pitchFamily="34" charset="0"/>
            </a:endParaRPr>
          </a:p>
          <a:p>
            <a:pPr marL="0" indent="0" algn="ctr" defTabSz="685800">
              <a:lnSpc>
                <a:spcPct val="100000"/>
              </a:lnSpc>
              <a:spcBef>
                <a:spcPts val="0"/>
              </a:spcBef>
              <a:buNone/>
              <a:defRPr/>
            </a:pPr>
            <a:endParaRPr lang="en-GB" sz="750" b="1" u="sng" dirty="0">
              <a:solidFill>
                <a:srgbClr val="002060"/>
              </a:solidFill>
              <a:latin typeface="Arial" panose="020B0604020202020204" pitchFamily="34" charset="0"/>
              <a:cs typeface="Arial" panose="020B0604020202020204" pitchFamily="34" charset="0"/>
            </a:endParaRPr>
          </a:p>
          <a:p>
            <a:pPr marL="0" indent="0" algn="ctr" defTabSz="685800">
              <a:lnSpc>
                <a:spcPct val="100000"/>
              </a:lnSpc>
              <a:spcBef>
                <a:spcPts val="0"/>
              </a:spcBef>
              <a:buNone/>
              <a:defRPr/>
            </a:pPr>
            <a:r>
              <a:rPr lang="en-GB" sz="1600" b="1" dirty="0">
                <a:solidFill>
                  <a:srgbClr val="002060"/>
                </a:solidFill>
                <a:latin typeface="Arial" panose="020B0604020202020204" pitchFamily="34" charset="0"/>
                <a:cs typeface="Arial" panose="020B0604020202020204" pitchFamily="34" charset="0"/>
              </a:rPr>
              <a:t>Human Resources</a:t>
            </a:r>
          </a:p>
          <a:p>
            <a:pPr marL="0" indent="0" defTabSz="685800">
              <a:lnSpc>
                <a:spcPct val="100000"/>
              </a:lnSpc>
              <a:spcBef>
                <a:spcPts val="0"/>
              </a:spcBef>
              <a:buNone/>
              <a:defRPr/>
            </a:pPr>
            <a:endParaRPr lang="en-GB" sz="375" b="1" dirty="0">
              <a:solidFill>
                <a:srgbClr val="002060"/>
              </a:solidFill>
              <a:ea typeface="Calibri" panose="020F0502020204030204" pitchFamily="34" charset="0"/>
              <a:hlinkClick r:id="rId2">
                <a:extLst>
                  <a:ext uri="{A12FA001-AC4F-418D-AE19-62706E023703}">
                    <ahyp:hlinkClr xmlns:ahyp="http://schemas.microsoft.com/office/drawing/2018/hyperlinkcolor" val="tx"/>
                  </a:ext>
                </a:extLst>
              </a:hlinkClick>
            </a:endParaRPr>
          </a:p>
          <a:p>
            <a:pPr marL="0" indent="0" defTabSz="685800">
              <a:lnSpc>
                <a:spcPct val="100000"/>
              </a:lnSpc>
              <a:spcBef>
                <a:spcPts val="0"/>
              </a:spcBef>
              <a:buNone/>
              <a:defRPr/>
            </a:pPr>
            <a:endParaRPr lang="en-GB" sz="375" b="1" dirty="0">
              <a:solidFill>
                <a:srgbClr val="002060"/>
              </a:solidFill>
              <a:ea typeface="Calibri" panose="020F0502020204030204" pitchFamily="34" charset="0"/>
              <a:hlinkClick r:id="rId2">
                <a:extLst>
                  <a:ext uri="{A12FA001-AC4F-418D-AE19-62706E023703}">
                    <ahyp:hlinkClr xmlns:ahyp="http://schemas.microsoft.com/office/drawing/2018/hyperlinkcolor" val="tx"/>
                  </a:ext>
                </a:extLst>
              </a:hlinkClick>
            </a:endParaRPr>
          </a:p>
          <a:p>
            <a:pPr marL="0" indent="0" defTabSz="685800">
              <a:lnSpc>
                <a:spcPct val="100000"/>
              </a:lnSpc>
              <a:spcBef>
                <a:spcPts val="0"/>
              </a:spcBef>
              <a:buNone/>
              <a:defRPr/>
            </a:pPr>
            <a:endParaRPr lang="en-GB" sz="375" b="1" dirty="0">
              <a:solidFill>
                <a:srgbClr val="002060"/>
              </a:solidFill>
              <a:ea typeface="Calibri" panose="020F0502020204030204" pitchFamily="34" charset="0"/>
              <a:hlinkClick r:id="rId2">
                <a:extLst>
                  <a:ext uri="{A12FA001-AC4F-418D-AE19-62706E023703}">
                    <ahyp:hlinkClr xmlns:ahyp="http://schemas.microsoft.com/office/drawing/2018/hyperlinkcolor" val="tx"/>
                  </a:ext>
                </a:extLst>
              </a:hlinkClick>
            </a:endParaRPr>
          </a:p>
          <a:p>
            <a:pPr marL="0" indent="0" algn="ctr" defTabSz="685800">
              <a:lnSpc>
                <a:spcPct val="100000"/>
              </a:lnSpc>
              <a:spcBef>
                <a:spcPts val="0"/>
              </a:spcBef>
              <a:buNone/>
              <a:defRPr/>
            </a:pPr>
            <a:r>
              <a:rPr lang="en-GB" sz="1350" b="1" dirty="0">
                <a:solidFill>
                  <a:srgbClr val="002060"/>
                </a:solidFill>
                <a:latin typeface="Arial" panose="020B0604020202020204" pitchFamily="34" charset="0"/>
                <a:cs typeface="Arial" panose="020B0604020202020204" pitchFamily="34" charset="0"/>
              </a:rPr>
              <a:t>Contact us webpage link</a:t>
            </a:r>
            <a:endParaRPr lang="en-GB" sz="1350" b="1" dirty="0">
              <a:solidFill>
                <a:srgbClr val="0085CA"/>
              </a:solidFill>
              <a:latin typeface="+mj-lt"/>
              <a:ea typeface="Calibri" panose="020F0502020204030204" pitchFamily="34" charset="0"/>
              <a:hlinkClick r:id="rId2">
                <a:extLst>
                  <a:ext uri="{A12FA001-AC4F-418D-AE19-62706E023703}">
                    <ahyp:hlinkClr xmlns:ahyp="http://schemas.microsoft.com/office/drawing/2018/hyperlinkcolor" val="tx"/>
                  </a:ext>
                </a:extLst>
              </a:hlinkClick>
            </a:endParaRPr>
          </a:p>
          <a:p>
            <a:pPr marL="0" indent="0" algn="ctr" defTabSz="685800">
              <a:lnSpc>
                <a:spcPct val="100000"/>
              </a:lnSpc>
              <a:spcBef>
                <a:spcPts val="0"/>
              </a:spcBef>
              <a:buNone/>
              <a:defRPr/>
            </a:pPr>
            <a:r>
              <a:rPr lang="en-GB" sz="1350" u="sng" dirty="0">
                <a:solidFill>
                  <a:srgbClr val="0085CA"/>
                </a:solidFill>
                <a:latin typeface="+mj-lt"/>
                <a:ea typeface="Calibri" panose="020F0502020204030204" pitchFamily="34" charset="0"/>
                <a:hlinkClick r:id="rId2">
                  <a:extLst>
                    <a:ext uri="{A12FA001-AC4F-418D-AE19-62706E023703}">
                      <ahyp:hlinkClr xmlns:ahyp="http://schemas.microsoft.com/office/drawing/2018/hyperlinkcolor" val="tx"/>
                    </a:ext>
                  </a:extLst>
                </a:hlinkClick>
              </a:rPr>
              <a:t>Human Resources-Contact us for support</a:t>
            </a:r>
            <a:endParaRPr lang="en-GB" sz="1350" dirty="0">
              <a:solidFill>
                <a:srgbClr val="002060"/>
              </a:solidFill>
              <a:latin typeface="+mj-lt"/>
              <a:cs typeface="Arial" panose="020B0604020202020204" pitchFamily="34" charset="0"/>
            </a:endParaRPr>
          </a:p>
          <a:p>
            <a:pPr marL="0" indent="0" defTabSz="685800">
              <a:lnSpc>
                <a:spcPct val="100000"/>
              </a:lnSpc>
              <a:spcBef>
                <a:spcPts val="0"/>
              </a:spcBef>
              <a:buNone/>
              <a:defRPr/>
            </a:pPr>
            <a:endParaRPr lang="en-GB" sz="1350" b="1" dirty="0">
              <a:solidFill>
                <a:srgbClr val="002060"/>
              </a:solidFill>
              <a:latin typeface="Arial" panose="020B0604020202020204" pitchFamily="34" charset="0"/>
              <a:cs typeface="Arial" panose="020B0604020202020204" pitchFamily="34" charset="0"/>
            </a:endParaRPr>
          </a:p>
          <a:p>
            <a:pPr marL="0" indent="0" defTabSz="685800">
              <a:lnSpc>
                <a:spcPct val="100000"/>
              </a:lnSpc>
              <a:spcBef>
                <a:spcPts val="0"/>
              </a:spcBef>
              <a:buNone/>
              <a:defRPr/>
            </a:pPr>
            <a:endParaRPr lang="en-GB" sz="600" b="1" dirty="0">
              <a:solidFill>
                <a:prstClr val="black"/>
              </a:solidFill>
              <a:latin typeface="Arial" panose="020B0604020202020204" pitchFamily="34" charset="0"/>
              <a:cs typeface="Arial" panose="020B0604020202020204" pitchFamily="34" charset="0"/>
            </a:endParaRPr>
          </a:p>
          <a:p>
            <a:pPr marL="0" indent="0" defTabSz="685800">
              <a:lnSpc>
                <a:spcPct val="100000"/>
              </a:lnSpc>
              <a:spcBef>
                <a:spcPts val="0"/>
              </a:spcBef>
              <a:buNone/>
              <a:defRPr/>
            </a:pPr>
            <a:endParaRPr lang="en-GB" sz="600" b="1" dirty="0">
              <a:solidFill>
                <a:prstClr val="black"/>
              </a:solidFill>
              <a:latin typeface="Arial" panose="020B0604020202020204" pitchFamily="34" charset="0"/>
              <a:cs typeface="Arial" panose="020B0604020202020204" pitchFamily="34" charset="0"/>
            </a:endParaRPr>
          </a:p>
          <a:p>
            <a:pPr marL="0" indent="0" defTabSz="685800">
              <a:lnSpc>
                <a:spcPct val="100000"/>
              </a:lnSpc>
              <a:spcBef>
                <a:spcPts val="0"/>
              </a:spcBef>
              <a:buNone/>
              <a:defRPr/>
            </a:pPr>
            <a:endParaRPr lang="en-GB" sz="600" b="1" dirty="0">
              <a:solidFill>
                <a:prstClr val="black"/>
              </a:solidFill>
              <a:latin typeface="Arial" panose="020B0604020202020204" pitchFamily="34" charset="0"/>
              <a:cs typeface="Arial" panose="020B0604020202020204" pitchFamily="34" charset="0"/>
            </a:endParaRPr>
          </a:p>
          <a:p>
            <a:pPr marL="0" indent="0" defTabSz="685800">
              <a:lnSpc>
                <a:spcPct val="100000"/>
              </a:lnSpc>
              <a:spcBef>
                <a:spcPts val="0"/>
              </a:spcBef>
              <a:buNone/>
              <a:defRPr/>
            </a:pPr>
            <a:endParaRPr lang="en-GB" sz="600" b="1" dirty="0">
              <a:solidFill>
                <a:prstClr val="black"/>
              </a:solidFill>
              <a:latin typeface="Arial" panose="020B0604020202020204" pitchFamily="34" charset="0"/>
              <a:cs typeface="Arial" panose="020B0604020202020204" pitchFamily="34" charset="0"/>
            </a:endParaRPr>
          </a:p>
          <a:p>
            <a:pPr marL="0" indent="0" algn="ctr" defTabSz="685800">
              <a:lnSpc>
                <a:spcPct val="100000"/>
              </a:lnSpc>
              <a:spcBef>
                <a:spcPts val="0"/>
              </a:spcBef>
              <a:buNone/>
              <a:defRPr/>
            </a:pPr>
            <a:r>
              <a:rPr lang="en-GB" sz="1600" b="1" dirty="0">
                <a:solidFill>
                  <a:srgbClr val="002060"/>
                </a:solidFill>
                <a:latin typeface="Arial" panose="020B0604020202020204" pitchFamily="34" charset="0"/>
                <a:cs typeface="Arial" panose="020B0604020202020204" pitchFamily="34" charset="0"/>
              </a:rPr>
              <a:t>Occupational Health</a:t>
            </a:r>
          </a:p>
          <a:p>
            <a:pPr marL="0" indent="0" algn="ctr" defTabSz="685800">
              <a:lnSpc>
                <a:spcPct val="100000"/>
              </a:lnSpc>
              <a:spcBef>
                <a:spcPts val="0"/>
              </a:spcBef>
              <a:buNone/>
              <a:defRPr/>
            </a:pPr>
            <a:endParaRPr lang="en-GB" sz="600" b="1" dirty="0">
              <a:solidFill>
                <a:srgbClr val="002060"/>
              </a:solidFill>
              <a:latin typeface="Arial" panose="020B0604020202020204" pitchFamily="34" charset="0"/>
              <a:cs typeface="Arial" panose="020B0604020202020204" pitchFamily="34" charset="0"/>
            </a:endParaRPr>
          </a:p>
          <a:p>
            <a:pPr marL="0" indent="0" algn="ctr" defTabSz="685800">
              <a:lnSpc>
                <a:spcPct val="100000"/>
              </a:lnSpc>
              <a:spcBef>
                <a:spcPts val="0"/>
              </a:spcBef>
              <a:buNone/>
              <a:defRPr/>
            </a:pPr>
            <a:endParaRPr lang="en-GB" sz="600" b="1" dirty="0">
              <a:solidFill>
                <a:srgbClr val="002060"/>
              </a:solidFill>
              <a:latin typeface="Arial" panose="020B0604020202020204" pitchFamily="34" charset="0"/>
              <a:cs typeface="Arial" panose="020B0604020202020204" pitchFamily="34" charset="0"/>
            </a:endParaRPr>
          </a:p>
          <a:p>
            <a:pPr marL="0" indent="0" algn="ctr" defTabSz="685800">
              <a:lnSpc>
                <a:spcPct val="100000"/>
              </a:lnSpc>
              <a:spcBef>
                <a:spcPts val="0"/>
              </a:spcBef>
              <a:buNone/>
              <a:defRPr/>
            </a:pPr>
            <a:r>
              <a:rPr lang="en-GB" sz="1350" b="1" dirty="0">
                <a:solidFill>
                  <a:srgbClr val="002060"/>
                </a:solidFill>
                <a:latin typeface="Arial" panose="020B0604020202020204" pitchFamily="34" charset="0"/>
                <a:cs typeface="Arial" panose="020B0604020202020204" pitchFamily="34" charset="0"/>
              </a:rPr>
              <a:t>Claire O'Brien - </a:t>
            </a:r>
            <a:r>
              <a:rPr lang="en-GB" sz="1350" dirty="0">
                <a:solidFill>
                  <a:srgbClr val="002060"/>
                </a:solidFill>
                <a:latin typeface="Arial" panose="020B0604020202020204" pitchFamily="34" charset="0"/>
                <a:cs typeface="Arial" panose="020B0604020202020204" pitchFamily="34" charset="0"/>
              </a:rPr>
              <a:t>Director of Occupational Health</a:t>
            </a:r>
          </a:p>
          <a:p>
            <a:pPr marL="0" indent="0" algn="ctr" defTabSz="685800">
              <a:lnSpc>
                <a:spcPct val="100000"/>
              </a:lnSpc>
              <a:spcBef>
                <a:spcPts val="0"/>
              </a:spcBef>
              <a:buNone/>
              <a:defRPr/>
            </a:pPr>
            <a:r>
              <a:rPr lang="en-GB" sz="1350" dirty="0">
                <a:solidFill>
                  <a:prstClr val="black"/>
                </a:solidFill>
                <a:latin typeface="Arial" panose="020B0604020202020204" pitchFamily="34" charset="0"/>
                <a:cs typeface="Arial" panose="020B0604020202020204" pitchFamily="34" charset="0"/>
                <a:hlinkClick r:id="rId3"/>
              </a:rPr>
              <a:t>c.obrien@imperial.ac.uk</a:t>
            </a:r>
            <a:r>
              <a:rPr lang="en-GB" sz="1350" dirty="0">
                <a:solidFill>
                  <a:prstClr val="black"/>
                </a:solidFill>
                <a:latin typeface="Arial" panose="020B0604020202020204" pitchFamily="34" charset="0"/>
                <a:cs typeface="Arial" panose="020B0604020202020204" pitchFamily="34" charset="0"/>
              </a:rPr>
              <a:t>           </a:t>
            </a:r>
          </a:p>
          <a:p>
            <a:pPr marL="0" indent="0" algn="ctr" defTabSz="685800">
              <a:lnSpc>
                <a:spcPct val="100000"/>
              </a:lnSpc>
              <a:spcBef>
                <a:spcPts val="0"/>
              </a:spcBef>
              <a:buNone/>
              <a:defRPr/>
            </a:pPr>
            <a:r>
              <a:rPr lang="en-GB" sz="1350" dirty="0">
                <a:solidFill>
                  <a:srgbClr val="002060"/>
                </a:solidFill>
                <a:latin typeface="Arial" panose="020B0604020202020204" pitchFamily="34" charset="0"/>
                <a:cs typeface="Arial" panose="020B0604020202020204" pitchFamily="34" charset="0"/>
              </a:rPr>
              <a:t>Tele. 020 7594 9392</a:t>
            </a:r>
          </a:p>
          <a:p>
            <a:pPr marL="0" indent="0" defTabSz="685800">
              <a:lnSpc>
                <a:spcPct val="100000"/>
              </a:lnSpc>
              <a:spcBef>
                <a:spcPts val="0"/>
              </a:spcBef>
              <a:buNone/>
              <a:defRPr/>
            </a:pPr>
            <a:endParaRPr lang="en-GB" sz="1800" dirty="0">
              <a:solidFill>
                <a:prstClr val="black"/>
              </a:solidFill>
              <a:latin typeface="Arial" panose="020B0604020202020204" pitchFamily="34" charset="0"/>
              <a:cs typeface="Arial" panose="020B0604020202020204" pitchFamily="34" charset="0"/>
            </a:endParaRPr>
          </a:p>
          <a:p>
            <a:pPr marL="171450" indent="-171450" defTabSz="685800">
              <a:spcBef>
                <a:spcPts val="750"/>
              </a:spcBef>
              <a:defRPr/>
            </a:pPr>
            <a:endParaRPr lang="en-GB" sz="2100" dirty="0">
              <a:solidFill>
                <a:sysClr val="windowText" lastClr="000000"/>
              </a:solidFill>
              <a:latin typeface="Calibri" panose="020F0502020204030204"/>
            </a:endParaRPr>
          </a:p>
        </p:txBody>
      </p:sp>
      <p:sp>
        <p:nvSpPr>
          <p:cNvPr id="10" name="Content Placeholder 8">
            <a:extLst>
              <a:ext uri="{FF2B5EF4-FFF2-40B4-BE49-F238E27FC236}">
                <a16:creationId xmlns:a16="http://schemas.microsoft.com/office/drawing/2014/main" id="{8D0B9D37-8CA7-42A2-937D-C96D7E0314C0}"/>
              </a:ext>
            </a:extLst>
          </p:cNvPr>
          <p:cNvSpPr txBox="1">
            <a:spLocks/>
          </p:cNvSpPr>
          <p:nvPr/>
        </p:nvSpPr>
        <p:spPr>
          <a:xfrm>
            <a:off x="4457699" y="1237270"/>
            <a:ext cx="4606556" cy="3404978"/>
          </a:xfrm>
          <a:prstGeom prst="rect">
            <a:avLst/>
          </a:prstGeom>
          <a:solidFill>
            <a:schemeClr val="accent2">
              <a:lumMod val="40000"/>
              <a:lumOff val="60000"/>
            </a:schemeClr>
          </a:solidFill>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GB" sz="2000" b="1" u="sng" dirty="0">
                <a:solidFill>
                  <a:srgbClr val="002060"/>
                </a:solidFill>
                <a:latin typeface="Arial" panose="020B0604020202020204" pitchFamily="34" charset="0"/>
                <a:cs typeface="Arial" panose="020B0604020202020204" pitchFamily="34" charset="0"/>
              </a:rPr>
              <a:t>STUDENTS</a:t>
            </a:r>
          </a:p>
          <a:p>
            <a:pPr marL="0" indent="0" algn="ctr">
              <a:spcBef>
                <a:spcPts val="0"/>
              </a:spcBef>
              <a:buNone/>
            </a:pPr>
            <a:endParaRPr lang="en-GB" sz="750" b="1" u="sng" dirty="0">
              <a:solidFill>
                <a:srgbClr val="002060"/>
              </a:solidFill>
              <a:latin typeface="Arial" panose="020B0604020202020204" pitchFamily="34" charset="0"/>
              <a:cs typeface="Arial" panose="020B0604020202020204" pitchFamily="34" charset="0"/>
            </a:endParaRPr>
          </a:p>
          <a:p>
            <a:pPr marL="0" indent="0" algn="ctr">
              <a:spcBef>
                <a:spcPts val="0"/>
              </a:spcBef>
              <a:buNone/>
            </a:pPr>
            <a:endParaRPr lang="en-GB" sz="600" b="1" dirty="0">
              <a:solidFill>
                <a:srgbClr val="002060"/>
              </a:solidFill>
              <a:latin typeface="Arial" panose="020B0604020202020204" pitchFamily="34" charset="0"/>
              <a:cs typeface="Arial" panose="020B0604020202020204" pitchFamily="34" charset="0"/>
            </a:endParaRPr>
          </a:p>
          <a:p>
            <a:pPr marL="0" indent="0" algn="ctr">
              <a:spcBef>
                <a:spcPts val="0"/>
              </a:spcBef>
              <a:buNone/>
            </a:pPr>
            <a:endParaRPr lang="en-GB" sz="750" b="1" dirty="0">
              <a:solidFill>
                <a:srgbClr val="002060"/>
              </a:solidFill>
              <a:latin typeface="Arial" panose="020B0604020202020204" pitchFamily="34" charset="0"/>
              <a:cs typeface="Arial" panose="020B0604020202020204" pitchFamily="34" charset="0"/>
            </a:endParaRPr>
          </a:p>
          <a:p>
            <a:pPr marL="0" indent="0" algn="ctr">
              <a:spcBef>
                <a:spcPts val="0"/>
              </a:spcBef>
              <a:buNone/>
            </a:pPr>
            <a:r>
              <a:rPr lang="en-GB" sz="1600" b="1" dirty="0">
                <a:solidFill>
                  <a:srgbClr val="002060"/>
                </a:solidFill>
                <a:latin typeface="Arial" panose="020B0604020202020204" pitchFamily="34" charset="0"/>
                <a:cs typeface="Arial" panose="020B0604020202020204" pitchFamily="34" charset="0"/>
              </a:rPr>
              <a:t>Student Counselling</a:t>
            </a:r>
          </a:p>
          <a:p>
            <a:pPr marL="0" indent="0" algn="ctr">
              <a:spcBef>
                <a:spcPts val="0"/>
              </a:spcBef>
              <a:buNone/>
            </a:pPr>
            <a:endParaRPr lang="en-GB" sz="600" b="1" dirty="0">
              <a:solidFill>
                <a:srgbClr val="002060"/>
              </a:solidFill>
              <a:latin typeface="Arial" panose="020B0604020202020204" pitchFamily="34" charset="0"/>
              <a:cs typeface="Arial" panose="020B0604020202020204" pitchFamily="34" charset="0"/>
            </a:endParaRPr>
          </a:p>
          <a:p>
            <a:pPr marL="0" indent="0" algn="ctr">
              <a:spcBef>
                <a:spcPts val="0"/>
              </a:spcBef>
              <a:buNone/>
            </a:pPr>
            <a:endParaRPr lang="en-GB" sz="600" b="1" dirty="0">
              <a:solidFill>
                <a:srgbClr val="002060"/>
              </a:solidFill>
              <a:latin typeface="Arial" panose="020B0604020202020204" pitchFamily="34" charset="0"/>
              <a:cs typeface="Arial" panose="020B0604020202020204" pitchFamily="34" charset="0"/>
            </a:endParaRPr>
          </a:p>
          <a:p>
            <a:pPr marL="0" indent="0" algn="ctr">
              <a:lnSpc>
                <a:spcPct val="100000"/>
              </a:lnSpc>
              <a:spcBef>
                <a:spcPts val="0"/>
              </a:spcBef>
              <a:buNone/>
            </a:pPr>
            <a:r>
              <a:rPr lang="en-GB" sz="1350" b="1" dirty="0">
                <a:solidFill>
                  <a:srgbClr val="002060"/>
                </a:solidFill>
                <a:latin typeface="Arial" panose="020B0604020202020204" pitchFamily="34" charset="0"/>
                <a:cs typeface="Arial" panose="020B0604020202020204" pitchFamily="34" charset="0"/>
              </a:rPr>
              <a:t>Claire Fox </a:t>
            </a:r>
            <a:r>
              <a:rPr lang="en-GB" sz="1350" dirty="0">
                <a:solidFill>
                  <a:srgbClr val="002060"/>
                </a:solidFill>
                <a:latin typeface="Arial" panose="020B0604020202020204" pitchFamily="34" charset="0"/>
                <a:cs typeface="Arial" panose="020B0604020202020204" pitchFamily="34" charset="0"/>
              </a:rPr>
              <a:t>- Head of Student Counselling &amp; Mental Health</a:t>
            </a:r>
          </a:p>
          <a:p>
            <a:pPr marL="0" indent="0" algn="ctr">
              <a:lnSpc>
                <a:spcPct val="100000"/>
              </a:lnSpc>
              <a:spcBef>
                <a:spcPts val="0"/>
              </a:spcBef>
              <a:buNone/>
            </a:pPr>
            <a:r>
              <a:rPr lang="en-GB" sz="1350" dirty="0">
                <a:latin typeface="Arial" panose="020B0604020202020204" pitchFamily="34" charset="0"/>
                <a:cs typeface="Arial" panose="020B0604020202020204" pitchFamily="34" charset="0"/>
                <a:hlinkClick r:id="rId4"/>
              </a:rPr>
              <a:t>c.fox@imperial.ac.uk</a:t>
            </a:r>
            <a:endParaRPr lang="en-GB" sz="1350" dirty="0">
              <a:latin typeface="Arial" panose="020B0604020202020204" pitchFamily="34" charset="0"/>
              <a:cs typeface="Arial" panose="020B0604020202020204" pitchFamily="34" charset="0"/>
            </a:endParaRPr>
          </a:p>
          <a:p>
            <a:pPr marL="0" indent="0" algn="ctr">
              <a:lnSpc>
                <a:spcPct val="100000"/>
              </a:lnSpc>
              <a:spcBef>
                <a:spcPts val="0"/>
              </a:spcBef>
              <a:buNone/>
            </a:pPr>
            <a:r>
              <a:rPr lang="en-GB" sz="1350" dirty="0">
                <a:solidFill>
                  <a:srgbClr val="002060"/>
                </a:solidFill>
                <a:latin typeface="Arial" panose="020B0604020202020204" pitchFamily="34" charset="0"/>
                <a:cs typeface="Arial" panose="020B0604020202020204" pitchFamily="34" charset="0"/>
              </a:rPr>
              <a:t>Tele. 020 7594 5310</a:t>
            </a:r>
          </a:p>
          <a:p>
            <a:pPr marL="0" indent="0">
              <a:lnSpc>
                <a:spcPct val="100000"/>
              </a:lnSpc>
              <a:buNone/>
            </a:pPr>
            <a:endParaRPr lang="en-GB" sz="600" dirty="0">
              <a:latin typeface="Arial" panose="020B0604020202020204" pitchFamily="34" charset="0"/>
              <a:cs typeface="Arial" panose="020B0604020202020204" pitchFamily="34" charset="0"/>
            </a:endParaRPr>
          </a:p>
          <a:p>
            <a:pPr marL="0" indent="0" algn="ctr">
              <a:lnSpc>
                <a:spcPct val="100000"/>
              </a:lnSpc>
              <a:buNone/>
            </a:pPr>
            <a:r>
              <a:rPr lang="en-GB" sz="1600" b="1" dirty="0">
                <a:solidFill>
                  <a:srgbClr val="002060"/>
                </a:solidFill>
                <a:latin typeface="Arial" panose="020B0604020202020204" pitchFamily="34" charset="0"/>
                <a:cs typeface="Arial" panose="020B0604020202020204" pitchFamily="34" charset="0"/>
              </a:rPr>
              <a:t>Disability Advisory Services</a:t>
            </a:r>
          </a:p>
          <a:p>
            <a:pPr marL="0" indent="0">
              <a:lnSpc>
                <a:spcPct val="100000"/>
              </a:lnSpc>
              <a:spcBef>
                <a:spcPts val="0"/>
              </a:spcBef>
              <a:buNone/>
            </a:pPr>
            <a:endParaRPr lang="en-GB" sz="600" b="1" dirty="0">
              <a:solidFill>
                <a:srgbClr val="002060"/>
              </a:solidFill>
              <a:latin typeface="Arial" panose="020B0604020202020204" pitchFamily="34" charset="0"/>
              <a:cs typeface="Arial" panose="020B0604020202020204" pitchFamily="34" charset="0"/>
            </a:endParaRPr>
          </a:p>
          <a:p>
            <a:pPr marL="0" indent="0">
              <a:lnSpc>
                <a:spcPct val="100000"/>
              </a:lnSpc>
              <a:spcBef>
                <a:spcPts val="0"/>
              </a:spcBef>
              <a:buNone/>
            </a:pPr>
            <a:endParaRPr lang="en-GB" sz="600" b="1" dirty="0">
              <a:solidFill>
                <a:srgbClr val="002060"/>
              </a:solidFill>
              <a:latin typeface="Arial" panose="020B0604020202020204" pitchFamily="34" charset="0"/>
              <a:cs typeface="Arial" panose="020B0604020202020204" pitchFamily="34" charset="0"/>
            </a:endParaRPr>
          </a:p>
          <a:p>
            <a:pPr marL="0" indent="0" algn="ctr">
              <a:lnSpc>
                <a:spcPct val="100000"/>
              </a:lnSpc>
              <a:spcBef>
                <a:spcPts val="0"/>
              </a:spcBef>
              <a:buNone/>
            </a:pPr>
            <a:r>
              <a:rPr lang="en-GB" sz="1350" b="1" dirty="0">
                <a:solidFill>
                  <a:srgbClr val="002060"/>
                </a:solidFill>
                <a:latin typeface="Arial" panose="020B0604020202020204" pitchFamily="34" charset="0"/>
                <a:cs typeface="Arial" panose="020B0604020202020204" pitchFamily="34" charset="0"/>
              </a:rPr>
              <a:t>Maureen O’Brien </a:t>
            </a:r>
            <a:r>
              <a:rPr lang="en-GB" sz="1350" dirty="0">
                <a:solidFill>
                  <a:srgbClr val="002060"/>
                </a:solidFill>
                <a:latin typeface="Arial" panose="020B0604020202020204" pitchFamily="34" charset="0"/>
                <a:cs typeface="Arial" panose="020B0604020202020204" pitchFamily="34" charset="0"/>
              </a:rPr>
              <a:t>- Head of Disability Advisory Service </a:t>
            </a:r>
            <a:r>
              <a:rPr lang="en-GB" sz="1350" dirty="0">
                <a:latin typeface="Arial" panose="020B0604020202020204" pitchFamily="34" charset="0"/>
                <a:cs typeface="Arial" panose="020B0604020202020204" pitchFamily="34" charset="0"/>
                <a:hlinkClick r:id="rId5"/>
              </a:rPr>
              <a:t>maureen.obrien@imperial.ac.uk</a:t>
            </a:r>
            <a:r>
              <a:rPr lang="en-GB" sz="1350" dirty="0">
                <a:latin typeface="Arial" panose="020B0604020202020204" pitchFamily="34" charset="0"/>
                <a:cs typeface="Arial" panose="020B0604020202020204" pitchFamily="34" charset="0"/>
              </a:rPr>
              <a:t> </a:t>
            </a:r>
          </a:p>
          <a:p>
            <a:pPr marL="0" indent="0" algn="ctr">
              <a:lnSpc>
                <a:spcPct val="100000"/>
              </a:lnSpc>
              <a:spcBef>
                <a:spcPts val="0"/>
              </a:spcBef>
              <a:buNone/>
            </a:pPr>
            <a:r>
              <a:rPr lang="en-GB" sz="1350" dirty="0">
                <a:solidFill>
                  <a:srgbClr val="002060"/>
                </a:solidFill>
                <a:latin typeface="Arial" panose="020B0604020202020204" pitchFamily="34" charset="0"/>
                <a:cs typeface="Arial" panose="020B0604020202020204" pitchFamily="34" charset="0"/>
              </a:rPr>
              <a:t>Tele. 020 7594 2168</a:t>
            </a:r>
          </a:p>
        </p:txBody>
      </p:sp>
    </p:spTree>
    <p:extLst>
      <p:ext uri="{BB962C8B-B14F-4D97-AF65-F5344CB8AC3E}">
        <p14:creationId xmlns:p14="http://schemas.microsoft.com/office/powerpoint/2010/main" val="391101801"/>
      </p:ext>
    </p:extLst>
  </p:cSld>
  <p:clrMapOvr>
    <a:masterClrMapping/>
  </p:clrMapOvr>
</p:sld>
</file>

<file path=ppt/theme/theme1.xml><?xml version="1.0" encoding="utf-8"?>
<a:theme xmlns:a="http://schemas.openxmlformats.org/drawingml/2006/main" name="Imperial College London Theme">
  <a:themeElements>
    <a:clrScheme name="Imperial College London Presentation">
      <a:dk1>
        <a:srgbClr val="000000"/>
      </a:dk1>
      <a:lt1>
        <a:sysClr val="window" lastClr="FFFFFF"/>
      </a:lt1>
      <a:dk2>
        <a:srgbClr val="003E74"/>
      </a:dk2>
      <a:lt2>
        <a:srgbClr val="9D9D9D"/>
      </a:lt2>
      <a:accent1>
        <a:srgbClr val="0085CA"/>
      </a:accent1>
      <a:accent2>
        <a:srgbClr val="006EAF"/>
      </a:accent2>
      <a:accent3>
        <a:srgbClr val="0CA1CD"/>
      </a:accent3>
      <a:accent4>
        <a:srgbClr val="008EAA"/>
      </a:accent4>
      <a:accent5>
        <a:srgbClr val="379F9F"/>
      </a:accent5>
      <a:accent6>
        <a:srgbClr val="0085CA"/>
      </a:accent6>
      <a:hlink>
        <a:srgbClr val="0085CA"/>
      </a:hlink>
      <a:folHlink>
        <a:srgbClr val="0085C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Imperial College London Presentation">
      <a:dk1>
        <a:srgbClr val="000000"/>
      </a:dk1>
      <a:lt1>
        <a:sysClr val="window" lastClr="FFFFFF"/>
      </a:lt1>
      <a:dk2>
        <a:srgbClr val="003E74"/>
      </a:dk2>
      <a:lt2>
        <a:srgbClr val="9D9D9D"/>
      </a:lt2>
      <a:accent1>
        <a:srgbClr val="0085CA"/>
      </a:accent1>
      <a:accent2>
        <a:srgbClr val="006EAF"/>
      </a:accent2>
      <a:accent3>
        <a:srgbClr val="0CA1CD"/>
      </a:accent3>
      <a:accent4>
        <a:srgbClr val="008EAA"/>
      </a:accent4>
      <a:accent5>
        <a:srgbClr val="379F9F"/>
      </a:accent5>
      <a:accent6>
        <a:srgbClr val="0085CA"/>
      </a:accent6>
      <a:hlink>
        <a:srgbClr val="0085CA"/>
      </a:hlink>
      <a:folHlink>
        <a:srgbClr val="0085C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Imperial College London Presentation">
      <a:dk1>
        <a:srgbClr val="000000"/>
      </a:dk1>
      <a:lt1>
        <a:sysClr val="window" lastClr="FFFFFF"/>
      </a:lt1>
      <a:dk2>
        <a:srgbClr val="003E74"/>
      </a:dk2>
      <a:lt2>
        <a:srgbClr val="9D9D9D"/>
      </a:lt2>
      <a:accent1>
        <a:srgbClr val="0085CA"/>
      </a:accent1>
      <a:accent2>
        <a:srgbClr val="006EAF"/>
      </a:accent2>
      <a:accent3>
        <a:srgbClr val="0CA1CD"/>
      </a:accent3>
      <a:accent4>
        <a:srgbClr val="008EAA"/>
      </a:accent4>
      <a:accent5>
        <a:srgbClr val="379F9F"/>
      </a:accent5>
      <a:accent6>
        <a:srgbClr val="0085CA"/>
      </a:accent6>
      <a:hlink>
        <a:srgbClr val="0085CA"/>
      </a:hlink>
      <a:folHlink>
        <a:srgbClr val="0085C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F5AA46F6C8E5F4CBAD52AF58D81E4C7" ma:contentTypeVersion="12" ma:contentTypeDescription="Create a new document." ma:contentTypeScope="" ma:versionID="6d6870a1fe90aed661d4ad241f59773a">
  <xsd:schema xmlns:xsd="http://www.w3.org/2001/XMLSchema" xmlns:xs="http://www.w3.org/2001/XMLSchema" xmlns:p="http://schemas.microsoft.com/office/2006/metadata/properties" xmlns:ns2="18f512d6-8ea6-46d0-bf5b-8bde0dba27a9" xmlns:ns3="195b0a4b-8ce8-4f73-b723-cfb135286668" targetNamespace="http://schemas.microsoft.com/office/2006/metadata/properties" ma:root="true" ma:fieldsID="48779ce228b7d7ff8b7673e3648c5ef4" ns2:_="" ns3:_="">
    <xsd:import namespace="18f512d6-8ea6-46d0-bf5b-8bde0dba27a9"/>
    <xsd:import namespace="195b0a4b-8ce8-4f73-b723-cfb1352866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f512d6-8ea6-46d0-bf5b-8bde0dba27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95b0a4b-8ce8-4f73-b723-cfb13528666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FD50078-8EBE-4DBE-828A-EC9BF32EB5DB}">
  <ds:schemaRefs>
    <ds:schemaRef ds:uri="http://schemas.microsoft.com/sharepoint/v3/contenttype/forms"/>
  </ds:schemaRefs>
</ds:datastoreItem>
</file>

<file path=customXml/itemProps2.xml><?xml version="1.0" encoding="utf-8"?>
<ds:datastoreItem xmlns:ds="http://schemas.openxmlformats.org/officeDocument/2006/customXml" ds:itemID="{3E162B06-941F-4716-BF4D-0CDFADD719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f512d6-8ea6-46d0-bf5b-8bde0dba27a9"/>
    <ds:schemaRef ds:uri="195b0a4b-8ce8-4f73-b723-cfb1352866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BC4BC97-11B8-4B58-A8A8-C684ADA0AEF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213</TotalTime>
  <Words>1133</Words>
  <Application>Microsoft Office PowerPoint</Application>
  <PresentationFormat>On-screen Show (16:9)</PresentationFormat>
  <Paragraphs>132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Segoe UI</vt:lpstr>
      <vt:lpstr>Imperial College London Theme</vt:lpstr>
      <vt:lpstr>Internal and external referral routes and support</vt:lpstr>
      <vt:lpstr>Safeguarding Policy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Imperial College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Abby Bolt</dc:creator>
  <cp:lastModifiedBy>Cooling, Caroline</cp:lastModifiedBy>
  <cp:revision>37</cp:revision>
  <dcterms:created xsi:type="dcterms:W3CDTF">2017-02-16T14:49:58Z</dcterms:created>
  <dcterms:modified xsi:type="dcterms:W3CDTF">2024-05-03T10:07:21Z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0x0101008F5AA46F6C8E5F4CBAD52AF58D81E4C7</vt:lpwstr>
  </property>
</Properties>
</file>