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80"/>
    <a:srgbClr val="E6E5F9"/>
    <a:srgbClr val="B4A9ED"/>
    <a:srgbClr val="7D6AEE"/>
    <a:srgbClr val="01F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91"/>
    <p:restoredTop sz="94658"/>
  </p:normalViewPr>
  <p:slideViewPr>
    <p:cSldViewPr snapToGrid="0">
      <p:cViewPr>
        <p:scale>
          <a:sx n="100" d="100"/>
          <a:sy n="100" d="100"/>
        </p:scale>
        <p:origin x="80" y="-56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, Hannah L" userId="97d7452b-6dec-4a46-a8a1-7503a52ea34e" providerId="ADAL" clId="{CB8EBC78-6BE4-4D12-A5A6-A31D3961FA9A}"/>
    <pc:docChg chg="modSld">
      <pc:chgData name="Scott, Hannah L" userId="97d7452b-6dec-4a46-a8a1-7503a52ea34e" providerId="ADAL" clId="{CB8EBC78-6BE4-4D12-A5A6-A31D3961FA9A}" dt="2026-06-26T12:46:42.567" v="8" actId="20577"/>
      <pc:docMkLst>
        <pc:docMk/>
      </pc:docMkLst>
      <pc:sldChg chg="modSp mod">
        <pc:chgData name="Scott, Hannah L" userId="97d7452b-6dec-4a46-a8a1-7503a52ea34e" providerId="ADAL" clId="{CB8EBC78-6BE4-4D12-A5A6-A31D3961FA9A}" dt="2026-06-26T12:46:42.567" v="8" actId="20577"/>
        <pc:sldMkLst>
          <pc:docMk/>
          <pc:sldMk cId="272515598" sldId="256"/>
        </pc:sldMkLst>
        <pc:spChg chg="mod">
          <ac:chgData name="Scott, Hannah L" userId="97d7452b-6dec-4a46-a8a1-7503a52ea34e" providerId="ADAL" clId="{CB8EBC78-6BE4-4D12-A5A6-A31D3961FA9A}" dt="2026-06-26T12:46:42.567" v="8" actId="20577"/>
          <ac:spMkLst>
            <pc:docMk/>
            <pc:sldMk cId="272515598" sldId="256"/>
            <ac:spMk id="27" creationId="{E923B2D2-49BE-91E3-F151-417C3F05B26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10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0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>
                    <a:tint val="82000"/>
                  </a:schemeClr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82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82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82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82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82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82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82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5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3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9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13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25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1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1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E38D8F-EBB2-E344-8556-7F47324CA7E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C0782A-1F23-C045-8C77-652C1F84D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9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Diagonal Corner of Rectangle 21">
            <a:extLst>
              <a:ext uri="{FF2B5EF4-FFF2-40B4-BE49-F238E27FC236}">
                <a16:creationId xmlns:a16="http://schemas.microsoft.com/office/drawing/2014/main" id="{0354F0B6-8318-5BCB-E038-9CC37A0C63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2015" y="280665"/>
            <a:ext cx="10127782" cy="14539278"/>
          </a:xfrm>
          <a:prstGeom prst="round2DiagRect">
            <a:avLst>
              <a:gd name="adj1" fmla="val 622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 Diagonal Corner of Rectangle 29">
            <a:extLst>
              <a:ext uri="{FF2B5EF4-FFF2-40B4-BE49-F238E27FC236}">
                <a16:creationId xmlns:a16="http://schemas.microsoft.com/office/drawing/2014/main" id="{E06980E4-2F18-01A1-4EDB-CDD7305FF9C8}"/>
              </a:ext>
            </a:extLst>
          </p:cNvPr>
          <p:cNvSpPr/>
          <p:nvPr/>
        </p:nvSpPr>
        <p:spPr>
          <a:xfrm>
            <a:off x="282015" y="250799"/>
            <a:ext cx="4627149" cy="2378507"/>
          </a:xfrm>
          <a:prstGeom prst="round2DiagRect">
            <a:avLst/>
          </a:prstGeom>
          <a:solidFill>
            <a:srgbClr val="0102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6129B-31D2-CE64-3505-9C24D3310BD3}"/>
              </a:ext>
            </a:extLst>
          </p:cNvPr>
          <p:cNvSpPr txBox="1"/>
          <p:nvPr/>
        </p:nvSpPr>
        <p:spPr>
          <a:xfrm>
            <a:off x="2130376" y="588681"/>
            <a:ext cx="2349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Imperial Sans Display" panose="020B0503020202020204" pitchFamily="34" charset="77"/>
              </a:rPr>
              <a:t>7 Steps </a:t>
            </a:r>
            <a:r>
              <a:rPr lang="en-US" sz="2400" dirty="0">
                <a:solidFill>
                  <a:schemeClr val="bg1"/>
                </a:solidFill>
                <a:latin typeface="Imperial Sans Display" panose="020B0503020202020204" pitchFamily="34" charset="77"/>
              </a:rPr>
              <a:t>to ICT Sustainability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58AACE-4464-1332-436F-77F9E66FB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883" y="4516669"/>
            <a:ext cx="4430318" cy="24917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26B050-0B7C-5243-E066-CADA87A87708}"/>
              </a:ext>
            </a:extLst>
          </p:cNvPr>
          <p:cNvSpPr txBox="1"/>
          <p:nvPr/>
        </p:nvSpPr>
        <p:spPr>
          <a:xfrm>
            <a:off x="5677992" y="3635949"/>
            <a:ext cx="4397326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898"/>
              </a:lnSpc>
              <a:buFont typeface="+mj-lt"/>
              <a:buAutoNum type="arabicPeriod" startAt="3"/>
            </a:pPr>
            <a:r>
              <a:rPr lang="en-GB" sz="1600" b="1" dirty="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 Use better - Geek out, the green way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4AB4C9-4B53-809A-4E85-7F0C85EB64A9}"/>
              </a:ext>
            </a:extLst>
          </p:cNvPr>
          <p:cNvSpPr txBox="1"/>
          <p:nvPr/>
        </p:nvSpPr>
        <p:spPr>
          <a:xfrm>
            <a:off x="5677993" y="3986380"/>
            <a:ext cx="3457779" cy="469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Researchers! Carrying out computational research has an environmental impact.  </a:t>
            </a:r>
            <a:endParaRPr lang="en-US" sz="1200" dirty="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56FEFF-91FD-145B-02ED-2351FC20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20" y="681322"/>
            <a:ext cx="1067616" cy="1466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9C5371-23A6-1B04-B2D5-954FFE742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599" y="2182793"/>
            <a:ext cx="1151550" cy="126403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FE6EF8B-CFAE-051B-E73D-F3888017EAE1}"/>
              </a:ext>
            </a:extLst>
          </p:cNvPr>
          <p:cNvGrpSpPr/>
          <p:nvPr/>
        </p:nvGrpSpPr>
        <p:grpSpPr>
          <a:xfrm>
            <a:off x="4913645" y="389535"/>
            <a:ext cx="5727113" cy="3059123"/>
            <a:chOff x="4913645" y="389535"/>
            <a:chExt cx="5727113" cy="305912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782369-B70F-3D2F-B411-547E1C2895BE}"/>
                </a:ext>
              </a:extLst>
            </p:cNvPr>
            <p:cNvSpPr txBox="1"/>
            <p:nvPr/>
          </p:nvSpPr>
          <p:spPr>
            <a:xfrm>
              <a:off x="5006911" y="389535"/>
              <a:ext cx="3183157" cy="336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ts val="1898"/>
                </a:lnSpc>
                <a:buFont typeface="+mj-lt"/>
                <a:buAutoNum type="arabicPeriod"/>
              </a:pPr>
              <a:r>
                <a:rPr lang="en-GB" sz="1600" b="1" i="0" dirty="0">
                  <a:solidFill>
                    <a:srgbClr val="010280"/>
                  </a:solidFill>
                  <a:effectLst/>
                  <a:latin typeface="Imperial Sans Display" panose="020B0803020202020204" pitchFamily="34" charset="77"/>
                </a:rPr>
                <a:t> Buy less and buy better</a:t>
              </a:r>
              <a:r>
                <a:rPr lang="en-GB" sz="1600" b="0" i="0" dirty="0">
                  <a:solidFill>
                    <a:srgbClr val="010280"/>
                  </a:solidFill>
                  <a:effectLst/>
                  <a:latin typeface="Imperial Sans Display" panose="020B0803020202020204" pitchFamily="34" charset="77"/>
                </a:rPr>
                <a:t> 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2F3BF7-A67C-AF11-6B24-3EF7DD301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3645" y="1448735"/>
              <a:ext cx="3555848" cy="199992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5F3391-2859-E30E-C941-2D2966005DED}"/>
                </a:ext>
              </a:extLst>
            </p:cNvPr>
            <p:cNvSpPr txBox="1"/>
            <p:nvPr/>
          </p:nvSpPr>
          <p:spPr>
            <a:xfrm>
              <a:off x="5013314" y="709184"/>
              <a:ext cx="5627444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200" dirty="0">
                  <a:solidFill>
                    <a:srgbClr val="010280"/>
                  </a:solidFill>
                  <a:latin typeface="Imperial Sans Display"/>
                </a:rPr>
                <a:t>A large volume of greenhouse gas emissions are released during the manufacturing process of ICT equipment including phones, laptops, desktops, workstations and servers.</a:t>
              </a:r>
              <a:r>
                <a:rPr lang="en-US" sz="1200" b="1" dirty="0">
                  <a:solidFill>
                    <a:srgbClr val="010280"/>
                  </a:solidFill>
                  <a:latin typeface="Imperial Sans Display"/>
                </a:rPr>
                <a:t> This is called embodied carbon.  </a:t>
              </a:r>
            </a:p>
          </p:txBody>
        </p:sp>
        <p:sp>
          <p:nvSpPr>
            <p:cNvPr id="29" name="Round Diagonal Corner of Rectangle 28">
              <a:extLst>
                <a:ext uri="{FF2B5EF4-FFF2-40B4-BE49-F238E27FC236}">
                  <a16:creationId xmlns:a16="http://schemas.microsoft.com/office/drawing/2014/main" id="{054E8C62-6C20-FD18-B768-74AEA77CC33A}"/>
                </a:ext>
              </a:extLst>
            </p:cNvPr>
            <p:cNvSpPr/>
            <p:nvPr/>
          </p:nvSpPr>
          <p:spPr>
            <a:xfrm>
              <a:off x="8568722" y="1469713"/>
              <a:ext cx="1565579" cy="843785"/>
            </a:xfrm>
            <a:prstGeom prst="round2DiagRect">
              <a:avLst/>
            </a:prstGeom>
            <a:solidFill>
              <a:srgbClr val="B4A9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F7CB551E-E41A-6A7E-4498-BA4A5AD82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0967" y="1562238"/>
              <a:ext cx="1326523" cy="692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lang="en-US" sz="9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Consider using Imperial’s </a:t>
              </a:r>
              <a:r>
                <a:rPr lang="en-US" sz="900" b="1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Research</a:t>
              </a:r>
              <a:r>
                <a:rPr lang="en-US" sz="9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 </a:t>
              </a:r>
              <a:r>
                <a:rPr lang="en-US" sz="900" b="1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Computing Service</a:t>
              </a:r>
              <a:r>
                <a:rPr lang="en-US" sz="9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 instead of buying workstations/new servers for your research</a:t>
              </a:r>
            </a:p>
          </p:txBody>
        </p:sp>
        <p:sp>
          <p:nvSpPr>
            <p:cNvPr id="36" name="Round Diagonal Corner of Rectangle 35">
              <a:extLst>
                <a:ext uri="{FF2B5EF4-FFF2-40B4-BE49-F238E27FC236}">
                  <a16:creationId xmlns:a16="http://schemas.microsoft.com/office/drawing/2014/main" id="{8F5B487E-AC9E-C84F-86E7-8079463C175E}"/>
                </a:ext>
              </a:extLst>
            </p:cNvPr>
            <p:cNvSpPr/>
            <p:nvPr/>
          </p:nvSpPr>
          <p:spPr>
            <a:xfrm>
              <a:off x="8568722" y="2430167"/>
              <a:ext cx="1573506" cy="803454"/>
            </a:xfrm>
            <a:prstGeom prst="round2DiagRect">
              <a:avLst/>
            </a:prstGeom>
            <a:solidFill>
              <a:srgbClr val="E6E5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6033687-BE78-F87B-E0A0-0A3352E0110B}"/>
                </a:ext>
              </a:extLst>
            </p:cNvPr>
            <p:cNvSpPr txBox="1"/>
            <p:nvPr/>
          </p:nvSpPr>
          <p:spPr>
            <a:xfrm>
              <a:off x="8591308" y="2528581"/>
              <a:ext cx="1818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Only buy what is needed</a:t>
              </a:r>
            </a:p>
            <a:p>
              <a:r>
                <a:rPr lang="en-US" sz="9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Consider purchasing </a:t>
              </a:r>
              <a:br>
                <a:rPr lang="en-US" sz="9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</a:br>
              <a:r>
                <a:rPr lang="en-US" sz="9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certified refurbished &amp; remanufactured devices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3FE35CB-EEFA-2E10-3682-D5C04EAF0A4E}"/>
              </a:ext>
            </a:extLst>
          </p:cNvPr>
          <p:cNvGrpSpPr/>
          <p:nvPr/>
        </p:nvGrpSpPr>
        <p:grpSpPr>
          <a:xfrm>
            <a:off x="397490" y="2796666"/>
            <a:ext cx="5347207" cy="4191175"/>
            <a:chOff x="397490" y="2796666"/>
            <a:chExt cx="5347207" cy="41911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8B6716-39DA-22D6-E50F-BE7B542F8744}"/>
                </a:ext>
              </a:extLst>
            </p:cNvPr>
            <p:cNvSpPr txBox="1"/>
            <p:nvPr/>
          </p:nvSpPr>
          <p:spPr>
            <a:xfrm>
              <a:off x="418821" y="3407974"/>
              <a:ext cx="286286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AI comes with a significant environmental cost, consuming vast amounts of electricity and water, with its impact growing exponentially each year.</a:t>
              </a:r>
            </a:p>
            <a:p>
              <a:endParaRPr lang="en-GB" sz="1200" dirty="0">
                <a:solidFill>
                  <a:srgbClr val="010280"/>
                </a:solidFill>
                <a:latin typeface="Imperial Sans Display" panose="020B0503020202020204" pitchFamily="34" charset="77"/>
              </a:endParaRPr>
            </a:p>
            <a:p>
              <a:r>
                <a:rPr lang="en-GB" sz="12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It has been predicted that during 2026 the electricity used by data centres will reach a level equivalent to the fifth largest electricity consuming country*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386DD9B-E9C6-F680-FF33-C4D03AAE1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0065" r="33173" b="8317"/>
            <a:stretch>
              <a:fillRect/>
            </a:stretch>
          </p:blipFill>
          <p:spPr>
            <a:xfrm>
              <a:off x="3145934" y="2905109"/>
              <a:ext cx="2598763" cy="36452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CDFC2B-3E78-D1B2-39C0-B8FE0F3E0D69}"/>
                </a:ext>
              </a:extLst>
            </p:cNvPr>
            <p:cNvSpPr txBox="1"/>
            <p:nvPr/>
          </p:nvSpPr>
          <p:spPr>
            <a:xfrm>
              <a:off x="397490" y="2796666"/>
              <a:ext cx="37284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>
                <a:buFont typeface="+mj-lt"/>
                <a:buAutoNum type="arabicPeriod" startAt="2"/>
              </a:pPr>
              <a:r>
                <a:rPr lang="en-GB" sz="1600" b="1" dirty="0"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  <a:t> Use Better - With great AI power comes great responsibility 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0DB0683-A45E-817D-ADA7-0449F08ABEF9}"/>
                </a:ext>
              </a:extLst>
            </p:cNvPr>
            <p:cNvGrpSpPr/>
            <p:nvPr/>
          </p:nvGrpSpPr>
          <p:grpSpPr>
            <a:xfrm>
              <a:off x="512082" y="5454381"/>
              <a:ext cx="2785446" cy="1533460"/>
              <a:chOff x="512082" y="5454381"/>
              <a:chExt cx="2785446" cy="1533460"/>
            </a:xfrm>
          </p:grpSpPr>
          <p:sp>
            <p:nvSpPr>
              <p:cNvPr id="28" name="Round Diagonal Corner of Rectangle 27">
                <a:extLst>
                  <a:ext uri="{FF2B5EF4-FFF2-40B4-BE49-F238E27FC236}">
                    <a16:creationId xmlns:a16="http://schemas.microsoft.com/office/drawing/2014/main" id="{6DB40377-4FBC-0B08-8693-9D6A87260946}"/>
                  </a:ext>
                </a:extLst>
              </p:cNvPr>
              <p:cNvSpPr/>
              <p:nvPr/>
            </p:nvSpPr>
            <p:spPr>
              <a:xfrm>
                <a:off x="512082" y="6176879"/>
                <a:ext cx="2785446" cy="810962"/>
              </a:xfrm>
              <a:prstGeom prst="round2DiagRect">
                <a:avLst/>
              </a:prstGeom>
              <a:solidFill>
                <a:srgbClr val="B4A9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ound Diagonal Corner of Rectangle 34">
                <a:extLst>
                  <a:ext uri="{FF2B5EF4-FFF2-40B4-BE49-F238E27FC236}">
                    <a16:creationId xmlns:a16="http://schemas.microsoft.com/office/drawing/2014/main" id="{F91E5728-2D31-1986-8940-22765789EF51}"/>
                  </a:ext>
                </a:extLst>
              </p:cNvPr>
              <p:cNvSpPr/>
              <p:nvPr/>
            </p:nvSpPr>
            <p:spPr>
              <a:xfrm>
                <a:off x="520008" y="5454381"/>
                <a:ext cx="2761671" cy="610191"/>
              </a:xfrm>
              <a:prstGeom prst="round2DiagRect">
                <a:avLst/>
              </a:prstGeom>
              <a:solidFill>
                <a:srgbClr val="E6E5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F1F6CA7-AA00-3BE5-5316-A9EDDD7387DB}"/>
                  </a:ext>
                </a:extLst>
              </p:cNvPr>
              <p:cNvSpPr txBox="1"/>
              <p:nvPr/>
            </p:nvSpPr>
            <p:spPr>
              <a:xfrm>
                <a:off x="570245" y="5513093"/>
                <a:ext cx="26701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900" dirty="0">
                    <a:solidFill>
                      <a:srgbClr val="010280"/>
                    </a:solidFill>
                    <a:latin typeface="Imperial Sans Display" panose="020B0503020202020204" pitchFamily="34" charset="77"/>
                  </a:rPr>
                  <a:t>For everyday use, ask: </a:t>
                </a:r>
                <a:r>
                  <a:rPr lang="en-US" sz="900" b="1" dirty="0">
                    <a:solidFill>
                      <a:srgbClr val="010280"/>
                    </a:solidFill>
                    <a:latin typeface="Imperial Sans Display" panose="020B0503020202020204" pitchFamily="34" charset="77"/>
                  </a:rPr>
                  <a:t>Is it truly necessary for this task? </a:t>
                </a:r>
                <a:r>
                  <a:rPr lang="en-US" sz="900" dirty="0">
                    <a:solidFill>
                      <a:srgbClr val="010280"/>
                    </a:solidFill>
                    <a:latin typeface="Imperial Sans Display" panose="020B0503020202020204" pitchFamily="34" charset="77"/>
                  </a:rPr>
                  <a:t>e.g. Do you need to use Copilot for that email? </a:t>
                </a:r>
                <a:endParaRPr lang="en-GB" sz="900" dirty="0">
                  <a:solidFill>
                    <a:srgbClr val="010280"/>
                  </a:solidFill>
                  <a:latin typeface="Imperial Sans Display" panose="020B0503020202020204" pitchFamily="34" charset="77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ABBEEAF-EE0D-5B72-7D7F-EF295AB749E0}"/>
                  </a:ext>
                </a:extLst>
              </p:cNvPr>
              <p:cNvSpPr txBox="1"/>
              <p:nvPr/>
            </p:nvSpPr>
            <p:spPr>
              <a:xfrm>
                <a:off x="538957" y="6249030"/>
                <a:ext cx="2653867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sz="900" dirty="0">
                    <a:solidFill>
                      <a:srgbClr val="010280"/>
                    </a:solidFill>
                    <a:latin typeface="Imperial Sans Display"/>
                  </a:rPr>
                  <a:t>For research</a:t>
                </a:r>
                <a:r>
                  <a:rPr lang="en-US" sz="900" b="1" dirty="0">
                    <a:solidFill>
                      <a:srgbClr val="010280"/>
                    </a:solidFill>
                    <a:latin typeface="Imperial Sans Display"/>
                  </a:rPr>
                  <a:t>, </a:t>
                </a:r>
                <a:r>
                  <a:rPr lang="en-US" sz="900" dirty="0">
                    <a:solidFill>
                      <a:srgbClr val="010280"/>
                    </a:solidFill>
                    <a:latin typeface="Imperial Sans Display"/>
                  </a:rPr>
                  <a:t>use it </a:t>
                </a:r>
                <a:r>
                  <a:rPr lang="en-US" sz="900" b="1" dirty="0">
                    <a:solidFill>
                      <a:srgbClr val="010280"/>
                    </a:solidFill>
                    <a:latin typeface="Imperial Sans Display"/>
                  </a:rPr>
                  <a:t>well</a:t>
                </a:r>
                <a:r>
                  <a:rPr lang="en-US" sz="900" dirty="0">
                    <a:solidFill>
                      <a:srgbClr val="010280"/>
                    </a:solidFill>
                    <a:latin typeface="Imperial Sans Display"/>
                  </a:rPr>
                  <a:t>, </a:t>
                </a:r>
                <a:r>
                  <a:rPr lang="en-US" sz="900" b="1" dirty="0">
                    <a:solidFill>
                      <a:srgbClr val="010280"/>
                    </a:solidFill>
                    <a:latin typeface="Imperial Sans Display"/>
                  </a:rPr>
                  <a:t>wisely </a:t>
                </a:r>
                <a:r>
                  <a:rPr lang="en-US" sz="900" dirty="0">
                    <a:solidFill>
                      <a:srgbClr val="010280"/>
                    </a:solidFill>
                    <a:latin typeface="Imperial Sans Display"/>
                  </a:rPr>
                  <a:t>and </a:t>
                </a:r>
                <a:r>
                  <a:rPr lang="en-US" sz="900" b="1" dirty="0">
                    <a:solidFill>
                      <a:srgbClr val="010280"/>
                    </a:solidFill>
                    <a:latin typeface="Imperial Sans Display"/>
                  </a:rPr>
                  <a:t>efficiently</a:t>
                </a:r>
                <a:r>
                  <a:rPr lang="en-US" sz="900" dirty="0">
                    <a:solidFill>
                      <a:srgbClr val="010280"/>
                    </a:solidFill>
                    <a:latin typeface="Imperial Sans Display"/>
                  </a:rPr>
                  <a:t> and</a:t>
                </a:r>
                <a:r>
                  <a:rPr lang="en-GB" sz="900" dirty="0">
                    <a:solidFill>
                      <a:srgbClr val="010280"/>
                    </a:solidFill>
                    <a:latin typeface="Imperial Sans Display"/>
                  </a:rPr>
                  <a:t> </a:t>
                </a:r>
                <a:r>
                  <a:rPr lang="en-US" sz="900" dirty="0">
                    <a:solidFill>
                      <a:srgbClr val="010280"/>
                    </a:solidFill>
                    <a:latin typeface="Imperial Sans Display"/>
                  </a:rPr>
                  <a:t>when it adds real </a:t>
                </a:r>
                <a:r>
                  <a:rPr lang="en-US" sz="900" b="1" dirty="0">
                    <a:solidFill>
                      <a:srgbClr val="010280"/>
                    </a:solidFill>
                    <a:latin typeface="Imperial Sans Display"/>
                  </a:rPr>
                  <a:t>additional value</a:t>
                </a:r>
                <a:r>
                  <a:rPr lang="en-US" sz="900" dirty="0">
                    <a:solidFill>
                      <a:srgbClr val="010280"/>
                    </a:solidFill>
                    <a:latin typeface="Imperial Sans Display"/>
                  </a:rPr>
                  <a:t>.</a:t>
                </a:r>
                <a:r>
                  <a:rPr lang="en-GB" sz="900" dirty="0">
                    <a:solidFill>
                      <a:srgbClr val="010280"/>
                    </a:solidFill>
                    <a:latin typeface="Imperial Sans Display"/>
                  </a:rPr>
                  <a:t> </a:t>
                </a:r>
                <a:r>
                  <a:rPr lang="en-US" sz="900" dirty="0">
                    <a:solidFill>
                      <a:srgbClr val="010280"/>
                    </a:solidFill>
                    <a:latin typeface="Imperial Sans Display"/>
                  </a:rPr>
                  <a:t>Thoughtful use helps us </a:t>
                </a:r>
                <a:r>
                  <a:rPr lang="en-US" sz="900" b="1" dirty="0">
                    <a:solidFill>
                      <a:srgbClr val="010280"/>
                    </a:solidFill>
                    <a:latin typeface="Imperial Sans Display"/>
                  </a:rPr>
                  <a:t>balance innovation</a:t>
                </a:r>
                <a:r>
                  <a:rPr lang="en-US" sz="900" dirty="0">
                    <a:solidFill>
                      <a:srgbClr val="010280"/>
                    </a:solidFill>
                    <a:latin typeface="Imperial Sans Display"/>
                  </a:rPr>
                  <a:t> </a:t>
                </a:r>
                <a:endParaRPr lang="en-GB" sz="900" b="1" dirty="0">
                  <a:solidFill>
                    <a:srgbClr val="010280"/>
                  </a:solidFill>
                  <a:latin typeface="Imperial Sans Display"/>
                </a:endParaRPr>
              </a:p>
              <a:p>
                <a:pPr lvl="0"/>
                <a:r>
                  <a:rPr lang="en-US" sz="900">
                    <a:solidFill>
                      <a:srgbClr val="010280"/>
                    </a:solidFill>
                    <a:latin typeface="Imperial Sans Display"/>
                  </a:rPr>
                  <a:t>with </a:t>
                </a:r>
                <a:r>
                  <a:rPr lang="en-US" sz="900" b="1" dirty="0">
                    <a:solidFill>
                      <a:srgbClr val="010280"/>
                    </a:solidFill>
                    <a:latin typeface="Imperial Sans Display"/>
                  </a:rPr>
                  <a:t>sustainability.</a:t>
                </a:r>
                <a:endParaRPr lang="en-GB" sz="900" b="1">
                  <a:solidFill>
                    <a:srgbClr val="010280"/>
                  </a:solidFill>
                  <a:latin typeface="Imperial Sans Display"/>
                </a:endParaRPr>
              </a:p>
            </p:txBody>
          </p:sp>
        </p:grpSp>
      </p:grpSp>
      <p:sp>
        <p:nvSpPr>
          <p:cNvPr id="49" name="Round Diagonal Corner of Rectangle 48">
            <a:extLst>
              <a:ext uri="{FF2B5EF4-FFF2-40B4-BE49-F238E27FC236}">
                <a16:creationId xmlns:a16="http://schemas.microsoft.com/office/drawing/2014/main" id="{28BB12DE-61F9-05A7-384F-719E6F80D5A8}"/>
              </a:ext>
            </a:extLst>
          </p:cNvPr>
          <p:cNvSpPr/>
          <p:nvPr/>
        </p:nvSpPr>
        <p:spPr>
          <a:xfrm>
            <a:off x="8313334" y="4443157"/>
            <a:ext cx="2007750" cy="611795"/>
          </a:xfrm>
          <a:prstGeom prst="round2DiagRect">
            <a:avLst/>
          </a:prstGeom>
          <a:solidFill>
            <a:srgbClr val="E6E5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908C49-9684-F6EE-DC9C-B91987728BE5}"/>
              </a:ext>
            </a:extLst>
          </p:cNvPr>
          <p:cNvSpPr txBox="1"/>
          <p:nvPr/>
        </p:nvSpPr>
        <p:spPr>
          <a:xfrm>
            <a:off x="8329414" y="4484961"/>
            <a:ext cx="20755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Look out for Imperial’s </a:t>
            </a:r>
            <a:r>
              <a:rPr lang="en-GB" sz="10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sustainable research computing courses</a:t>
            </a:r>
            <a:r>
              <a:rPr lang="en-GB" sz="10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 to </a:t>
            </a:r>
            <a:br>
              <a:rPr lang="en-GB" sz="1000" dirty="0">
                <a:solidFill>
                  <a:srgbClr val="010280"/>
                </a:solidFill>
                <a:latin typeface="Imperial Sans Display" panose="020B0503020202020204" pitchFamily="34" charset="77"/>
              </a:rPr>
            </a:br>
            <a:r>
              <a:rPr lang="en-GB" sz="10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be launched in summer 2026.</a:t>
            </a:r>
            <a:endParaRPr lang="en-US" sz="1100" dirty="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41571AB-DFE5-697D-E866-F6CDCAA91C03}"/>
              </a:ext>
            </a:extLst>
          </p:cNvPr>
          <p:cNvGrpSpPr/>
          <p:nvPr/>
        </p:nvGrpSpPr>
        <p:grpSpPr>
          <a:xfrm>
            <a:off x="396941" y="7022770"/>
            <a:ext cx="4846920" cy="3356584"/>
            <a:chOff x="430562" y="6909241"/>
            <a:chExt cx="4846920" cy="335658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EE4EFF-82FE-FDDE-1461-E47B27350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4830" y="7623467"/>
              <a:ext cx="3672652" cy="20656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BB45F6-392E-AD01-4B2B-6FCC9E8397B9}"/>
                </a:ext>
              </a:extLst>
            </p:cNvPr>
            <p:cNvSpPr txBox="1"/>
            <p:nvPr/>
          </p:nvSpPr>
          <p:spPr>
            <a:xfrm>
              <a:off x="430562" y="6909241"/>
              <a:ext cx="4735379" cy="336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ts val="1898"/>
                </a:lnSpc>
                <a:buFont typeface="+mj-lt"/>
                <a:buAutoNum type="arabicPeriod" startAt="4"/>
              </a:pPr>
              <a:r>
                <a:rPr lang="en-GB" sz="1600" b="1" dirty="0"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  <a:t> Use better - Delete what you don’t need.  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B97B88-C06B-D4F9-62D3-03D82BF1B26E}"/>
                </a:ext>
              </a:extLst>
            </p:cNvPr>
            <p:cNvSpPr txBox="1"/>
            <p:nvPr/>
          </p:nvSpPr>
          <p:spPr>
            <a:xfrm>
              <a:off x="449347" y="7324561"/>
              <a:ext cx="38957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Data is filling up OneDrive and BOX at a fast pace, like millions of garages filled with filling cabinets. But this storage uses electricity and water!  </a:t>
              </a:r>
              <a:endParaRPr lang="en-US" sz="1200" dirty="0">
                <a:solidFill>
                  <a:srgbClr val="010280"/>
                </a:solidFill>
                <a:latin typeface="Imperial Sans Display" panose="020B0503020202020204" pitchFamily="34" charset="77"/>
              </a:endParaRPr>
            </a:p>
          </p:txBody>
        </p:sp>
        <p:sp>
          <p:nvSpPr>
            <p:cNvPr id="56" name="Round Diagonal Corner of Rectangle 55">
              <a:extLst>
                <a:ext uri="{FF2B5EF4-FFF2-40B4-BE49-F238E27FC236}">
                  <a16:creationId xmlns:a16="http://schemas.microsoft.com/office/drawing/2014/main" id="{0C6BC680-5192-D3A0-5D36-922CE2B671C1}"/>
                </a:ext>
              </a:extLst>
            </p:cNvPr>
            <p:cNvSpPr/>
            <p:nvPr/>
          </p:nvSpPr>
          <p:spPr>
            <a:xfrm>
              <a:off x="601812" y="9596032"/>
              <a:ext cx="2021182" cy="669793"/>
            </a:xfrm>
            <a:prstGeom prst="round2DiagRect">
              <a:avLst/>
            </a:prstGeom>
            <a:solidFill>
              <a:srgbClr val="E6E5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 Diagonal Corner of Rectangle 56">
              <a:extLst>
                <a:ext uri="{FF2B5EF4-FFF2-40B4-BE49-F238E27FC236}">
                  <a16:creationId xmlns:a16="http://schemas.microsoft.com/office/drawing/2014/main" id="{F1B3DE74-A8F2-8B0B-6E93-35A2D7393296}"/>
                </a:ext>
              </a:extLst>
            </p:cNvPr>
            <p:cNvSpPr/>
            <p:nvPr/>
          </p:nvSpPr>
          <p:spPr>
            <a:xfrm>
              <a:off x="2706471" y="9588096"/>
              <a:ext cx="2216417" cy="672646"/>
            </a:xfrm>
            <a:prstGeom prst="round2DiagRect">
              <a:avLst/>
            </a:prstGeom>
            <a:solidFill>
              <a:srgbClr val="B4A9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1">
              <a:extLst>
                <a:ext uri="{FF2B5EF4-FFF2-40B4-BE49-F238E27FC236}">
                  <a16:creationId xmlns:a16="http://schemas.microsoft.com/office/drawing/2014/main" id="{6FE24B8F-59D8-EEB8-8C99-9F9E3E625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2475" y="9663109"/>
              <a:ext cx="212781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1000" u="none" strike="noStrike" cap="none" normalizeH="0" baseline="0" dirty="0">
                  <a:ln>
                    <a:noFill/>
                  </a:ln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  <a:t>Set a </a:t>
              </a:r>
              <a:r>
                <a:rPr kumimoji="0" lang="en-US" altLang="en-US" sz="1000" b="1" u="none" strike="noStrike" cap="none" normalizeH="0" baseline="0" dirty="0">
                  <a:ln>
                    <a:noFill/>
                  </a:ln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  <a:t>6 monthly reminder </a:t>
              </a:r>
              <a:r>
                <a:rPr kumimoji="0" lang="en-US" altLang="en-US" sz="1000" u="none" strike="noStrike" cap="none" normalizeH="0" baseline="0" dirty="0">
                  <a:ln>
                    <a:noFill/>
                  </a:ln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  <a:t>to do </a:t>
              </a:r>
              <a:br>
                <a:rPr kumimoji="0" lang="en-US" altLang="en-US" sz="1000" u="none" strike="noStrike" cap="none" normalizeH="0" baseline="0" dirty="0">
                  <a:ln>
                    <a:noFill/>
                  </a:ln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</a:br>
              <a:r>
                <a:rPr kumimoji="0" lang="en-US" altLang="en-US" sz="1000" u="none" strike="noStrike" cap="none" normalizeH="0" baseline="0" dirty="0">
                  <a:ln>
                    <a:noFill/>
                  </a:ln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  <a:t>this within your calendar. </a:t>
              </a:r>
              <a:r>
                <a:rPr kumimoji="0" lang="en-US" altLang="en-US" sz="1000" b="1" u="none" strike="noStrike" cap="none" normalizeH="0" baseline="0" dirty="0">
                  <a:ln>
                    <a:noFill/>
                  </a:ln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  <a:t>Let’s </a:t>
              </a:r>
              <a:br>
                <a:rPr kumimoji="0" lang="en-US" altLang="en-US" sz="1000" b="1" u="none" strike="noStrike" cap="none" normalizeH="0" baseline="0" dirty="0">
                  <a:ln>
                    <a:noFill/>
                  </a:ln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</a:br>
              <a:r>
                <a:rPr kumimoji="0" lang="en-US" altLang="en-US" sz="1000" b="1" u="none" strike="noStrike" cap="none" normalizeH="0" baseline="0" dirty="0">
                  <a:ln>
                    <a:noFill/>
                  </a:ln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  <a:t>spring clean our cloud garages! 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47B2A12-D545-4466-F181-B96DD95C1563}"/>
                </a:ext>
              </a:extLst>
            </p:cNvPr>
            <p:cNvSpPr txBox="1"/>
            <p:nvPr/>
          </p:nvSpPr>
          <p:spPr>
            <a:xfrm>
              <a:off x="646446" y="9660718"/>
              <a:ext cx="2127818" cy="40011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00" dirty="0">
                  <a:solidFill>
                    <a:srgbClr val="010280"/>
                  </a:solidFill>
                  <a:latin typeface="Imperial Sans Display"/>
                </a:rPr>
                <a:t>Please delete any documents </a:t>
              </a:r>
              <a:br>
                <a:rPr lang="en-US" altLang="en-US" sz="1000" dirty="0">
                  <a:latin typeface="Imperial Sans Display" panose="020B0503020202020204" pitchFamily="34" charset="77"/>
                </a:rPr>
              </a:br>
              <a:r>
                <a:rPr lang="en-US" altLang="en-US" sz="1000" dirty="0">
                  <a:solidFill>
                    <a:srgbClr val="010280"/>
                  </a:solidFill>
                  <a:latin typeface="Imperial Sans Display"/>
                </a:rPr>
                <a:t>and data you </a:t>
              </a:r>
              <a:r>
                <a:rPr lang="en-US" altLang="en-US" sz="1000" b="1" dirty="0">
                  <a:solidFill>
                    <a:srgbClr val="010280"/>
                  </a:solidFill>
                  <a:latin typeface="Imperial Sans Display"/>
                </a:rPr>
                <a:t>no longer need.</a:t>
              </a:r>
              <a:endParaRPr lang="en-US" altLang="en-US" sz="1000" dirty="0">
                <a:solidFill>
                  <a:srgbClr val="010280"/>
                </a:solidFill>
                <a:latin typeface="Imperial Sans Display" panose="020B0503020202020204" pitchFamily="34" charset="77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6F660A3-59B7-9812-D203-434A54B14D2E}"/>
              </a:ext>
            </a:extLst>
          </p:cNvPr>
          <p:cNvGrpSpPr/>
          <p:nvPr/>
        </p:nvGrpSpPr>
        <p:grpSpPr>
          <a:xfrm>
            <a:off x="5388464" y="7024452"/>
            <a:ext cx="4956534" cy="4338432"/>
            <a:chOff x="5388464" y="7024452"/>
            <a:chExt cx="4956534" cy="43384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49B3AF-B159-3D0C-53B0-DF9C45C46198}"/>
                </a:ext>
              </a:extLst>
            </p:cNvPr>
            <p:cNvSpPr txBox="1"/>
            <p:nvPr/>
          </p:nvSpPr>
          <p:spPr>
            <a:xfrm>
              <a:off x="5498254" y="7024452"/>
              <a:ext cx="4189187" cy="579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ts val="1898"/>
                </a:lnSpc>
                <a:buFont typeface="+mj-lt"/>
                <a:buAutoNum type="arabicPeriod" startAt="5"/>
              </a:pPr>
              <a:r>
                <a:rPr lang="en-GB" sz="1600" b="1" dirty="0"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  <a:t>Use better – Close the lid to save the grid and think before you print  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BC537A9-7063-B92D-6417-B9BB25773A1D}"/>
                </a:ext>
              </a:extLst>
            </p:cNvPr>
            <p:cNvSpPr txBox="1"/>
            <p:nvPr/>
          </p:nvSpPr>
          <p:spPr>
            <a:xfrm>
              <a:off x="5495782" y="7591930"/>
              <a:ext cx="46580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The electricity our devices use create greenhouse gas emissions when running. Also, Imperial prints over </a:t>
              </a:r>
              <a:r>
                <a:rPr lang="en-GB" sz="1200" b="1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5.1 million pages </a:t>
              </a:r>
              <a:r>
                <a:rPr lang="en-GB" sz="12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a year, using </a:t>
              </a:r>
              <a:r>
                <a:rPr lang="en-GB" sz="1200" b="1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over 600 trees </a:t>
              </a:r>
              <a:r>
                <a:rPr lang="en-GB" sz="12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annually just for our paper demand! </a:t>
              </a:r>
              <a:endParaRPr lang="en-US" sz="1200" dirty="0">
                <a:solidFill>
                  <a:srgbClr val="010280"/>
                </a:solidFill>
                <a:latin typeface="Imperial Sans Display" panose="020B0503020202020204" pitchFamily="34" charset="77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13D5E20-A3BD-B65D-D7EF-13066E347203}"/>
                </a:ext>
              </a:extLst>
            </p:cNvPr>
            <p:cNvGrpSpPr/>
            <p:nvPr/>
          </p:nvGrpSpPr>
          <p:grpSpPr>
            <a:xfrm>
              <a:off x="5388464" y="8294301"/>
              <a:ext cx="4183319" cy="3068583"/>
              <a:chOff x="5434198" y="8527158"/>
              <a:chExt cx="4183319" cy="306858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5B47D78-7B88-7B90-D34C-CD8D778C5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52493" y="8527158"/>
                <a:ext cx="3665024" cy="2061327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6DB62EE9-0D14-4A14-4643-9BD8D4CBA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34198" y="9443249"/>
                <a:ext cx="3827114" cy="2152492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1A68EF1-9D33-21E8-5F5E-E460CB87C35C}"/>
                </a:ext>
              </a:extLst>
            </p:cNvPr>
            <p:cNvGrpSpPr/>
            <p:nvPr/>
          </p:nvGrpSpPr>
          <p:grpSpPr>
            <a:xfrm>
              <a:off x="8290745" y="10686723"/>
              <a:ext cx="2054253" cy="668114"/>
              <a:chOff x="8354235" y="10916493"/>
              <a:chExt cx="2054253" cy="668114"/>
            </a:xfrm>
          </p:grpSpPr>
          <p:sp>
            <p:nvSpPr>
              <p:cNvPr id="61" name="Round Diagonal Corner of Rectangle 60">
                <a:extLst>
                  <a:ext uri="{FF2B5EF4-FFF2-40B4-BE49-F238E27FC236}">
                    <a16:creationId xmlns:a16="http://schemas.microsoft.com/office/drawing/2014/main" id="{261B83AC-234A-A9D5-BA2D-7E114813A5F4}"/>
                  </a:ext>
                </a:extLst>
              </p:cNvPr>
              <p:cNvSpPr/>
              <p:nvPr/>
            </p:nvSpPr>
            <p:spPr>
              <a:xfrm>
                <a:off x="8354235" y="10916493"/>
                <a:ext cx="2054253" cy="668114"/>
              </a:xfrm>
              <a:prstGeom prst="round2DiagRect">
                <a:avLst/>
              </a:prstGeom>
              <a:solidFill>
                <a:srgbClr val="B4A9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E209515-C717-EAC3-C461-4B7165D29851}"/>
                  </a:ext>
                </a:extLst>
              </p:cNvPr>
              <p:cNvSpPr txBox="1"/>
              <p:nvPr/>
            </p:nvSpPr>
            <p:spPr>
              <a:xfrm>
                <a:off x="8373108" y="10967207"/>
                <a:ext cx="2035380" cy="5539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GB" sz="1000" dirty="0">
                    <a:solidFill>
                      <a:srgbClr val="010280"/>
                    </a:solidFill>
                    <a:latin typeface="Imperial Sans Display"/>
                  </a:rPr>
                  <a:t>Please </a:t>
                </a:r>
                <a:r>
                  <a:rPr lang="en-GB" sz="1000" b="1" dirty="0">
                    <a:solidFill>
                      <a:srgbClr val="010280"/>
                    </a:solidFill>
                    <a:latin typeface="Imperial Sans Display"/>
                  </a:rPr>
                  <a:t>turn devices off </a:t>
                </a:r>
                <a:r>
                  <a:rPr lang="en-GB" sz="1000" dirty="0">
                    <a:solidFill>
                      <a:srgbClr val="010280"/>
                    </a:solidFill>
                    <a:latin typeface="Imperial Sans Display"/>
                  </a:rPr>
                  <a:t>when not required and </a:t>
                </a:r>
                <a:r>
                  <a:rPr lang="en-GB" sz="1000" b="1" dirty="0">
                    <a:solidFill>
                      <a:srgbClr val="010280"/>
                    </a:solidFill>
                    <a:latin typeface="Imperial Sans Display"/>
                  </a:rPr>
                  <a:t>don’t print </a:t>
                </a:r>
                <a:r>
                  <a:rPr lang="en-GB" sz="1000" dirty="0">
                    <a:solidFill>
                      <a:srgbClr val="010280"/>
                    </a:solidFill>
                    <a:latin typeface="Imperial Sans Display"/>
                  </a:rPr>
                  <a:t>unless you really need to.  </a:t>
                </a:r>
                <a:endParaRPr lang="en-US" sz="1000" dirty="0">
                  <a:solidFill>
                    <a:srgbClr val="010280"/>
                  </a:solidFill>
                  <a:latin typeface="Imperial Sans Display"/>
                </a:endParaRP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AF35EA0-0AED-CAC8-052A-7CB0F4604061}"/>
              </a:ext>
            </a:extLst>
          </p:cNvPr>
          <p:cNvGrpSpPr/>
          <p:nvPr/>
        </p:nvGrpSpPr>
        <p:grpSpPr>
          <a:xfrm>
            <a:off x="348173" y="10426696"/>
            <a:ext cx="4997732" cy="4208965"/>
            <a:chOff x="396941" y="10406577"/>
            <a:chExt cx="4997732" cy="420896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721F36-C252-4884-9C33-883E195D9CF1}"/>
                </a:ext>
              </a:extLst>
            </p:cNvPr>
            <p:cNvSpPr txBox="1"/>
            <p:nvPr/>
          </p:nvSpPr>
          <p:spPr>
            <a:xfrm>
              <a:off x="449346" y="10406577"/>
              <a:ext cx="49453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  <a:t>6. Use better - Switch your Search Engine to Ecosia. </a:t>
              </a:r>
              <a:endParaRPr lang="en-US" sz="1600" b="1" dirty="0">
                <a:solidFill>
                  <a:srgbClr val="010280"/>
                </a:solidFill>
                <a:latin typeface="Imperial Sans Display" panose="020B0503020202020204" pitchFamily="34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23B2D2-49BE-91E3-F151-417C3F05B264}"/>
                </a:ext>
              </a:extLst>
            </p:cNvPr>
            <p:cNvSpPr txBox="1"/>
            <p:nvPr/>
          </p:nvSpPr>
          <p:spPr>
            <a:xfrm>
              <a:off x="449346" y="10807207"/>
              <a:ext cx="44750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010280"/>
                  </a:solidFill>
                  <a:latin typeface="Imperial Sans Display" panose="020B0503020202020204" pitchFamily="34" charset="0"/>
                </a:rPr>
                <a:t>Ecosia is a privacy friendly search engine that uses </a:t>
              </a:r>
              <a:r>
                <a:rPr lang="en-GB" sz="1200" b="1" dirty="0">
                  <a:solidFill>
                    <a:srgbClr val="010280"/>
                  </a:solidFill>
                  <a:latin typeface="Imperial Sans Display" panose="020B0503020202020204" pitchFamily="34" charset="0"/>
                </a:rPr>
                <a:t>100% of its profits to plant trees</a:t>
              </a:r>
              <a:r>
                <a:rPr lang="en-GB" sz="1200" dirty="0">
                  <a:solidFill>
                    <a:srgbClr val="010280"/>
                  </a:solidFill>
                  <a:latin typeface="Imperial Sans Display" panose="020B0503020202020204" pitchFamily="34" charset="0"/>
                </a:rPr>
                <a:t> and fund climate action. </a:t>
              </a:r>
              <a:r>
                <a:rPr lang="en-GB" sz="12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You can also </a:t>
              </a:r>
              <a:r>
                <a:rPr lang="en-GB" sz="1200" b="1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switch off automatic AI summaries </a:t>
              </a:r>
              <a:r>
                <a:rPr lang="en-GB" sz="12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in Ecosia, which you cannot do easily with many search engines. </a:t>
              </a:r>
              <a:endParaRPr lang="en-US" sz="1200" dirty="0">
                <a:solidFill>
                  <a:srgbClr val="010280"/>
                </a:solidFill>
                <a:latin typeface="Imperial Sans Display" panose="020B0503020202020204" pitchFamily="34" charset="77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36CC1CB-D550-5B6B-8910-444454B50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6941" y="11494859"/>
              <a:ext cx="4579461" cy="2575636"/>
            </a:xfrm>
            <a:prstGeom prst="rect">
              <a:avLst/>
            </a:prstGeom>
          </p:spPr>
        </p:pic>
        <p:sp>
          <p:nvSpPr>
            <p:cNvPr id="71" name="Round Diagonal Corner of Rectangle 70">
              <a:extLst>
                <a:ext uri="{FF2B5EF4-FFF2-40B4-BE49-F238E27FC236}">
                  <a16:creationId xmlns:a16="http://schemas.microsoft.com/office/drawing/2014/main" id="{212939F9-FF1A-9B12-9F4D-E65A53766816}"/>
                </a:ext>
              </a:extLst>
            </p:cNvPr>
            <p:cNvSpPr/>
            <p:nvPr/>
          </p:nvSpPr>
          <p:spPr>
            <a:xfrm>
              <a:off x="449347" y="13909782"/>
              <a:ext cx="3877718" cy="674040"/>
            </a:xfrm>
            <a:prstGeom prst="round2DiagRect">
              <a:avLst/>
            </a:prstGeom>
            <a:solidFill>
              <a:srgbClr val="B4A9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E249BF0-A433-A52A-1CCB-47C56D2723B5}"/>
                </a:ext>
              </a:extLst>
            </p:cNvPr>
            <p:cNvSpPr txBox="1"/>
            <p:nvPr/>
          </p:nvSpPr>
          <p:spPr>
            <a:xfrm>
              <a:off x="466387" y="13965274"/>
              <a:ext cx="3853941" cy="55399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00" b="1" dirty="0">
                  <a:solidFill>
                    <a:srgbClr val="010280"/>
                  </a:solidFill>
                  <a:latin typeface="Imperial Sans Display"/>
                </a:rPr>
                <a:t>Turn off AI summaries </a:t>
              </a:r>
              <a:r>
                <a:rPr lang="en-US" altLang="en-US" sz="1000" dirty="0">
                  <a:solidFill>
                    <a:srgbClr val="010280"/>
                  </a:solidFill>
                  <a:latin typeface="Imperial Sans Display"/>
                </a:rPr>
                <a:t>in Ecosia and save electricity and water!</a:t>
              </a:r>
              <a:endParaRPr lang="en-US" altLang="en-US" sz="1000" b="1" dirty="0">
                <a:solidFill>
                  <a:srgbClr val="010280"/>
                </a:solidFill>
                <a:latin typeface="Imperial Sans Display"/>
              </a:endParaRPr>
            </a:p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10280"/>
                  </a:solidFill>
                  <a:ea typeface="+mn-lt"/>
                  <a:cs typeface="+mn-lt"/>
                </a:rPr>
                <a:t>Switch to Ecosia and plant trees whilst searching the web. Go to: </a:t>
              </a:r>
              <a:r>
                <a:rPr lang="en-US" sz="1000" b="1" dirty="0">
                  <a:solidFill>
                    <a:srgbClr val="010280"/>
                  </a:solidFill>
                  <a:ea typeface="+mn-lt"/>
                  <a:cs typeface="+mn-lt"/>
                </a:rPr>
                <a:t>Ecosia.co/ImperialCollegeLondon </a:t>
              </a:r>
              <a:r>
                <a:rPr lang="en-US" sz="1000" dirty="0">
                  <a:solidFill>
                    <a:srgbClr val="010280"/>
                  </a:solidFill>
                  <a:ea typeface="+mn-lt"/>
                  <a:cs typeface="+mn-lt"/>
                </a:rPr>
                <a:t>or </a:t>
              </a:r>
              <a:r>
                <a:rPr lang="en-US" sz="1000" b="1" dirty="0">
                  <a:solidFill>
                    <a:srgbClr val="010280"/>
                  </a:solidFill>
                  <a:ea typeface="+mn-lt"/>
                  <a:cs typeface="+mn-lt"/>
                </a:rPr>
                <a:t>follow the QR code: </a:t>
              </a:r>
              <a:r>
                <a:rPr lang="en-US" altLang="en-US" sz="1000" dirty="0">
                  <a:solidFill>
                    <a:srgbClr val="010280"/>
                  </a:solidFill>
                  <a:latin typeface="Imperial Sans Display"/>
                </a:rPr>
                <a:t> </a:t>
              </a:r>
              <a:endParaRPr lang="en-US" altLang="en-US" sz="1000" b="1" dirty="0">
                <a:solidFill>
                  <a:srgbClr val="010280"/>
                </a:solidFill>
                <a:latin typeface="Imperial Sans Display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0752057-C522-ACCA-96DE-79ECB08A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7185" t="28770" r="41886" b="35159"/>
            <a:stretch>
              <a:fillRect/>
            </a:stretch>
          </p:blipFill>
          <p:spPr>
            <a:xfrm>
              <a:off x="4402698" y="13728354"/>
              <a:ext cx="915215" cy="887188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A193E34-6BFA-BE97-DBAA-82E09156F515}"/>
              </a:ext>
            </a:extLst>
          </p:cNvPr>
          <p:cNvGrpSpPr/>
          <p:nvPr/>
        </p:nvGrpSpPr>
        <p:grpSpPr>
          <a:xfrm>
            <a:off x="5247315" y="11354765"/>
            <a:ext cx="4985270" cy="3225054"/>
            <a:chOff x="5090753" y="11361959"/>
            <a:chExt cx="4985270" cy="32250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14495D-EC55-0759-8943-69CA37AE9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85163" y="11668062"/>
              <a:ext cx="3582429" cy="201487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434FD62-5DD9-72BC-EFA8-BD669F86B645}"/>
                </a:ext>
              </a:extLst>
            </p:cNvPr>
            <p:cNvSpPr txBox="1"/>
            <p:nvPr/>
          </p:nvSpPr>
          <p:spPr>
            <a:xfrm>
              <a:off x="5090753" y="11361959"/>
              <a:ext cx="24289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10280"/>
                  </a:solidFill>
                  <a:effectLst/>
                  <a:latin typeface="Imperial Sans Display" panose="020B0503020202020204" pitchFamily="34" charset="77"/>
                </a:rPr>
                <a:t>7. Use for longer </a:t>
              </a:r>
              <a:endParaRPr lang="en-US" sz="1600" b="1" dirty="0">
                <a:solidFill>
                  <a:srgbClr val="010280"/>
                </a:solidFill>
                <a:latin typeface="Imperial Sans Display" panose="020B0503020202020204" pitchFamily="34" charset="77"/>
              </a:endParaRPr>
            </a:p>
          </p:txBody>
        </p:sp>
        <p:sp>
          <p:nvSpPr>
            <p:cNvPr id="75" name="Round Diagonal Corner of Rectangle 74">
              <a:extLst>
                <a:ext uri="{FF2B5EF4-FFF2-40B4-BE49-F238E27FC236}">
                  <a16:creationId xmlns:a16="http://schemas.microsoft.com/office/drawing/2014/main" id="{EC06C4E0-036A-354B-0BB9-BA8CD959EB24}"/>
                </a:ext>
              </a:extLst>
            </p:cNvPr>
            <p:cNvSpPr/>
            <p:nvPr/>
          </p:nvSpPr>
          <p:spPr>
            <a:xfrm>
              <a:off x="7895025" y="13787357"/>
              <a:ext cx="2180998" cy="799656"/>
            </a:xfrm>
            <a:prstGeom prst="round2DiagRect">
              <a:avLst/>
            </a:prstGeom>
            <a:solidFill>
              <a:srgbClr val="E6E5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 Diagonal Corner of Rectangle 75">
              <a:extLst>
                <a:ext uri="{FF2B5EF4-FFF2-40B4-BE49-F238E27FC236}">
                  <a16:creationId xmlns:a16="http://schemas.microsoft.com/office/drawing/2014/main" id="{9988ECE8-14B1-D800-4644-8CE26E424FC6}"/>
                </a:ext>
              </a:extLst>
            </p:cNvPr>
            <p:cNvSpPr/>
            <p:nvPr/>
          </p:nvSpPr>
          <p:spPr>
            <a:xfrm>
              <a:off x="5329631" y="13819048"/>
              <a:ext cx="2428830" cy="760036"/>
            </a:xfrm>
            <a:prstGeom prst="round2DiagRect">
              <a:avLst/>
            </a:prstGeom>
            <a:solidFill>
              <a:srgbClr val="B4A9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id="{02367222-E680-07A6-3A9A-B74A0ADC3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4663" y="13887731"/>
              <a:ext cx="1867613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lang="en-GB" sz="1000" dirty="0">
                  <a:solidFill>
                    <a:srgbClr val="010280"/>
                  </a:solidFill>
                  <a:latin typeface="Imperial Sans Display" panose="020B0503020202020204" pitchFamily="34" charset="77"/>
                </a:rPr>
                <a:t>Please ensure that good quality computers, monitors, keyboards, etc are reused during property refurbishment projects.</a:t>
              </a:r>
              <a:endParaRPr lang="en-US" altLang="en-US" sz="1100" dirty="0">
                <a:solidFill>
                  <a:srgbClr val="010280"/>
                </a:solidFill>
                <a:latin typeface="Imperial Sans Display" panose="020B0503020202020204" pitchFamily="34" charset="7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568DC3A-9D57-EF33-E49A-D54175475E2E}"/>
                </a:ext>
              </a:extLst>
            </p:cNvPr>
            <p:cNvSpPr txBox="1"/>
            <p:nvPr/>
          </p:nvSpPr>
          <p:spPr>
            <a:xfrm>
              <a:off x="5374186" y="13905405"/>
              <a:ext cx="239712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10280"/>
                  </a:solidFill>
                  <a:latin typeface="Imperial Sans Display" panose="020B0503020202020204" pitchFamily="34" charset="0"/>
                </a:rPr>
                <a:t>Please reuse devices </a:t>
              </a:r>
              <a:r>
                <a:rPr lang="en-US" sz="1000" dirty="0">
                  <a:solidFill>
                    <a:srgbClr val="010280"/>
                  </a:solidFill>
                  <a:latin typeface="Imperial Sans Display" panose="020B0503020202020204" pitchFamily="34" charset="0"/>
                </a:rPr>
                <a:t>less than 5 years old within your team/department when staff members leave. 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95F5A8C-F6C4-CB50-3DF9-E8E2B568EDE9}"/>
              </a:ext>
            </a:extLst>
          </p:cNvPr>
          <p:cNvSpPr txBox="1"/>
          <p:nvPr/>
        </p:nvSpPr>
        <p:spPr>
          <a:xfrm>
            <a:off x="2147840" y="1438607"/>
            <a:ext cx="23003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Imperial Sans Display" panose="020B0503020202020204" pitchFamily="34" charset="77"/>
              </a:rPr>
              <a:t>Supported with Research England research culture funding via Imperial College London</a:t>
            </a:r>
            <a:endParaRPr lang="en-US" sz="1100" dirty="0">
              <a:solidFill>
                <a:schemeClr val="bg1"/>
              </a:solidFill>
              <a:latin typeface="Imperial Sans Display" panose="020B05030202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E9DEF-894A-782C-CF69-2564B83B18E4}"/>
              </a:ext>
            </a:extLst>
          </p:cNvPr>
          <p:cNvSpPr txBox="1"/>
          <p:nvPr/>
        </p:nvSpPr>
        <p:spPr>
          <a:xfrm>
            <a:off x="3439657" y="6546584"/>
            <a:ext cx="19253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*A. Zewe. Explained: Generative AI’s environmental impact. </a:t>
            </a:r>
            <a:r>
              <a:rPr lang="en-GB" sz="600" i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MIT News. </a:t>
            </a:r>
            <a:r>
              <a:rPr lang="en-GB" sz="6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17th Jan 2025</a:t>
            </a:r>
            <a:endParaRPr lang="en-US" sz="100" dirty="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54C0CD-6072-5FE4-40C0-6FECB90FF784}"/>
              </a:ext>
            </a:extLst>
          </p:cNvPr>
          <p:cNvSpPr txBox="1"/>
          <p:nvPr/>
        </p:nvSpPr>
        <p:spPr>
          <a:xfrm>
            <a:off x="5247315" y="11671059"/>
            <a:ext cx="15648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10280"/>
                </a:solidFill>
                <a:latin typeface="Imperial Sans Display" panose="020B0503020202020204" pitchFamily="34" charset="0"/>
              </a:rPr>
              <a:t>We have extended the warranty of </a:t>
            </a:r>
            <a:r>
              <a:rPr lang="en-GB" sz="1200" b="1" dirty="0">
                <a:solidFill>
                  <a:srgbClr val="010280"/>
                </a:solidFill>
                <a:latin typeface="Imperial Sans Display" panose="020B0503020202020204" pitchFamily="34" charset="0"/>
              </a:rPr>
              <a:t>ICT managed laptops</a:t>
            </a:r>
            <a:r>
              <a:rPr lang="en-GB" sz="1200" dirty="0">
                <a:solidFill>
                  <a:srgbClr val="010280"/>
                </a:solidFill>
                <a:latin typeface="Imperial Sans Display" panose="020B0503020202020204" pitchFamily="34" charset="0"/>
              </a:rPr>
              <a:t> to </a:t>
            </a:r>
            <a:r>
              <a:rPr lang="en-GB" sz="1200" b="1" dirty="0">
                <a:solidFill>
                  <a:srgbClr val="010280"/>
                </a:solidFill>
                <a:latin typeface="Imperial Sans Display" panose="020B0503020202020204" pitchFamily="34" charset="0"/>
              </a:rPr>
              <a:t>5 years. </a:t>
            </a:r>
          </a:p>
          <a:p>
            <a:endParaRPr lang="en-GB" sz="1200" b="1" dirty="0">
              <a:solidFill>
                <a:srgbClr val="010280"/>
              </a:solidFill>
              <a:latin typeface="Imperial Sans Display" panose="020B0503020202020204" pitchFamily="34" charset="0"/>
            </a:endParaRPr>
          </a:p>
          <a:p>
            <a:r>
              <a:rPr lang="en-GB" sz="1200" dirty="0">
                <a:solidFill>
                  <a:srgbClr val="010280"/>
                </a:solidFill>
                <a:latin typeface="Imperial Sans Display" panose="020B0503020202020204" pitchFamily="34" charset="0"/>
              </a:rPr>
              <a:t>And would like to encourage everyone to keep their laptops for at least </a:t>
            </a:r>
            <a:r>
              <a:rPr lang="en-GB" sz="1200" b="1" dirty="0">
                <a:solidFill>
                  <a:srgbClr val="010280"/>
                </a:solidFill>
                <a:latin typeface="Imperial Sans Display" panose="020B0503020202020204" pitchFamily="34" charset="0"/>
              </a:rPr>
              <a:t>5 years</a:t>
            </a:r>
            <a:r>
              <a:rPr lang="en-GB" sz="1200" dirty="0">
                <a:solidFill>
                  <a:srgbClr val="010280"/>
                </a:solidFill>
                <a:latin typeface="Imperial Sans Display" panose="020B05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515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3612</TotalTime>
  <Words>555</Words>
  <Application>Microsoft Office PowerPoint</Application>
  <PresentationFormat>Custom</PresentationFormat>
  <Paragraphs>35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Imperial Sans Display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Rae Goddard</dc:creator>
  <cp:lastModifiedBy>Scott, Hannah L</cp:lastModifiedBy>
  <cp:revision>79</cp:revision>
  <cp:lastPrinted>2026-05-15T08:54:57Z</cp:lastPrinted>
  <dcterms:created xsi:type="dcterms:W3CDTF">2026-03-17T13:52:58Z</dcterms:created>
  <dcterms:modified xsi:type="dcterms:W3CDTF">2026-06-26T12:46:49Z</dcterms:modified>
</cp:coreProperties>
</file>