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2_F8CFB02F.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9"/>
  </p:notesMasterIdLst>
  <p:sldIdLst>
    <p:sldId id="270" r:id="rId3"/>
    <p:sldId id="2147478964" r:id="rId4"/>
    <p:sldId id="262" r:id="rId5"/>
    <p:sldId id="258" r:id="rId6"/>
    <p:sldId id="265" r:id="rId7"/>
    <p:sldId id="266" r:id="rId8"/>
    <p:sldId id="257" r:id="rId9"/>
    <p:sldId id="260" r:id="rId10"/>
    <p:sldId id="261" r:id="rId11"/>
    <p:sldId id="2147478941" r:id="rId12"/>
    <p:sldId id="2147478930" r:id="rId13"/>
    <p:sldId id="2147478937" r:id="rId14"/>
    <p:sldId id="2147478922" r:id="rId15"/>
    <p:sldId id="2147478925" r:id="rId16"/>
    <p:sldId id="2147478924" r:id="rId17"/>
    <p:sldId id="21474789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4709D7-04B1-76F4-9886-A207A5018A68}" name="Scott, Hannah L" initials="HS" userId="S::hlscott@ic.ac.uk::97d7452b-6dec-4a46-a8a1-7503a52ea34e" providerId="AD"/>
  <p188:author id="{6CA639E6-7B28-47CD-F1D4-7FCE970E9BF5}" name="Scholfield, Liz" initials="LS" userId="S::eswift@ic.ac.uk::4755d34a-408e-40cc-8026-70d991023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80"/>
    <a:srgbClr val="E6E5F9"/>
    <a:srgbClr val="B4A9ED"/>
    <a:srgbClr val="0001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931586-6B05-F7EB-8EE5-14AB6332C737}" v="1" dt="2026-08-14T12:54:17.720"/>
    <p1510:client id="{E88D4A44-878C-4C69-818F-EBB503CACC71}" v="1" dt="2026-08-14T12:58:10.9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4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omments/modernComment_102_F8CFB02F.xml><?xml version="1.0" encoding="utf-8"?>
<p188:cmLst xmlns:a="http://schemas.openxmlformats.org/drawingml/2006/main" xmlns:r="http://schemas.openxmlformats.org/officeDocument/2006/relationships" xmlns:p188="http://schemas.microsoft.com/office/powerpoint/2018/8/main">
  <p188:cm id="{A5F37ED1-EA3F-4272-97EC-E41DF36CFD15}" authorId="{6CA639E6-7B28-47CD-F1D4-7FCE970E9BF5}" created="2026-04-28T11:58:07.659">
    <ac:txMkLst xmlns:ac="http://schemas.microsoft.com/office/drawing/2013/main/command">
      <pc:docMk xmlns:pc="http://schemas.microsoft.com/office/powerpoint/2013/main/command"/>
      <pc:sldMk xmlns:pc="http://schemas.microsoft.com/office/powerpoint/2013/main/command" cId="4174360623" sldId="258"/>
      <ac:spMk id="10" creationId="{CAF6724D-0F2C-CCEC-FAD1-0480A2A38972}"/>
      <ac:txMk cp="85" len="6">
        <ac:context len="280" hash="2322568353"/>
      </ac:txMk>
    </ac:txMkLst>
    <p188:pos x="1262327" y="1347600"/>
    <p188:replyLst>
      <p188:reply id="{505501F3-5EB3-4CAC-A0AC-6A9749460ECB}" authorId="{A44709D7-04B1-76F4-9886-A207A5018A68}" created="2026-04-30T14:39:39.947">
        <p188:txBody>
          <a:bodyPr/>
          <a:lstStyle/>
          <a:p>
            <a:r>
              <a:rPr lang="en-GB"/>
              <a:t>Good idea.</a:t>
            </a:r>
          </a:p>
        </p188:txBody>
      </p188:reply>
    </p188:replyLst>
    <p188:txBody>
      <a:bodyPr/>
      <a:lstStyle/>
      <a:p>
        <a:r>
          <a:rPr lang="en-GB"/>
          <a:t>Added dAIsy here as our supported AI platform - also added to the PDF Roadmap </a:t>
        </a:r>
      </a:p>
    </p188:txBody>
    <p188:extLst>
      <p:ext xmlns:p="http://schemas.openxmlformats.org/presentationml/2006/main" uri="{57CB4572-C831-44C2-8A1C-0ADB6CCDFE69}">
        <p223:reactions xmlns:p223="http://schemas.microsoft.com/office/powerpoint/2022/03/main">
          <p223:rxn type="👍">
            <p223:instance time="2026-04-30T14:39:27.848" authorId="{A44709D7-04B1-76F4-9886-A207A5018A68}"/>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8CD7AE-97D7-4E48-BBB7-E61930EC66F6}"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F06AE2-01D1-477E-B284-64B077940DC2}" type="slidenum">
              <a:rPr lang="en-GB" smtClean="0"/>
              <a:t>‹#›</a:t>
            </a:fld>
            <a:endParaRPr lang="en-GB"/>
          </a:p>
        </p:txBody>
      </p:sp>
    </p:spTree>
    <p:extLst>
      <p:ext uri="{BB962C8B-B14F-4D97-AF65-F5344CB8AC3E}">
        <p14:creationId xmlns:p14="http://schemas.microsoft.com/office/powerpoint/2010/main" val="3913082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Government has admitted it underestimated AI’s carbon emissions by as much as 136,000pc. AI computing is now expected to generate between 34 and 123 </a:t>
            </a:r>
            <a:r>
              <a:rPr lang="en-US" sz="1200" b="0" i="0" kern="1200" dirty="0" err="1">
                <a:solidFill>
                  <a:schemeClr val="tx1"/>
                </a:solidFill>
                <a:effectLst/>
                <a:latin typeface="+mn-lt"/>
                <a:ea typeface="+mn-ea"/>
                <a:cs typeface="+mn-cs"/>
              </a:rPr>
              <a:t>megatonnes</a:t>
            </a:r>
            <a:r>
              <a:rPr lang="en-US" sz="1200" b="0" i="0" kern="1200" dirty="0">
                <a:solidFill>
                  <a:schemeClr val="tx1"/>
                </a:solidFill>
                <a:effectLst/>
                <a:latin typeface="+mn-lt"/>
                <a:ea typeface="+mn-ea"/>
                <a:cs typeface="+mn-cs"/>
              </a:rPr>
              <a:t> of carbon dioxide by 2035, according to new figures published by the Department for Science, Innovation and Technology (DSIT). That would be up to 3.4pc of the UK’s total emissions over the next decade. The new estimates are between 87,000pc and 136,000pc higher than previous figures released last summer, when the Government said emissions from AI would be less than 0.05pc of Britain’s total. DSIT did not say what had made it revisit the estimates but it said the figures had been updated “to reflect new analysis”. AI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require huge amounts of electricity to operate, much of which is still generated by carbon-emitting fossil fuels. The Government published a “compute roadmap” last year, laying out how the UK could boost data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infrastructure and fulfil </a:t>
            </a:r>
            <a:r>
              <a:rPr lang="en-US" sz="1200" b="0" i="0" kern="1200" dirty="0" err="1">
                <a:solidFill>
                  <a:schemeClr val="tx1"/>
                </a:solidFill>
                <a:effectLst/>
                <a:latin typeface="+mn-lt"/>
                <a:ea typeface="+mn-ea"/>
                <a:cs typeface="+mn-cs"/>
              </a:rPr>
              <a:t>Labour’s</a:t>
            </a:r>
            <a:r>
              <a:rPr lang="en-US" sz="1200" b="0" i="0" kern="1200" dirty="0">
                <a:solidFill>
                  <a:schemeClr val="tx1"/>
                </a:solidFill>
                <a:effectLst/>
                <a:latin typeface="+mn-lt"/>
                <a:ea typeface="+mn-ea"/>
                <a:cs typeface="+mn-cs"/>
              </a:rPr>
              <a:t> AI goals. The original report included analysis from the consultancy Cambridge Econometrics to estimate AI’s carbon emissions. The emissions estimates are not the result of new forecasts for AI’s growth, which remain the same as last year, but they revise how carbon usage is calculated. “Scenario projections are subject to uncertainty and may evolve as further evidence and perspectives are incorporated,” the report said. The original analysis claimed that AI’s emissions over a decade would be equivalent to the annual emissions of 23,600 UK households. However, under the new analysis, it would amount to 20.5 million households – a figure that was not included in the revised report. The figures will fuel concerns about the technology’s environmental impact, raising questions about whether Sir Keir Starmer’s AI ambitions are compatible with net zero. Ed Miliband, the Energy Secretary, has said that how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affect net zero targets is “inherently uncertain”. Climate journal Carbon Brief had found that official estimates for the UK as a whole were smaller than estimates for individual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The wide range of the official estimates is dependent on how quickly Britain’s electricity grid </a:t>
            </a:r>
            <a:r>
              <a:rPr lang="en-US" sz="1200" b="0" i="0" kern="1200" dirty="0" err="1">
                <a:solidFill>
                  <a:schemeClr val="tx1"/>
                </a:solidFill>
                <a:effectLst/>
                <a:latin typeface="+mn-lt"/>
                <a:ea typeface="+mn-ea"/>
                <a:cs typeface="+mn-cs"/>
              </a:rPr>
              <a:t>decarbonises</a:t>
            </a:r>
            <a:r>
              <a:rPr lang="en-US" sz="1200" b="0" i="0" kern="1200" dirty="0">
                <a:solidFill>
                  <a:schemeClr val="tx1"/>
                </a:solidFill>
                <a:effectLst/>
                <a:latin typeface="+mn-lt"/>
                <a:ea typeface="+mn-ea"/>
                <a:cs typeface="+mn-cs"/>
              </a:rPr>
              <a:t>. “If successful, the UK’s grid </a:t>
            </a:r>
            <a:r>
              <a:rPr lang="en-US" sz="1200" b="0" i="0" kern="1200" dirty="0" err="1">
                <a:solidFill>
                  <a:schemeClr val="tx1"/>
                </a:solidFill>
                <a:effectLst/>
                <a:latin typeface="+mn-lt"/>
                <a:ea typeface="+mn-ea"/>
                <a:cs typeface="+mn-cs"/>
              </a:rPr>
              <a:t>decarbonisation</a:t>
            </a:r>
            <a:r>
              <a:rPr lang="en-US" sz="1200" b="0" i="0" kern="1200" dirty="0">
                <a:solidFill>
                  <a:schemeClr val="tx1"/>
                </a:solidFill>
                <a:effectLst/>
                <a:latin typeface="+mn-lt"/>
                <a:ea typeface="+mn-ea"/>
                <a:cs typeface="+mn-cs"/>
              </a:rPr>
              <a:t> plans would help to reduce emissions from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towards the bottom end of this range,” DSIT said.</a:t>
            </a:r>
          </a:p>
          <a:p>
            <a:r>
              <a:rPr lang="en-US" sz="1200" b="0" i="0" kern="1200" dirty="0">
                <a:solidFill>
                  <a:schemeClr val="tx1"/>
                </a:solidFill>
                <a:effectLst/>
                <a:latin typeface="+mn-lt"/>
                <a:ea typeface="+mn-ea"/>
                <a:cs typeface="+mn-cs"/>
              </a:rPr>
              <a:t>MPs on the environmental audit committee have said they will investigate how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affect the climate. A planned data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in Buckinghamshire, which would be one of Britain’s biggest if constructed, is expected to rely entirely on gas power because of the long wait for a grid connection. Ofgem has said that if every planned data </a:t>
            </a:r>
            <a:r>
              <a:rPr lang="en-US" sz="1200" b="0" i="0" kern="1200" dirty="0" err="1">
                <a:solidFill>
                  <a:schemeClr val="tx1"/>
                </a:solidFill>
                <a:effectLst/>
                <a:latin typeface="+mn-lt"/>
                <a:ea typeface="+mn-ea"/>
                <a:cs typeface="+mn-cs"/>
              </a:rPr>
              <a:t>centre</a:t>
            </a:r>
            <a:r>
              <a:rPr lang="en-US" sz="1200" b="0" i="0" kern="1200" dirty="0">
                <a:solidFill>
                  <a:schemeClr val="tx1"/>
                </a:solidFill>
                <a:effectLst/>
                <a:latin typeface="+mn-lt"/>
                <a:ea typeface="+mn-ea"/>
                <a:cs typeface="+mn-cs"/>
              </a:rPr>
              <a:t> received a grid connection, Britain’s energy use could double. AI computing is significantly more power-intensive than typical data </a:t>
            </a:r>
            <a:r>
              <a:rPr lang="en-US" sz="1200" b="0" i="0" kern="1200" dirty="0" err="1">
                <a:solidFill>
                  <a:schemeClr val="tx1"/>
                </a:solidFill>
                <a:effectLst/>
                <a:latin typeface="+mn-lt"/>
                <a:ea typeface="+mn-ea"/>
                <a:cs typeface="+mn-cs"/>
              </a:rPr>
              <a:t>centres</a:t>
            </a:r>
            <a:r>
              <a:rPr lang="en-US" sz="1200" b="0" i="0" kern="1200" dirty="0">
                <a:solidFill>
                  <a:schemeClr val="tx1"/>
                </a:solidFill>
                <a:effectLst/>
                <a:latin typeface="+mn-lt"/>
                <a:ea typeface="+mn-ea"/>
                <a:cs typeface="+mn-cs"/>
              </a:rPr>
              <a:t> and has led to a race for electricity connections.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B748F-0355-4045-944D-7977F91FA48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547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Companies that do this help the renewable energy industry to finance new renewable projects, increasing the availability of renewable energy on the market, and supports the growth of sustainable energy generation.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B748F-0355-4045-944D-7977F91FA48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7040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10D8D-3BAC-2827-DC23-C9AF5D686EC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2217CBB-D020-740A-39D0-9845FDA4B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F33080C-A3CC-1752-16AB-4B1F224515DA}"/>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6108C32A-647E-0373-6C1B-749D5144D8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B94E1D-F1B2-1949-F93D-65461C7095D7}"/>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2020434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9E97-EC2C-5FA3-BDE9-3A53EC00371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3E8A5D0-B435-745E-486E-1FDA47B8BCC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0E5E066-B326-E808-1292-58BF1AC57D79}"/>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A48F29C3-9B5D-B016-9F7F-2B0BF078FF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D13998-0FC4-9294-0A27-528DAFF4F35B}"/>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2355596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D4E86A-55D1-AE7C-06E7-C0DF8E019EA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45F4A54-3D85-87F2-6BA3-FEC322C54B8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E08A2D5-14FA-8489-F8E2-2AA6483A9BD0}"/>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39A8F379-0339-4623-839C-6EC5F576B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A3622A-89BB-E88B-44BB-088F250FFC53}"/>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1222867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346A1A2B-CF7F-473B-9B6E-338875BBB07A}" type="datetime1">
              <a:rPr lang="en-GB" smtClean="0"/>
              <a:t>28/08/2026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Grantham Showcase 2025</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41517690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370386745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Slide Smoke">
    <p:bg>
      <p:bgPr>
        <a:solidFill>
          <a:schemeClr val="bg2"/>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21315012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Slide Khaki">
    <p:bg>
      <p:bgPr>
        <a:solidFill>
          <a:srgbClr val="FBF7DC"/>
        </a:solidFill>
        <a:effectLst/>
      </p:bgPr>
    </p:bg>
    <p:spTree>
      <p:nvGrpSpPr>
        <p:cNvPr id="1" name=""/>
        <p:cNvGrpSpPr/>
        <p:nvPr/>
      </p:nvGrpSpPr>
      <p:grpSpPr>
        <a:xfrm>
          <a:off x="0" y="0"/>
          <a:ext cx="0" cy="0"/>
          <a:chOff x="0" y="0"/>
          <a:chExt cx="0" cy="0"/>
        </a:xfrm>
      </p:grpSpPr>
      <p:grpSp>
        <p:nvGrpSpPr>
          <p:cNvPr id="23" name="Group 4">
            <a:extLst>
              <a:ext uri="{FF2B5EF4-FFF2-40B4-BE49-F238E27FC236}">
                <a16:creationId xmlns:a16="http://schemas.microsoft.com/office/drawing/2014/main" id="{0C35C447-372A-2538-9C02-9DA22221296C}"/>
              </a:ext>
            </a:extLst>
          </p:cNvPr>
          <p:cNvGrpSpPr>
            <a:grpSpLocks noChangeAspect="1"/>
          </p:cNvGrpSpPr>
          <p:nvPr/>
        </p:nvGrpSpPr>
        <p:grpSpPr bwMode="auto">
          <a:xfrm>
            <a:off x="330271" y="327819"/>
            <a:ext cx="3972600" cy="438124"/>
            <a:chOff x="0" y="3473"/>
            <a:chExt cx="15360" cy="1694"/>
          </a:xfrm>
          <a:solidFill>
            <a:schemeClr val="accent1"/>
          </a:solidFill>
        </p:grpSpPr>
        <p:sp>
          <p:nvSpPr>
            <p:cNvPr id="24" name="Freeform 5">
              <a:extLst>
                <a:ext uri="{FF2B5EF4-FFF2-40B4-BE49-F238E27FC236}">
                  <a16:creationId xmlns:a16="http://schemas.microsoft.com/office/drawing/2014/main" id="{CFF1AFD2-F993-B30A-2282-C04F1F65AF00}"/>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6">
              <a:extLst>
                <a:ext uri="{FF2B5EF4-FFF2-40B4-BE49-F238E27FC236}">
                  <a16:creationId xmlns:a16="http://schemas.microsoft.com/office/drawing/2014/main" id="{2F13F474-91EA-0185-733B-62682BD9F6E9}"/>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6" name="Freeform 7">
              <a:extLst>
                <a:ext uri="{FF2B5EF4-FFF2-40B4-BE49-F238E27FC236}">
                  <a16:creationId xmlns:a16="http://schemas.microsoft.com/office/drawing/2014/main" id="{87072C05-B626-BAF9-5316-96EAB02420F0}"/>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7" name="Freeform 8">
              <a:extLst>
                <a:ext uri="{FF2B5EF4-FFF2-40B4-BE49-F238E27FC236}">
                  <a16:creationId xmlns:a16="http://schemas.microsoft.com/office/drawing/2014/main" id="{AC6EA6C6-1057-DAC8-2609-B6EB51B72376}"/>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8" name="Freeform 9">
              <a:extLst>
                <a:ext uri="{FF2B5EF4-FFF2-40B4-BE49-F238E27FC236}">
                  <a16:creationId xmlns:a16="http://schemas.microsoft.com/office/drawing/2014/main" id="{4E258757-AB3A-DE10-FDFE-35B9588E9C3E}"/>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9" name="Freeform 10">
              <a:extLst>
                <a:ext uri="{FF2B5EF4-FFF2-40B4-BE49-F238E27FC236}">
                  <a16:creationId xmlns:a16="http://schemas.microsoft.com/office/drawing/2014/main" id="{74360D36-2B50-3114-9CB9-4BEE96BCCE6A}"/>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0" name="Freeform 11">
              <a:extLst>
                <a:ext uri="{FF2B5EF4-FFF2-40B4-BE49-F238E27FC236}">
                  <a16:creationId xmlns:a16="http://schemas.microsoft.com/office/drawing/2014/main" id="{1B032D16-0F2B-1DEC-D92A-ACAF24C07B0A}"/>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31" name="Freeform 12">
              <a:extLst>
                <a:ext uri="{FF2B5EF4-FFF2-40B4-BE49-F238E27FC236}">
                  <a16:creationId xmlns:a16="http://schemas.microsoft.com/office/drawing/2014/main" id="{13923343-4541-4792-ADC5-E6333E98D37A}"/>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32" name="Title 1">
            <a:extLst>
              <a:ext uri="{FF2B5EF4-FFF2-40B4-BE49-F238E27FC236}">
                <a16:creationId xmlns:a16="http://schemas.microsoft.com/office/drawing/2014/main" id="{802863CF-25C1-DECF-F640-C736ECDB955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33" name="Subtitle 2">
            <a:extLst>
              <a:ext uri="{FF2B5EF4-FFF2-40B4-BE49-F238E27FC236}">
                <a16:creationId xmlns:a16="http://schemas.microsoft.com/office/drawing/2014/main" id="{623E9086-C2CE-8088-D447-C484543077B0}"/>
              </a:ext>
            </a:extLst>
          </p:cNvPr>
          <p:cNvSpPr>
            <a:spLocks noGrp="1"/>
          </p:cNvSpPr>
          <p:nvPr>
            <p:ph type="subTitle" idx="1"/>
          </p:nvPr>
        </p:nvSpPr>
        <p:spPr>
          <a:xfrm>
            <a:off x="317251" y="4383000"/>
            <a:ext cx="9144000" cy="1322348"/>
          </a:xfrm>
        </p:spPr>
        <p:txBody>
          <a:bodyPr/>
          <a:lstStyle>
            <a:lvl1pPr marL="0" indent="0" algn="l">
              <a:buNone/>
              <a:defRPr sz="480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34" name="Text Placeholder 17">
            <a:extLst>
              <a:ext uri="{FF2B5EF4-FFF2-40B4-BE49-F238E27FC236}">
                <a16:creationId xmlns:a16="http://schemas.microsoft.com/office/drawing/2014/main" id="{C53F61BD-18EB-B863-761D-89639D8806F9}"/>
              </a:ext>
            </a:extLst>
          </p:cNvPr>
          <p:cNvSpPr>
            <a:spLocks noGrp="1"/>
          </p:cNvSpPr>
          <p:nvPr>
            <p:ph type="body" sz="quarter" idx="10"/>
          </p:nvPr>
        </p:nvSpPr>
        <p:spPr>
          <a:xfrm>
            <a:off x="330271" y="5789336"/>
            <a:ext cx="5579198" cy="740845"/>
          </a:xfrm>
        </p:spPr>
        <p:txBody>
          <a:bodyPr anchor="b"/>
          <a:lstStyle>
            <a:lvl1pPr>
              <a:defRPr sz="2200">
                <a:solidFill>
                  <a:schemeClr val="accent1"/>
                </a:solidFill>
                <a:latin typeface="Imperial Sans Text Medium" panose="020B0603020202020204" pitchFamily="34" charset="0"/>
                <a:ea typeface="Inter Medium" panose="02000503000000020004" pitchFamily="2" charset="0"/>
              </a:defRPr>
            </a:lvl1pPr>
            <a:lvl2pPr>
              <a:defRPr sz="2200">
                <a:solidFill>
                  <a:schemeClr val="accent1"/>
                </a:solidFill>
              </a:defRPr>
            </a:lvl2pPr>
            <a:lvl3pPr>
              <a:defRPr sz="2200">
                <a:solidFill>
                  <a:schemeClr val="accent1"/>
                </a:solidFill>
                <a:latin typeface="Inter Medium" panose="02000503000000020004" pitchFamily="2" charset="0"/>
                <a:ea typeface="Inter Medium" panose="02000503000000020004" pitchFamily="2" charset="0"/>
              </a:defRPr>
            </a:lvl3pPr>
            <a:lvl4pPr>
              <a:defRPr sz="2200">
                <a:solidFill>
                  <a:schemeClr val="accent1"/>
                </a:solidFill>
                <a:latin typeface="Inter Medium" panose="02000503000000020004" pitchFamily="2" charset="0"/>
                <a:ea typeface="Inter Medium" panose="02000503000000020004" pitchFamily="2" charset="0"/>
              </a:defRPr>
            </a:lvl4pPr>
            <a:lvl5pPr>
              <a:defRPr sz="2200">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3012567416"/>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89336"/>
            <a:ext cx="5579198" cy="740845"/>
          </a:xfrm>
        </p:spPr>
        <p:txBody>
          <a:bodyPr anchor="b"/>
          <a:lstStyle>
            <a:lvl1pPr>
              <a:defRPr sz="2200">
                <a:solidFill>
                  <a:schemeClr val="bg1"/>
                </a:solidFill>
                <a:latin typeface="Imperial Sans Text Medium" panose="020B0603020202020204" pitchFamily="34" charset="0"/>
                <a:ea typeface="Inter Medium" panose="02000503000000020004" pitchFamily="2" charset="0"/>
              </a:defRPr>
            </a:lvl1pPr>
            <a:lvl2pPr>
              <a:defRPr sz="2200">
                <a:solidFill>
                  <a:schemeClr val="bg1"/>
                </a:solidFill>
              </a:defRPr>
            </a:lvl2pPr>
            <a:lvl3pPr>
              <a:defRPr sz="2200">
                <a:solidFill>
                  <a:schemeClr val="bg1"/>
                </a:solidFill>
                <a:latin typeface="Inter Medium" panose="02000503000000020004" pitchFamily="2" charset="0"/>
                <a:ea typeface="Inter Medium" panose="02000503000000020004" pitchFamily="2" charset="0"/>
              </a:defRPr>
            </a:lvl3pPr>
            <a:lvl4pPr>
              <a:defRPr sz="2200">
                <a:solidFill>
                  <a:schemeClr val="bg1"/>
                </a:solidFill>
                <a:latin typeface="Inter Medium" panose="02000503000000020004" pitchFamily="2" charset="0"/>
                <a:ea typeface="Inter Medium" panose="02000503000000020004" pitchFamily="2" charset="0"/>
              </a:defRPr>
            </a:lvl4pPr>
            <a:lvl5pPr>
              <a:defRPr sz="2200">
                <a:solidFill>
                  <a:schemeClr val="bg1"/>
                </a:solidFill>
                <a:latin typeface="Inter Medium" panose="02000503000000020004" pitchFamily="2" charset="0"/>
                <a:ea typeface="Inter Medium" panose="02000503000000020004" pitchFamily="2" charset="0"/>
              </a:defRPr>
            </a:lvl5pPr>
          </a:lstStyle>
          <a:p>
            <a:pPr lvl="0"/>
            <a:r>
              <a:rPr lang="en-US"/>
              <a:t>Click to edit Master text styles</a:t>
            </a:r>
          </a:p>
        </p:txBody>
      </p:sp>
      <p:grpSp>
        <p:nvGrpSpPr>
          <p:cNvPr id="6" name="Group 4">
            <a:extLst>
              <a:ext uri="{FF2B5EF4-FFF2-40B4-BE49-F238E27FC236}">
                <a16:creationId xmlns:a16="http://schemas.microsoft.com/office/drawing/2014/main" id="{714C7637-5E21-BDDB-D675-718E58535D6D}"/>
              </a:ext>
            </a:extLst>
          </p:cNvPr>
          <p:cNvGrpSpPr>
            <a:grpSpLocks noChangeAspect="1"/>
          </p:cNvGrpSpPr>
          <p:nvPr/>
        </p:nvGrpSpPr>
        <p:grpSpPr bwMode="auto">
          <a:xfrm>
            <a:off x="330271" y="327819"/>
            <a:ext cx="3972600" cy="438124"/>
            <a:chOff x="0" y="3473"/>
            <a:chExt cx="15360" cy="1694"/>
          </a:xfrm>
        </p:grpSpPr>
        <p:sp>
          <p:nvSpPr>
            <p:cNvPr id="17" name="Freeform 5">
              <a:extLst>
                <a:ext uri="{FF2B5EF4-FFF2-40B4-BE49-F238E27FC236}">
                  <a16:creationId xmlns:a16="http://schemas.microsoft.com/office/drawing/2014/main" id="{A57B56D4-851E-7242-EAB1-CD5B53E8B9AB}"/>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6">
              <a:extLst>
                <a:ext uri="{FF2B5EF4-FFF2-40B4-BE49-F238E27FC236}">
                  <a16:creationId xmlns:a16="http://schemas.microsoft.com/office/drawing/2014/main" id="{525FF1F4-36F0-A184-7B99-8F5F4A49C89F}"/>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7">
              <a:extLst>
                <a:ext uri="{FF2B5EF4-FFF2-40B4-BE49-F238E27FC236}">
                  <a16:creationId xmlns:a16="http://schemas.microsoft.com/office/drawing/2014/main" id="{F198715B-A90B-9B06-A055-401A84B0921B}"/>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8">
              <a:extLst>
                <a:ext uri="{FF2B5EF4-FFF2-40B4-BE49-F238E27FC236}">
                  <a16:creationId xmlns:a16="http://schemas.microsoft.com/office/drawing/2014/main" id="{9D2E04D5-A2EE-135D-A8C9-6E695F9BCF31}"/>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2" name="Freeform 9">
              <a:extLst>
                <a:ext uri="{FF2B5EF4-FFF2-40B4-BE49-F238E27FC236}">
                  <a16:creationId xmlns:a16="http://schemas.microsoft.com/office/drawing/2014/main" id="{8CE0DC1F-799B-3F7A-3A71-D20337A4746C}"/>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3" name="Freeform 10">
              <a:extLst>
                <a:ext uri="{FF2B5EF4-FFF2-40B4-BE49-F238E27FC236}">
                  <a16:creationId xmlns:a16="http://schemas.microsoft.com/office/drawing/2014/main" id="{E8EAEE22-055F-6869-D50D-D9C8C9082FDC}"/>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4" name="Freeform 11">
              <a:extLst>
                <a:ext uri="{FF2B5EF4-FFF2-40B4-BE49-F238E27FC236}">
                  <a16:creationId xmlns:a16="http://schemas.microsoft.com/office/drawing/2014/main" id="{EADAC67C-850F-96D3-0962-09E1B4CC3ECB}"/>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5" name="Freeform 12">
              <a:extLst>
                <a:ext uri="{FF2B5EF4-FFF2-40B4-BE49-F238E27FC236}">
                  <a16:creationId xmlns:a16="http://schemas.microsoft.com/office/drawing/2014/main" id="{683187A0-2E68-170D-55EF-0FA20E7A75B8}"/>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5851214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Slide Image">
    <p:bg>
      <p:bgPr>
        <a:solidFill>
          <a:schemeClr val="bg1">
            <a:lumMod val="85000"/>
          </a:schemeClr>
        </a:solidFill>
        <a:effectLst/>
      </p:bgPr>
    </p:bg>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8F30683-44FB-4995-47C3-43A7DE5523C7}"/>
              </a:ext>
            </a:extLst>
          </p:cNvPr>
          <p:cNvGrpSpPr>
            <a:grpSpLocks noChangeAspect="1"/>
          </p:cNvGrpSpPr>
          <p:nvPr/>
        </p:nvGrpSpPr>
        <p:grpSpPr bwMode="auto">
          <a:xfrm>
            <a:off x="330271" y="327819"/>
            <a:ext cx="3972600" cy="438124"/>
            <a:chOff x="0" y="3473"/>
            <a:chExt cx="15360" cy="1694"/>
          </a:xfrm>
        </p:grpSpPr>
        <p:sp>
          <p:nvSpPr>
            <p:cNvPr id="5" name="Freeform 5">
              <a:extLst>
                <a:ext uri="{FF2B5EF4-FFF2-40B4-BE49-F238E27FC236}">
                  <a16:creationId xmlns:a16="http://schemas.microsoft.com/office/drawing/2014/main" id="{77A24E86-91AA-6A9B-314A-752B77481A0D}"/>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6">
              <a:extLst>
                <a:ext uri="{FF2B5EF4-FFF2-40B4-BE49-F238E27FC236}">
                  <a16:creationId xmlns:a16="http://schemas.microsoft.com/office/drawing/2014/main" id="{A879B37A-F4A9-2DDA-3FC3-9FC52384AE62}"/>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7">
              <a:extLst>
                <a:ext uri="{FF2B5EF4-FFF2-40B4-BE49-F238E27FC236}">
                  <a16:creationId xmlns:a16="http://schemas.microsoft.com/office/drawing/2014/main" id="{93DABC58-132F-2F2F-EB5B-78B30A3D448C}"/>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8">
              <a:extLst>
                <a:ext uri="{FF2B5EF4-FFF2-40B4-BE49-F238E27FC236}">
                  <a16:creationId xmlns:a16="http://schemas.microsoft.com/office/drawing/2014/main" id="{DFE51362-844C-B4F1-1A83-A287F312E94A}"/>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9">
              <a:extLst>
                <a:ext uri="{FF2B5EF4-FFF2-40B4-BE49-F238E27FC236}">
                  <a16:creationId xmlns:a16="http://schemas.microsoft.com/office/drawing/2014/main" id="{E0F57AAB-C462-6A3A-9686-048341EA78B1}"/>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0">
              <a:extLst>
                <a:ext uri="{FF2B5EF4-FFF2-40B4-BE49-F238E27FC236}">
                  <a16:creationId xmlns:a16="http://schemas.microsoft.com/office/drawing/2014/main" id="{8A0D371A-82CE-1829-AA32-FB790C7A60A1}"/>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1">
              <a:extLst>
                <a:ext uri="{FF2B5EF4-FFF2-40B4-BE49-F238E27FC236}">
                  <a16:creationId xmlns:a16="http://schemas.microsoft.com/office/drawing/2014/main" id="{EA0DE082-4D8F-8158-56B4-AF85C4A0FA22}"/>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2" name="Freeform 12">
              <a:extLst>
                <a:ext uri="{FF2B5EF4-FFF2-40B4-BE49-F238E27FC236}">
                  <a16:creationId xmlns:a16="http://schemas.microsoft.com/office/drawing/2014/main" id="{530CFB56-59E9-38CF-519A-B532B32547AB}"/>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
        <p:nvSpPr>
          <p:cNvPr id="23" name="Title 1">
            <a:extLst>
              <a:ext uri="{FF2B5EF4-FFF2-40B4-BE49-F238E27FC236}">
                <a16:creationId xmlns:a16="http://schemas.microsoft.com/office/drawing/2014/main" id="{FB5434B5-DD4C-F988-6EBA-085A7DD4940D}"/>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US"/>
              <a:t>Click to edit Master title style</a:t>
            </a:r>
            <a:endParaRPr lang="en-GB"/>
          </a:p>
        </p:txBody>
      </p:sp>
      <p:sp>
        <p:nvSpPr>
          <p:cNvPr id="24" name="Subtitle 2">
            <a:extLst>
              <a:ext uri="{FF2B5EF4-FFF2-40B4-BE49-F238E27FC236}">
                <a16:creationId xmlns:a16="http://schemas.microsoft.com/office/drawing/2014/main" id="{1E34748E-CBEF-26E7-AB9F-696FA5D599DC}"/>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25" name="Text Placeholder 17">
            <a:extLst>
              <a:ext uri="{FF2B5EF4-FFF2-40B4-BE49-F238E27FC236}">
                <a16:creationId xmlns:a16="http://schemas.microsoft.com/office/drawing/2014/main" id="{1DF2DBC8-2D33-BD84-A330-691C8B97975A}"/>
              </a:ext>
            </a:extLst>
          </p:cNvPr>
          <p:cNvSpPr>
            <a:spLocks noGrp="1"/>
          </p:cNvSpPr>
          <p:nvPr>
            <p:ph type="body" sz="quarter" idx="10"/>
          </p:nvPr>
        </p:nvSpPr>
        <p:spPr>
          <a:xfrm>
            <a:off x="330271" y="5789336"/>
            <a:ext cx="5579198" cy="740845"/>
          </a:xfrm>
        </p:spPr>
        <p:txBody>
          <a:bodyPr anchor="b"/>
          <a:lstStyle>
            <a:lvl1pPr>
              <a:defRPr sz="2200">
                <a:solidFill>
                  <a:schemeClr val="bg1"/>
                </a:solidFill>
                <a:latin typeface="Imperial Sans Text Medium" panose="020B0603020202020204" pitchFamily="34" charset="0"/>
                <a:ea typeface="Inter Medium" panose="02000503000000020004" pitchFamily="2" charset="0"/>
              </a:defRPr>
            </a:lvl1pPr>
            <a:lvl2pPr>
              <a:defRPr sz="2200">
                <a:solidFill>
                  <a:schemeClr val="bg1"/>
                </a:solidFill>
              </a:defRPr>
            </a:lvl2pPr>
            <a:lvl3pPr>
              <a:defRPr sz="2200">
                <a:solidFill>
                  <a:schemeClr val="bg1"/>
                </a:solidFill>
                <a:latin typeface="Inter Medium" panose="02000503000000020004" pitchFamily="2" charset="0"/>
                <a:ea typeface="Inter Medium" panose="02000503000000020004" pitchFamily="2" charset="0"/>
              </a:defRPr>
            </a:lvl3pPr>
            <a:lvl4pPr>
              <a:defRPr sz="2200">
                <a:solidFill>
                  <a:schemeClr val="bg1"/>
                </a:solidFill>
                <a:latin typeface="Inter Medium" panose="02000503000000020004" pitchFamily="2" charset="0"/>
                <a:ea typeface="Inter Medium" panose="02000503000000020004" pitchFamily="2" charset="0"/>
              </a:defRPr>
            </a:lvl4pPr>
            <a:lvl5pPr>
              <a:defRPr sz="2200">
                <a:solidFill>
                  <a:schemeClr val="bg1"/>
                </a:solidFill>
                <a:latin typeface="Inter Medium" panose="02000503000000020004" pitchFamily="2" charset="0"/>
                <a:ea typeface="Inter Medium"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217640071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US"/>
              <a:t>Click to edit Master title style</a:t>
            </a:r>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46ED67B1-4A40-4714-9B5D-F4BB3C0C55DB}" type="datetime1">
              <a:rPr lang="en-GB" smtClean="0"/>
              <a:t>28/08/2026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490468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genda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US"/>
              <a:t>Click to edit Master title style</a:t>
            </a:r>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9ABF6CBB-A103-4471-8EB4-62ECC447477A}" type="datetime1">
              <a:rPr lang="en-GB" smtClean="0"/>
              <a:t>28/08/2026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79817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124CF-E0FB-BE72-2871-8F7D7389C93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132E62-5A1D-9E7E-8BD0-300BC9F7AB4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E90AE63-BFE5-6240-1A74-40973AD4D4CA}"/>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546024A0-25F0-294F-051E-668AC71F38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7DDFB-3DD1-6E07-51CB-AA01692574BE}"/>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218890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Agenda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327819"/>
            <a:ext cx="5163243" cy="3101181"/>
          </a:xfrm>
        </p:spPr>
        <p:txBody>
          <a:bodyPr/>
          <a:lstStyle>
            <a:lvl1pPr>
              <a:defRPr sz="6400"/>
            </a:lvl1pPr>
          </a:lstStyle>
          <a:p>
            <a:r>
              <a:rPr lang="en-US"/>
              <a:t>Click to edit Master title style</a:t>
            </a:r>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p>
            <a:fld id="{B532E939-25E8-433A-AAB4-289A957BD1FC}" type="datetime1">
              <a:rPr lang="en-GB" smtClean="0"/>
              <a:t>28/08/2026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025"/>
            <a:ext cx="5777508" cy="310197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609789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Agenda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19FE4-6876-B5B6-E975-473C9AD4B5B2}"/>
              </a:ext>
            </a:extLst>
          </p:cNvPr>
          <p:cNvSpPr>
            <a:spLocks noGrp="1"/>
          </p:cNvSpPr>
          <p:nvPr>
            <p:ph type="title"/>
          </p:nvPr>
        </p:nvSpPr>
        <p:spPr>
          <a:xfrm>
            <a:off x="318494" y="238870"/>
            <a:ext cx="5163243" cy="3190130"/>
          </a:xfrm>
        </p:spPr>
        <p:txBody>
          <a:bodyPr/>
          <a:lstStyle>
            <a:lvl1pPr>
              <a:defRPr sz="6400">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089A3DB1-810F-A8E3-C248-4835CAA99DF5}"/>
              </a:ext>
            </a:extLst>
          </p:cNvPr>
          <p:cNvSpPr>
            <a:spLocks noGrp="1"/>
          </p:cNvSpPr>
          <p:nvPr>
            <p:ph type="dt" sz="half" idx="10"/>
          </p:nvPr>
        </p:nvSpPr>
        <p:spPr/>
        <p:txBody>
          <a:bodyPr/>
          <a:lstStyle>
            <a:lvl1pPr>
              <a:defRPr>
                <a:solidFill>
                  <a:schemeClr val="bg1"/>
                </a:solidFill>
              </a:defRPr>
            </a:lvl1pPr>
          </a:lstStyle>
          <a:p>
            <a:fld id="{9EC6B412-250A-4892-8CE4-EA1EE2FC2DBA}" type="datetime1">
              <a:rPr lang="en-GB" smtClean="0"/>
              <a:t>28/08/2026</a:t>
            </a:fld>
            <a:endParaRPr lang="en-GB"/>
          </a:p>
        </p:txBody>
      </p:sp>
      <p:sp>
        <p:nvSpPr>
          <p:cNvPr id="4" name="Footer Placeholder 3">
            <a:extLst>
              <a:ext uri="{FF2B5EF4-FFF2-40B4-BE49-F238E27FC236}">
                <a16:creationId xmlns:a16="http://schemas.microsoft.com/office/drawing/2014/main" id="{A6B777E5-A94F-F8C3-D5F7-C4C35810FF1A}"/>
              </a:ext>
            </a:extLst>
          </p:cNvPr>
          <p:cNvSpPr>
            <a:spLocks noGrp="1"/>
          </p:cNvSpPr>
          <p:nvPr>
            <p:ph type="ftr" sz="quarter" idx="11"/>
          </p:nvPr>
        </p:nvSpPr>
        <p:spPr/>
        <p:txBody>
          <a:bodyPr/>
          <a:lstStyle>
            <a:lvl1pPr>
              <a:defRPr>
                <a:solidFill>
                  <a:schemeClr val="bg1"/>
                </a:solidFill>
              </a:defRPr>
            </a:lvl1pPr>
          </a:lstStyle>
          <a:p>
            <a:r>
              <a:rPr lang="en-GB"/>
              <a:t>Grantham Showcase 2025</a:t>
            </a:r>
          </a:p>
        </p:txBody>
      </p:sp>
      <p:sp>
        <p:nvSpPr>
          <p:cNvPr id="5" name="Slide Number Placeholder 4">
            <a:extLst>
              <a:ext uri="{FF2B5EF4-FFF2-40B4-BE49-F238E27FC236}">
                <a16:creationId xmlns:a16="http://schemas.microsoft.com/office/drawing/2014/main" id="{8A089025-7C4D-C600-55FE-4CBA1AECC50A}"/>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7" name="Content Placeholder 6">
            <a:extLst>
              <a:ext uri="{FF2B5EF4-FFF2-40B4-BE49-F238E27FC236}">
                <a16:creationId xmlns:a16="http://schemas.microsoft.com/office/drawing/2014/main" id="{3F3EA03B-C9D6-61A6-148F-9BF74F07D9B8}"/>
              </a:ext>
            </a:extLst>
          </p:cNvPr>
          <p:cNvSpPr>
            <a:spLocks noGrp="1"/>
          </p:cNvSpPr>
          <p:nvPr>
            <p:ph sz="quarter" idx="13"/>
          </p:nvPr>
        </p:nvSpPr>
        <p:spPr>
          <a:xfrm>
            <a:off x="6096001" y="327819"/>
            <a:ext cx="5777508" cy="310118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F9C35426-417C-E41E-5A03-5974D3C79A08}"/>
              </a:ext>
            </a:extLst>
          </p:cNvPr>
          <p:cNvSpPr txBox="1"/>
          <p:nvPr/>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Tree>
    <p:extLst>
      <p:ext uri="{BB962C8B-B14F-4D97-AF65-F5344CB8AC3E}">
        <p14:creationId xmlns:p14="http://schemas.microsoft.com/office/powerpoint/2010/main" val="221437865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20E46EE6-1E5D-47B5-B8C3-7B45678E193B}" type="datetime1">
              <a:rPr lang="en-GB" smtClean="0"/>
              <a:t>28/08/2026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20622069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40501247-79D8-4563-8C61-C51B15C1C0CE}" type="datetime1">
              <a:rPr lang="en-GB" smtClean="0"/>
              <a:t>28/08/2026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72015684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a:xfrm>
            <a:off x="325800" y="252000"/>
            <a:ext cx="11540763" cy="378044"/>
          </a:xfrm>
        </p:spPr>
        <p:txBody>
          <a:bodyPr/>
          <a:lstStyle>
            <a:lvl1pP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a:xfrm>
            <a:off x="325800" y="1394619"/>
            <a:ext cx="11540763"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33488F67-F9F5-4840-B679-9035E0FC1C30}" type="datetime1">
              <a:rPr lang="en-GB" smtClean="0"/>
              <a:t>28/08/2026</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8" name="Subtitle 2">
            <a:extLst>
              <a:ext uri="{FF2B5EF4-FFF2-40B4-BE49-F238E27FC236}">
                <a16:creationId xmlns:a16="http://schemas.microsoft.com/office/drawing/2014/main" id="{62B454FF-7060-E11B-6122-C9D16BC06047}"/>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60419083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346A1A2B-CF7F-473B-9B6E-338875BBB07A}" type="datetime1">
              <a:rPr lang="en-GB" smtClean="0"/>
              <a:t>28/08/2026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Grantham Showcase 2025</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11524390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94D3E3FA-873E-4A8A-AB20-02D49E2BF988}" type="datetime1">
              <a:rPr lang="en-GB" smtClean="0"/>
              <a:t>28/08/2026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Grantham Showcase 2025</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25775262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a:xfrm>
            <a:off x="326232" y="252000"/>
            <a:ext cx="11541025" cy="378044"/>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326232"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283325" y="1394619"/>
            <a:ext cx="5583238" cy="48664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BD144EC8-52E0-4621-A67D-45058721A50D}" type="datetime1">
              <a:rPr lang="en-GB" smtClean="0"/>
              <a:t>28/08/2026</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r>
              <a:rPr lang="en-GB"/>
              <a:t>Grantham Showcase 2025</a:t>
            </a:r>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10" name="Subtitle 2">
            <a:extLst>
              <a:ext uri="{FF2B5EF4-FFF2-40B4-BE49-F238E27FC236}">
                <a16:creationId xmlns:a16="http://schemas.microsoft.com/office/drawing/2014/main" id="{3E5619CB-8093-9292-D19B-3E145BB563F3}"/>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8018203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47F1765B-B4EF-42A5-9652-901D42C3B724}"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57907916"/>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hree Conten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648437C4-C704-4E54-A818-A3724E6CBE28}"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277259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DF88F-58AE-F11A-2E33-F069E7DD01F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FB04C06-7232-F060-F671-3F5F3560B45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5EC9005-8E26-6E1D-AB85-6A66E7DB07CF}"/>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A58C2302-698E-98B3-88DD-9CD9EA3F4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FA0857-6E77-5E15-4638-06EB17FD81B4}"/>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6658226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 Conten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923B7A16-E7FE-4D5B-BB1D-57B13623AF95}"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2623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96397"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66562"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ubtitle 2">
            <a:extLst>
              <a:ext uri="{FF2B5EF4-FFF2-40B4-BE49-F238E27FC236}">
                <a16:creationId xmlns:a16="http://schemas.microsoft.com/office/drawing/2014/main" id="{CBB1273F-0B9B-4FDD-4203-5D0C87B419DE}"/>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48425685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hree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97EE479F-F965-495D-AB12-31892B7F9771}"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US"/>
              <a:t>Click icon to add picture</a:t>
            </a:r>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46027790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hree Images and Captions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6A1C47F8-29D8-4D4A-B818-B3944A60E12E}"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US"/>
              <a:t>Click icon to add picture</a:t>
            </a:r>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710113544"/>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hree Images and Captions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23E2-CB33-A043-EFAE-5E5920ABF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07086-8168-2FFB-8A6A-847C21CE63D9}"/>
              </a:ext>
            </a:extLst>
          </p:cNvPr>
          <p:cNvSpPr>
            <a:spLocks noGrp="1"/>
          </p:cNvSpPr>
          <p:nvPr>
            <p:ph type="dt" sz="half" idx="10"/>
          </p:nvPr>
        </p:nvSpPr>
        <p:spPr/>
        <p:txBody>
          <a:bodyPr/>
          <a:lstStyle/>
          <a:p>
            <a:fld id="{3E80314A-442F-4C6B-B8FE-D50E8076876D}" type="datetime1">
              <a:rPr lang="en-GB" smtClean="0"/>
              <a:t>28/08/2026</a:t>
            </a:fld>
            <a:endParaRPr lang="en-GB"/>
          </a:p>
        </p:txBody>
      </p:sp>
      <p:sp>
        <p:nvSpPr>
          <p:cNvPr id="4" name="Footer Placeholder 3">
            <a:extLst>
              <a:ext uri="{FF2B5EF4-FFF2-40B4-BE49-F238E27FC236}">
                <a16:creationId xmlns:a16="http://schemas.microsoft.com/office/drawing/2014/main" id="{32BF319C-1022-A0DE-5680-6E6F7A33ADB0}"/>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2FA01DCF-BF44-5758-3698-48171189DF1F}"/>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Content Placeholder 2">
            <a:extLst>
              <a:ext uri="{FF2B5EF4-FFF2-40B4-BE49-F238E27FC236}">
                <a16:creationId xmlns:a16="http://schemas.microsoft.com/office/drawing/2014/main" id="{07DDBB1C-FCE2-459F-CD23-42AF9E169BFC}"/>
              </a:ext>
            </a:extLst>
          </p:cNvPr>
          <p:cNvSpPr>
            <a:spLocks noGrp="1"/>
          </p:cNvSpPr>
          <p:nvPr>
            <p:ph idx="1"/>
          </p:nvPr>
        </p:nvSpPr>
        <p:spPr>
          <a:xfrm>
            <a:off x="318493"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7284B46C-0DDC-167C-514E-EB0FCC3E4BE7}"/>
              </a:ext>
            </a:extLst>
          </p:cNvPr>
          <p:cNvSpPr>
            <a:spLocks noGrp="1"/>
          </p:cNvSpPr>
          <p:nvPr>
            <p:ph idx="14"/>
          </p:nvPr>
        </p:nvSpPr>
        <p:spPr>
          <a:xfrm>
            <a:off x="4276876"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AC354167-3149-957E-9D9F-B30D04014172}"/>
              </a:ext>
            </a:extLst>
          </p:cNvPr>
          <p:cNvSpPr>
            <a:spLocks noGrp="1"/>
          </p:cNvSpPr>
          <p:nvPr>
            <p:ph idx="15"/>
          </p:nvPr>
        </p:nvSpPr>
        <p:spPr>
          <a:xfrm>
            <a:off x="8235258" y="3429000"/>
            <a:ext cx="3600000" cy="2832100"/>
          </a:xfrm>
        </p:spPr>
        <p:txBody>
          <a:bodyPr/>
          <a:lstStyle>
            <a:lvl1pPr rtl="0">
              <a:defRPr sz="1800"/>
            </a:lvl1pPr>
            <a:lvl2pPr rtl="0">
              <a:defRPr sz="1800"/>
            </a:lvl2pPr>
            <a:lvl3pPr rtl="0">
              <a:defRPr sz="1800"/>
            </a:lvl3pPr>
            <a:lvl4pPr rtl="0">
              <a:defRPr sz="1800"/>
            </a:lvl4pPr>
            <a:lvl5pPr rtl="0">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icture Placeholder 10">
            <a:extLst>
              <a:ext uri="{FF2B5EF4-FFF2-40B4-BE49-F238E27FC236}">
                <a16:creationId xmlns:a16="http://schemas.microsoft.com/office/drawing/2014/main" id="{047AD979-9E36-27D3-D861-472A37C9BD30}"/>
              </a:ext>
            </a:extLst>
          </p:cNvPr>
          <p:cNvSpPr>
            <a:spLocks noGrp="1"/>
          </p:cNvSpPr>
          <p:nvPr>
            <p:ph type="pic" sz="quarter" idx="16"/>
          </p:nvPr>
        </p:nvSpPr>
        <p:spPr>
          <a:xfrm>
            <a:off x="318490" y="1394619"/>
            <a:ext cx="3600000" cy="1836000"/>
          </a:xfrm>
          <a:solidFill>
            <a:schemeClr val="bg1">
              <a:lumMod val="85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BA925AEF-9705-43FC-B311-1B9A5C872480}"/>
              </a:ext>
            </a:extLst>
          </p:cNvPr>
          <p:cNvSpPr>
            <a:spLocks noGrp="1"/>
          </p:cNvSpPr>
          <p:nvPr>
            <p:ph type="pic" sz="quarter" idx="17"/>
          </p:nvPr>
        </p:nvSpPr>
        <p:spPr>
          <a:xfrm>
            <a:off x="4276876" y="1394619"/>
            <a:ext cx="3600000" cy="1836000"/>
          </a:xfrm>
          <a:solidFill>
            <a:schemeClr val="bg1">
              <a:lumMod val="85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1EBAC93-1C14-C84A-FF75-AC90D6C8A890}"/>
              </a:ext>
            </a:extLst>
          </p:cNvPr>
          <p:cNvSpPr>
            <a:spLocks noGrp="1"/>
          </p:cNvSpPr>
          <p:nvPr>
            <p:ph type="pic" sz="quarter" idx="18"/>
          </p:nvPr>
        </p:nvSpPr>
        <p:spPr>
          <a:xfrm>
            <a:off x="8235261" y="1394619"/>
            <a:ext cx="3600000" cy="1836000"/>
          </a:xfrm>
          <a:solidFill>
            <a:schemeClr val="bg1">
              <a:lumMod val="85000"/>
            </a:schemeClr>
          </a:solidFill>
        </p:spPr>
        <p:txBody>
          <a:bodyPr/>
          <a:lstStyle/>
          <a:p>
            <a:r>
              <a:rPr lang="en-US"/>
              <a:t>Click icon to add picture</a:t>
            </a:r>
          </a:p>
        </p:txBody>
      </p:sp>
      <p:sp>
        <p:nvSpPr>
          <p:cNvPr id="10" name="Subtitle 2">
            <a:extLst>
              <a:ext uri="{FF2B5EF4-FFF2-40B4-BE49-F238E27FC236}">
                <a16:creationId xmlns:a16="http://schemas.microsoft.com/office/drawing/2014/main" id="{A6EB687B-5D2E-6018-5C19-6211E4ADBA8B}"/>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224857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arg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US"/>
              <a:t>Click to edit Master title style</a:t>
            </a:r>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7131AAB1-7DBC-412C-8469-7D3F21C1430E}" type="datetime1">
              <a:rPr lang="en-GB" smtClean="0"/>
              <a:t>28/08/2026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288061286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arge Text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US"/>
              <a:t>Click to edit Master title style</a:t>
            </a:r>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FE25CF4B-FCCD-4DE3-8D16-7ED51C75FB9F}" type="datetime1">
              <a:rPr lang="en-GB" smtClean="0"/>
              <a:t>28/08/2026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4022083391"/>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Large Text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819"/>
            <a:ext cx="9984000" cy="5933281"/>
          </a:xfrm>
        </p:spPr>
        <p:txBody>
          <a:bodyPr/>
          <a:lstStyle>
            <a:lvl1pPr>
              <a:defRPr sz="4800"/>
            </a:lvl1pPr>
          </a:lstStyle>
          <a:p>
            <a:r>
              <a:rPr lang="en-US"/>
              <a:t>Click to edit Master title style</a:t>
            </a:r>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p>
            <a:fld id="{7B9B1D26-4643-4AF5-821F-5E96090DC93B}" type="datetime1">
              <a:rPr lang="en-GB" smtClean="0"/>
              <a:t>28/08/2026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p>
            <a:fld id="{CBA53E11-492D-48B3-9F9B-09541CA2A39A}" type="slidenum">
              <a:rPr lang="en-GB" smtClean="0"/>
              <a:pPr/>
              <a:t>‹#›</a:t>
            </a:fld>
            <a:endParaRPr lang="en-GB"/>
          </a:p>
        </p:txBody>
      </p:sp>
    </p:spTree>
    <p:extLst>
      <p:ext uri="{BB962C8B-B14F-4D97-AF65-F5344CB8AC3E}">
        <p14:creationId xmlns:p14="http://schemas.microsoft.com/office/powerpoint/2010/main" val="254800696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Large Text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41CF-A3E3-C272-C94C-947AC89C85B4}"/>
              </a:ext>
            </a:extLst>
          </p:cNvPr>
          <p:cNvSpPr>
            <a:spLocks noGrp="1"/>
          </p:cNvSpPr>
          <p:nvPr>
            <p:ph type="title"/>
          </p:nvPr>
        </p:nvSpPr>
        <p:spPr>
          <a:xfrm>
            <a:off x="318492" y="327025"/>
            <a:ext cx="9984000" cy="5934075"/>
          </a:xfrm>
        </p:spPr>
        <p:txBody>
          <a:bodyPr/>
          <a:lstStyle>
            <a:lvl1pPr>
              <a:defRPr sz="4800">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05080FA7-D3DB-DCE0-62D3-E92CDF5E1BD8}"/>
              </a:ext>
            </a:extLst>
          </p:cNvPr>
          <p:cNvSpPr>
            <a:spLocks noGrp="1"/>
          </p:cNvSpPr>
          <p:nvPr>
            <p:ph type="dt" sz="half" idx="10"/>
          </p:nvPr>
        </p:nvSpPr>
        <p:spPr/>
        <p:txBody>
          <a:bodyPr/>
          <a:lstStyle>
            <a:lvl1pPr>
              <a:defRPr>
                <a:solidFill>
                  <a:schemeClr val="bg1"/>
                </a:solidFill>
              </a:defRPr>
            </a:lvl1pPr>
          </a:lstStyle>
          <a:p>
            <a:fld id="{1E94DA75-9498-4D1A-80E0-49A1E90D5FA5}" type="datetime1">
              <a:rPr lang="en-GB" smtClean="0"/>
              <a:t>28/08/2026</a:t>
            </a:fld>
            <a:endParaRPr lang="en-GB"/>
          </a:p>
        </p:txBody>
      </p:sp>
      <p:sp>
        <p:nvSpPr>
          <p:cNvPr id="4" name="Footer Placeholder 3">
            <a:extLst>
              <a:ext uri="{FF2B5EF4-FFF2-40B4-BE49-F238E27FC236}">
                <a16:creationId xmlns:a16="http://schemas.microsoft.com/office/drawing/2014/main" id="{37FFF8CC-E316-E641-C9CE-DF3DAA8A6428}"/>
              </a:ext>
            </a:extLst>
          </p:cNvPr>
          <p:cNvSpPr>
            <a:spLocks noGrp="1"/>
          </p:cNvSpPr>
          <p:nvPr>
            <p:ph type="ftr" sz="quarter" idx="11"/>
          </p:nvPr>
        </p:nvSpPr>
        <p:spPr/>
        <p:txBody>
          <a:bodyPr/>
          <a:lstStyle>
            <a:lvl1pPr>
              <a:defRPr>
                <a:solidFill>
                  <a:schemeClr val="bg1"/>
                </a:solidFill>
              </a:defRPr>
            </a:lvl1pPr>
          </a:lstStyle>
          <a:p>
            <a:r>
              <a:rPr lang="en-GB"/>
              <a:t>Grantham Showcase 2025</a:t>
            </a:r>
          </a:p>
        </p:txBody>
      </p:sp>
      <p:sp>
        <p:nvSpPr>
          <p:cNvPr id="5" name="Slide Number Placeholder 4">
            <a:extLst>
              <a:ext uri="{FF2B5EF4-FFF2-40B4-BE49-F238E27FC236}">
                <a16:creationId xmlns:a16="http://schemas.microsoft.com/office/drawing/2014/main" id="{7A2F5865-014C-FA86-09B0-6C05A0B661A9}"/>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8" name="TextBox 7">
            <a:extLst>
              <a:ext uri="{FF2B5EF4-FFF2-40B4-BE49-F238E27FC236}">
                <a16:creationId xmlns:a16="http://schemas.microsoft.com/office/drawing/2014/main" id="{24A8D6E0-472D-9B14-F3A6-BC2F23E87040}"/>
              </a:ext>
            </a:extLst>
          </p:cNvPr>
          <p:cNvSpPr txBox="1"/>
          <p:nvPr/>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Tree>
    <p:extLst>
      <p:ext uri="{BB962C8B-B14F-4D97-AF65-F5344CB8AC3E}">
        <p14:creationId xmlns:p14="http://schemas.microsoft.com/office/powerpoint/2010/main" val="231699950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30B6F2BC-87E3-46EC-B46C-2D290585E1BC}" type="datetime1">
              <a:rPr lang="en-GB" smtClean="0"/>
              <a:t>28/08/2026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85010095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ection Header Smoke">
    <p:bg>
      <p:bgPr>
        <a:solidFill>
          <a:schemeClr val="bg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7C23DB7D-A91E-44D0-BBB8-BE50DED55EE7}" type="datetime1">
              <a:rPr lang="en-GB" smtClean="0"/>
              <a:t>28/08/2026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36980707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81C79-C185-B9F2-A8D9-E2F2FD8DE9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30E09C5-DC60-E33F-01F3-A71BB7B7608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B1DD32E-2D80-BA43-269F-6F882122325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4E2FD8C-4630-1D29-2798-8E666477AE28}"/>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6" name="Footer Placeholder 5">
            <a:extLst>
              <a:ext uri="{FF2B5EF4-FFF2-40B4-BE49-F238E27FC236}">
                <a16:creationId xmlns:a16="http://schemas.microsoft.com/office/drawing/2014/main" id="{A188E0D3-F349-C511-C8AD-0AB2BEC50E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272657-EF6D-AAC0-155D-E8AD2DD32257}"/>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16132011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ection Header Khaki">
    <p:bg>
      <p:bgPr>
        <a:solidFill>
          <a:srgbClr val="FBF7DC"/>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D21AD4-68E5-D832-D55C-9ACFCD153AF8}"/>
              </a:ext>
            </a:extLst>
          </p:cNvPr>
          <p:cNvSpPr>
            <a:spLocks noGrp="1"/>
          </p:cNvSpPr>
          <p:nvPr>
            <p:ph type="dt" sz="half" idx="10"/>
          </p:nvPr>
        </p:nvSpPr>
        <p:spPr/>
        <p:txBody>
          <a:bodyPr/>
          <a:lstStyle/>
          <a:p>
            <a:fld id="{3C778F00-7DA0-42B7-A97A-02F8C1A142CE}" type="datetime1">
              <a:rPr lang="en-GB" smtClean="0"/>
              <a:t>28/08/2026</a:t>
            </a:fld>
            <a:endParaRPr lang="en-GB"/>
          </a:p>
        </p:txBody>
      </p:sp>
      <p:sp>
        <p:nvSpPr>
          <p:cNvPr id="5" name="Footer Placeholder 4">
            <a:extLst>
              <a:ext uri="{FF2B5EF4-FFF2-40B4-BE49-F238E27FC236}">
                <a16:creationId xmlns:a16="http://schemas.microsoft.com/office/drawing/2014/main" id="{1311EA1B-04BA-0493-81EB-3E7823E19024}"/>
              </a:ext>
            </a:extLst>
          </p:cNvPr>
          <p:cNvSpPr>
            <a:spLocks noGrp="1"/>
          </p:cNvSpPr>
          <p:nvPr>
            <p:ph type="ftr" sz="quarter" idx="11"/>
          </p:nvPr>
        </p:nvSpPr>
        <p:spPr/>
        <p:txBody>
          <a:bodyPr/>
          <a:lstStyle/>
          <a:p>
            <a:r>
              <a:rPr lang="en-GB"/>
              <a:t>Grantham Showcase 2025</a:t>
            </a:r>
          </a:p>
        </p:txBody>
      </p:sp>
      <p:sp>
        <p:nvSpPr>
          <p:cNvPr id="6" name="Slide Number Placeholder 5">
            <a:extLst>
              <a:ext uri="{FF2B5EF4-FFF2-40B4-BE49-F238E27FC236}">
                <a16:creationId xmlns:a16="http://schemas.microsoft.com/office/drawing/2014/main" id="{DDA22947-0466-77E3-9884-7FFF54F0FEAD}"/>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1">
            <a:extLst>
              <a:ext uri="{FF2B5EF4-FFF2-40B4-BE49-F238E27FC236}">
                <a16:creationId xmlns:a16="http://schemas.microsoft.com/office/drawing/2014/main" id="{45A24D7B-41EB-9794-42AE-564F6680EA41}"/>
              </a:ext>
            </a:extLst>
          </p:cNvPr>
          <p:cNvSpPr>
            <a:spLocks noGrp="1"/>
          </p:cNvSpPr>
          <p:nvPr>
            <p:ph type="ctrTitle"/>
          </p:nvPr>
        </p:nvSpPr>
        <p:spPr>
          <a:xfrm>
            <a:off x="317251" y="2417400"/>
            <a:ext cx="9144000" cy="1847942"/>
          </a:xfrm>
        </p:spPr>
        <p:txBody>
          <a:bodyPr anchor="b"/>
          <a:lstStyle>
            <a:lvl1pPr algn="l">
              <a:defRPr sz="6400">
                <a:solidFill>
                  <a:schemeClr val="accent1"/>
                </a:solidFill>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4EAC6AD-293C-6C12-F9F6-48F5FCB0E4A2}"/>
              </a:ext>
            </a:extLst>
          </p:cNvPr>
          <p:cNvSpPr>
            <a:spLocks noGrp="1"/>
          </p:cNvSpPr>
          <p:nvPr>
            <p:ph type="subTitle" idx="1"/>
          </p:nvPr>
        </p:nvSpPr>
        <p:spPr>
          <a:xfrm>
            <a:off x="317251" y="4383000"/>
            <a:ext cx="9144000" cy="1322348"/>
          </a:xfrm>
        </p:spPr>
        <p:txBody>
          <a:bodyPr/>
          <a:lstStyle>
            <a:lvl1pPr marL="0" indent="0" algn="l">
              <a:buNone/>
              <a:defRPr sz="4750">
                <a:solidFill>
                  <a:schemeClr val="accent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4150317516"/>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FEE2EA-C029-0AE3-B18F-CB5D823CD415}"/>
              </a:ext>
            </a:extLst>
          </p:cNvPr>
          <p:cNvSpPr>
            <a:spLocks noGrp="1"/>
          </p:cNvSpPr>
          <p:nvPr>
            <p:ph type="dt" sz="half" idx="10"/>
          </p:nvPr>
        </p:nvSpPr>
        <p:spPr/>
        <p:txBody>
          <a:bodyPr/>
          <a:lstStyle>
            <a:lvl1pPr>
              <a:defRPr>
                <a:solidFill>
                  <a:schemeClr val="bg1"/>
                </a:solidFill>
              </a:defRPr>
            </a:lvl1pPr>
          </a:lstStyle>
          <a:p>
            <a:fld id="{38001E9D-4758-4BA3-841E-83C87E293E83}" type="datetime1">
              <a:rPr lang="en-GB" smtClean="0"/>
              <a:t>28/08/2026</a:t>
            </a:fld>
            <a:endParaRPr lang="en-GB"/>
          </a:p>
        </p:txBody>
      </p:sp>
      <p:sp>
        <p:nvSpPr>
          <p:cNvPr id="5" name="Footer Placeholder 4">
            <a:extLst>
              <a:ext uri="{FF2B5EF4-FFF2-40B4-BE49-F238E27FC236}">
                <a16:creationId xmlns:a16="http://schemas.microsoft.com/office/drawing/2014/main" id="{DA74AA3B-FC1A-1DAF-C282-4ED6FC740315}"/>
              </a:ext>
            </a:extLst>
          </p:cNvPr>
          <p:cNvSpPr>
            <a:spLocks noGrp="1"/>
          </p:cNvSpPr>
          <p:nvPr>
            <p:ph type="ftr" sz="quarter" idx="11"/>
          </p:nvPr>
        </p:nvSpPr>
        <p:spPr/>
        <p:txBody>
          <a:bodyPr/>
          <a:lstStyle>
            <a:lvl1pPr>
              <a:defRPr>
                <a:solidFill>
                  <a:schemeClr val="bg1"/>
                </a:solidFill>
              </a:defRPr>
            </a:lvl1pPr>
          </a:lstStyle>
          <a:p>
            <a:r>
              <a:rPr lang="en-GB"/>
              <a:t>Grantham Showcase 2025</a:t>
            </a:r>
          </a:p>
        </p:txBody>
      </p:sp>
      <p:sp>
        <p:nvSpPr>
          <p:cNvPr id="6" name="Slide Number Placeholder 5">
            <a:extLst>
              <a:ext uri="{FF2B5EF4-FFF2-40B4-BE49-F238E27FC236}">
                <a16:creationId xmlns:a16="http://schemas.microsoft.com/office/drawing/2014/main" id="{D908A0A1-4076-F926-D730-16EF8BBD729E}"/>
              </a:ext>
            </a:extLst>
          </p:cNvPr>
          <p:cNvSpPr>
            <a:spLocks noGrp="1"/>
          </p:cNvSpPr>
          <p:nvPr>
            <p:ph type="sldNum" sz="quarter" idx="12"/>
          </p:nvPr>
        </p:nvSpPr>
        <p:spPr/>
        <p:txBody>
          <a:bodyPr/>
          <a:lstStyle>
            <a:lvl1pPr>
              <a:defRPr>
                <a:solidFill>
                  <a:schemeClr val="bg1"/>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433E70A2-A3C6-29D0-1DEB-4D8F9283B18B}"/>
              </a:ext>
            </a:extLst>
          </p:cNvPr>
          <p:cNvSpPr txBox="1"/>
          <p:nvPr/>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bg1"/>
                </a:solidFill>
                <a:latin typeface="+mj-lt"/>
              </a:rPr>
              <a:t>Imperial College London</a:t>
            </a:r>
          </a:p>
        </p:txBody>
      </p:sp>
      <p:sp>
        <p:nvSpPr>
          <p:cNvPr id="9" name="Title 1">
            <a:extLst>
              <a:ext uri="{FF2B5EF4-FFF2-40B4-BE49-F238E27FC236}">
                <a16:creationId xmlns:a16="http://schemas.microsoft.com/office/drawing/2014/main" id="{8E2710C7-980D-1529-A1C4-D0B914429772}"/>
              </a:ext>
            </a:extLst>
          </p:cNvPr>
          <p:cNvSpPr>
            <a:spLocks noGrp="1"/>
          </p:cNvSpPr>
          <p:nvPr>
            <p:ph type="ctrTitle"/>
          </p:nvPr>
        </p:nvSpPr>
        <p:spPr>
          <a:xfrm>
            <a:off x="317251" y="2417400"/>
            <a:ext cx="9144000" cy="1847942"/>
          </a:xfrm>
        </p:spPr>
        <p:txBody>
          <a:bodyPr anchor="b"/>
          <a:lstStyle>
            <a:lvl1pPr algn="l">
              <a:defRPr sz="6400">
                <a:solidFill>
                  <a:schemeClr val="bg1"/>
                </a:solidFill>
              </a:defRPr>
            </a:lvl1pPr>
          </a:lstStyle>
          <a:p>
            <a:r>
              <a:rPr lang="en-US"/>
              <a:t>Click to edit Master title style</a:t>
            </a:r>
            <a:endParaRPr lang="en-GB"/>
          </a:p>
        </p:txBody>
      </p:sp>
      <p:sp>
        <p:nvSpPr>
          <p:cNvPr id="10" name="Subtitle 2">
            <a:extLst>
              <a:ext uri="{FF2B5EF4-FFF2-40B4-BE49-F238E27FC236}">
                <a16:creationId xmlns:a16="http://schemas.microsoft.com/office/drawing/2014/main" id="{01609BCD-EF9A-DF89-AAD2-167090C57F54}"/>
              </a:ext>
            </a:extLst>
          </p:cNvPr>
          <p:cNvSpPr>
            <a:spLocks noGrp="1"/>
          </p:cNvSpPr>
          <p:nvPr>
            <p:ph type="subTitle" idx="1"/>
          </p:nvPr>
        </p:nvSpPr>
        <p:spPr>
          <a:xfrm>
            <a:off x="317251" y="4383000"/>
            <a:ext cx="9144000" cy="1322348"/>
          </a:xfrm>
        </p:spPr>
        <p:txBody>
          <a:bodyPr/>
          <a:lstStyle>
            <a:lvl1pPr marL="0" indent="0" algn="l">
              <a:buNone/>
              <a:defRPr sz="4800">
                <a:solidFill>
                  <a:schemeClr val="bg1"/>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9989387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0045890B-B0F4-4A2E-BE63-858B271413FF}"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79473725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2C813B31-0E17-4881-9591-E7ECAE4FF389}"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1607985281"/>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Text and Conten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D8671F5-C6B1-4D25-98B7-FB3B7C00500A}"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itle 6">
            <a:extLst>
              <a:ext uri="{FF2B5EF4-FFF2-40B4-BE49-F238E27FC236}">
                <a16:creationId xmlns:a16="http://schemas.microsoft.com/office/drawing/2014/main" id="{D52399BF-03C9-B24E-A780-BE7CD263C933}"/>
              </a:ext>
            </a:extLst>
          </p:cNvPr>
          <p:cNvSpPr>
            <a:spLocks noGrp="1"/>
          </p:cNvSpPr>
          <p:nvPr>
            <p:ph type="title"/>
          </p:nvPr>
        </p:nvSpPr>
        <p:spPr>
          <a:xfrm>
            <a:off x="325800" y="252000"/>
            <a:ext cx="5583670" cy="378044"/>
          </a:xfrm>
        </p:spPr>
        <p:txBody>
          <a:bodyPr/>
          <a:lstStyle/>
          <a:p>
            <a:r>
              <a:rPr lang="en-US"/>
              <a:t>Click to edit Master title style</a:t>
            </a:r>
          </a:p>
        </p:txBody>
      </p:sp>
      <p:sp>
        <p:nvSpPr>
          <p:cNvPr id="9" name="Subtitle 2">
            <a:extLst>
              <a:ext uri="{FF2B5EF4-FFF2-40B4-BE49-F238E27FC236}">
                <a16:creationId xmlns:a16="http://schemas.microsoft.com/office/drawing/2014/main" id="{4D02234B-F0AA-AEA6-E636-52276BDE0E86}"/>
              </a:ext>
            </a:extLst>
          </p:cNvPr>
          <p:cNvSpPr>
            <a:spLocks noGrp="1"/>
          </p:cNvSpPr>
          <p:nvPr>
            <p:ph type="subTitle" idx="13"/>
          </p:nvPr>
        </p:nvSpPr>
        <p:spPr>
          <a:xfrm>
            <a:off x="325800" y="620196"/>
            <a:ext cx="558367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B8D7AD65-3E40-A55B-332E-BB6300B58FD1}"/>
              </a:ext>
            </a:extLst>
          </p:cNvPr>
          <p:cNvSpPr>
            <a:spLocks noGrp="1"/>
          </p:cNvSpPr>
          <p:nvPr>
            <p:ph type="body" sz="quarter" idx="16"/>
          </p:nvPr>
        </p:nvSpPr>
        <p:spPr>
          <a:xfrm>
            <a:off x="325800" y="1394619"/>
            <a:ext cx="558367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F90AF79-7BDC-6C86-6328-5E1E4E4A08B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75773811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Content and Four Imag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944F63F0-92DE-4920-9290-D4226B1DEADE}"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US"/>
              <a:t>Click icon to add picture</a:t>
            </a:r>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417914954"/>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Content and Four Images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D436742-51BD-40B5-8147-036B56F6D43E}"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US"/>
              <a:t>Click icon to add picture</a:t>
            </a:r>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997988591"/>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Content and Four Images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EDA138C6-D78B-4100-AEFD-25C89580404F}"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819"/>
            <a:ext cx="3744000" cy="2925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8122200" y="327819"/>
            <a:ext cx="3744000" cy="2925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15" name="Picture Placeholder 9">
            <a:extLst>
              <a:ext uri="{FF2B5EF4-FFF2-40B4-BE49-F238E27FC236}">
                <a16:creationId xmlns:a16="http://schemas.microsoft.com/office/drawing/2014/main" id="{820BEAE3-D117-6A35-4CA0-AD8A32FA8AD8}"/>
              </a:ext>
            </a:extLst>
          </p:cNvPr>
          <p:cNvSpPr>
            <a:spLocks noGrp="1"/>
          </p:cNvSpPr>
          <p:nvPr>
            <p:ph type="pic" sz="quarter" idx="17"/>
          </p:nvPr>
        </p:nvSpPr>
        <p:spPr>
          <a:xfrm>
            <a:off x="4275880" y="3336100"/>
            <a:ext cx="3744000" cy="2925000"/>
          </a:xfrm>
          <a:solidFill>
            <a:schemeClr val="bg1">
              <a:lumMod val="85000"/>
            </a:schemeClr>
          </a:solidFill>
        </p:spPr>
        <p:txBody>
          <a:bodyPr/>
          <a:lstStyle/>
          <a:p>
            <a:r>
              <a:rPr lang="en-US"/>
              <a:t>Click icon to add picture</a:t>
            </a:r>
          </a:p>
        </p:txBody>
      </p:sp>
      <p:sp>
        <p:nvSpPr>
          <p:cNvPr id="16" name="Picture Placeholder 9">
            <a:extLst>
              <a:ext uri="{FF2B5EF4-FFF2-40B4-BE49-F238E27FC236}">
                <a16:creationId xmlns:a16="http://schemas.microsoft.com/office/drawing/2014/main" id="{A380118A-A6AE-E8BE-5470-901DF79D51DC}"/>
              </a:ext>
            </a:extLst>
          </p:cNvPr>
          <p:cNvSpPr>
            <a:spLocks noGrp="1"/>
          </p:cNvSpPr>
          <p:nvPr>
            <p:ph type="pic" sz="quarter" idx="18"/>
          </p:nvPr>
        </p:nvSpPr>
        <p:spPr>
          <a:xfrm>
            <a:off x="8122200" y="3336100"/>
            <a:ext cx="3744000" cy="2925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233053794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Content and Nine Imag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1990D290-B284-4CE2-94BC-4E00129D090B}"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US"/>
              <a:t>Click icon to add picture</a:t>
            </a:r>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US"/>
              <a:t>Click icon to add picture</a:t>
            </a:r>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US"/>
              <a:t>Click icon to add picture</a:t>
            </a:r>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US"/>
              <a:t>Click icon to add picture</a:t>
            </a:r>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US"/>
              <a:t>Click icon to add picture</a:t>
            </a:r>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US"/>
              <a:t>Click icon to add picture</a:t>
            </a:r>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53582633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Content and Nine Images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27D3F3CF-EB7B-46FE-91F3-E0787D75EA4C}"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US"/>
              <a:t>Click icon to add picture</a:t>
            </a:r>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US"/>
              <a:t>Click icon to add picture</a:t>
            </a:r>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US"/>
              <a:t>Click icon to add picture</a:t>
            </a:r>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US"/>
              <a:t>Click icon to add picture</a:t>
            </a:r>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US"/>
              <a:t>Click icon to add picture</a:t>
            </a:r>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US"/>
              <a:t>Click icon to add picture</a:t>
            </a:r>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55370027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32EBD-7EEC-1694-79D4-5D9875047A3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A124AB0-B682-B617-4296-6A324E8129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DDA93A1-DF8D-60DB-6617-522106CC0F9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26C1688-1910-77A5-78D0-BA8ACAD042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205968E-82B2-3C71-317E-A52A7D739BC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2D1350-C27D-1F5C-764D-5D7070B76CA5}"/>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8" name="Footer Placeholder 7">
            <a:extLst>
              <a:ext uri="{FF2B5EF4-FFF2-40B4-BE49-F238E27FC236}">
                <a16:creationId xmlns:a16="http://schemas.microsoft.com/office/drawing/2014/main" id="{CA07919D-0095-1E87-2078-FEC87EA1A2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541BD0-3852-D2DE-C75B-4D4C623CEB1C}"/>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7883740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Content and Nine Images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756D26AE-17A0-448E-AEB6-2FBD868B6151}"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5800" y="1394619"/>
            <a:ext cx="3600000" cy="48664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74920982-7B93-FD28-69A5-DDD95FFDB982}"/>
              </a:ext>
            </a:extLst>
          </p:cNvPr>
          <p:cNvSpPr>
            <a:spLocks noGrp="1"/>
          </p:cNvSpPr>
          <p:nvPr>
            <p:ph type="pic" sz="quarter" idx="15"/>
          </p:nvPr>
        </p:nvSpPr>
        <p:spPr>
          <a:xfrm>
            <a:off x="4275880" y="327028"/>
            <a:ext cx="2466000" cy="1926000"/>
          </a:xfrm>
          <a:solidFill>
            <a:schemeClr val="bg1">
              <a:lumMod val="85000"/>
            </a:schemeClr>
          </a:solidFill>
        </p:spPr>
        <p:txBody>
          <a:bodyPr/>
          <a:lstStyle/>
          <a:p>
            <a:r>
              <a:rPr lang="en-US"/>
              <a:t>Click icon to add picture</a:t>
            </a:r>
          </a:p>
        </p:txBody>
      </p:sp>
      <p:sp>
        <p:nvSpPr>
          <p:cNvPr id="7" name="Picture Placeholder 9">
            <a:extLst>
              <a:ext uri="{FF2B5EF4-FFF2-40B4-BE49-F238E27FC236}">
                <a16:creationId xmlns:a16="http://schemas.microsoft.com/office/drawing/2014/main" id="{4F7D26A6-576F-735A-7429-EDF64293F6F0}"/>
              </a:ext>
            </a:extLst>
          </p:cNvPr>
          <p:cNvSpPr>
            <a:spLocks noGrp="1"/>
          </p:cNvSpPr>
          <p:nvPr>
            <p:ph type="pic" sz="quarter" idx="16"/>
          </p:nvPr>
        </p:nvSpPr>
        <p:spPr>
          <a:xfrm>
            <a:off x="6838040" y="327028"/>
            <a:ext cx="2466000" cy="1926000"/>
          </a:xfrm>
          <a:solidFill>
            <a:schemeClr val="bg1">
              <a:lumMod val="85000"/>
            </a:schemeClr>
          </a:solidFill>
        </p:spPr>
        <p:txBody>
          <a:bodyPr/>
          <a:lstStyle/>
          <a:p>
            <a:r>
              <a:rPr lang="en-US"/>
              <a:t>Click icon to add picture</a:t>
            </a:r>
          </a:p>
        </p:txBody>
      </p:sp>
      <p:sp>
        <p:nvSpPr>
          <p:cNvPr id="9" name="Subtitle 2">
            <a:extLst>
              <a:ext uri="{FF2B5EF4-FFF2-40B4-BE49-F238E27FC236}">
                <a16:creationId xmlns:a16="http://schemas.microsoft.com/office/drawing/2014/main" id="{CCAACF40-E2EE-B805-06BA-00FF4664A1A7}"/>
              </a:ext>
            </a:extLst>
          </p:cNvPr>
          <p:cNvSpPr>
            <a:spLocks noGrp="1"/>
          </p:cNvSpPr>
          <p:nvPr>
            <p:ph type="subTitle" idx="13"/>
          </p:nvPr>
        </p:nvSpPr>
        <p:spPr>
          <a:xfrm>
            <a:off x="325800" y="620196"/>
            <a:ext cx="3600000"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
        <p:nvSpPr>
          <p:cNvPr id="11" name="Title 10">
            <a:extLst>
              <a:ext uri="{FF2B5EF4-FFF2-40B4-BE49-F238E27FC236}">
                <a16:creationId xmlns:a16="http://schemas.microsoft.com/office/drawing/2014/main" id="{C0D226BA-B259-18A4-2510-39AFB57E076B}"/>
              </a:ext>
            </a:extLst>
          </p:cNvPr>
          <p:cNvSpPr>
            <a:spLocks noGrp="1"/>
          </p:cNvSpPr>
          <p:nvPr>
            <p:ph type="title"/>
          </p:nvPr>
        </p:nvSpPr>
        <p:spPr>
          <a:xfrm>
            <a:off x="325800" y="252000"/>
            <a:ext cx="3600000" cy="378044"/>
          </a:xfrm>
        </p:spPr>
        <p:txBody>
          <a:bodyPr/>
          <a:lstStyle/>
          <a:p>
            <a:r>
              <a:rPr lang="en-US"/>
              <a:t>Click to edit Master title style</a:t>
            </a:r>
          </a:p>
        </p:txBody>
      </p:sp>
      <p:sp>
        <p:nvSpPr>
          <p:cNvPr id="2" name="Picture Placeholder 9">
            <a:extLst>
              <a:ext uri="{FF2B5EF4-FFF2-40B4-BE49-F238E27FC236}">
                <a16:creationId xmlns:a16="http://schemas.microsoft.com/office/drawing/2014/main" id="{3BF8A661-BC32-12AC-2F2D-D852D8FEEC19}"/>
              </a:ext>
            </a:extLst>
          </p:cNvPr>
          <p:cNvSpPr>
            <a:spLocks noGrp="1"/>
          </p:cNvSpPr>
          <p:nvPr>
            <p:ph type="pic" sz="quarter" idx="17"/>
          </p:nvPr>
        </p:nvSpPr>
        <p:spPr>
          <a:xfrm>
            <a:off x="9400200" y="327028"/>
            <a:ext cx="2466000" cy="1926000"/>
          </a:xfrm>
          <a:solidFill>
            <a:schemeClr val="bg1">
              <a:lumMod val="85000"/>
            </a:schemeClr>
          </a:solidFill>
        </p:spPr>
        <p:txBody>
          <a:bodyPr/>
          <a:lstStyle/>
          <a:p>
            <a:r>
              <a:rPr lang="en-US"/>
              <a:t>Click icon to add picture</a:t>
            </a:r>
          </a:p>
        </p:txBody>
      </p:sp>
      <p:sp>
        <p:nvSpPr>
          <p:cNvPr id="6" name="Picture Placeholder 9">
            <a:extLst>
              <a:ext uri="{FF2B5EF4-FFF2-40B4-BE49-F238E27FC236}">
                <a16:creationId xmlns:a16="http://schemas.microsoft.com/office/drawing/2014/main" id="{424D9351-99D0-9E5B-7115-9BACEF47F4E4}"/>
              </a:ext>
            </a:extLst>
          </p:cNvPr>
          <p:cNvSpPr>
            <a:spLocks noGrp="1"/>
          </p:cNvSpPr>
          <p:nvPr>
            <p:ph type="pic" sz="quarter" idx="18"/>
          </p:nvPr>
        </p:nvSpPr>
        <p:spPr>
          <a:xfrm>
            <a:off x="4275880" y="2331064"/>
            <a:ext cx="2466000" cy="1926000"/>
          </a:xfrm>
          <a:solidFill>
            <a:schemeClr val="bg1">
              <a:lumMod val="85000"/>
            </a:schemeClr>
          </a:solidFill>
        </p:spPr>
        <p:txBody>
          <a:bodyPr/>
          <a:lstStyle/>
          <a:p>
            <a:r>
              <a:rPr lang="en-US"/>
              <a:t>Click icon to add picture</a:t>
            </a:r>
          </a:p>
        </p:txBody>
      </p:sp>
      <p:sp>
        <p:nvSpPr>
          <p:cNvPr id="12" name="Picture Placeholder 9">
            <a:extLst>
              <a:ext uri="{FF2B5EF4-FFF2-40B4-BE49-F238E27FC236}">
                <a16:creationId xmlns:a16="http://schemas.microsoft.com/office/drawing/2014/main" id="{7E1A1E6C-1250-255D-C128-8D998573C34C}"/>
              </a:ext>
            </a:extLst>
          </p:cNvPr>
          <p:cNvSpPr>
            <a:spLocks noGrp="1"/>
          </p:cNvSpPr>
          <p:nvPr>
            <p:ph type="pic" sz="quarter" idx="19"/>
          </p:nvPr>
        </p:nvSpPr>
        <p:spPr>
          <a:xfrm>
            <a:off x="6838040" y="2331000"/>
            <a:ext cx="2466000" cy="1926000"/>
          </a:xfrm>
          <a:solidFill>
            <a:schemeClr val="bg1">
              <a:lumMod val="85000"/>
            </a:schemeClr>
          </a:solidFill>
        </p:spPr>
        <p:txBody>
          <a:bodyPr/>
          <a:lstStyle/>
          <a:p>
            <a:r>
              <a:rPr lang="en-US"/>
              <a:t>Click icon to add picture</a:t>
            </a:r>
          </a:p>
        </p:txBody>
      </p:sp>
      <p:sp>
        <p:nvSpPr>
          <p:cNvPr id="13" name="Picture Placeholder 9">
            <a:extLst>
              <a:ext uri="{FF2B5EF4-FFF2-40B4-BE49-F238E27FC236}">
                <a16:creationId xmlns:a16="http://schemas.microsoft.com/office/drawing/2014/main" id="{707F7AF8-8070-56D1-C887-AB07C4710C1B}"/>
              </a:ext>
            </a:extLst>
          </p:cNvPr>
          <p:cNvSpPr>
            <a:spLocks noGrp="1"/>
          </p:cNvSpPr>
          <p:nvPr>
            <p:ph type="pic" sz="quarter" idx="20"/>
          </p:nvPr>
        </p:nvSpPr>
        <p:spPr>
          <a:xfrm>
            <a:off x="9400200" y="2331000"/>
            <a:ext cx="2466000" cy="1926000"/>
          </a:xfrm>
          <a:solidFill>
            <a:schemeClr val="bg1">
              <a:lumMod val="85000"/>
            </a:schemeClr>
          </a:solidFill>
        </p:spPr>
        <p:txBody>
          <a:bodyPr/>
          <a:lstStyle/>
          <a:p>
            <a:r>
              <a:rPr lang="en-US"/>
              <a:t>Click icon to add picture</a:t>
            </a:r>
          </a:p>
        </p:txBody>
      </p:sp>
      <p:sp>
        <p:nvSpPr>
          <p:cNvPr id="14" name="Picture Placeholder 9">
            <a:extLst>
              <a:ext uri="{FF2B5EF4-FFF2-40B4-BE49-F238E27FC236}">
                <a16:creationId xmlns:a16="http://schemas.microsoft.com/office/drawing/2014/main" id="{DCCCE168-E156-6A02-DEEC-8F9AC2E8B010}"/>
              </a:ext>
            </a:extLst>
          </p:cNvPr>
          <p:cNvSpPr>
            <a:spLocks noGrp="1"/>
          </p:cNvSpPr>
          <p:nvPr>
            <p:ph type="pic" sz="quarter" idx="21"/>
          </p:nvPr>
        </p:nvSpPr>
        <p:spPr>
          <a:xfrm>
            <a:off x="4275880" y="4335100"/>
            <a:ext cx="2466000" cy="1926000"/>
          </a:xfrm>
          <a:solidFill>
            <a:schemeClr val="bg1">
              <a:lumMod val="85000"/>
            </a:schemeClr>
          </a:solidFill>
        </p:spPr>
        <p:txBody>
          <a:bodyPr/>
          <a:lstStyle/>
          <a:p>
            <a:r>
              <a:rPr lang="en-US"/>
              <a:t>Click icon to add picture</a:t>
            </a:r>
          </a:p>
        </p:txBody>
      </p:sp>
      <p:sp>
        <p:nvSpPr>
          <p:cNvPr id="17" name="Picture Placeholder 9">
            <a:extLst>
              <a:ext uri="{FF2B5EF4-FFF2-40B4-BE49-F238E27FC236}">
                <a16:creationId xmlns:a16="http://schemas.microsoft.com/office/drawing/2014/main" id="{935D5F28-4EFB-7DB6-B73E-ECA9F671D622}"/>
              </a:ext>
            </a:extLst>
          </p:cNvPr>
          <p:cNvSpPr>
            <a:spLocks noGrp="1"/>
          </p:cNvSpPr>
          <p:nvPr>
            <p:ph type="pic" sz="quarter" idx="22"/>
          </p:nvPr>
        </p:nvSpPr>
        <p:spPr>
          <a:xfrm>
            <a:off x="6838040" y="4335100"/>
            <a:ext cx="2466000" cy="1926000"/>
          </a:xfrm>
          <a:solidFill>
            <a:schemeClr val="bg1">
              <a:lumMod val="85000"/>
            </a:schemeClr>
          </a:solidFill>
        </p:spPr>
        <p:txBody>
          <a:bodyPr/>
          <a:lstStyle/>
          <a:p>
            <a:r>
              <a:rPr lang="en-US"/>
              <a:t>Click icon to add picture</a:t>
            </a:r>
          </a:p>
        </p:txBody>
      </p:sp>
      <p:sp>
        <p:nvSpPr>
          <p:cNvPr id="18" name="Picture Placeholder 9">
            <a:extLst>
              <a:ext uri="{FF2B5EF4-FFF2-40B4-BE49-F238E27FC236}">
                <a16:creationId xmlns:a16="http://schemas.microsoft.com/office/drawing/2014/main" id="{EBE80ECC-3276-2379-3DA7-E599F908B356}"/>
              </a:ext>
            </a:extLst>
          </p:cNvPr>
          <p:cNvSpPr>
            <a:spLocks noGrp="1"/>
          </p:cNvSpPr>
          <p:nvPr>
            <p:ph type="pic" sz="quarter" idx="23"/>
          </p:nvPr>
        </p:nvSpPr>
        <p:spPr>
          <a:xfrm>
            <a:off x="9400200" y="4335100"/>
            <a:ext cx="2466000" cy="1926000"/>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86247181"/>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ext and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9F0ACF22-C9F8-4DAA-9FD7-C6552B72E389}"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64633564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ext and Conten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5C2A31E4-4E5C-444E-9881-1470323D8DD2}"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047588885"/>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ext and Conten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E1A38AE-9144-4495-894D-5CBEC75992BE}"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326232" y="327819"/>
            <a:ext cx="558323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862146EC-D096-3118-B564-94943B4AAEC4}"/>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2" name="Content Placeholder 5">
            <a:extLst>
              <a:ext uri="{FF2B5EF4-FFF2-40B4-BE49-F238E27FC236}">
                <a16:creationId xmlns:a16="http://schemas.microsoft.com/office/drawing/2014/main" id="{C8087009-76FB-8577-E442-4BA57C9BC40D}"/>
              </a:ext>
            </a:extLst>
          </p:cNvPr>
          <p:cNvSpPr>
            <a:spLocks noGrp="1"/>
          </p:cNvSpPr>
          <p:nvPr>
            <p:ph sz="quarter" idx="17" hasCustomPrompt="1"/>
          </p:nvPr>
        </p:nvSpPr>
        <p:spPr>
          <a:xfrm>
            <a:off x="6290831"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469783096"/>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 and Tex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AF25C696-EE7E-4E85-AE76-B40C1331791C}"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52856999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tent and Text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49B45380-E097-4FE4-B1CD-FCF5CB47FCC6}"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325046706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tent and Text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745BD5-0640-F2F6-890F-9A43357F82A5}"/>
              </a:ext>
            </a:extLst>
          </p:cNvPr>
          <p:cNvSpPr>
            <a:spLocks noGrp="1"/>
          </p:cNvSpPr>
          <p:nvPr>
            <p:ph type="dt" sz="half" idx="10"/>
          </p:nvPr>
        </p:nvSpPr>
        <p:spPr/>
        <p:txBody>
          <a:bodyPr/>
          <a:lstStyle/>
          <a:p>
            <a:fld id="{6BC52CD6-CCE1-4C19-A104-2BEEBFB37EE1}" type="datetime1">
              <a:rPr lang="en-GB" smtClean="0"/>
              <a:t>28/08/2026</a:t>
            </a:fld>
            <a:endParaRPr lang="en-GB"/>
          </a:p>
        </p:txBody>
      </p:sp>
      <p:sp>
        <p:nvSpPr>
          <p:cNvPr id="4" name="Footer Placeholder 3">
            <a:extLst>
              <a:ext uri="{FF2B5EF4-FFF2-40B4-BE49-F238E27FC236}">
                <a16:creationId xmlns:a16="http://schemas.microsoft.com/office/drawing/2014/main" id="{9F56E09A-8977-E57B-72B5-46534AF8C289}"/>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F7944FC8-3717-4FAD-3024-9B9DB6074521}"/>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8" name="Text Placeholder 7">
            <a:extLst>
              <a:ext uri="{FF2B5EF4-FFF2-40B4-BE49-F238E27FC236}">
                <a16:creationId xmlns:a16="http://schemas.microsoft.com/office/drawing/2014/main" id="{14E7D2B8-AE4F-2293-866D-13361A0A4A21}"/>
              </a:ext>
            </a:extLst>
          </p:cNvPr>
          <p:cNvSpPr>
            <a:spLocks noGrp="1"/>
          </p:cNvSpPr>
          <p:nvPr>
            <p:ph type="body" sz="quarter" idx="14"/>
          </p:nvPr>
        </p:nvSpPr>
        <p:spPr>
          <a:xfrm>
            <a:off x="6291761" y="327819"/>
            <a:ext cx="5574008" cy="5933281"/>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5">
            <a:extLst>
              <a:ext uri="{FF2B5EF4-FFF2-40B4-BE49-F238E27FC236}">
                <a16:creationId xmlns:a16="http://schemas.microsoft.com/office/drawing/2014/main" id="{E9D81BEA-7EB3-2BC8-30E0-0E8C91FA2361}"/>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
        <p:nvSpPr>
          <p:cNvPr id="6" name="Content Placeholder 5">
            <a:extLst>
              <a:ext uri="{FF2B5EF4-FFF2-40B4-BE49-F238E27FC236}">
                <a16:creationId xmlns:a16="http://schemas.microsoft.com/office/drawing/2014/main" id="{6E09D4F2-8CDC-D853-BB4E-3D1330CD34A2}"/>
              </a:ext>
            </a:extLst>
          </p:cNvPr>
          <p:cNvSpPr>
            <a:spLocks noGrp="1"/>
          </p:cNvSpPr>
          <p:nvPr>
            <p:ph sz="quarter" idx="17" hasCustomPrompt="1"/>
          </p:nvPr>
        </p:nvSpPr>
        <p:spPr>
          <a:xfrm>
            <a:off x="326593" y="328613"/>
            <a:ext cx="5583670" cy="5932487"/>
          </a:xfrm>
        </p:spPr>
        <p:txBody>
          <a:bodyPr/>
          <a:lstStyle>
            <a:lvl1pPr>
              <a:defRPr sz="1800"/>
            </a:lvl1pPr>
            <a:lvl2pPr>
              <a:defRPr sz="1800"/>
            </a:lvl2pPr>
            <a:lvl3pPr>
              <a:defRPr sz="1800"/>
            </a:lvl3pPr>
            <a:lvl4pPr>
              <a:defRPr sz="1800"/>
            </a:lvl4pPr>
            <a:lvl5pPr>
              <a:defRPr sz="1800"/>
            </a:lvl5pPr>
          </a:lstStyle>
          <a:p>
            <a:pPr lvl="0"/>
            <a:r>
              <a:rPr lang="en-US"/>
              <a:t>Click an icon to add content</a:t>
            </a:r>
          </a:p>
        </p:txBody>
      </p:sp>
    </p:spTree>
    <p:extLst>
      <p:ext uri="{BB962C8B-B14F-4D97-AF65-F5344CB8AC3E}">
        <p14:creationId xmlns:p14="http://schemas.microsoft.com/office/powerpoint/2010/main" val="227011979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Large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339F9FB4-A58D-4444-B8B1-E79BFE3A48A9}" type="datetime1">
              <a:rPr lang="en-GB" smtClean="0"/>
              <a:t>28/08/2026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US"/>
              <a:t>Click icon to add picture</a:t>
            </a:r>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341230570"/>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Large Image Smoke">
    <p:bg>
      <p:bgPr>
        <a:solidFill>
          <a:schemeClr val="bg2"/>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05BCC855-16CD-4F61-BA50-F44D60FDDC51}" type="datetime1">
              <a:rPr lang="en-GB" smtClean="0"/>
              <a:t>28/08/2026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US"/>
              <a:t>Click icon to add picture</a:t>
            </a:r>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38955847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Large Image Khaki">
    <p:bg>
      <p:bgPr>
        <a:solidFill>
          <a:srgbClr val="FBF7DC"/>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35956E3-49F4-0F54-ECD1-833CCCC18321}"/>
              </a:ext>
            </a:extLst>
          </p:cNvPr>
          <p:cNvSpPr>
            <a:spLocks noGrp="1"/>
          </p:cNvSpPr>
          <p:nvPr>
            <p:ph type="dt" sz="half" idx="10"/>
          </p:nvPr>
        </p:nvSpPr>
        <p:spPr/>
        <p:txBody>
          <a:bodyPr/>
          <a:lstStyle/>
          <a:p>
            <a:fld id="{3A406E23-CC86-4693-A2BD-AD5B91306146}" type="datetime1">
              <a:rPr lang="en-GB" smtClean="0"/>
              <a:t>28/08/2026</a:t>
            </a:fld>
            <a:endParaRPr lang="en-GB"/>
          </a:p>
        </p:txBody>
      </p:sp>
      <p:sp>
        <p:nvSpPr>
          <p:cNvPr id="4" name="Footer Placeholder 3">
            <a:extLst>
              <a:ext uri="{FF2B5EF4-FFF2-40B4-BE49-F238E27FC236}">
                <a16:creationId xmlns:a16="http://schemas.microsoft.com/office/drawing/2014/main" id="{BB47AF09-A289-B391-8698-2A6786771E1C}"/>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A5D67CF9-6C56-BF00-C251-8AA14203B1E9}"/>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326232" y="327819"/>
            <a:ext cx="11541025" cy="5933281"/>
          </a:xfrm>
          <a:solidFill>
            <a:schemeClr val="bg1">
              <a:lumMod val="85000"/>
            </a:schemeClr>
          </a:solidFill>
        </p:spPr>
        <p:txBody>
          <a:bodyPr/>
          <a:lstStyle/>
          <a:p>
            <a:r>
              <a:rPr lang="en-US"/>
              <a:t>Click icon to add picture</a:t>
            </a:r>
          </a:p>
        </p:txBody>
      </p:sp>
      <p:sp>
        <p:nvSpPr>
          <p:cNvPr id="2" name="Text Placeholder 5">
            <a:extLst>
              <a:ext uri="{FF2B5EF4-FFF2-40B4-BE49-F238E27FC236}">
                <a16:creationId xmlns:a16="http://schemas.microsoft.com/office/drawing/2014/main" id="{194B053A-20C0-FAD5-8DBE-F33035C94A95}"/>
              </a:ext>
            </a:extLst>
          </p:cNvPr>
          <p:cNvSpPr>
            <a:spLocks noGrp="1"/>
          </p:cNvSpPr>
          <p:nvPr>
            <p:ph type="body" sz="quarter" idx="16" hasCustomPrompt="1"/>
          </p:nvPr>
        </p:nvSpPr>
        <p:spPr>
          <a:xfrm>
            <a:off x="6292057" y="6393657"/>
            <a:ext cx="2743200" cy="137319"/>
          </a:xfrm>
        </p:spPr>
        <p:txBody>
          <a:bodyPr/>
          <a:lstStyle>
            <a:lvl1pPr>
              <a:defRPr sz="850">
                <a:solidFill>
                  <a:schemeClr val="accent1"/>
                </a:solidFill>
              </a:defRPr>
            </a:lvl1pPr>
            <a:lvl2pPr>
              <a:defRPr sz="850">
                <a:solidFill>
                  <a:schemeClr val="accent1"/>
                </a:solidFill>
              </a:defRPr>
            </a:lvl2pPr>
            <a:lvl3pPr>
              <a:defRPr sz="850">
                <a:solidFill>
                  <a:schemeClr val="accent1"/>
                </a:solidFill>
              </a:defRPr>
            </a:lvl3pPr>
            <a:lvl4pPr>
              <a:defRPr sz="850">
                <a:solidFill>
                  <a:schemeClr val="accent1"/>
                </a:solidFill>
              </a:defRPr>
            </a:lvl4pPr>
            <a:lvl5pPr>
              <a:defRPr sz="850">
                <a:solidFill>
                  <a:schemeClr val="accent1"/>
                </a:solidFill>
              </a:defRPr>
            </a:lvl5pPr>
          </a:lstStyle>
          <a:p>
            <a:pPr lvl="0"/>
            <a:r>
              <a:rPr lang="en-US"/>
              <a:t>Image caption goes here</a:t>
            </a:r>
          </a:p>
        </p:txBody>
      </p:sp>
    </p:spTree>
    <p:extLst>
      <p:ext uri="{BB962C8B-B14F-4D97-AF65-F5344CB8AC3E}">
        <p14:creationId xmlns:p14="http://schemas.microsoft.com/office/powerpoint/2010/main" val="174207120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EB425-3329-DD8F-3E7E-81D8FF2816E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C67E64D-74FC-E6D0-B818-7ED199E42D3A}"/>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4" name="Footer Placeholder 3">
            <a:extLst>
              <a:ext uri="{FF2B5EF4-FFF2-40B4-BE49-F238E27FC236}">
                <a16:creationId xmlns:a16="http://schemas.microsoft.com/office/drawing/2014/main" id="{BA4A4738-09D1-7B25-0FBD-11C05DFB9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4C4FFE-3A4C-939E-2BDD-2EC8CD92605B}"/>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15390047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Full Bleed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754C307-7FD2-615A-261A-9396C9B3C626}"/>
              </a:ext>
            </a:extLst>
          </p:cNvPr>
          <p:cNvSpPr>
            <a:spLocks noGrp="1"/>
          </p:cNvSpPr>
          <p:nvPr>
            <p:ph type="pic" sz="quarter" idx="13"/>
          </p:nvPr>
        </p:nvSpPr>
        <p:spPr>
          <a:xfrm>
            <a:off x="1" y="3"/>
            <a:ext cx="12193489" cy="6857999"/>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3632117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End Slide">
    <p:bg>
      <p:bgPr>
        <a:solidFill>
          <a:schemeClr val="bg1"/>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54252661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End Slide Smoke">
    <p:bg>
      <p:bgPr>
        <a:solidFill>
          <a:schemeClr val="bg2"/>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562581854"/>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End Slide Khaki">
    <p:bg>
      <p:bgPr>
        <a:solidFill>
          <a:srgbClr val="FBF7DC"/>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98C9DEC1-150C-501B-2DF1-6E2CB499B668}"/>
              </a:ext>
            </a:extLst>
          </p:cNvPr>
          <p:cNvGrpSpPr>
            <a:grpSpLocks noChangeAspect="1"/>
          </p:cNvGrpSpPr>
          <p:nvPr/>
        </p:nvGrpSpPr>
        <p:grpSpPr bwMode="auto">
          <a:xfrm>
            <a:off x="330271" y="327819"/>
            <a:ext cx="11536292" cy="1272297"/>
            <a:chOff x="0" y="3473"/>
            <a:chExt cx="15360" cy="1694"/>
          </a:xfrm>
          <a:solidFill>
            <a:schemeClr val="accent1"/>
          </a:solidFill>
        </p:grpSpPr>
        <p:sp>
          <p:nvSpPr>
            <p:cNvPr id="3" name="Freeform 5">
              <a:extLst>
                <a:ext uri="{FF2B5EF4-FFF2-40B4-BE49-F238E27FC236}">
                  <a16:creationId xmlns:a16="http://schemas.microsoft.com/office/drawing/2014/main" id="{E39A89AD-BEB6-79FD-8F05-4DF88E68FEE2}"/>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733ED1C0-423D-3BA1-7D76-5AD063DB4966}"/>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24321CB6-88B2-41D3-45AD-465FCCF9FFB4}"/>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28DF50ED-77B5-2CCB-445E-BE59A74640E2}"/>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3E46F43E-7289-80AB-2776-B413EE27EDF5}"/>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0C82D5C3-8445-8837-27CE-3B93EA4FA45F}"/>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2D962E7C-3E08-D166-19E4-74C492278721}"/>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F4041540-D57A-59CB-04E7-A52B58E1F12F}"/>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54869786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End Slide Blue">
    <p:bg>
      <p:bgPr>
        <a:solidFill>
          <a:schemeClr val="accent1"/>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8F1E4B3C-5470-00F2-B8CB-BB4906CF439D}"/>
              </a:ext>
            </a:extLst>
          </p:cNvPr>
          <p:cNvGrpSpPr>
            <a:grpSpLocks noChangeAspect="1"/>
          </p:cNvGrpSpPr>
          <p:nvPr/>
        </p:nvGrpSpPr>
        <p:grpSpPr bwMode="auto">
          <a:xfrm>
            <a:off x="330271" y="327819"/>
            <a:ext cx="11536292" cy="1272297"/>
            <a:chOff x="0" y="3473"/>
            <a:chExt cx="15360" cy="1694"/>
          </a:xfrm>
        </p:grpSpPr>
        <p:sp>
          <p:nvSpPr>
            <p:cNvPr id="3" name="Freeform 5">
              <a:extLst>
                <a:ext uri="{FF2B5EF4-FFF2-40B4-BE49-F238E27FC236}">
                  <a16:creationId xmlns:a16="http://schemas.microsoft.com/office/drawing/2014/main" id="{7D7A316D-6FA6-8EBE-A7B4-43071E70A86B}"/>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11C06CEA-028D-9197-2DEF-67878595AE6C}"/>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DEA93E8D-A827-0EF8-FC25-4EDF7B194E88}"/>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DF359F29-A6DD-FD4C-F807-701DEA41EDF2}"/>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2468BF6B-AEBB-4CAA-244D-9EBE80B9A1DB}"/>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CC60AC05-547F-FA65-604E-4ED4912EA9E4}"/>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7632E58E-1400-1E6E-BB60-7A9B794F41F4}"/>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4D65D159-581D-F29B-BBD4-C1C5BACCEEFB}"/>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420981091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End Slide Image">
    <p:bg>
      <p:bgPr>
        <a:solidFill>
          <a:schemeClr val="bg1">
            <a:lumMod val="85000"/>
          </a:schemeClr>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3A87AD45-2D2F-D96C-947C-BAE35BFEBEE3}"/>
              </a:ext>
            </a:extLst>
          </p:cNvPr>
          <p:cNvGrpSpPr>
            <a:grpSpLocks noChangeAspect="1"/>
          </p:cNvGrpSpPr>
          <p:nvPr/>
        </p:nvGrpSpPr>
        <p:grpSpPr bwMode="auto">
          <a:xfrm>
            <a:off x="330271" y="327819"/>
            <a:ext cx="11536292" cy="1272297"/>
            <a:chOff x="0" y="3473"/>
            <a:chExt cx="15360" cy="1694"/>
          </a:xfrm>
        </p:grpSpPr>
        <p:sp>
          <p:nvSpPr>
            <p:cNvPr id="3" name="Freeform 5">
              <a:extLst>
                <a:ext uri="{FF2B5EF4-FFF2-40B4-BE49-F238E27FC236}">
                  <a16:creationId xmlns:a16="http://schemas.microsoft.com/office/drawing/2014/main" id="{31EDC35F-4F2D-B2A7-1ECD-0CF19D1AD285}"/>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4" name="Freeform 6">
              <a:extLst>
                <a:ext uri="{FF2B5EF4-FFF2-40B4-BE49-F238E27FC236}">
                  <a16:creationId xmlns:a16="http://schemas.microsoft.com/office/drawing/2014/main" id="{97F4776F-4E5E-13DF-F11A-A6808FFFC980}"/>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7">
              <a:extLst>
                <a:ext uri="{FF2B5EF4-FFF2-40B4-BE49-F238E27FC236}">
                  <a16:creationId xmlns:a16="http://schemas.microsoft.com/office/drawing/2014/main" id="{BA993AE1-6A24-5C17-7FE2-A16589D9C4A6}"/>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5" name="Freeform 8">
              <a:extLst>
                <a:ext uri="{FF2B5EF4-FFF2-40B4-BE49-F238E27FC236}">
                  <a16:creationId xmlns:a16="http://schemas.microsoft.com/office/drawing/2014/main" id="{DA87F8EF-CDAD-15A2-A361-88921E1CAF7E}"/>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6" name="Freeform 9">
              <a:extLst>
                <a:ext uri="{FF2B5EF4-FFF2-40B4-BE49-F238E27FC236}">
                  <a16:creationId xmlns:a16="http://schemas.microsoft.com/office/drawing/2014/main" id="{E90186DB-2300-A8AA-8FAD-2C609649A61A}"/>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10">
              <a:extLst>
                <a:ext uri="{FF2B5EF4-FFF2-40B4-BE49-F238E27FC236}">
                  <a16:creationId xmlns:a16="http://schemas.microsoft.com/office/drawing/2014/main" id="{31922286-E237-1114-3A54-E1731611D66C}"/>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8" name="Freeform 11">
              <a:extLst>
                <a:ext uri="{FF2B5EF4-FFF2-40B4-BE49-F238E27FC236}">
                  <a16:creationId xmlns:a16="http://schemas.microsoft.com/office/drawing/2014/main" id="{1B4DA78C-0EF6-B05D-F2D2-EFEDA343E394}"/>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2">
              <a:extLst>
                <a:ext uri="{FF2B5EF4-FFF2-40B4-BE49-F238E27FC236}">
                  <a16:creationId xmlns:a16="http://schemas.microsoft.com/office/drawing/2014/main" id="{A00F92FE-6EB2-0D0E-BFC9-559AD1E7A4E7}"/>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413505817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US"/>
              <a:t>Click to edit Master title style</a:t>
            </a:r>
            <a:endParaRPr lang="en-GB"/>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141128404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losing Slide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US"/>
              <a:t>Click to edit Master title style</a:t>
            </a:r>
            <a:endParaRPr lang="en-GB"/>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417573396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losing Slide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accent1"/>
                </a:solidFill>
              </a:defRPr>
            </a:lvl1pPr>
          </a:lstStyle>
          <a:p>
            <a:r>
              <a:rPr lang="en-US"/>
              <a:t>Click to edit Master title style</a:t>
            </a:r>
            <a:endParaRPr lang="en-GB"/>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790130"/>
            <a:ext cx="5606484" cy="740845"/>
          </a:xfrm>
        </p:spPr>
        <p:txBody>
          <a:bodyPr anchor="b"/>
          <a:lstStyle>
            <a:lvl1pPr>
              <a:defRPr>
                <a:solidFill>
                  <a:schemeClr val="accent1"/>
                </a:solidFill>
                <a:latin typeface="Imperial Sans Text Medium" panose="020B0603020202020204" pitchFamily="34" charset="0"/>
                <a:ea typeface="Inter Medium" panose="02000503000000020004" pitchFamily="2" charset="0"/>
              </a:defRPr>
            </a:lvl1pPr>
            <a:lvl2pPr>
              <a:defRPr>
                <a:solidFill>
                  <a:schemeClr val="accent1"/>
                </a:solidFill>
              </a:defRPr>
            </a:lvl2pPr>
            <a:lvl3pPr>
              <a:defRPr>
                <a:solidFill>
                  <a:schemeClr val="accent1"/>
                </a:solidFill>
                <a:latin typeface="Inter Medium" panose="02000503000000020004" pitchFamily="2" charset="0"/>
                <a:ea typeface="Inter Medium" panose="02000503000000020004" pitchFamily="2" charset="0"/>
              </a:defRPr>
            </a:lvl3pPr>
            <a:lvl4pPr>
              <a:defRPr>
                <a:solidFill>
                  <a:schemeClr val="accent1"/>
                </a:solidFill>
                <a:latin typeface="Inter Medium" panose="02000503000000020004" pitchFamily="2" charset="0"/>
                <a:ea typeface="Inter Medium" panose="02000503000000020004" pitchFamily="2" charset="0"/>
              </a:defRPr>
            </a:lvl4pPr>
            <a:lvl5pPr>
              <a:defRPr>
                <a:solidFill>
                  <a:schemeClr val="accent1"/>
                </a:solidFill>
                <a:latin typeface="Inter Medium" panose="02000503000000020004" pitchFamily="2" charset="0"/>
                <a:ea typeface="Inter Medium" panose="02000503000000020004" pitchFamily="2" charset="0"/>
              </a:defRPr>
            </a:lvl5pPr>
          </a:lstStyle>
          <a:p>
            <a:pPr lvl="0"/>
            <a:r>
              <a:rPr lang="en-US"/>
              <a:t>Click to edit Master text styles</a:t>
            </a:r>
          </a:p>
        </p:txBody>
      </p:sp>
      <p:grpSp>
        <p:nvGrpSpPr>
          <p:cNvPr id="3" name="Group 4">
            <a:extLst>
              <a:ext uri="{FF2B5EF4-FFF2-40B4-BE49-F238E27FC236}">
                <a16:creationId xmlns:a16="http://schemas.microsoft.com/office/drawing/2014/main" id="{B9815FA8-AE01-67BC-5B0D-996D4CDAD192}"/>
              </a:ext>
            </a:extLst>
          </p:cNvPr>
          <p:cNvGrpSpPr>
            <a:grpSpLocks noChangeAspect="1"/>
          </p:cNvGrpSpPr>
          <p:nvPr/>
        </p:nvGrpSpPr>
        <p:grpSpPr bwMode="auto">
          <a:xfrm>
            <a:off x="330271" y="327819"/>
            <a:ext cx="3972600" cy="438124"/>
            <a:chOff x="0" y="3473"/>
            <a:chExt cx="15360" cy="1694"/>
          </a:xfrm>
          <a:solidFill>
            <a:schemeClr val="accent1"/>
          </a:solidFill>
        </p:grpSpPr>
        <p:sp>
          <p:nvSpPr>
            <p:cNvPr id="4" name="Freeform 5">
              <a:extLst>
                <a:ext uri="{FF2B5EF4-FFF2-40B4-BE49-F238E27FC236}">
                  <a16:creationId xmlns:a16="http://schemas.microsoft.com/office/drawing/2014/main" id="{FB1AA775-4CCE-276F-2BCF-CDB5A9211FDB}"/>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D0FDD9D0-D471-8D20-94AE-C3BC73F88F8D}"/>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CD6C2A08-9069-9582-5D59-A51210F8CB78}"/>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610C2D08-4FE4-C1FC-5226-E7A45B13D658}"/>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8010D1AF-A77E-06AA-9B05-D1DD5EE83096}"/>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98B53AE0-4719-5655-6BA0-0E7E9ECB8EC1}"/>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AD6D1E9-D44F-9A59-4CB4-033C25A77DAC}"/>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F58ED361-0E2C-77F6-2830-FBB60D746483}"/>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3578613682"/>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losing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317251" y="3338719"/>
            <a:ext cx="9144000" cy="1828406"/>
          </a:xfrm>
        </p:spPr>
        <p:txBody>
          <a:bodyPr anchor="t"/>
          <a:lstStyle>
            <a:lvl1pPr algn="l">
              <a:defRPr sz="6400">
                <a:solidFill>
                  <a:schemeClr val="bg1"/>
                </a:solidFill>
              </a:defRPr>
            </a:lvl1pPr>
          </a:lstStyle>
          <a:p>
            <a:r>
              <a:rPr lang="en-US"/>
              <a:t>Click to edit Master title style</a:t>
            </a:r>
            <a:endParaRPr lang="en-GB"/>
          </a:p>
        </p:txBody>
      </p:sp>
      <p:sp>
        <p:nvSpPr>
          <p:cNvPr id="18" name="Text Placeholder 17">
            <a:extLst>
              <a:ext uri="{FF2B5EF4-FFF2-40B4-BE49-F238E27FC236}">
                <a16:creationId xmlns:a16="http://schemas.microsoft.com/office/drawing/2014/main" id="{C1B026B9-3E51-5733-811C-2FA3BC73B238}"/>
              </a:ext>
            </a:extLst>
          </p:cNvPr>
          <p:cNvSpPr>
            <a:spLocks noGrp="1"/>
          </p:cNvSpPr>
          <p:nvPr>
            <p:ph type="body" sz="quarter" idx="10"/>
          </p:nvPr>
        </p:nvSpPr>
        <p:spPr>
          <a:xfrm>
            <a:off x="330271" y="5878288"/>
            <a:ext cx="5606484" cy="652688"/>
          </a:xfrm>
        </p:spPr>
        <p:txBody>
          <a:bodyPr anchor="b"/>
          <a:lstStyle>
            <a:lvl1pPr>
              <a:defRPr>
                <a:solidFill>
                  <a:schemeClr val="bg1"/>
                </a:solidFill>
                <a:latin typeface="Imperial Sans Text Medium" panose="020B0603020202020204" pitchFamily="34" charset="0"/>
                <a:ea typeface="Inter Medium" panose="02000503000000020004" pitchFamily="2" charset="0"/>
              </a:defRPr>
            </a:lvl1pPr>
            <a:lvl2pPr>
              <a:defRPr>
                <a:solidFill>
                  <a:schemeClr val="bg1"/>
                </a:solidFill>
              </a:defRPr>
            </a:lvl2pPr>
            <a:lvl3pPr>
              <a:defRPr>
                <a:solidFill>
                  <a:schemeClr val="bg1"/>
                </a:solidFill>
                <a:latin typeface="Inter Medium" panose="02000503000000020004" pitchFamily="2" charset="0"/>
                <a:ea typeface="Inter Medium" panose="02000503000000020004" pitchFamily="2" charset="0"/>
              </a:defRPr>
            </a:lvl3pPr>
            <a:lvl4pPr>
              <a:defRPr>
                <a:solidFill>
                  <a:schemeClr val="bg1"/>
                </a:solidFill>
                <a:latin typeface="Inter Medium" panose="02000503000000020004" pitchFamily="2" charset="0"/>
                <a:ea typeface="Inter Medium" panose="02000503000000020004" pitchFamily="2" charset="0"/>
              </a:defRPr>
            </a:lvl4pPr>
            <a:lvl5pPr>
              <a:defRPr>
                <a:solidFill>
                  <a:schemeClr val="bg1"/>
                </a:solidFill>
                <a:latin typeface="Inter Medium" panose="02000503000000020004" pitchFamily="2" charset="0"/>
                <a:ea typeface="Inter Medium" panose="02000503000000020004" pitchFamily="2" charset="0"/>
              </a:defRPr>
            </a:lvl5pPr>
          </a:lstStyle>
          <a:p>
            <a:pPr lvl="0"/>
            <a:r>
              <a:rPr lang="en-US"/>
              <a:t>Click to edit Master text styles</a:t>
            </a:r>
          </a:p>
        </p:txBody>
      </p:sp>
      <p:grpSp>
        <p:nvGrpSpPr>
          <p:cNvPr id="3" name="Group 4">
            <a:extLst>
              <a:ext uri="{FF2B5EF4-FFF2-40B4-BE49-F238E27FC236}">
                <a16:creationId xmlns:a16="http://schemas.microsoft.com/office/drawing/2014/main" id="{49CC1682-CCAA-5EE1-585E-F7C4434F1C5E}"/>
              </a:ext>
            </a:extLst>
          </p:cNvPr>
          <p:cNvGrpSpPr>
            <a:grpSpLocks noChangeAspect="1"/>
          </p:cNvGrpSpPr>
          <p:nvPr/>
        </p:nvGrpSpPr>
        <p:grpSpPr bwMode="auto">
          <a:xfrm>
            <a:off x="330271" y="327819"/>
            <a:ext cx="3972600" cy="438124"/>
            <a:chOff x="0" y="3473"/>
            <a:chExt cx="15360" cy="1694"/>
          </a:xfrm>
        </p:grpSpPr>
        <p:sp>
          <p:nvSpPr>
            <p:cNvPr id="4" name="Freeform 5">
              <a:extLst>
                <a:ext uri="{FF2B5EF4-FFF2-40B4-BE49-F238E27FC236}">
                  <a16:creationId xmlns:a16="http://schemas.microsoft.com/office/drawing/2014/main" id="{770403FB-3386-A0FE-3E9D-A2925EF0E8F0}"/>
                </a:ext>
              </a:extLst>
            </p:cNvPr>
            <p:cNvSpPr>
              <a:spLocks/>
            </p:cNvSpPr>
            <p:nvPr/>
          </p:nvSpPr>
          <p:spPr bwMode="auto">
            <a:xfrm>
              <a:off x="14261" y="3473"/>
              <a:ext cx="1099" cy="1694"/>
            </a:xfrm>
            <a:custGeom>
              <a:avLst/>
              <a:gdLst>
                <a:gd name="T0" fmla="*/ 0 w 1099"/>
                <a:gd name="T1" fmla="*/ 0 h 1694"/>
                <a:gd name="T2" fmla="*/ 0 w 1099"/>
                <a:gd name="T3" fmla="*/ 1694 h 1694"/>
                <a:gd name="T4" fmla="*/ 1099 w 1099"/>
                <a:gd name="T5" fmla="*/ 1694 h 1694"/>
                <a:gd name="T6" fmla="*/ 1099 w 1099"/>
                <a:gd name="T7" fmla="*/ 1397 h 1694"/>
                <a:gd name="T8" fmla="*/ 319 w 1099"/>
                <a:gd name="T9" fmla="*/ 1397 h 1694"/>
                <a:gd name="T10" fmla="*/ 319 w 1099"/>
                <a:gd name="T11" fmla="*/ 0 h 1694"/>
                <a:gd name="T12" fmla="*/ 0 w 1099"/>
                <a:gd name="T13" fmla="*/ 0 h 1694"/>
              </a:gdLst>
              <a:ahLst/>
              <a:cxnLst>
                <a:cxn ang="0">
                  <a:pos x="T0" y="T1"/>
                </a:cxn>
                <a:cxn ang="0">
                  <a:pos x="T2" y="T3"/>
                </a:cxn>
                <a:cxn ang="0">
                  <a:pos x="T4" y="T5"/>
                </a:cxn>
                <a:cxn ang="0">
                  <a:pos x="T6" y="T7"/>
                </a:cxn>
                <a:cxn ang="0">
                  <a:pos x="T8" y="T9"/>
                </a:cxn>
                <a:cxn ang="0">
                  <a:pos x="T10" y="T11"/>
                </a:cxn>
                <a:cxn ang="0">
                  <a:pos x="T12" y="T13"/>
                </a:cxn>
              </a:cxnLst>
              <a:rect l="0" t="0" r="r" b="b"/>
              <a:pathLst>
                <a:path w="1099" h="1694">
                  <a:moveTo>
                    <a:pt x="0" y="0"/>
                  </a:moveTo>
                  <a:lnTo>
                    <a:pt x="0" y="1694"/>
                  </a:lnTo>
                  <a:lnTo>
                    <a:pt x="1099" y="1694"/>
                  </a:lnTo>
                  <a:lnTo>
                    <a:pt x="1099" y="1397"/>
                  </a:lnTo>
                  <a:lnTo>
                    <a:pt x="319" y="1397"/>
                  </a:lnTo>
                  <a:lnTo>
                    <a:pt x="31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5" name="Freeform 6">
              <a:extLst>
                <a:ext uri="{FF2B5EF4-FFF2-40B4-BE49-F238E27FC236}">
                  <a16:creationId xmlns:a16="http://schemas.microsoft.com/office/drawing/2014/main" id="{C2CDC1DE-179E-04D4-B493-BF069DE85D67}"/>
                </a:ext>
              </a:extLst>
            </p:cNvPr>
            <p:cNvSpPr>
              <a:spLocks noEditPoints="1"/>
            </p:cNvSpPr>
            <p:nvPr/>
          </p:nvSpPr>
          <p:spPr bwMode="auto">
            <a:xfrm>
              <a:off x="12002" y="3473"/>
              <a:ext cx="1535" cy="1694"/>
            </a:xfrm>
            <a:custGeom>
              <a:avLst/>
              <a:gdLst>
                <a:gd name="T0" fmla="*/ 556 w 1535"/>
                <a:gd name="T1" fmla="*/ 0 h 1694"/>
                <a:gd name="T2" fmla="*/ 0 w 1535"/>
                <a:gd name="T3" fmla="*/ 1694 h 1694"/>
                <a:gd name="T4" fmla="*/ 337 w 1535"/>
                <a:gd name="T5" fmla="*/ 1694 h 1694"/>
                <a:gd name="T6" fmla="*/ 453 w 1535"/>
                <a:gd name="T7" fmla="*/ 1321 h 1694"/>
                <a:gd name="T8" fmla="*/ 1083 w 1535"/>
                <a:gd name="T9" fmla="*/ 1321 h 1694"/>
                <a:gd name="T10" fmla="*/ 1197 w 1535"/>
                <a:gd name="T11" fmla="*/ 1694 h 1694"/>
                <a:gd name="T12" fmla="*/ 1535 w 1535"/>
                <a:gd name="T13" fmla="*/ 1694 h 1694"/>
                <a:gd name="T14" fmla="*/ 978 w 1535"/>
                <a:gd name="T15" fmla="*/ 0 h 1694"/>
                <a:gd name="T16" fmla="*/ 556 w 1535"/>
                <a:gd name="T17" fmla="*/ 0 h 1694"/>
                <a:gd name="T18" fmla="*/ 768 w 1535"/>
                <a:gd name="T19" fmla="*/ 301 h 1694"/>
                <a:gd name="T20" fmla="*/ 998 w 1535"/>
                <a:gd name="T21" fmla="*/ 1048 h 1694"/>
                <a:gd name="T22" fmla="*/ 536 w 1535"/>
                <a:gd name="T23" fmla="*/ 1048 h 1694"/>
                <a:gd name="T24" fmla="*/ 768 w 1535"/>
                <a:gd name="T25" fmla="*/ 301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1694">
                  <a:moveTo>
                    <a:pt x="556" y="0"/>
                  </a:moveTo>
                  <a:lnTo>
                    <a:pt x="0" y="1694"/>
                  </a:lnTo>
                  <a:lnTo>
                    <a:pt x="337" y="1694"/>
                  </a:lnTo>
                  <a:lnTo>
                    <a:pt x="453" y="1321"/>
                  </a:lnTo>
                  <a:lnTo>
                    <a:pt x="1083" y="1321"/>
                  </a:lnTo>
                  <a:lnTo>
                    <a:pt x="1197" y="1694"/>
                  </a:lnTo>
                  <a:lnTo>
                    <a:pt x="1535" y="1694"/>
                  </a:lnTo>
                  <a:lnTo>
                    <a:pt x="978" y="0"/>
                  </a:lnTo>
                  <a:lnTo>
                    <a:pt x="556" y="0"/>
                  </a:lnTo>
                  <a:close/>
                  <a:moveTo>
                    <a:pt x="768" y="301"/>
                  </a:moveTo>
                  <a:lnTo>
                    <a:pt x="998" y="1048"/>
                  </a:lnTo>
                  <a:lnTo>
                    <a:pt x="536" y="1048"/>
                  </a:lnTo>
                  <a:lnTo>
                    <a:pt x="768"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6" name="Freeform 7">
              <a:extLst>
                <a:ext uri="{FF2B5EF4-FFF2-40B4-BE49-F238E27FC236}">
                  <a16:creationId xmlns:a16="http://schemas.microsoft.com/office/drawing/2014/main" id="{B9A68412-C85B-6332-8B98-2635795BBA04}"/>
                </a:ext>
              </a:extLst>
            </p:cNvPr>
            <p:cNvSpPr>
              <a:spLocks/>
            </p:cNvSpPr>
            <p:nvPr/>
          </p:nvSpPr>
          <p:spPr bwMode="auto">
            <a:xfrm>
              <a:off x="10250" y="3473"/>
              <a:ext cx="1113" cy="1694"/>
            </a:xfrm>
            <a:custGeom>
              <a:avLst/>
              <a:gdLst>
                <a:gd name="T0" fmla="*/ 0 w 1113"/>
                <a:gd name="T1" fmla="*/ 0 h 1694"/>
                <a:gd name="T2" fmla="*/ 0 w 1113"/>
                <a:gd name="T3" fmla="*/ 297 h 1694"/>
                <a:gd name="T4" fmla="*/ 396 w 1113"/>
                <a:gd name="T5" fmla="*/ 297 h 1694"/>
                <a:gd name="T6" fmla="*/ 396 w 1113"/>
                <a:gd name="T7" fmla="*/ 1397 h 1694"/>
                <a:gd name="T8" fmla="*/ 0 w 1113"/>
                <a:gd name="T9" fmla="*/ 1397 h 1694"/>
                <a:gd name="T10" fmla="*/ 0 w 1113"/>
                <a:gd name="T11" fmla="*/ 1694 h 1694"/>
                <a:gd name="T12" fmla="*/ 1113 w 1113"/>
                <a:gd name="T13" fmla="*/ 1694 h 1694"/>
                <a:gd name="T14" fmla="*/ 1113 w 1113"/>
                <a:gd name="T15" fmla="*/ 1397 h 1694"/>
                <a:gd name="T16" fmla="*/ 716 w 1113"/>
                <a:gd name="T17" fmla="*/ 1397 h 1694"/>
                <a:gd name="T18" fmla="*/ 716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6" y="297"/>
                  </a:lnTo>
                  <a:lnTo>
                    <a:pt x="396" y="1397"/>
                  </a:lnTo>
                  <a:lnTo>
                    <a:pt x="0" y="1397"/>
                  </a:lnTo>
                  <a:lnTo>
                    <a:pt x="0" y="1694"/>
                  </a:lnTo>
                  <a:lnTo>
                    <a:pt x="1113" y="1694"/>
                  </a:lnTo>
                  <a:lnTo>
                    <a:pt x="1113" y="1397"/>
                  </a:lnTo>
                  <a:lnTo>
                    <a:pt x="716" y="1397"/>
                  </a:lnTo>
                  <a:lnTo>
                    <a:pt x="716"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8" name="Freeform 8">
              <a:extLst>
                <a:ext uri="{FF2B5EF4-FFF2-40B4-BE49-F238E27FC236}">
                  <a16:creationId xmlns:a16="http://schemas.microsoft.com/office/drawing/2014/main" id="{D9ECB875-34C4-65FF-6CDA-1356F6BC767F}"/>
                </a:ext>
              </a:extLst>
            </p:cNvPr>
            <p:cNvSpPr>
              <a:spLocks noEditPoints="1"/>
            </p:cNvSpPr>
            <p:nvPr/>
          </p:nvSpPr>
          <p:spPr bwMode="auto">
            <a:xfrm>
              <a:off x="8263" y="3473"/>
              <a:ext cx="1317" cy="1694"/>
            </a:xfrm>
            <a:custGeom>
              <a:avLst/>
              <a:gdLst>
                <a:gd name="T0" fmla="*/ 884 w 932"/>
                <a:gd name="T1" fmla="*/ 372 h 1199"/>
                <a:gd name="T2" fmla="*/ 442 w 932"/>
                <a:gd name="T3" fmla="*/ 0 h 1199"/>
                <a:gd name="T4" fmla="*/ 0 w 932"/>
                <a:gd name="T5" fmla="*/ 0 h 1199"/>
                <a:gd name="T6" fmla="*/ 0 w 932"/>
                <a:gd name="T7" fmla="*/ 1199 h 1199"/>
                <a:gd name="T8" fmla="*/ 227 w 932"/>
                <a:gd name="T9" fmla="*/ 1199 h 1199"/>
                <a:gd name="T10" fmla="*/ 227 w 932"/>
                <a:gd name="T11" fmla="*/ 755 h 1199"/>
                <a:gd name="T12" fmla="*/ 418 w 932"/>
                <a:gd name="T13" fmla="*/ 755 h 1199"/>
                <a:gd name="T14" fmla="*/ 450 w 932"/>
                <a:gd name="T15" fmla="*/ 755 h 1199"/>
                <a:gd name="T16" fmla="*/ 681 w 932"/>
                <a:gd name="T17" fmla="*/ 1199 h 1199"/>
                <a:gd name="T18" fmla="*/ 932 w 932"/>
                <a:gd name="T19" fmla="*/ 1199 h 1199"/>
                <a:gd name="T20" fmla="*/ 676 w 932"/>
                <a:gd name="T21" fmla="*/ 707 h 1199"/>
                <a:gd name="T22" fmla="*/ 884 w 932"/>
                <a:gd name="T23" fmla="*/ 372 h 1199"/>
                <a:gd name="T24" fmla="*/ 645 w 932"/>
                <a:gd name="T25" fmla="*/ 372 h 1199"/>
                <a:gd name="T26" fmla="*/ 418 w 932"/>
                <a:gd name="T27" fmla="*/ 562 h 1199"/>
                <a:gd name="T28" fmla="*/ 227 w 932"/>
                <a:gd name="T29" fmla="*/ 562 h 1199"/>
                <a:gd name="T30" fmla="*/ 227 w 932"/>
                <a:gd name="T31" fmla="*/ 194 h 1199"/>
                <a:gd name="T32" fmla="*/ 418 w 932"/>
                <a:gd name="T33" fmla="*/ 194 h 1199"/>
                <a:gd name="T34" fmla="*/ 645 w 932"/>
                <a:gd name="T35" fmla="*/ 37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32" h="1199">
                  <a:moveTo>
                    <a:pt x="884" y="372"/>
                  </a:moveTo>
                  <a:cubicBezTo>
                    <a:pt x="884" y="92"/>
                    <a:pt x="693" y="0"/>
                    <a:pt x="442" y="0"/>
                  </a:cubicBezTo>
                  <a:cubicBezTo>
                    <a:pt x="0" y="0"/>
                    <a:pt x="0" y="0"/>
                    <a:pt x="0" y="0"/>
                  </a:cubicBezTo>
                  <a:cubicBezTo>
                    <a:pt x="0" y="1199"/>
                    <a:pt x="0" y="1199"/>
                    <a:pt x="0" y="1199"/>
                  </a:cubicBezTo>
                  <a:cubicBezTo>
                    <a:pt x="227" y="1199"/>
                    <a:pt x="227" y="1199"/>
                    <a:pt x="227" y="1199"/>
                  </a:cubicBezTo>
                  <a:cubicBezTo>
                    <a:pt x="227" y="755"/>
                    <a:pt x="227" y="755"/>
                    <a:pt x="227" y="755"/>
                  </a:cubicBezTo>
                  <a:cubicBezTo>
                    <a:pt x="418" y="755"/>
                    <a:pt x="418" y="755"/>
                    <a:pt x="418" y="755"/>
                  </a:cubicBezTo>
                  <a:cubicBezTo>
                    <a:pt x="429" y="755"/>
                    <a:pt x="439" y="755"/>
                    <a:pt x="450" y="755"/>
                  </a:cubicBezTo>
                  <a:cubicBezTo>
                    <a:pt x="681" y="1199"/>
                    <a:pt x="681" y="1199"/>
                    <a:pt x="681" y="1199"/>
                  </a:cubicBezTo>
                  <a:cubicBezTo>
                    <a:pt x="932" y="1199"/>
                    <a:pt x="932" y="1199"/>
                    <a:pt x="932" y="1199"/>
                  </a:cubicBezTo>
                  <a:cubicBezTo>
                    <a:pt x="676" y="707"/>
                    <a:pt x="676" y="707"/>
                    <a:pt x="676" y="707"/>
                  </a:cubicBezTo>
                  <a:cubicBezTo>
                    <a:pt x="801" y="652"/>
                    <a:pt x="884" y="545"/>
                    <a:pt x="884" y="372"/>
                  </a:cubicBezTo>
                  <a:moveTo>
                    <a:pt x="645" y="372"/>
                  </a:moveTo>
                  <a:cubicBezTo>
                    <a:pt x="645" y="516"/>
                    <a:pt x="562" y="562"/>
                    <a:pt x="418" y="562"/>
                  </a:cubicBezTo>
                  <a:cubicBezTo>
                    <a:pt x="227" y="562"/>
                    <a:pt x="227" y="562"/>
                    <a:pt x="227" y="562"/>
                  </a:cubicBezTo>
                  <a:cubicBezTo>
                    <a:pt x="227" y="194"/>
                    <a:pt x="227" y="194"/>
                    <a:pt x="227" y="194"/>
                  </a:cubicBezTo>
                  <a:cubicBezTo>
                    <a:pt x="418" y="194"/>
                    <a:pt x="418" y="194"/>
                    <a:pt x="418" y="194"/>
                  </a:cubicBezTo>
                  <a:cubicBezTo>
                    <a:pt x="574" y="194"/>
                    <a:pt x="645" y="252"/>
                    <a:pt x="645" y="37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7" name="Freeform 9">
              <a:extLst>
                <a:ext uri="{FF2B5EF4-FFF2-40B4-BE49-F238E27FC236}">
                  <a16:creationId xmlns:a16="http://schemas.microsoft.com/office/drawing/2014/main" id="{D3B5B848-7A8D-931B-DFC2-C5B37B8DB6F5}"/>
                </a:ext>
              </a:extLst>
            </p:cNvPr>
            <p:cNvSpPr>
              <a:spLocks/>
            </p:cNvSpPr>
            <p:nvPr/>
          </p:nvSpPr>
          <p:spPr bwMode="auto">
            <a:xfrm>
              <a:off x="6369" y="3473"/>
              <a:ext cx="1098" cy="1694"/>
            </a:xfrm>
            <a:custGeom>
              <a:avLst/>
              <a:gdLst>
                <a:gd name="T0" fmla="*/ 0 w 1098"/>
                <a:gd name="T1" fmla="*/ 0 h 1694"/>
                <a:gd name="T2" fmla="*/ 0 w 1098"/>
                <a:gd name="T3" fmla="*/ 1694 h 1694"/>
                <a:gd name="T4" fmla="*/ 1098 w 1098"/>
                <a:gd name="T5" fmla="*/ 1694 h 1694"/>
                <a:gd name="T6" fmla="*/ 1098 w 1098"/>
                <a:gd name="T7" fmla="*/ 1397 h 1694"/>
                <a:gd name="T8" fmla="*/ 321 w 1098"/>
                <a:gd name="T9" fmla="*/ 1397 h 1694"/>
                <a:gd name="T10" fmla="*/ 321 w 1098"/>
                <a:gd name="T11" fmla="*/ 973 h 1694"/>
                <a:gd name="T12" fmla="*/ 1030 w 1098"/>
                <a:gd name="T13" fmla="*/ 973 h 1694"/>
                <a:gd name="T14" fmla="*/ 1030 w 1098"/>
                <a:gd name="T15" fmla="*/ 687 h 1694"/>
                <a:gd name="T16" fmla="*/ 321 w 1098"/>
                <a:gd name="T17" fmla="*/ 687 h 1694"/>
                <a:gd name="T18" fmla="*/ 321 w 1098"/>
                <a:gd name="T19" fmla="*/ 297 h 1694"/>
                <a:gd name="T20" fmla="*/ 1098 w 1098"/>
                <a:gd name="T21" fmla="*/ 297 h 1694"/>
                <a:gd name="T22" fmla="*/ 1098 w 1098"/>
                <a:gd name="T23" fmla="*/ 0 h 1694"/>
                <a:gd name="T24" fmla="*/ 0 w 1098"/>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8" h="1694">
                  <a:moveTo>
                    <a:pt x="0" y="0"/>
                  </a:moveTo>
                  <a:lnTo>
                    <a:pt x="0" y="1694"/>
                  </a:lnTo>
                  <a:lnTo>
                    <a:pt x="1098" y="1694"/>
                  </a:lnTo>
                  <a:lnTo>
                    <a:pt x="1098" y="1397"/>
                  </a:lnTo>
                  <a:lnTo>
                    <a:pt x="321" y="1397"/>
                  </a:lnTo>
                  <a:lnTo>
                    <a:pt x="321" y="973"/>
                  </a:lnTo>
                  <a:lnTo>
                    <a:pt x="1030" y="973"/>
                  </a:lnTo>
                  <a:lnTo>
                    <a:pt x="1030" y="687"/>
                  </a:lnTo>
                  <a:lnTo>
                    <a:pt x="321" y="687"/>
                  </a:lnTo>
                  <a:lnTo>
                    <a:pt x="321" y="297"/>
                  </a:lnTo>
                  <a:lnTo>
                    <a:pt x="1098" y="297"/>
                  </a:lnTo>
                  <a:lnTo>
                    <a:pt x="10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19" name="Freeform 10">
              <a:extLst>
                <a:ext uri="{FF2B5EF4-FFF2-40B4-BE49-F238E27FC236}">
                  <a16:creationId xmlns:a16="http://schemas.microsoft.com/office/drawing/2014/main" id="{361AABDF-9542-DBC6-6388-ABE2035BE7BC}"/>
                </a:ext>
              </a:extLst>
            </p:cNvPr>
            <p:cNvSpPr>
              <a:spLocks noEditPoints="1"/>
            </p:cNvSpPr>
            <p:nvPr/>
          </p:nvSpPr>
          <p:spPr bwMode="auto">
            <a:xfrm>
              <a:off x="4481" y="3473"/>
              <a:ext cx="1215" cy="1694"/>
            </a:xfrm>
            <a:custGeom>
              <a:avLst/>
              <a:gdLst>
                <a:gd name="T0" fmla="*/ 406 w 860"/>
                <a:gd name="T1" fmla="*/ 791 h 1199"/>
                <a:gd name="T2" fmla="*/ 227 w 860"/>
                <a:gd name="T3" fmla="*/ 791 h 1199"/>
                <a:gd name="T4" fmla="*/ 227 w 860"/>
                <a:gd name="T5" fmla="*/ 1199 h 1199"/>
                <a:gd name="T6" fmla="*/ 0 w 860"/>
                <a:gd name="T7" fmla="*/ 1199 h 1199"/>
                <a:gd name="T8" fmla="*/ 0 w 860"/>
                <a:gd name="T9" fmla="*/ 0 h 1199"/>
                <a:gd name="T10" fmla="*/ 406 w 860"/>
                <a:gd name="T11" fmla="*/ 0 h 1199"/>
                <a:gd name="T12" fmla="*/ 860 w 860"/>
                <a:gd name="T13" fmla="*/ 396 h 1199"/>
                <a:gd name="T14" fmla="*/ 406 w 860"/>
                <a:gd name="T15" fmla="*/ 791 h 1199"/>
                <a:gd name="T16" fmla="*/ 394 w 860"/>
                <a:gd name="T17" fmla="*/ 194 h 1199"/>
                <a:gd name="T18" fmla="*/ 227 w 860"/>
                <a:gd name="T19" fmla="*/ 194 h 1199"/>
                <a:gd name="T20" fmla="*/ 227 w 860"/>
                <a:gd name="T21" fmla="*/ 598 h 1199"/>
                <a:gd name="T22" fmla="*/ 394 w 860"/>
                <a:gd name="T23" fmla="*/ 598 h 1199"/>
                <a:gd name="T24" fmla="*/ 621 w 860"/>
                <a:gd name="T25" fmla="*/ 396 h 1199"/>
                <a:gd name="T26" fmla="*/ 394 w 860"/>
                <a:gd name="T27" fmla="*/ 19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0" h="1199">
                  <a:moveTo>
                    <a:pt x="406" y="791"/>
                  </a:moveTo>
                  <a:cubicBezTo>
                    <a:pt x="227" y="791"/>
                    <a:pt x="227" y="791"/>
                    <a:pt x="227" y="791"/>
                  </a:cubicBezTo>
                  <a:cubicBezTo>
                    <a:pt x="227" y="1199"/>
                    <a:pt x="227" y="1199"/>
                    <a:pt x="227" y="1199"/>
                  </a:cubicBezTo>
                  <a:cubicBezTo>
                    <a:pt x="0" y="1199"/>
                    <a:pt x="0" y="1199"/>
                    <a:pt x="0" y="1199"/>
                  </a:cubicBezTo>
                  <a:cubicBezTo>
                    <a:pt x="0" y="0"/>
                    <a:pt x="0" y="0"/>
                    <a:pt x="0" y="0"/>
                  </a:cubicBezTo>
                  <a:cubicBezTo>
                    <a:pt x="406" y="0"/>
                    <a:pt x="406" y="0"/>
                    <a:pt x="406" y="0"/>
                  </a:cubicBezTo>
                  <a:cubicBezTo>
                    <a:pt x="661" y="0"/>
                    <a:pt x="860" y="116"/>
                    <a:pt x="860" y="396"/>
                  </a:cubicBezTo>
                  <a:cubicBezTo>
                    <a:pt x="860" y="671"/>
                    <a:pt x="659" y="791"/>
                    <a:pt x="406" y="791"/>
                  </a:cubicBezTo>
                  <a:moveTo>
                    <a:pt x="394" y="194"/>
                  </a:moveTo>
                  <a:cubicBezTo>
                    <a:pt x="227" y="194"/>
                    <a:pt x="227" y="194"/>
                    <a:pt x="227" y="194"/>
                  </a:cubicBezTo>
                  <a:cubicBezTo>
                    <a:pt x="227" y="598"/>
                    <a:pt x="227" y="598"/>
                    <a:pt x="227" y="598"/>
                  </a:cubicBezTo>
                  <a:cubicBezTo>
                    <a:pt x="394" y="598"/>
                    <a:pt x="394" y="598"/>
                    <a:pt x="394" y="598"/>
                  </a:cubicBezTo>
                  <a:cubicBezTo>
                    <a:pt x="525" y="598"/>
                    <a:pt x="621" y="534"/>
                    <a:pt x="621" y="396"/>
                  </a:cubicBezTo>
                  <a:cubicBezTo>
                    <a:pt x="621" y="252"/>
                    <a:pt x="525" y="194"/>
                    <a:pt x="394" y="19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0" name="Freeform 11">
              <a:extLst>
                <a:ext uri="{FF2B5EF4-FFF2-40B4-BE49-F238E27FC236}">
                  <a16:creationId xmlns:a16="http://schemas.microsoft.com/office/drawing/2014/main" id="{057C10C3-A39D-D1F6-3C50-91EC9A5E76EF}"/>
                </a:ext>
              </a:extLst>
            </p:cNvPr>
            <p:cNvSpPr>
              <a:spLocks/>
            </p:cNvSpPr>
            <p:nvPr/>
          </p:nvSpPr>
          <p:spPr bwMode="auto">
            <a:xfrm>
              <a:off x="1945" y="3473"/>
              <a:ext cx="1720" cy="1694"/>
            </a:xfrm>
            <a:custGeom>
              <a:avLst/>
              <a:gdLst>
                <a:gd name="T0" fmla="*/ 1265 w 1720"/>
                <a:gd name="T1" fmla="*/ 0 h 1694"/>
                <a:gd name="T2" fmla="*/ 860 w 1720"/>
                <a:gd name="T3" fmla="*/ 996 h 1694"/>
                <a:gd name="T4" fmla="*/ 456 w 1720"/>
                <a:gd name="T5" fmla="*/ 0 h 1694"/>
                <a:gd name="T6" fmla="*/ 0 w 1720"/>
                <a:gd name="T7" fmla="*/ 0 h 1694"/>
                <a:gd name="T8" fmla="*/ 0 w 1720"/>
                <a:gd name="T9" fmla="*/ 1694 h 1694"/>
                <a:gd name="T10" fmla="*/ 303 w 1720"/>
                <a:gd name="T11" fmla="*/ 1694 h 1694"/>
                <a:gd name="T12" fmla="*/ 303 w 1720"/>
                <a:gd name="T13" fmla="*/ 428 h 1694"/>
                <a:gd name="T14" fmla="*/ 692 w 1720"/>
                <a:gd name="T15" fmla="*/ 1321 h 1694"/>
                <a:gd name="T16" fmla="*/ 709 w 1720"/>
                <a:gd name="T17" fmla="*/ 1321 h 1694"/>
                <a:gd name="T18" fmla="*/ 1012 w 1720"/>
                <a:gd name="T19" fmla="*/ 1321 h 1694"/>
                <a:gd name="T20" fmla="*/ 1029 w 1720"/>
                <a:gd name="T21" fmla="*/ 1321 h 1694"/>
                <a:gd name="T22" fmla="*/ 1416 w 1720"/>
                <a:gd name="T23" fmla="*/ 428 h 1694"/>
                <a:gd name="T24" fmla="*/ 1416 w 1720"/>
                <a:gd name="T25" fmla="*/ 1694 h 1694"/>
                <a:gd name="T26" fmla="*/ 1720 w 1720"/>
                <a:gd name="T27" fmla="*/ 1694 h 1694"/>
                <a:gd name="T28" fmla="*/ 1720 w 1720"/>
                <a:gd name="T29" fmla="*/ 0 h 1694"/>
                <a:gd name="T30" fmla="*/ 1265 w 1720"/>
                <a:gd name="T31"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0" h="1694">
                  <a:moveTo>
                    <a:pt x="1265" y="0"/>
                  </a:moveTo>
                  <a:lnTo>
                    <a:pt x="860" y="996"/>
                  </a:lnTo>
                  <a:lnTo>
                    <a:pt x="456" y="0"/>
                  </a:lnTo>
                  <a:lnTo>
                    <a:pt x="0" y="0"/>
                  </a:lnTo>
                  <a:lnTo>
                    <a:pt x="0" y="1694"/>
                  </a:lnTo>
                  <a:lnTo>
                    <a:pt x="303" y="1694"/>
                  </a:lnTo>
                  <a:lnTo>
                    <a:pt x="303" y="428"/>
                  </a:lnTo>
                  <a:lnTo>
                    <a:pt x="692" y="1321"/>
                  </a:lnTo>
                  <a:lnTo>
                    <a:pt x="709" y="1321"/>
                  </a:lnTo>
                  <a:lnTo>
                    <a:pt x="1012" y="1321"/>
                  </a:lnTo>
                  <a:lnTo>
                    <a:pt x="1029" y="1321"/>
                  </a:lnTo>
                  <a:lnTo>
                    <a:pt x="1416" y="428"/>
                  </a:lnTo>
                  <a:lnTo>
                    <a:pt x="1416" y="1694"/>
                  </a:lnTo>
                  <a:lnTo>
                    <a:pt x="1720" y="1694"/>
                  </a:lnTo>
                  <a:lnTo>
                    <a:pt x="1720" y="0"/>
                  </a:lnTo>
                  <a:lnTo>
                    <a:pt x="126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sp>
          <p:nvSpPr>
            <p:cNvPr id="21" name="Freeform 12">
              <a:extLst>
                <a:ext uri="{FF2B5EF4-FFF2-40B4-BE49-F238E27FC236}">
                  <a16:creationId xmlns:a16="http://schemas.microsoft.com/office/drawing/2014/main" id="{E4DD9B4A-92B0-0B9A-755B-A13B032A85A5}"/>
                </a:ext>
              </a:extLst>
            </p:cNvPr>
            <p:cNvSpPr>
              <a:spLocks/>
            </p:cNvSpPr>
            <p:nvPr/>
          </p:nvSpPr>
          <p:spPr bwMode="auto">
            <a:xfrm>
              <a:off x="0" y="3473"/>
              <a:ext cx="1113" cy="1694"/>
            </a:xfrm>
            <a:custGeom>
              <a:avLst/>
              <a:gdLst>
                <a:gd name="T0" fmla="*/ 0 w 1113"/>
                <a:gd name="T1" fmla="*/ 0 h 1694"/>
                <a:gd name="T2" fmla="*/ 0 w 1113"/>
                <a:gd name="T3" fmla="*/ 297 h 1694"/>
                <a:gd name="T4" fmla="*/ 397 w 1113"/>
                <a:gd name="T5" fmla="*/ 297 h 1694"/>
                <a:gd name="T6" fmla="*/ 397 w 1113"/>
                <a:gd name="T7" fmla="*/ 1397 h 1694"/>
                <a:gd name="T8" fmla="*/ 0 w 1113"/>
                <a:gd name="T9" fmla="*/ 1397 h 1694"/>
                <a:gd name="T10" fmla="*/ 0 w 1113"/>
                <a:gd name="T11" fmla="*/ 1694 h 1694"/>
                <a:gd name="T12" fmla="*/ 1113 w 1113"/>
                <a:gd name="T13" fmla="*/ 1694 h 1694"/>
                <a:gd name="T14" fmla="*/ 1113 w 1113"/>
                <a:gd name="T15" fmla="*/ 1397 h 1694"/>
                <a:gd name="T16" fmla="*/ 717 w 1113"/>
                <a:gd name="T17" fmla="*/ 1397 h 1694"/>
                <a:gd name="T18" fmla="*/ 717 w 1113"/>
                <a:gd name="T19" fmla="*/ 297 h 1694"/>
                <a:gd name="T20" fmla="*/ 1113 w 1113"/>
                <a:gd name="T21" fmla="*/ 297 h 1694"/>
                <a:gd name="T22" fmla="*/ 1113 w 1113"/>
                <a:gd name="T23" fmla="*/ 0 h 1694"/>
                <a:gd name="T24" fmla="*/ 0 w 1113"/>
                <a:gd name="T2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3" h="1694">
                  <a:moveTo>
                    <a:pt x="0" y="0"/>
                  </a:moveTo>
                  <a:lnTo>
                    <a:pt x="0" y="297"/>
                  </a:lnTo>
                  <a:lnTo>
                    <a:pt x="397" y="297"/>
                  </a:lnTo>
                  <a:lnTo>
                    <a:pt x="397" y="1397"/>
                  </a:lnTo>
                  <a:lnTo>
                    <a:pt x="0" y="1397"/>
                  </a:lnTo>
                  <a:lnTo>
                    <a:pt x="0" y="1694"/>
                  </a:lnTo>
                  <a:lnTo>
                    <a:pt x="1113" y="1694"/>
                  </a:lnTo>
                  <a:lnTo>
                    <a:pt x="1113" y="1397"/>
                  </a:lnTo>
                  <a:lnTo>
                    <a:pt x="717" y="1397"/>
                  </a:lnTo>
                  <a:lnTo>
                    <a:pt x="717" y="297"/>
                  </a:lnTo>
                  <a:lnTo>
                    <a:pt x="1113" y="297"/>
                  </a:lnTo>
                  <a:lnTo>
                    <a:pt x="111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911516518"/>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744FD6-D010-66C6-23BC-974F174A77FB}"/>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3" name="Footer Placeholder 2">
            <a:extLst>
              <a:ext uri="{FF2B5EF4-FFF2-40B4-BE49-F238E27FC236}">
                <a16:creationId xmlns:a16="http://schemas.microsoft.com/office/drawing/2014/main" id="{E6A36047-AA80-CBFC-4EA8-3C1B09A213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B6295C-A034-B7F0-E571-ADA8B112F117}"/>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20141697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1F8902F8-AA0A-4250-8B05-E25BBDD75014}" type="datetime1">
              <a:rPr lang="en-GB" smtClean="0"/>
              <a:t>28/08/2026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8181508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Only Smok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A98D24D0-2F24-408E-8214-CEA52DB0053B}" type="datetime1">
              <a:rPr lang="en-GB" smtClean="0"/>
              <a:t>28/08/2026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660897257"/>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Only Khaki">
    <p:bg>
      <p:bgPr>
        <a:solidFill>
          <a:srgbClr val="FBF7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2DDCBBB9-84DE-4292-B693-ECCF09C36B6D}" type="datetime1">
              <a:rPr lang="en-GB" smtClean="0"/>
              <a:t>28/08/2026</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r>
              <a:rPr lang="en-GB"/>
              <a:t>Grantham Showcase 2025</a:t>
            </a:r>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CBA53E11-492D-48B3-9F9B-09541CA2A39A}" type="slidenum">
              <a:rPr lang="en-GB" smtClean="0"/>
              <a:t>‹#›</a:t>
            </a:fld>
            <a:endParaRPr lang="en-GB"/>
          </a:p>
        </p:txBody>
      </p:sp>
      <p:sp>
        <p:nvSpPr>
          <p:cNvPr id="7" name="Subtitle 2">
            <a:extLst>
              <a:ext uri="{FF2B5EF4-FFF2-40B4-BE49-F238E27FC236}">
                <a16:creationId xmlns:a16="http://schemas.microsoft.com/office/drawing/2014/main" id="{42358139-EACE-E729-C3E3-AD890A6D0F80}"/>
              </a:ext>
            </a:extLst>
          </p:cNvPr>
          <p:cNvSpPr>
            <a:spLocks noGrp="1"/>
          </p:cNvSpPr>
          <p:nvPr>
            <p:ph type="subTitle" idx="13"/>
          </p:nvPr>
        </p:nvSpPr>
        <p:spPr>
          <a:xfrm>
            <a:off x="325800" y="620196"/>
            <a:ext cx="11540763" cy="371567"/>
          </a:xfrm>
        </p:spPr>
        <p:txBody>
          <a:bodyPr/>
          <a:lstStyle>
            <a:lvl1pPr marL="0" indent="0" algn="l">
              <a:lnSpc>
                <a:spcPct val="90000"/>
              </a:lnSpc>
              <a:buNone/>
              <a:defRPr sz="2600">
                <a:solidFill>
                  <a:schemeClr val="accent3"/>
                </a:solidFill>
                <a:latin typeface="+mn-lt"/>
                <a:ea typeface="Inter Medium" panose="02000503000000020004" pitchFamily="2" charset="0"/>
              </a:defRPr>
            </a:lvl1pPr>
            <a:lvl2pPr marL="342882" indent="0" algn="ctr">
              <a:buNone/>
              <a:defRPr sz="1500"/>
            </a:lvl2pPr>
            <a:lvl3pPr marL="685765" indent="0" algn="ctr">
              <a:buNone/>
              <a:defRPr sz="1350"/>
            </a:lvl3pPr>
            <a:lvl4pPr marL="1028647" indent="0" algn="ctr">
              <a:buNone/>
              <a:defRPr sz="1200"/>
            </a:lvl4pPr>
            <a:lvl5pPr marL="1371530" indent="0" algn="ctr">
              <a:buNone/>
              <a:defRPr sz="1200"/>
            </a:lvl5pPr>
            <a:lvl6pPr marL="1714412" indent="0" algn="ctr">
              <a:buNone/>
              <a:defRPr sz="1200"/>
            </a:lvl6pPr>
            <a:lvl7pPr marL="2057295" indent="0" algn="ctr">
              <a:buNone/>
              <a:defRPr sz="1200"/>
            </a:lvl7pPr>
            <a:lvl8pPr marL="2400177" indent="0" algn="ctr">
              <a:buNone/>
              <a:defRPr sz="1200"/>
            </a:lvl8pPr>
            <a:lvl9pPr marL="274306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718788591"/>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B69A8613-37C8-4C77-AE3E-12F5A536CCCC}" type="datetime1">
              <a:rPr lang="en-GB" smtClean="0"/>
              <a:t>28/08/2026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r>
              <a:rPr lang="en-GB"/>
              <a:t>Grantham Showcase 2025</a:t>
            </a:r>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4239376133"/>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Smoke">
    <p:bg>
      <p:bgPr>
        <a:solidFill>
          <a:schemeClr val="bg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DCF7B497-CC98-497C-A855-1CE824093C4F}" type="datetime1">
              <a:rPr lang="en-GB" smtClean="0"/>
              <a:t>28/08/2026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r>
              <a:rPr lang="en-GB"/>
              <a:t>Grantham Showcase 2025</a:t>
            </a:r>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3815190936"/>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Khaki">
    <p:bg>
      <p:bgPr>
        <a:solidFill>
          <a:srgbClr val="FBF7DC"/>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29C7105B-656A-4D5F-95AE-9D6339C3E2F7}" type="datetime1">
              <a:rPr lang="en-GB" smtClean="0"/>
              <a:t>28/08/2026</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r>
              <a:rPr lang="en-GB"/>
              <a:t>Grantham Showcase 2025</a:t>
            </a:r>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CBA53E11-492D-48B3-9F9B-09541CA2A39A}" type="slidenum">
              <a:rPr lang="en-GB" smtClean="0"/>
              <a:t>‹#›</a:t>
            </a:fld>
            <a:endParaRPr lang="en-GB"/>
          </a:p>
        </p:txBody>
      </p:sp>
    </p:spTree>
    <p:extLst>
      <p:ext uri="{BB962C8B-B14F-4D97-AF65-F5344CB8AC3E}">
        <p14:creationId xmlns:p14="http://schemas.microsoft.com/office/powerpoint/2010/main" val="296125201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Content (on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609600" y="2346583"/>
            <a:ext cx="10972800" cy="3484580"/>
          </a:xfrm>
        </p:spPr>
        <p:txBody>
          <a:bodyPr/>
          <a:lstStyle>
            <a:lvl1pPr>
              <a:buClr>
                <a:srgbClr val="002548"/>
              </a:buClr>
              <a:defRPr/>
            </a:lvl1pPr>
            <a:lvl2pPr>
              <a:buClr>
                <a:srgbClr val="002548"/>
              </a:buClr>
              <a:defRPr/>
            </a:lvl2pPr>
            <a:lvl3pPr>
              <a:buClr>
                <a:srgbClr val="002548"/>
              </a:buClr>
              <a:defRPr sz="1600"/>
            </a:lvl3pPr>
            <a:lvl4pPr>
              <a:buClr>
                <a:srgbClr val="002548"/>
              </a:buClr>
              <a:defRPr sz="1600"/>
            </a:lvl4pPr>
            <a:lvl5pPr>
              <a:buClr>
                <a:srgbClr val="002548"/>
              </a:buClr>
              <a:defRPr sz="1600">
                <a:latin typeface="+mn-lt"/>
              </a:defRPr>
            </a:lvl5pPr>
            <a:lvl6pPr marL="3047848" indent="0">
              <a:buNone/>
              <a:defRPr sz="1867" baseline="0">
                <a:latin typeface="+mn-lt"/>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7"/>
          <p:cNvSpPr>
            <a:spLocks noGrp="1"/>
          </p:cNvSpPr>
          <p:nvPr>
            <p:ph type="body" sz="quarter" idx="10" hasCustomPrompt="1"/>
          </p:nvPr>
        </p:nvSpPr>
        <p:spPr>
          <a:xfrm>
            <a:off x="8738569" y="662860"/>
            <a:ext cx="2843833" cy="312291"/>
          </a:xfrm>
        </p:spPr>
        <p:txBody>
          <a:bodyPr/>
          <a:lstStyle>
            <a:lvl1pPr marL="0" indent="0" algn="r">
              <a:buNone/>
              <a:defRPr sz="1333" b="1">
                <a:solidFill>
                  <a:srgbClr val="003E74"/>
                </a:solidFill>
              </a:defRPr>
            </a:lvl1pPr>
            <a:lvl2pPr marL="609570" indent="0">
              <a:buNone/>
              <a:defRPr sz="1600">
                <a:solidFill>
                  <a:srgbClr val="003E74"/>
                </a:solidFill>
              </a:defRPr>
            </a:lvl2pPr>
            <a:lvl3pPr marL="1219140" indent="0">
              <a:buNone/>
              <a:defRPr sz="1600">
                <a:solidFill>
                  <a:srgbClr val="003E74"/>
                </a:solidFill>
              </a:defRPr>
            </a:lvl3pPr>
            <a:lvl4pPr marL="1828709" indent="0">
              <a:buNone/>
              <a:defRPr sz="1600">
                <a:solidFill>
                  <a:srgbClr val="003E74"/>
                </a:solidFill>
              </a:defRPr>
            </a:lvl4pPr>
            <a:lvl5pPr marL="2438278" indent="0">
              <a:buNone/>
              <a:defRPr sz="1600">
                <a:solidFill>
                  <a:srgbClr val="003E74"/>
                </a:solidFill>
              </a:defRPr>
            </a:lvl5pPr>
          </a:lstStyle>
          <a:p>
            <a:pPr lvl="0"/>
            <a:r>
              <a:rPr lang="en-GB"/>
              <a:t>Click to edit presentation title</a:t>
            </a:r>
            <a:endParaRPr lang="en-US"/>
          </a:p>
        </p:txBody>
      </p:sp>
      <p:sp>
        <p:nvSpPr>
          <p:cNvPr id="9" name="Text Placeholder 3"/>
          <p:cNvSpPr>
            <a:spLocks noGrp="1"/>
          </p:cNvSpPr>
          <p:nvPr>
            <p:ph type="body" sz="quarter" idx="12" hasCustomPrompt="1"/>
          </p:nvPr>
        </p:nvSpPr>
        <p:spPr>
          <a:xfrm>
            <a:off x="9653257" y="984351"/>
            <a:ext cx="1929145" cy="257175"/>
          </a:xfrm>
        </p:spPr>
        <p:txBody>
          <a:bodyPr/>
          <a:lstStyle>
            <a:lvl1pPr marL="0" indent="0" algn="r">
              <a:buNone/>
              <a:defRPr sz="1333">
                <a:solidFill>
                  <a:srgbClr val="003E74"/>
                </a:solidFill>
              </a:defRPr>
            </a:lvl1pPr>
          </a:lstStyle>
          <a:p>
            <a:pPr lvl="0"/>
            <a:r>
              <a:rPr lang="en-US"/>
              <a:t>Click to add the date</a:t>
            </a:r>
          </a:p>
        </p:txBody>
      </p:sp>
    </p:spTree>
    <p:extLst>
      <p:ext uri="{BB962C8B-B14F-4D97-AF65-F5344CB8AC3E}">
        <p14:creationId xmlns:p14="http://schemas.microsoft.com/office/powerpoint/2010/main" val="2915018839"/>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5_Comparison">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ED06F27-ECDE-4B88-96DB-B2DB8F030F48}"/>
              </a:ext>
            </a:extLst>
          </p:cNvPr>
          <p:cNvSpPr/>
          <p:nvPr/>
        </p:nvSpPr>
        <p:spPr>
          <a:xfrm rot="5400000">
            <a:off x="-1349375" y="1349376"/>
            <a:ext cx="6381750" cy="3682999"/>
          </a:xfrm>
          <a:custGeom>
            <a:avLst/>
            <a:gdLst>
              <a:gd name="connsiteX0" fmla="*/ 0 w 13716000"/>
              <a:gd name="connsiteY0" fmla="*/ 15586552 h 15586552"/>
              <a:gd name="connsiteX1" fmla="*/ 0 w 13716000"/>
              <a:gd name="connsiteY1" fmla="*/ 0 h 15586552"/>
              <a:gd name="connsiteX2" fmla="*/ 8577374 w 13716000"/>
              <a:gd name="connsiteY2" fmla="*/ 0 h 15586552"/>
              <a:gd name="connsiteX3" fmla="*/ 13716000 w 13716000"/>
              <a:gd name="connsiteY3" fmla="*/ 12196152 h 15586552"/>
              <a:gd name="connsiteX4" fmla="*/ 13716000 w 13716000"/>
              <a:gd name="connsiteY4" fmla="*/ 15586552 h 15586552"/>
              <a:gd name="connsiteX5" fmla="*/ 0 w 13716000"/>
              <a:gd name="connsiteY5" fmla="*/ 15586552 h 15586552"/>
              <a:gd name="connsiteX0" fmla="*/ 0 w 13716000"/>
              <a:gd name="connsiteY0" fmla="*/ 15586552 h 15586552"/>
              <a:gd name="connsiteX1" fmla="*/ 0 w 13716000"/>
              <a:gd name="connsiteY1" fmla="*/ 0 h 15586552"/>
              <a:gd name="connsiteX2" fmla="*/ 10596674 w 13716000"/>
              <a:gd name="connsiteY2" fmla="*/ 47310 h 15586552"/>
              <a:gd name="connsiteX3" fmla="*/ 13716000 w 13716000"/>
              <a:gd name="connsiteY3" fmla="*/ 12196152 h 15586552"/>
              <a:gd name="connsiteX4" fmla="*/ 13716000 w 13716000"/>
              <a:gd name="connsiteY4" fmla="*/ 15586552 h 15586552"/>
              <a:gd name="connsiteX5" fmla="*/ 0 w 13716000"/>
              <a:gd name="connsiteY5" fmla="*/ 15586552 h 15586552"/>
              <a:gd name="connsiteX0" fmla="*/ 0 w 13716000"/>
              <a:gd name="connsiteY0" fmla="*/ 15603385 h 15603385"/>
              <a:gd name="connsiteX1" fmla="*/ 0 w 13716000"/>
              <a:gd name="connsiteY1" fmla="*/ 16833 h 15603385"/>
              <a:gd name="connsiteX2" fmla="*/ 10596674 w 13716000"/>
              <a:gd name="connsiteY2" fmla="*/ 0 h 15603385"/>
              <a:gd name="connsiteX3" fmla="*/ 13716000 w 13716000"/>
              <a:gd name="connsiteY3" fmla="*/ 12212985 h 15603385"/>
              <a:gd name="connsiteX4" fmla="*/ 13716000 w 13716000"/>
              <a:gd name="connsiteY4" fmla="*/ 15603385 h 15603385"/>
              <a:gd name="connsiteX5" fmla="*/ 0 w 13716000"/>
              <a:gd name="connsiteY5" fmla="*/ 15603385 h 15603385"/>
              <a:gd name="connsiteX0" fmla="*/ 0 w 13716000"/>
              <a:gd name="connsiteY0" fmla="*/ 15586552 h 15586552"/>
              <a:gd name="connsiteX1" fmla="*/ 0 w 13716000"/>
              <a:gd name="connsiteY1" fmla="*/ 0 h 15586552"/>
              <a:gd name="connsiteX2" fmla="*/ 10596674 w 13716000"/>
              <a:gd name="connsiteY2" fmla="*/ 8824 h 15586552"/>
              <a:gd name="connsiteX3" fmla="*/ 13716000 w 13716000"/>
              <a:gd name="connsiteY3" fmla="*/ 12196152 h 15586552"/>
              <a:gd name="connsiteX4" fmla="*/ 13716000 w 13716000"/>
              <a:gd name="connsiteY4" fmla="*/ 15586552 h 15586552"/>
              <a:gd name="connsiteX5" fmla="*/ 0 w 13716000"/>
              <a:gd name="connsiteY5" fmla="*/ 15586552 h 15586552"/>
              <a:gd name="connsiteX0" fmla="*/ 0 w 13716000"/>
              <a:gd name="connsiteY0" fmla="*/ 15590555 h 15590555"/>
              <a:gd name="connsiteX1" fmla="*/ 0 w 13716000"/>
              <a:gd name="connsiteY1" fmla="*/ 4003 h 15590555"/>
              <a:gd name="connsiteX2" fmla="*/ 10559403 w 13716000"/>
              <a:gd name="connsiteY2" fmla="*/ 0 h 15590555"/>
              <a:gd name="connsiteX3" fmla="*/ 13716000 w 13716000"/>
              <a:gd name="connsiteY3" fmla="*/ 12200155 h 15590555"/>
              <a:gd name="connsiteX4" fmla="*/ 13716000 w 13716000"/>
              <a:gd name="connsiteY4" fmla="*/ 15590555 h 15590555"/>
              <a:gd name="connsiteX5" fmla="*/ 0 w 13716000"/>
              <a:gd name="connsiteY5" fmla="*/ 15590555 h 15590555"/>
              <a:gd name="connsiteX0" fmla="*/ 0 w 13716000"/>
              <a:gd name="connsiteY0" fmla="*/ 15590555 h 15590555"/>
              <a:gd name="connsiteX1" fmla="*/ 0 w 13716000"/>
              <a:gd name="connsiteY1" fmla="*/ 4003 h 15590555"/>
              <a:gd name="connsiteX2" fmla="*/ 10559403 w 13716000"/>
              <a:gd name="connsiteY2" fmla="*/ 0 h 15590555"/>
              <a:gd name="connsiteX3" fmla="*/ 13716000 w 13716000"/>
              <a:gd name="connsiteY3" fmla="*/ 15590555 h 15590555"/>
              <a:gd name="connsiteX4" fmla="*/ 0 w 13716000"/>
              <a:gd name="connsiteY4" fmla="*/ 15590555 h 15590555"/>
              <a:gd name="connsiteX0" fmla="*/ 0 w 13716000"/>
              <a:gd name="connsiteY0" fmla="*/ 15590555 h 15590555"/>
              <a:gd name="connsiteX1" fmla="*/ 0 w 13716000"/>
              <a:gd name="connsiteY1" fmla="*/ 4003 h 15590555"/>
              <a:gd name="connsiteX2" fmla="*/ 13016006 w 13716000"/>
              <a:gd name="connsiteY2" fmla="*/ -2 h 15590555"/>
              <a:gd name="connsiteX3" fmla="*/ 13716000 w 13716000"/>
              <a:gd name="connsiteY3" fmla="*/ 15590555 h 15590555"/>
              <a:gd name="connsiteX4" fmla="*/ 0 w 13716000"/>
              <a:gd name="connsiteY4" fmla="*/ 15590555 h 15590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0" h="15590555">
                <a:moveTo>
                  <a:pt x="0" y="15590555"/>
                </a:moveTo>
                <a:lnTo>
                  <a:pt x="0" y="4003"/>
                </a:lnTo>
                <a:lnTo>
                  <a:pt x="13016006" y="-2"/>
                </a:lnTo>
                <a:lnTo>
                  <a:pt x="13716000" y="15590555"/>
                </a:lnTo>
                <a:lnTo>
                  <a:pt x="0" y="15590555"/>
                </a:lnTo>
                <a:close/>
              </a:path>
            </a:pathLst>
          </a:custGeom>
          <a:gradFill>
            <a:gsLst>
              <a:gs pos="100000">
                <a:schemeClr val="accent1"/>
              </a:gs>
              <a:gs pos="54000">
                <a:schemeClr val="tx2"/>
              </a:gs>
            </a:gsLst>
            <a:lin ang="16200000" scaled="0"/>
          </a:gradFill>
          <a:ln>
            <a:noFill/>
          </a:ln>
        </p:spPr>
        <p:txBody>
          <a:bodyPr wrap="square" lIns="0" tIns="0" rIns="0" bIns="0" rtlCol="0" anchor="ctr">
            <a:noAutofit/>
          </a:bodyPr>
          <a:lstStyle/>
          <a:p>
            <a:pPr lvl="0" defTabSz="592674">
              <a:spcBef>
                <a:spcPct val="0"/>
              </a:spcBef>
            </a:pPr>
            <a:endParaRPr lang="en-IE" sz="1600">
              <a:solidFill>
                <a:srgbClr val="000000"/>
              </a:solidFill>
              <a:cs typeface="Calibri Regular" charset="0"/>
            </a:endParaRPr>
          </a:p>
        </p:txBody>
      </p:sp>
      <p:sp>
        <p:nvSpPr>
          <p:cNvPr id="2" name="Title 1">
            <a:extLst>
              <a:ext uri="{FF2B5EF4-FFF2-40B4-BE49-F238E27FC236}">
                <a16:creationId xmlns:a16="http://schemas.microsoft.com/office/drawing/2014/main" id="{FCC04E10-B801-4B60-A31C-468D6FF7DCC6}"/>
              </a:ext>
            </a:extLst>
          </p:cNvPr>
          <p:cNvSpPr>
            <a:spLocks noGrp="1"/>
          </p:cNvSpPr>
          <p:nvPr>
            <p:ph type="title"/>
          </p:nvPr>
        </p:nvSpPr>
        <p:spPr>
          <a:xfrm>
            <a:off x="334964" y="1341439"/>
            <a:ext cx="3198811" cy="2993398"/>
          </a:xfrm>
        </p:spPr>
        <p:txBody>
          <a:bodyPr/>
          <a:lstStyle>
            <a:lvl1pPr>
              <a:lnSpc>
                <a:spcPct val="85000"/>
              </a:lnSpc>
              <a:defRPr sz="3600">
                <a:gradFill>
                  <a:gsLst>
                    <a:gs pos="12000">
                      <a:schemeClr val="bg1"/>
                    </a:gs>
                    <a:gs pos="78000">
                      <a:schemeClr val="bg2"/>
                    </a:gs>
                  </a:gsLst>
                  <a:lin ang="4200000" scaled="0"/>
                </a:gradFill>
              </a:defRPr>
            </a:lvl1pPr>
          </a:lstStyle>
          <a:p>
            <a:r>
              <a:rPr lang="en-US"/>
              <a:t>Click to edit Master title style</a:t>
            </a:r>
            <a:endParaRPr lang="en-IE"/>
          </a:p>
        </p:txBody>
      </p:sp>
      <p:sp>
        <p:nvSpPr>
          <p:cNvPr id="21" name="Content Placeholder 3">
            <a:extLst>
              <a:ext uri="{FF2B5EF4-FFF2-40B4-BE49-F238E27FC236}">
                <a16:creationId xmlns:a16="http://schemas.microsoft.com/office/drawing/2014/main" id="{7B99A730-9E84-4B44-957A-FEE90B73B309}"/>
              </a:ext>
            </a:extLst>
          </p:cNvPr>
          <p:cNvSpPr>
            <a:spLocks noGrp="1"/>
          </p:cNvSpPr>
          <p:nvPr>
            <p:ph sz="half" idx="13"/>
          </p:nvPr>
        </p:nvSpPr>
        <p:spPr>
          <a:xfrm>
            <a:off x="4017964" y="1341439"/>
            <a:ext cx="7839073" cy="4001462"/>
          </a:xfrm>
        </p:spPr>
        <p:txBody>
          <a:bodyPr/>
          <a:lstStyle>
            <a:lvl1pPr>
              <a:defRPr>
                <a:solidFill>
                  <a:schemeClr val="tx2"/>
                </a:solidFill>
              </a:defRPr>
            </a:lvl1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478622255"/>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extLst>
    <p:ext uri="{DCECCB84-F9BA-43D5-87BE-67443E8EF086}">
      <p15:sldGuideLst xmlns:p15="http://schemas.microsoft.com/office/powerpoint/2012/main">
        <p15:guide id="1" orient="horz" pos="958">
          <p15:clr>
            <a:srgbClr val="FBAE40"/>
          </p15:clr>
        </p15:guide>
        <p15:guide id="2" orient="horz" pos="845">
          <p15:clr>
            <a:srgbClr val="FBAE40"/>
          </p15:clr>
        </p15:guide>
        <p15:guide id="3" pos="232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8A0C6-47D6-48FF-71CB-3097280E6F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98B6077-323D-14A6-13C2-49E18051A9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0A8A42C-80AE-74D6-7456-69762FFA0E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FFE367-3C0B-C12F-C2E2-1E625C3C61A6}"/>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6" name="Footer Placeholder 5">
            <a:extLst>
              <a:ext uri="{FF2B5EF4-FFF2-40B4-BE49-F238E27FC236}">
                <a16:creationId xmlns:a16="http://schemas.microsoft.com/office/drawing/2014/main" id="{9ABE52F5-4F79-BCD7-C80D-6A316AB739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81EF55-480A-107F-03E3-5E809876DF51}"/>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2375091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3896C-5CED-EF6A-DB6F-CF4E13910C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4B4CD9-F729-E817-CEA6-A67429104E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A903E2-1D74-EEEF-5EE4-8D29F0EC89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AD4ED7C-3CEA-5B3E-8C1A-381BFB632F56}"/>
              </a:ext>
            </a:extLst>
          </p:cNvPr>
          <p:cNvSpPr>
            <a:spLocks noGrp="1"/>
          </p:cNvSpPr>
          <p:nvPr>
            <p:ph type="dt" sz="half" idx="10"/>
          </p:nvPr>
        </p:nvSpPr>
        <p:spPr/>
        <p:txBody>
          <a:bodyPr/>
          <a:lstStyle/>
          <a:p>
            <a:fld id="{43882677-5078-8F43-936B-C609E148F805}" type="datetimeFigureOut">
              <a:rPr lang="en-US" smtClean="0"/>
              <a:t>8/28/2026</a:t>
            </a:fld>
            <a:endParaRPr lang="en-US"/>
          </a:p>
        </p:txBody>
      </p:sp>
      <p:sp>
        <p:nvSpPr>
          <p:cNvPr id="6" name="Footer Placeholder 5">
            <a:extLst>
              <a:ext uri="{FF2B5EF4-FFF2-40B4-BE49-F238E27FC236}">
                <a16:creationId xmlns:a16="http://schemas.microsoft.com/office/drawing/2014/main" id="{4B6A5825-22D0-2EA7-2CF8-782B1720D7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D1BB49-39C0-56E5-F092-A5A4C63795E1}"/>
              </a:ext>
            </a:extLst>
          </p:cNvPr>
          <p:cNvSpPr>
            <a:spLocks noGrp="1"/>
          </p:cNvSpPr>
          <p:nvPr>
            <p:ph type="sldNum" sz="quarter" idx="12"/>
          </p:nvPr>
        </p:nvSpPr>
        <p:spPr/>
        <p:txBody>
          <a:bodyPr/>
          <a:lstStyle/>
          <a:p>
            <a:fld id="{0BA83F00-268F-D04B-921B-67F9160F2444}" type="slidenum">
              <a:rPr lang="en-US" smtClean="0"/>
              <a:t>‹#›</a:t>
            </a:fld>
            <a:endParaRPr lang="en-US"/>
          </a:p>
        </p:txBody>
      </p:sp>
    </p:spTree>
    <p:extLst>
      <p:ext uri="{BB962C8B-B14F-4D97-AF65-F5344CB8AC3E}">
        <p14:creationId xmlns:p14="http://schemas.microsoft.com/office/powerpoint/2010/main" val="3637711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63" Type="http://schemas.openxmlformats.org/officeDocument/2006/relationships/slideLayout" Target="../slideLayouts/slideLayout7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66" Type="http://schemas.openxmlformats.org/officeDocument/2006/relationships/theme" Target="../theme/theme2.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C6C2FC-BA98-2AE9-713C-76C7900FC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F7FF3F-8CF8-18AC-70CB-467A42188A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450B8F4-7B1F-A90B-1E25-CE001CC96C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3882677-5078-8F43-936B-C609E148F805}" type="datetimeFigureOut">
              <a:rPr lang="en-US" smtClean="0"/>
              <a:t>8/28/2026</a:t>
            </a:fld>
            <a:endParaRPr lang="en-US"/>
          </a:p>
        </p:txBody>
      </p:sp>
      <p:sp>
        <p:nvSpPr>
          <p:cNvPr id="5" name="Footer Placeholder 4">
            <a:extLst>
              <a:ext uri="{FF2B5EF4-FFF2-40B4-BE49-F238E27FC236}">
                <a16:creationId xmlns:a16="http://schemas.microsoft.com/office/drawing/2014/main" id="{29EE903C-B8EE-386A-6051-3E0CA153E9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87D0999-2E66-2A54-3508-EBA02ACD23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A83F00-268F-D04B-921B-67F9160F2444}" type="slidenum">
              <a:rPr lang="en-US" smtClean="0"/>
              <a:t>‹#›</a:t>
            </a:fld>
            <a:endParaRPr lang="en-US"/>
          </a:p>
        </p:txBody>
      </p:sp>
    </p:spTree>
    <p:extLst>
      <p:ext uri="{BB962C8B-B14F-4D97-AF65-F5344CB8AC3E}">
        <p14:creationId xmlns:p14="http://schemas.microsoft.com/office/powerpoint/2010/main" val="356756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325800" y="252000"/>
            <a:ext cx="11540763" cy="378044"/>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326232" y="1394619"/>
            <a:ext cx="11541025" cy="486648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10641349" y="6393702"/>
            <a:ext cx="1233647" cy="137270"/>
          </a:xfrm>
          <a:prstGeom prst="rect">
            <a:avLst/>
          </a:prstGeom>
        </p:spPr>
        <p:txBody>
          <a:bodyPr vert="horz" lIns="0" tIns="0" rIns="0" bIns="0" rtlCol="0" anchor="b">
            <a:noAutofit/>
          </a:bodyPr>
          <a:lstStyle>
            <a:lvl1pPr algn="r">
              <a:defRPr sz="850">
                <a:solidFill>
                  <a:schemeClr val="accent1"/>
                </a:solidFill>
              </a:defRPr>
            </a:lvl1pPr>
          </a:lstStyle>
          <a:p>
            <a:fld id="{DEE1B4C8-EAA8-476E-9E2B-09C804B91147}" type="datetime1">
              <a:rPr lang="en-GB" smtClean="0"/>
              <a:t>28/08/2026</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1965261" y="6393702"/>
            <a:ext cx="3423452" cy="137272"/>
          </a:xfrm>
          <a:prstGeom prst="rect">
            <a:avLst/>
          </a:prstGeom>
        </p:spPr>
        <p:txBody>
          <a:bodyPr vert="horz" lIns="0" tIns="0" rIns="0" bIns="0" rtlCol="0" anchor="b">
            <a:noAutofit/>
          </a:bodyPr>
          <a:lstStyle>
            <a:lvl1pPr algn="l">
              <a:defRPr sz="850">
                <a:solidFill>
                  <a:schemeClr val="accent1"/>
                </a:solidFill>
              </a:defRPr>
            </a:lvl1pPr>
          </a:lstStyle>
          <a:p>
            <a:r>
              <a:rPr lang="en-GB"/>
              <a:t>Grantham Showcase 2025</a:t>
            </a:r>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5936755" y="6393702"/>
            <a:ext cx="318491" cy="137272"/>
          </a:xfrm>
          <a:prstGeom prst="rect">
            <a:avLst/>
          </a:prstGeom>
        </p:spPr>
        <p:txBody>
          <a:bodyPr vert="horz" lIns="0" tIns="0" rIns="0" bIns="0" rtlCol="0" anchor="b">
            <a:noAutofit/>
          </a:bodyPr>
          <a:lstStyle>
            <a:lvl1pPr algn="ctr">
              <a:defRPr sz="850" b="1">
                <a:solidFill>
                  <a:schemeClr val="accent1"/>
                </a:solidFill>
              </a:defRPr>
            </a:lvl1pPr>
          </a:lstStyle>
          <a:p>
            <a:fld id="{CBA53E11-492D-48B3-9F9B-09541CA2A39A}" type="slidenum">
              <a:rPr lang="en-GB" smtClean="0"/>
              <a:pPr/>
              <a:t>‹#›</a:t>
            </a:fld>
            <a:endParaRPr lang="en-GB"/>
          </a:p>
        </p:txBody>
      </p:sp>
      <p:sp>
        <p:nvSpPr>
          <p:cNvPr id="7" name="TextBox 6">
            <a:extLst>
              <a:ext uri="{FF2B5EF4-FFF2-40B4-BE49-F238E27FC236}">
                <a16:creationId xmlns:a16="http://schemas.microsoft.com/office/drawing/2014/main" id="{D296CDD9-97E9-735B-8549-0F3AE3CCAC58}"/>
              </a:ext>
            </a:extLst>
          </p:cNvPr>
          <p:cNvSpPr txBox="1"/>
          <p:nvPr/>
        </p:nvSpPr>
        <p:spPr>
          <a:xfrm>
            <a:off x="326232" y="6393702"/>
            <a:ext cx="1417500" cy="137272"/>
          </a:xfrm>
          <a:prstGeom prst="rect">
            <a:avLst/>
          </a:prstGeom>
          <a:noFill/>
        </p:spPr>
        <p:txBody>
          <a:bodyPr wrap="square" lIns="0" tIns="0" rIns="0" bIns="0" rtlCol="0" anchor="b">
            <a:noAutofit/>
          </a:bodyPr>
          <a:lstStyle/>
          <a:p>
            <a:pPr algn="l"/>
            <a:r>
              <a:rPr lang="en-US" sz="850" b="0">
                <a:solidFill>
                  <a:schemeClr val="accent1"/>
                </a:solidFill>
                <a:latin typeface="+mj-lt"/>
              </a:rPr>
              <a:t>Imperial College London</a:t>
            </a:r>
          </a:p>
        </p:txBody>
      </p:sp>
    </p:spTree>
    <p:extLst>
      <p:ext uri="{BB962C8B-B14F-4D97-AF65-F5344CB8AC3E}">
        <p14:creationId xmlns:p14="http://schemas.microsoft.com/office/powerpoint/2010/main" val="36323856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Lst>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hf hdr="0"/>
  <p:txStyles>
    <p:titleStyle>
      <a:lvl1pPr algn="l" defTabSz="685765" rtl="0" eaLnBrk="1" latinLnBrk="0" hangingPunct="1">
        <a:lnSpc>
          <a:spcPct val="90000"/>
        </a:lnSpc>
        <a:spcBef>
          <a:spcPct val="0"/>
        </a:spcBef>
        <a:buNone/>
        <a:defRPr sz="2600" b="0" kern="1200">
          <a:solidFill>
            <a:schemeClr val="accent1"/>
          </a:solidFill>
          <a:latin typeface="+mj-lt"/>
          <a:ea typeface="+mj-ea"/>
          <a:cs typeface="+mj-cs"/>
        </a:defRPr>
      </a:lvl1pPr>
    </p:titleStyle>
    <p:bodyStyle>
      <a:lvl1pPr marL="0" indent="0" algn="l" defTabSz="685765" rtl="0" eaLnBrk="1" latinLnBrk="0" hangingPunct="1">
        <a:lnSpc>
          <a:spcPct val="105000"/>
        </a:lnSpc>
        <a:spcBef>
          <a:spcPts val="0"/>
        </a:spcBef>
        <a:buFont typeface="Arial" panose="020B0604020202020204" pitchFamily="34" charset="0"/>
        <a:buNone/>
        <a:defRPr sz="2000" kern="1200">
          <a:solidFill>
            <a:schemeClr val="tx1"/>
          </a:solidFill>
          <a:latin typeface="+mn-lt"/>
          <a:ea typeface="+mn-ea"/>
          <a:cs typeface="+mn-cs"/>
        </a:defRPr>
      </a:lvl1pPr>
      <a:lvl2pPr marL="0" indent="0" algn="l" defTabSz="685765" rtl="0" eaLnBrk="1" latinLnBrk="0" hangingPunct="1">
        <a:lnSpc>
          <a:spcPct val="105000"/>
        </a:lnSpc>
        <a:spcBef>
          <a:spcPts val="0"/>
        </a:spcBef>
        <a:buFont typeface="Arial" panose="020B0604020202020204" pitchFamily="34" charset="0"/>
        <a:buNone/>
        <a:defRPr sz="2000" b="0" kern="1200">
          <a:solidFill>
            <a:schemeClr val="tx1"/>
          </a:solidFill>
          <a:latin typeface="+mj-lt"/>
          <a:ea typeface="+mn-ea"/>
          <a:cs typeface="+mn-cs"/>
        </a:defRPr>
      </a:lvl2pPr>
      <a:lvl3pPr marL="161991"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3pPr>
      <a:lvl4pPr marL="323984"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4pPr>
      <a:lvl5pPr marL="485975"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685765" rtl="0" eaLnBrk="1" latinLnBrk="0" hangingPunct="1">
        <a:defRPr sz="1600" kern="1200">
          <a:solidFill>
            <a:schemeClr val="tx1"/>
          </a:solidFill>
          <a:latin typeface="+mn-lt"/>
          <a:ea typeface="+mn-ea"/>
          <a:cs typeface="+mn-cs"/>
        </a:defRPr>
      </a:lvl1pPr>
      <a:lvl2pPr marL="342882" algn="l" defTabSz="685765" rtl="0" eaLnBrk="1" latinLnBrk="0" hangingPunct="1">
        <a:defRPr sz="1600" kern="1200">
          <a:solidFill>
            <a:schemeClr val="tx1"/>
          </a:solidFill>
          <a:latin typeface="+mn-lt"/>
          <a:ea typeface="+mn-ea"/>
          <a:cs typeface="+mn-cs"/>
        </a:defRPr>
      </a:lvl2pPr>
      <a:lvl3pPr marL="685765" algn="l" defTabSz="685765" rtl="0" eaLnBrk="1" latinLnBrk="0" hangingPunct="1">
        <a:defRPr sz="1600" kern="1200">
          <a:solidFill>
            <a:schemeClr val="tx1"/>
          </a:solidFill>
          <a:latin typeface="+mn-lt"/>
          <a:ea typeface="+mn-ea"/>
          <a:cs typeface="+mn-cs"/>
        </a:defRPr>
      </a:lvl3pPr>
      <a:lvl4pPr marL="1028647" algn="l" defTabSz="685765" rtl="0" eaLnBrk="1" latinLnBrk="0" hangingPunct="1">
        <a:defRPr sz="1600" kern="1200">
          <a:solidFill>
            <a:schemeClr val="tx1"/>
          </a:solidFill>
          <a:latin typeface="+mn-lt"/>
          <a:ea typeface="+mn-ea"/>
          <a:cs typeface="+mn-cs"/>
        </a:defRPr>
      </a:lvl4pPr>
      <a:lvl5pPr marL="1371530" algn="l" defTabSz="685765" rtl="0" eaLnBrk="1" latinLnBrk="0" hangingPunct="1">
        <a:defRPr sz="1600" kern="1200">
          <a:solidFill>
            <a:schemeClr val="tx1"/>
          </a:solidFill>
          <a:latin typeface="+mn-lt"/>
          <a:ea typeface="+mn-ea"/>
          <a:cs typeface="+mn-cs"/>
        </a:defRPr>
      </a:lvl5pPr>
      <a:lvl6pPr marL="1714412" algn="l" defTabSz="685765" rtl="0" eaLnBrk="1" latinLnBrk="0" hangingPunct="1">
        <a:defRPr sz="1600" kern="1200">
          <a:solidFill>
            <a:schemeClr val="tx1"/>
          </a:solidFill>
          <a:latin typeface="+mn-lt"/>
          <a:ea typeface="+mn-ea"/>
          <a:cs typeface="+mn-cs"/>
        </a:defRPr>
      </a:lvl6pPr>
      <a:lvl7pPr marL="2057295" algn="l" defTabSz="685765" rtl="0" eaLnBrk="1" latinLnBrk="0" hangingPunct="1">
        <a:defRPr sz="1600" kern="1200">
          <a:solidFill>
            <a:schemeClr val="tx1"/>
          </a:solidFill>
          <a:latin typeface="+mn-lt"/>
          <a:ea typeface="+mn-ea"/>
          <a:cs typeface="+mn-cs"/>
        </a:defRPr>
      </a:lvl7pPr>
      <a:lvl8pPr marL="2400177" algn="l" defTabSz="685765" rtl="0" eaLnBrk="1" latinLnBrk="0" hangingPunct="1">
        <a:defRPr sz="1600" kern="1200">
          <a:solidFill>
            <a:schemeClr val="tx1"/>
          </a:solidFill>
          <a:latin typeface="+mn-lt"/>
          <a:ea typeface="+mn-ea"/>
          <a:cs typeface="+mn-cs"/>
        </a:defRPr>
      </a:lvl8pPr>
      <a:lvl9pPr marL="2743060" algn="l" defTabSz="685765"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06">
          <p15:clr>
            <a:srgbClr val="F26B43"/>
          </p15:clr>
        </p15:guide>
        <p15:guide id="4" pos="7475">
          <p15:clr>
            <a:srgbClr val="F26B43"/>
          </p15:clr>
        </p15:guide>
        <p15:guide id="5" orient="horz" pos="207">
          <p15:clr>
            <a:srgbClr val="F26B43"/>
          </p15:clr>
        </p15:guide>
        <p15:guide id="6" orient="horz" pos="4114">
          <p15:clr>
            <a:srgbClr val="F26B43"/>
          </p15:clr>
        </p15:guide>
        <p15:guide id="7" orient="horz" pos="3944">
          <p15:clr>
            <a:srgbClr val="F26B43"/>
          </p15:clr>
        </p15:guide>
        <p15:guide id="8" orient="horz" pos="879">
          <p15:clr>
            <a:srgbClr val="F26B43"/>
          </p15:clr>
        </p15:guide>
        <p15:guide id="9" pos="3723">
          <p15:clr>
            <a:srgbClr val="F26B43"/>
          </p15:clr>
        </p15:guide>
        <p15:guide id="10" pos="395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pxhere.com/en/photo/550196" TargetMode="External"/><Relationship Id="rId2" Type="http://schemas.openxmlformats.org/officeDocument/2006/relationships/image" Target="../media/image17.jp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hyperlink" Target="https://creativecommons.org/licenses/by-nc-nd/3.0/" TargetMode="External"/><Relationship Id="rId4" Type="http://schemas.openxmlformats.org/officeDocument/2006/relationships/hyperlink" Target="https://www.wired.it/economia/business/2017/09/19/microsoft-centrale-elettric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pexels.com/photo/green-black-and-yellow-heli-division-630-helicopter-167776/" TargetMode="External"/><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102_F8CFB02F.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180"/>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A6AAAA-5A10-7590-4732-EED12054ACE9}"/>
              </a:ext>
            </a:extLst>
          </p:cNvPr>
          <p:cNvSpPr txBox="1"/>
          <p:nvPr/>
        </p:nvSpPr>
        <p:spPr>
          <a:xfrm>
            <a:off x="3472548" y="3975479"/>
            <a:ext cx="5026566" cy="1938992"/>
          </a:xfrm>
          <a:prstGeom prst="rect">
            <a:avLst/>
          </a:prstGeom>
          <a:noFill/>
        </p:spPr>
        <p:txBody>
          <a:bodyPr wrap="square">
            <a:spAutoFit/>
          </a:bodyPr>
          <a:lstStyle/>
          <a:p>
            <a:pPr algn="ctr" rtl="0" fontAlgn="base"/>
            <a:r>
              <a:rPr lang="en-GB" sz="6000" b="1">
                <a:solidFill>
                  <a:schemeClr val="bg1"/>
                </a:solidFill>
                <a:latin typeface="Imperial Sans Display" panose="020B0803020202020204" pitchFamily="34" charset="77"/>
              </a:rPr>
              <a:t>7 Steps </a:t>
            </a:r>
            <a:r>
              <a:rPr lang="en-GB" sz="6000">
                <a:solidFill>
                  <a:schemeClr val="bg1"/>
                </a:solidFill>
                <a:latin typeface="Imperial Sans Display" panose="020B0803020202020204" pitchFamily="34" charset="77"/>
              </a:rPr>
              <a:t>to ICT Sustainability</a:t>
            </a:r>
          </a:p>
        </p:txBody>
      </p:sp>
      <p:pic>
        <p:nvPicPr>
          <p:cNvPr id="5" name="Picture 4">
            <a:extLst>
              <a:ext uri="{FF2B5EF4-FFF2-40B4-BE49-F238E27FC236}">
                <a16:creationId xmlns:a16="http://schemas.microsoft.com/office/drawing/2014/main" id="{3C58BAB8-78DD-1658-00B7-959F9EE54349}"/>
              </a:ext>
            </a:extLst>
          </p:cNvPr>
          <p:cNvPicPr>
            <a:picLocks noChangeAspect="1"/>
          </p:cNvPicPr>
          <p:nvPr/>
        </p:nvPicPr>
        <p:blipFill>
          <a:blip r:embed="rId2"/>
          <a:stretch>
            <a:fillRect/>
          </a:stretch>
        </p:blipFill>
        <p:spPr>
          <a:xfrm>
            <a:off x="5226814" y="1344362"/>
            <a:ext cx="1518035" cy="2084638"/>
          </a:xfrm>
          <a:prstGeom prst="rect">
            <a:avLst/>
          </a:prstGeom>
        </p:spPr>
      </p:pic>
      <p:pic>
        <p:nvPicPr>
          <p:cNvPr id="8" name="Picture 7">
            <a:extLst>
              <a:ext uri="{FF2B5EF4-FFF2-40B4-BE49-F238E27FC236}">
                <a16:creationId xmlns:a16="http://schemas.microsoft.com/office/drawing/2014/main" id="{78BB9929-93FA-7B2F-E13A-FEB2E5DDF181}"/>
              </a:ext>
            </a:extLst>
          </p:cNvPr>
          <p:cNvPicPr>
            <a:picLocks noChangeAspect="1"/>
          </p:cNvPicPr>
          <p:nvPr/>
        </p:nvPicPr>
        <p:blipFill>
          <a:blip r:embed="rId3"/>
          <a:srcRect l="47532" t="13429" r="1"/>
          <a:stretch>
            <a:fillRect/>
          </a:stretch>
        </p:blipFill>
        <p:spPr>
          <a:xfrm>
            <a:off x="-1" y="0"/>
            <a:ext cx="4587379" cy="4257207"/>
          </a:xfrm>
          <a:prstGeom prst="rect">
            <a:avLst/>
          </a:prstGeom>
        </p:spPr>
      </p:pic>
      <p:pic>
        <p:nvPicPr>
          <p:cNvPr id="12" name="Picture 11">
            <a:extLst>
              <a:ext uri="{FF2B5EF4-FFF2-40B4-BE49-F238E27FC236}">
                <a16:creationId xmlns:a16="http://schemas.microsoft.com/office/drawing/2014/main" id="{F3FE202E-08F1-8688-8D3B-5978AD648965}"/>
              </a:ext>
            </a:extLst>
          </p:cNvPr>
          <p:cNvPicPr>
            <a:picLocks noChangeAspect="1"/>
          </p:cNvPicPr>
          <p:nvPr/>
        </p:nvPicPr>
        <p:blipFill>
          <a:blip r:embed="rId4"/>
          <a:stretch>
            <a:fillRect/>
          </a:stretch>
        </p:blipFill>
        <p:spPr>
          <a:xfrm>
            <a:off x="9475351" y="5507592"/>
            <a:ext cx="1892809" cy="207769"/>
          </a:xfrm>
          <a:prstGeom prst="rect">
            <a:avLst/>
          </a:prstGeom>
        </p:spPr>
      </p:pic>
      <p:sp>
        <p:nvSpPr>
          <p:cNvPr id="14" name="TextBox 13">
            <a:extLst>
              <a:ext uri="{FF2B5EF4-FFF2-40B4-BE49-F238E27FC236}">
                <a16:creationId xmlns:a16="http://schemas.microsoft.com/office/drawing/2014/main" id="{EAEA6A20-A27F-8FAE-2E50-F547DEC406FE}"/>
              </a:ext>
            </a:extLst>
          </p:cNvPr>
          <p:cNvSpPr txBox="1"/>
          <p:nvPr/>
        </p:nvSpPr>
        <p:spPr>
          <a:xfrm>
            <a:off x="9367617" y="5853511"/>
            <a:ext cx="2181428" cy="600164"/>
          </a:xfrm>
          <a:prstGeom prst="rect">
            <a:avLst/>
          </a:prstGeom>
          <a:noFill/>
        </p:spPr>
        <p:txBody>
          <a:bodyPr wrap="square" rtlCol="0">
            <a:spAutoFit/>
          </a:bodyPr>
          <a:lstStyle/>
          <a:p>
            <a:r>
              <a:rPr lang="en-GB" sz="1100">
                <a:solidFill>
                  <a:schemeClr val="bg1"/>
                </a:solidFill>
                <a:latin typeface="Imperial Sans Display" panose="020B0503020202020204" pitchFamily="34" charset="77"/>
              </a:rPr>
              <a:t>Supported with Research England research culture funding via Imperial College London</a:t>
            </a:r>
            <a:endParaRPr lang="en-US" sz="1100">
              <a:solidFill>
                <a:schemeClr val="bg1"/>
              </a:solidFill>
              <a:latin typeface="Imperial Sans Display" panose="020B0503020202020204" pitchFamily="34" charset="77"/>
            </a:endParaRPr>
          </a:p>
        </p:txBody>
      </p:sp>
    </p:spTree>
    <p:extLst>
      <p:ext uri="{BB962C8B-B14F-4D97-AF65-F5344CB8AC3E}">
        <p14:creationId xmlns:p14="http://schemas.microsoft.com/office/powerpoint/2010/main" val="2489553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24F91-C4A4-0CC8-E438-02361F646C0E}"/>
              </a:ext>
            </a:extLst>
          </p:cNvPr>
          <p:cNvSpPr>
            <a:spLocks noGrp="1"/>
          </p:cNvSpPr>
          <p:nvPr>
            <p:ph type="title"/>
          </p:nvPr>
        </p:nvSpPr>
        <p:spPr>
          <a:xfrm>
            <a:off x="325487" y="175851"/>
            <a:ext cx="11541025" cy="378044"/>
          </a:xfrm>
        </p:spPr>
        <p:txBody>
          <a:bodyPr/>
          <a:lstStyle/>
          <a:p>
            <a:r>
              <a:rPr lang="en-US" sz="2800" dirty="0">
                <a:solidFill>
                  <a:schemeClr val="tx1"/>
                </a:solidFill>
              </a:rPr>
              <a:t>What is the environmental impact of AI and large data </a:t>
            </a:r>
            <a:r>
              <a:rPr lang="en-US" sz="2800" dirty="0" err="1">
                <a:solidFill>
                  <a:schemeClr val="tx1"/>
                </a:solidFill>
              </a:rPr>
              <a:t>centres</a:t>
            </a:r>
            <a:r>
              <a:rPr lang="en-US" sz="2800" dirty="0">
                <a:solidFill>
                  <a:schemeClr val="tx1"/>
                </a:solidFill>
              </a:rPr>
              <a:t>?</a:t>
            </a:r>
            <a:br>
              <a:rPr lang="en-GB" sz="2800" dirty="0">
                <a:solidFill>
                  <a:schemeClr val="tx1"/>
                </a:solidFill>
                <a:latin typeface="Imperial Sans Display" panose="020B0803020202020204" pitchFamily="34" charset="77"/>
              </a:rPr>
            </a:br>
            <a:endParaRPr lang="en-GB" dirty="0"/>
          </a:p>
        </p:txBody>
      </p:sp>
      <p:sp>
        <p:nvSpPr>
          <p:cNvPr id="3" name="Content Placeholder 2">
            <a:extLst>
              <a:ext uri="{FF2B5EF4-FFF2-40B4-BE49-F238E27FC236}">
                <a16:creationId xmlns:a16="http://schemas.microsoft.com/office/drawing/2014/main" id="{7F596CF1-2738-4B06-9FEC-CE7EF10BE1FF}"/>
              </a:ext>
            </a:extLst>
          </p:cNvPr>
          <p:cNvSpPr>
            <a:spLocks noGrp="1"/>
          </p:cNvSpPr>
          <p:nvPr>
            <p:ph sz="half" idx="1"/>
          </p:nvPr>
        </p:nvSpPr>
        <p:spPr/>
        <p:txBody>
          <a:bodyPr/>
          <a:lstStyle/>
          <a:p>
            <a:r>
              <a:rPr lang="en-US" dirty="0"/>
              <a:t>Training the early AI models, such as </a:t>
            </a:r>
            <a:r>
              <a:rPr lang="en-US" dirty="0" err="1"/>
              <a:t>AlexNet</a:t>
            </a:r>
            <a:r>
              <a:rPr lang="en-US" dirty="0"/>
              <a:t> (2012) - 0.01 </a:t>
            </a:r>
            <a:r>
              <a:rPr lang="en-US" dirty="0" err="1"/>
              <a:t>tonnes</a:t>
            </a:r>
            <a:r>
              <a:rPr lang="en-US" dirty="0"/>
              <a:t>.</a:t>
            </a:r>
          </a:p>
          <a:p>
            <a:endParaRPr lang="en-US" dirty="0"/>
          </a:p>
          <a:p>
            <a:r>
              <a:rPr lang="en-US" dirty="0"/>
              <a:t>More recent models:</a:t>
            </a:r>
          </a:p>
          <a:p>
            <a:r>
              <a:rPr lang="en-US" dirty="0"/>
              <a:t>• GPT-3 (2020) - 588 </a:t>
            </a:r>
            <a:r>
              <a:rPr lang="en-US" dirty="0" err="1"/>
              <a:t>tonnes</a:t>
            </a:r>
            <a:r>
              <a:rPr lang="en-US" dirty="0"/>
              <a:t> </a:t>
            </a:r>
          </a:p>
          <a:p>
            <a:r>
              <a:rPr lang="en-US" dirty="0"/>
              <a:t>• GPT-4 (2023) - 5,184 </a:t>
            </a:r>
            <a:r>
              <a:rPr lang="en-US" dirty="0" err="1"/>
              <a:t>tonnes</a:t>
            </a:r>
            <a:r>
              <a:rPr lang="en-US" dirty="0"/>
              <a:t> </a:t>
            </a:r>
          </a:p>
          <a:p>
            <a:r>
              <a:rPr lang="en-US" dirty="0"/>
              <a:t>• Llama 3.1 405B (2024) - 8,930 </a:t>
            </a:r>
            <a:r>
              <a:rPr lang="en-US" dirty="0" err="1"/>
              <a:t>tonnes</a:t>
            </a:r>
            <a:r>
              <a:rPr lang="en-US" dirty="0"/>
              <a:t> – </a:t>
            </a:r>
          </a:p>
          <a:p>
            <a:r>
              <a:rPr lang="en-US" dirty="0"/>
              <a:t>This is equivalent to the emissions from the electricity use of over 15,000 UK homes.</a:t>
            </a:r>
          </a:p>
          <a:p>
            <a:endParaRPr lang="en-US" dirty="0"/>
          </a:p>
          <a:p>
            <a:r>
              <a:rPr lang="en-US" dirty="0"/>
              <a:t>(Ref: AI Index | Stanford HAI). </a:t>
            </a:r>
          </a:p>
        </p:txBody>
      </p:sp>
      <p:pic>
        <p:nvPicPr>
          <p:cNvPr id="10" name="Content Placeholder 9">
            <a:extLst>
              <a:ext uri="{FF2B5EF4-FFF2-40B4-BE49-F238E27FC236}">
                <a16:creationId xmlns:a16="http://schemas.microsoft.com/office/drawing/2014/main" id="{0524F84D-9325-E897-DFB1-9A40A985C195}"/>
              </a:ext>
            </a:extLst>
          </p:cNvPr>
          <p:cNvPicPr>
            <a:picLocks noGrp="1" noChangeAspect="1"/>
          </p:cNvPicPr>
          <p:nvPr>
            <p:ph sz="half" idx="2"/>
          </p:nvPr>
        </p:nvPicPr>
        <p:blipFill>
          <a:blip r:embed="rId2"/>
          <a:stretch>
            <a:fillRect/>
          </a:stretch>
        </p:blipFill>
        <p:spPr>
          <a:xfrm>
            <a:off x="7128163" y="639938"/>
            <a:ext cx="3592638" cy="5891034"/>
          </a:xfrm>
          <a:prstGeom prst="rect">
            <a:avLst/>
          </a:prstGeom>
        </p:spPr>
      </p:pic>
      <p:sp>
        <p:nvSpPr>
          <p:cNvPr id="5" name="Date Placeholder 4">
            <a:extLst>
              <a:ext uri="{FF2B5EF4-FFF2-40B4-BE49-F238E27FC236}">
                <a16:creationId xmlns:a16="http://schemas.microsoft.com/office/drawing/2014/main" id="{338F6C49-F8EF-F17E-4804-9EF56E51E677}"/>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7" name="Slide Number Placeholder 6">
            <a:extLst>
              <a:ext uri="{FF2B5EF4-FFF2-40B4-BE49-F238E27FC236}">
                <a16:creationId xmlns:a16="http://schemas.microsoft.com/office/drawing/2014/main" id="{D08AF667-5B57-76E9-6C36-B89E20D18C6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8" name="Subtitle 7">
            <a:extLst>
              <a:ext uri="{FF2B5EF4-FFF2-40B4-BE49-F238E27FC236}">
                <a16:creationId xmlns:a16="http://schemas.microsoft.com/office/drawing/2014/main" id="{2F2545DE-2CC7-280E-0A24-177C1CFDF002}"/>
              </a:ext>
            </a:extLst>
          </p:cNvPr>
          <p:cNvSpPr>
            <a:spLocks noGrp="1"/>
          </p:cNvSpPr>
          <p:nvPr>
            <p:ph type="subTitle" idx="13"/>
          </p:nvPr>
        </p:nvSpPr>
        <p:spPr/>
        <p:txBody>
          <a:bodyPr/>
          <a:lstStyle/>
          <a:p>
            <a:r>
              <a:rPr lang="en-US" dirty="0"/>
              <a:t>Training LLMs</a:t>
            </a:r>
            <a:endParaRPr lang="en-GB" dirty="0"/>
          </a:p>
        </p:txBody>
      </p:sp>
    </p:spTree>
    <p:extLst>
      <p:ext uri="{BB962C8B-B14F-4D97-AF65-F5344CB8AC3E}">
        <p14:creationId xmlns:p14="http://schemas.microsoft.com/office/powerpoint/2010/main" val="367797983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44D19-8582-83A6-D9E8-6E39006B8E12}"/>
              </a:ext>
            </a:extLst>
          </p:cNvPr>
          <p:cNvSpPr>
            <a:spLocks noGrp="1"/>
          </p:cNvSpPr>
          <p:nvPr>
            <p:ph type="title"/>
          </p:nvPr>
        </p:nvSpPr>
        <p:spPr/>
        <p:txBody>
          <a:bodyPr/>
          <a:lstStyle/>
          <a:p>
            <a:r>
              <a:rPr lang="en-US" dirty="0"/>
              <a:t>Emissions from UK data </a:t>
            </a:r>
            <a:r>
              <a:rPr lang="en-US" dirty="0" err="1"/>
              <a:t>centres</a:t>
            </a:r>
            <a:endParaRPr lang="en-GB" dirty="0"/>
          </a:p>
        </p:txBody>
      </p:sp>
      <p:sp>
        <p:nvSpPr>
          <p:cNvPr id="5" name="Date Placeholder 4">
            <a:extLst>
              <a:ext uri="{FF2B5EF4-FFF2-40B4-BE49-F238E27FC236}">
                <a16:creationId xmlns:a16="http://schemas.microsoft.com/office/drawing/2014/main" id="{DD1F88AB-3F55-5956-9EC2-BB1DD4180B5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7" name="Slide Number Placeholder 6">
            <a:extLst>
              <a:ext uri="{FF2B5EF4-FFF2-40B4-BE49-F238E27FC236}">
                <a16:creationId xmlns:a16="http://schemas.microsoft.com/office/drawing/2014/main" id="{7E70B6CD-C345-3871-2D76-07D340668E3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8" name="Subtitle 7">
            <a:extLst>
              <a:ext uri="{FF2B5EF4-FFF2-40B4-BE49-F238E27FC236}">
                <a16:creationId xmlns:a16="http://schemas.microsoft.com/office/drawing/2014/main" id="{FEE8EA30-1E03-1158-4642-2BC279A81650}"/>
              </a:ext>
            </a:extLst>
          </p:cNvPr>
          <p:cNvSpPr>
            <a:spLocks noGrp="1"/>
          </p:cNvSpPr>
          <p:nvPr>
            <p:ph type="subTitle" idx="13"/>
          </p:nvPr>
        </p:nvSpPr>
        <p:spPr/>
        <p:txBody>
          <a:bodyPr/>
          <a:lstStyle/>
          <a:p>
            <a:endParaRPr lang="en-GB"/>
          </a:p>
        </p:txBody>
      </p:sp>
      <p:pic>
        <p:nvPicPr>
          <p:cNvPr id="10" name="Picture 9">
            <a:extLst>
              <a:ext uri="{FF2B5EF4-FFF2-40B4-BE49-F238E27FC236}">
                <a16:creationId xmlns:a16="http://schemas.microsoft.com/office/drawing/2014/main" id="{55C93917-AE2B-320A-FEEB-F2E02AECCE42}"/>
              </a:ext>
            </a:extLst>
          </p:cNvPr>
          <p:cNvPicPr>
            <a:picLocks noChangeAspect="1"/>
          </p:cNvPicPr>
          <p:nvPr/>
        </p:nvPicPr>
        <p:blipFill>
          <a:blip r:embed="rId3"/>
          <a:stretch>
            <a:fillRect/>
          </a:stretch>
        </p:blipFill>
        <p:spPr>
          <a:xfrm>
            <a:off x="1191490" y="721877"/>
            <a:ext cx="10258411" cy="5579991"/>
          </a:xfrm>
          <a:prstGeom prst="rect">
            <a:avLst/>
          </a:prstGeom>
        </p:spPr>
      </p:pic>
      <p:sp>
        <p:nvSpPr>
          <p:cNvPr id="3" name="TextBox 2">
            <a:extLst>
              <a:ext uri="{FF2B5EF4-FFF2-40B4-BE49-F238E27FC236}">
                <a16:creationId xmlns:a16="http://schemas.microsoft.com/office/drawing/2014/main" id="{8A99E4A0-C393-9B15-094E-69C201DF6DD0}"/>
              </a:ext>
            </a:extLst>
          </p:cNvPr>
          <p:cNvSpPr txBox="1"/>
          <p:nvPr/>
        </p:nvSpPr>
        <p:spPr>
          <a:xfrm>
            <a:off x="1965261" y="3511296"/>
            <a:ext cx="3566859" cy="612648"/>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mperial Sans Text"/>
                <a:ea typeface="+mn-ea"/>
                <a:cs typeface="+mn-cs"/>
              </a:rPr>
              <a:t>0.05%</a:t>
            </a:r>
          </a:p>
        </p:txBody>
      </p:sp>
      <p:sp>
        <p:nvSpPr>
          <p:cNvPr id="4" name="TextBox 3">
            <a:extLst>
              <a:ext uri="{FF2B5EF4-FFF2-40B4-BE49-F238E27FC236}">
                <a16:creationId xmlns:a16="http://schemas.microsoft.com/office/drawing/2014/main" id="{04BF7240-D29F-A31F-7DF9-41337DB1E77B}"/>
              </a:ext>
            </a:extLst>
          </p:cNvPr>
          <p:cNvSpPr txBox="1"/>
          <p:nvPr/>
        </p:nvSpPr>
        <p:spPr>
          <a:xfrm>
            <a:off x="7870717" y="4788119"/>
            <a:ext cx="2770632" cy="612648"/>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mperial Sans Text"/>
                <a:ea typeface="+mn-ea"/>
                <a:cs typeface="+mn-cs"/>
              </a:rPr>
              <a:t>Up to 3.4% </a:t>
            </a: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Imperial Sans Text"/>
              <a:ea typeface="+mn-ea"/>
              <a:cs typeface="+mn-cs"/>
            </a:endParaRPr>
          </a:p>
        </p:txBody>
      </p:sp>
    </p:spTree>
    <p:extLst>
      <p:ext uri="{BB962C8B-B14F-4D97-AF65-F5344CB8AC3E}">
        <p14:creationId xmlns:p14="http://schemas.microsoft.com/office/powerpoint/2010/main" val="38591015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1555D-A08F-0466-A708-B3A89AAA0B53}"/>
              </a:ext>
            </a:extLst>
          </p:cNvPr>
          <p:cNvSpPr>
            <a:spLocks noGrp="1"/>
          </p:cNvSpPr>
          <p:nvPr>
            <p:ph type="title"/>
          </p:nvPr>
        </p:nvSpPr>
        <p:spPr/>
        <p:txBody>
          <a:bodyPr/>
          <a:lstStyle/>
          <a:p>
            <a:r>
              <a:rPr lang="en-US" dirty="0"/>
              <a:t>Water use</a:t>
            </a:r>
            <a:endParaRPr lang="en-GB" dirty="0"/>
          </a:p>
        </p:txBody>
      </p:sp>
      <p:sp>
        <p:nvSpPr>
          <p:cNvPr id="3" name="Content Placeholder 2">
            <a:extLst>
              <a:ext uri="{FF2B5EF4-FFF2-40B4-BE49-F238E27FC236}">
                <a16:creationId xmlns:a16="http://schemas.microsoft.com/office/drawing/2014/main" id="{35566C96-88C0-E25F-7D47-2D1E4EA7A6DB}"/>
              </a:ext>
            </a:extLst>
          </p:cNvPr>
          <p:cNvSpPr>
            <a:spLocks noGrp="1"/>
          </p:cNvSpPr>
          <p:nvPr>
            <p:ph sz="half" idx="1"/>
          </p:nvPr>
        </p:nvSpPr>
        <p:spPr>
          <a:xfrm>
            <a:off x="325800" y="1234339"/>
            <a:ext cx="5583238" cy="2180685"/>
          </a:xfrm>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Electricity generation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manufacturing of semiconductor chips</a:t>
            </a:r>
          </a:p>
          <a:p>
            <a:endParaRPr lang="en-US" dirty="0"/>
          </a:p>
          <a:p>
            <a:pPr marL="342900" indent="-342900">
              <a:buFont typeface="Arial" panose="020B0604020202020204" pitchFamily="34" charset="0"/>
              <a:buChar char="•"/>
            </a:pPr>
            <a:r>
              <a:rPr lang="en-US" dirty="0"/>
              <a:t>Cooling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r>
              <a:rPr lang="en-US" dirty="0"/>
              <a:t> </a:t>
            </a:r>
          </a:p>
          <a:p>
            <a:endParaRPr lang="en-US" dirty="0"/>
          </a:p>
          <a:p>
            <a:endParaRPr lang="en-GB" dirty="0"/>
          </a:p>
        </p:txBody>
      </p:sp>
      <p:sp>
        <p:nvSpPr>
          <p:cNvPr id="5" name="Date Placeholder 4">
            <a:extLst>
              <a:ext uri="{FF2B5EF4-FFF2-40B4-BE49-F238E27FC236}">
                <a16:creationId xmlns:a16="http://schemas.microsoft.com/office/drawing/2014/main" id="{1FB51726-B70B-5C07-038D-A61C1953251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6" name="Footer Placeholder 5">
            <a:extLst>
              <a:ext uri="{FF2B5EF4-FFF2-40B4-BE49-F238E27FC236}">
                <a16:creationId xmlns:a16="http://schemas.microsoft.com/office/drawing/2014/main" id="{4C2BEE47-6676-224C-FF2A-DD501B036980}"/>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50" b="0" i="0" u="none" strike="noStrike" kern="1200" cap="none" spc="0" normalizeH="0" baseline="0" noProof="0">
                <a:ln>
                  <a:noFill/>
                </a:ln>
                <a:solidFill>
                  <a:srgbClr val="0000CD"/>
                </a:solidFill>
                <a:effectLst/>
                <a:uLnTx/>
                <a:uFillTx/>
                <a:latin typeface="Imperial Sans Text"/>
                <a:ea typeface="+mn-ea"/>
                <a:cs typeface="+mn-cs"/>
              </a:rPr>
              <a:t>Grantham Showcase 2025</a:t>
            </a:r>
          </a:p>
        </p:txBody>
      </p:sp>
      <p:sp>
        <p:nvSpPr>
          <p:cNvPr id="7" name="Slide Number Placeholder 6">
            <a:extLst>
              <a:ext uri="{FF2B5EF4-FFF2-40B4-BE49-F238E27FC236}">
                <a16:creationId xmlns:a16="http://schemas.microsoft.com/office/drawing/2014/main" id="{CC897410-F90C-5E6F-62C3-9C71BB3ADEB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8" name="Subtitle 7">
            <a:extLst>
              <a:ext uri="{FF2B5EF4-FFF2-40B4-BE49-F238E27FC236}">
                <a16:creationId xmlns:a16="http://schemas.microsoft.com/office/drawing/2014/main" id="{0641D222-99C1-D072-D105-6FC7C3F33CE2}"/>
              </a:ext>
            </a:extLst>
          </p:cNvPr>
          <p:cNvSpPr>
            <a:spLocks noGrp="1"/>
          </p:cNvSpPr>
          <p:nvPr>
            <p:ph type="subTitle" idx="13"/>
          </p:nvPr>
        </p:nvSpPr>
        <p:spPr/>
        <p:txBody>
          <a:bodyPr/>
          <a:lstStyle/>
          <a:p>
            <a:endParaRPr lang="en-GB" dirty="0"/>
          </a:p>
        </p:txBody>
      </p:sp>
      <p:sp>
        <p:nvSpPr>
          <p:cNvPr id="9" name="TextBox 8">
            <a:extLst>
              <a:ext uri="{FF2B5EF4-FFF2-40B4-BE49-F238E27FC236}">
                <a16:creationId xmlns:a16="http://schemas.microsoft.com/office/drawing/2014/main" id="{52DD6D12-D1B2-DB89-279D-B4C6CF869858}"/>
              </a:ext>
            </a:extLst>
          </p:cNvPr>
          <p:cNvSpPr txBox="1"/>
          <p:nvPr/>
        </p:nvSpPr>
        <p:spPr>
          <a:xfrm>
            <a:off x="7936992" y="6393702"/>
            <a:ext cx="914400" cy="914400"/>
          </a:xfrm>
          <a:prstGeom prst="rect">
            <a:avLst/>
          </a:prstGeom>
          <a:noFill/>
        </p:spPr>
        <p:txBody>
          <a:bodyPr wrap="non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Imperial Sans Text"/>
              <a:ea typeface="+mn-ea"/>
              <a:cs typeface="+mn-cs"/>
            </a:endParaRPr>
          </a:p>
        </p:txBody>
      </p:sp>
      <p:pic>
        <p:nvPicPr>
          <p:cNvPr id="13" name="Content Placeholder 12">
            <a:extLst>
              <a:ext uri="{FF2B5EF4-FFF2-40B4-BE49-F238E27FC236}">
                <a16:creationId xmlns:a16="http://schemas.microsoft.com/office/drawing/2014/main" id="{02BEA299-E4C1-9053-64C9-556E0DA1DDAE}"/>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86061" y="1809750"/>
            <a:ext cx="4886325" cy="3238500"/>
          </a:xfrm>
        </p:spPr>
      </p:pic>
      <p:sp>
        <p:nvSpPr>
          <p:cNvPr id="14" name="TextBox 13">
            <a:extLst>
              <a:ext uri="{FF2B5EF4-FFF2-40B4-BE49-F238E27FC236}">
                <a16:creationId xmlns:a16="http://schemas.microsoft.com/office/drawing/2014/main" id="{BC876690-9CD3-2B4A-94B2-8E377D1D9065}"/>
              </a:ext>
            </a:extLst>
          </p:cNvPr>
          <p:cNvSpPr txBox="1"/>
          <p:nvPr/>
        </p:nvSpPr>
        <p:spPr>
          <a:xfrm>
            <a:off x="502920" y="3661912"/>
            <a:ext cx="4885793" cy="1545336"/>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Imperial Sans Text"/>
                <a:ea typeface="+mn-ea"/>
                <a:cs typeface="+mn-cs"/>
              </a:rPr>
              <a:t>The UK already faces a projected daily water deficit of nearly 5 billion </a:t>
            </a:r>
            <a:r>
              <a:rPr kumimoji="0" lang="en-US" sz="1800" b="0" i="0" u="none" strike="noStrike" kern="1200" cap="none" spc="0" normalizeH="0" baseline="0" noProof="0" dirty="0" err="1">
                <a:ln>
                  <a:noFill/>
                </a:ln>
                <a:solidFill>
                  <a:prstClr val="black"/>
                </a:solidFill>
                <a:effectLst/>
                <a:uLnTx/>
                <a:uFillTx/>
                <a:latin typeface="Imperial Sans Text"/>
                <a:ea typeface="+mn-ea"/>
                <a:cs typeface="+mn-cs"/>
              </a:rPr>
              <a:t>litres</a:t>
            </a:r>
            <a:r>
              <a:rPr kumimoji="0" lang="en-US" sz="1800" b="0" i="0" u="none" strike="noStrike" kern="1200" cap="none" spc="0" normalizeH="0" baseline="0" noProof="0" dirty="0">
                <a:ln>
                  <a:noFill/>
                </a:ln>
                <a:solidFill>
                  <a:prstClr val="black"/>
                </a:solidFill>
                <a:effectLst/>
                <a:uLnTx/>
                <a:uFillTx/>
                <a:latin typeface="Imperial Sans Text"/>
                <a:ea typeface="+mn-ea"/>
                <a:cs typeface="+mn-cs"/>
              </a:rPr>
              <a:t> by 2050. </a:t>
            </a: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Imperial Sans Text"/>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Imperial Sans Text"/>
                <a:ea typeface="+mn-ea"/>
                <a:cs typeface="+mn-cs"/>
              </a:rPr>
              <a:t>Data </a:t>
            </a:r>
            <a:r>
              <a:rPr kumimoji="0" lang="en-US" sz="1800" b="0" i="0" u="none" strike="noStrike" kern="1200" cap="none" spc="0" normalizeH="0" baseline="0" noProof="0" dirty="0" err="1">
                <a:ln>
                  <a:noFill/>
                </a:ln>
                <a:solidFill>
                  <a:prstClr val="black"/>
                </a:solidFill>
                <a:effectLst/>
                <a:uLnTx/>
                <a:uFillTx/>
                <a:latin typeface="Imperial Sans Text"/>
                <a:ea typeface="+mn-ea"/>
                <a:cs typeface="+mn-cs"/>
              </a:rPr>
              <a:t>centres</a:t>
            </a:r>
            <a:r>
              <a:rPr kumimoji="0" lang="en-US" sz="1800" b="0" i="0" u="none" strike="noStrike" kern="1200" cap="none" spc="0" normalizeH="0" baseline="0" noProof="0" dirty="0">
                <a:ln>
                  <a:noFill/>
                </a:ln>
                <a:solidFill>
                  <a:prstClr val="black"/>
                </a:solidFill>
                <a:effectLst/>
                <a:uLnTx/>
                <a:uFillTx/>
                <a:latin typeface="Imperial Sans Text"/>
                <a:ea typeface="+mn-ea"/>
                <a:cs typeface="+mn-cs"/>
              </a:rPr>
              <a:t> in Greater London could further intensifies the impact within these already water stressed areas.</a:t>
            </a:r>
            <a:endParaRPr kumimoji="0" lang="en-GB" sz="1800" b="0" i="0" u="none" strike="noStrike" kern="1200" cap="none" spc="0" normalizeH="0" baseline="0" noProof="0" dirty="0">
              <a:ln>
                <a:noFill/>
              </a:ln>
              <a:solidFill>
                <a:prstClr val="black"/>
              </a:solidFill>
              <a:effectLst/>
              <a:uLnTx/>
              <a:uFillTx/>
              <a:latin typeface="Imperial Sans Text"/>
              <a:ea typeface="+mn-ea"/>
              <a:cs typeface="+mn-cs"/>
            </a:endParaRPr>
          </a:p>
        </p:txBody>
      </p:sp>
    </p:spTree>
    <p:extLst>
      <p:ext uri="{BB962C8B-B14F-4D97-AF65-F5344CB8AC3E}">
        <p14:creationId xmlns:p14="http://schemas.microsoft.com/office/powerpoint/2010/main" val="10678810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5F449AE-1C6A-FBE9-3253-55B698A77B92}"/>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7" name="Slide Number Placeholder 6">
            <a:extLst>
              <a:ext uri="{FF2B5EF4-FFF2-40B4-BE49-F238E27FC236}">
                <a16:creationId xmlns:a16="http://schemas.microsoft.com/office/drawing/2014/main" id="{184BADFD-30D4-1B73-EAD7-5A709EC5022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8" name="Title 7">
            <a:extLst>
              <a:ext uri="{FF2B5EF4-FFF2-40B4-BE49-F238E27FC236}">
                <a16:creationId xmlns:a16="http://schemas.microsoft.com/office/drawing/2014/main" id="{0E593EB1-0992-D3B7-5BCA-A8385EF46A6C}"/>
              </a:ext>
            </a:extLst>
          </p:cNvPr>
          <p:cNvSpPr>
            <a:spLocks noGrp="1"/>
          </p:cNvSpPr>
          <p:nvPr>
            <p:ph type="title"/>
          </p:nvPr>
        </p:nvSpPr>
        <p:spPr/>
        <p:txBody>
          <a:bodyPr/>
          <a:lstStyle/>
          <a:p>
            <a:r>
              <a:rPr lang="en-US" dirty="0"/>
              <a:t>What can Imperial do?</a:t>
            </a:r>
            <a:endParaRPr lang="en-GB" dirty="0"/>
          </a:p>
        </p:txBody>
      </p:sp>
      <p:sp>
        <p:nvSpPr>
          <p:cNvPr id="2" name="TextBox 1">
            <a:extLst>
              <a:ext uri="{FF2B5EF4-FFF2-40B4-BE49-F238E27FC236}">
                <a16:creationId xmlns:a16="http://schemas.microsoft.com/office/drawing/2014/main" id="{E4EEF4D6-1E63-A150-01B2-64394CA30E0B}"/>
              </a:ext>
            </a:extLst>
          </p:cNvPr>
          <p:cNvSpPr txBox="1"/>
          <p:nvPr/>
        </p:nvSpPr>
        <p:spPr>
          <a:xfrm>
            <a:off x="436724" y="1611045"/>
            <a:ext cx="6321669" cy="2371061"/>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During tender processes we can ask AI providers about their:</a:t>
            </a:r>
          </a:p>
          <a:p>
            <a:pPr marL="342900" marR="0" lvl="0" indent="-34290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Carbon reduction actions and net zero targets</a:t>
            </a:r>
          </a:p>
          <a:p>
            <a:pPr marL="342900" marR="0" lvl="0" indent="-34290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The location of their data </a:t>
            </a:r>
            <a:r>
              <a:rPr kumimoji="0" lang="en-US" sz="2200" b="0" i="0" u="none" strike="noStrike" kern="1200" cap="none" spc="0" normalizeH="0" baseline="0" noProof="0" dirty="0" err="1">
                <a:ln>
                  <a:noFill/>
                </a:ln>
                <a:solidFill>
                  <a:srgbClr val="000080"/>
                </a:solidFill>
                <a:effectLst/>
                <a:uLnTx/>
                <a:uFillTx/>
                <a:latin typeface="Imperial Sans Text"/>
                <a:ea typeface="+mn-ea"/>
                <a:cs typeface="+mn-cs"/>
              </a:rPr>
              <a:t>centres</a:t>
            </a:r>
            <a:endParaRPr kumimoji="0" lang="en-US" sz="2200" b="0" i="0" u="none" strike="noStrike" kern="1200" cap="none" spc="0" normalizeH="0" baseline="0" noProof="0" dirty="0">
              <a:ln>
                <a:noFill/>
              </a:ln>
              <a:solidFill>
                <a:srgbClr val="000080"/>
              </a:solidFill>
              <a:effectLst/>
              <a:uLnTx/>
              <a:uFillTx/>
              <a:latin typeface="Imperial Sans Text"/>
              <a:ea typeface="+mn-ea"/>
              <a:cs typeface="+mn-cs"/>
            </a:endParaRPr>
          </a:p>
          <a:p>
            <a:pPr marL="342900" marR="0" lvl="0" indent="-34290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Efficiency of the data </a:t>
            </a:r>
            <a:r>
              <a:rPr kumimoji="0" lang="en-US" sz="2200" b="0" i="0" u="none" strike="noStrike" kern="1200" cap="none" spc="0" normalizeH="0" baseline="0" noProof="0" dirty="0" err="1">
                <a:ln>
                  <a:noFill/>
                </a:ln>
                <a:solidFill>
                  <a:srgbClr val="000080"/>
                </a:solidFill>
                <a:effectLst/>
                <a:uLnTx/>
                <a:uFillTx/>
                <a:latin typeface="Imperial Sans Text"/>
                <a:ea typeface="+mn-ea"/>
                <a:cs typeface="+mn-cs"/>
              </a:rPr>
              <a:t>centre</a:t>
            </a: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 (PUE) </a:t>
            </a:r>
          </a:p>
          <a:p>
            <a:pPr marL="342900" marR="0" lvl="0" indent="-34290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Encourage them to purchase electricity through Power Purchase Agreements (PPAs).</a:t>
            </a:r>
          </a:p>
          <a:p>
            <a:pPr marL="342900" marR="0" lvl="0" indent="-34290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00080"/>
              </a:solidFill>
              <a:effectLst/>
              <a:uLnTx/>
              <a:uFillTx/>
              <a:latin typeface="Imperial Sans Text"/>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These agreements support the growth of the renewable energy sector.</a:t>
            </a: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000080"/>
              </a:solidFill>
              <a:effectLst/>
              <a:uLnTx/>
              <a:uFillTx/>
              <a:latin typeface="Imperial Sans Text"/>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80"/>
              </a:solidFill>
              <a:effectLst/>
              <a:uLnTx/>
              <a:uFillTx/>
              <a:latin typeface="Imperial Sans Text"/>
              <a:ea typeface="+mn-ea"/>
              <a:cs typeface="+mn-cs"/>
            </a:endParaRPr>
          </a:p>
        </p:txBody>
      </p:sp>
      <p:pic>
        <p:nvPicPr>
          <p:cNvPr id="9" name="Content Placeholder 8">
            <a:extLst>
              <a:ext uri="{FF2B5EF4-FFF2-40B4-BE49-F238E27FC236}">
                <a16:creationId xmlns:a16="http://schemas.microsoft.com/office/drawing/2014/main" id="{C821C7D4-D989-D18A-46BB-1211B5F1EE51}"/>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22678" y="2171634"/>
            <a:ext cx="4332598" cy="2434507"/>
          </a:xfrm>
        </p:spPr>
      </p:pic>
      <p:sp>
        <p:nvSpPr>
          <p:cNvPr id="11" name="TextBox 10">
            <a:extLst>
              <a:ext uri="{FF2B5EF4-FFF2-40B4-BE49-F238E27FC236}">
                <a16:creationId xmlns:a16="http://schemas.microsoft.com/office/drawing/2014/main" id="{4CA309A1-3228-DB63-DAB3-2DCA30F6D3D0}"/>
              </a:ext>
            </a:extLst>
          </p:cNvPr>
          <p:cNvSpPr txBox="1"/>
          <p:nvPr/>
        </p:nvSpPr>
        <p:spPr>
          <a:xfrm>
            <a:off x="7422678" y="4686366"/>
            <a:ext cx="4332598" cy="1384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Imperial Sans Text"/>
                <a:ea typeface="+mn-ea"/>
                <a:cs typeface="+mn-cs"/>
                <a:hlinkClick r:id="rId4" tooltip="https://www.wired.it/economia/business/2017/09/19/microsoft-centrale-elettrica/"/>
              </a:rPr>
              <a:t>This Photo</a:t>
            </a:r>
            <a:r>
              <a:rPr kumimoji="0" lang="en-GB" sz="900" b="0" i="0" u="none" strike="noStrike" kern="1200" cap="none" spc="0" normalizeH="0" baseline="0" noProof="0">
                <a:ln>
                  <a:noFill/>
                </a:ln>
                <a:solidFill>
                  <a:prstClr val="black"/>
                </a:solidFill>
                <a:effectLst/>
                <a:uLnTx/>
                <a:uFillTx/>
                <a:latin typeface="Imperial Sans Text"/>
                <a:ea typeface="+mn-ea"/>
                <a:cs typeface="+mn-cs"/>
              </a:rPr>
              <a:t> by Unknown Author is licensed under </a:t>
            </a:r>
            <a:r>
              <a:rPr kumimoji="0" lang="en-GB" sz="900" b="0" i="0" u="none" strike="noStrike" kern="1200" cap="none" spc="0" normalizeH="0" baseline="0" noProof="0">
                <a:ln>
                  <a:noFill/>
                </a:ln>
                <a:solidFill>
                  <a:prstClr val="black"/>
                </a:solidFill>
                <a:effectLst/>
                <a:uLnTx/>
                <a:uFillTx/>
                <a:latin typeface="Imperial Sans Text"/>
                <a:ea typeface="+mn-ea"/>
                <a:cs typeface="+mn-cs"/>
                <a:hlinkClick r:id="rId5" tooltip="https://creativecommons.org/licenses/by-nc-nd/3.0/"/>
              </a:rPr>
              <a:t>CC BY-NC-ND</a:t>
            </a:r>
            <a:endParaRPr kumimoji="0" lang="en-GB" sz="900" b="0" i="0" u="none" strike="noStrike" kern="1200" cap="none" spc="0" normalizeH="0" baseline="0" noProof="0">
              <a:ln>
                <a:noFill/>
              </a:ln>
              <a:solidFill>
                <a:prstClr val="black"/>
              </a:solidFill>
              <a:effectLst/>
              <a:uLnTx/>
              <a:uFillTx/>
              <a:latin typeface="Imperial Sans Text"/>
              <a:ea typeface="+mn-ea"/>
              <a:cs typeface="+mn-cs"/>
            </a:endParaRPr>
          </a:p>
        </p:txBody>
      </p:sp>
      <p:sp>
        <p:nvSpPr>
          <p:cNvPr id="12" name="TextBox 11">
            <a:extLst>
              <a:ext uri="{FF2B5EF4-FFF2-40B4-BE49-F238E27FC236}">
                <a16:creationId xmlns:a16="http://schemas.microsoft.com/office/drawing/2014/main" id="{BF1B1941-03A4-CAFA-3FDB-2EEEC4A9840E}"/>
              </a:ext>
            </a:extLst>
          </p:cNvPr>
          <p:cNvSpPr txBox="1"/>
          <p:nvPr/>
        </p:nvSpPr>
        <p:spPr>
          <a:xfrm>
            <a:off x="2158409" y="1360967"/>
            <a:ext cx="914400" cy="914400"/>
          </a:xfrm>
          <a:prstGeom prst="rect">
            <a:avLst/>
          </a:prstGeom>
          <a:noFill/>
        </p:spPr>
        <p:txBody>
          <a:bodyPr wrap="non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Imperial Sans Text"/>
              <a:ea typeface="+mn-ea"/>
              <a:cs typeface="+mn-cs"/>
            </a:endParaRPr>
          </a:p>
        </p:txBody>
      </p:sp>
      <p:sp>
        <p:nvSpPr>
          <p:cNvPr id="15" name="TextBox 14">
            <a:extLst>
              <a:ext uri="{FF2B5EF4-FFF2-40B4-BE49-F238E27FC236}">
                <a16:creationId xmlns:a16="http://schemas.microsoft.com/office/drawing/2014/main" id="{CC1735C9-B736-A389-C044-C6670F243C4F}"/>
              </a:ext>
            </a:extLst>
          </p:cNvPr>
          <p:cNvSpPr txBox="1"/>
          <p:nvPr/>
        </p:nvSpPr>
        <p:spPr>
          <a:xfrm>
            <a:off x="326232" y="4824865"/>
            <a:ext cx="6602409" cy="1560743"/>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80"/>
                </a:solidFill>
                <a:effectLst/>
                <a:uLnTx/>
                <a:uFillTx/>
                <a:latin typeface="Imperial Sans Text"/>
                <a:ea typeface="+mn-ea"/>
                <a:cs typeface="+mn-cs"/>
              </a:rPr>
              <a:t>.</a:t>
            </a:r>
            <a:endParaRPr kumimoji="0" lang="en-GB" sz="1600" b="0" i="0" u="none" strike="noStrike" kern="1200" cap="none" spc="0" normalizeH="0" baseline="0" noProof="0" dirty="0">
              <a:ln>
                <a:noFill/>
              </a:ln>
              <a:solidFill>
                <a:prstClr val="black"/>
              </a:solidFill>
              <a:effectLst/>
              <a:uLnTx/>
              <a:uFillTx/>
              <a:latin typeface="Imperial Sans Text"/>
              <a:ea typeface="+mn-ea"/>
              <a:cs typeface="+mn-cs"/>
            </a:endParaRPr>
          </a:p>
        </p:txBody>
      </p:sp>
    </p:spTree>
    <p:extLst>
      <p:ext uri="{BB962C8B-B14F-4D97-AF65-F5344CB8AC3E}">
        <p14:creationId xmlns:p14="http://schemas.microsoft.com/office/powerpoint/2010/main" val="18670286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74120-8678-F1E0-35AF-F529929B6955}"/>
              </a:ext>
            </a:extLst>
          </p:cNvPr>
          <p:cNvSpPr>
            <a:spLocks noGrp="1"/>
          </p:cNvSpPr>
          <p:nvPr>
            <p:ph type="title"/>
          </p:nvPr>
        </p:nvSpPr>
        <p:spPr/>
        <p:txBody>
          <a:bodyPr/>
          <a:lstStyle/>
          <a:p>
            <a:r>
              <a:rPr lang="en-US"/>
              <a:t>What can we do?</a:t>
            </a:r>
            <a:endParaRPr lang="en-GB"/>
          </a:p>
        </p:txBody>
      </p:sp>
      <p:sp>
        <p:nvSpPr>
          <p:cNvPr id="3" name="Content Placeholder 2">
            <a:extLst>
              <a:ext uri="{FF2B5EF4-FFF2-40B4-BE49-F238E27FC236}">
                <a16:creationId xmlns:a16="http://schemas.microsoft.com/office/drawing/2014/main" id="{47E01922-3C8C-58C3-702D-B94A8525E010}"/>
              </a:ext>
            </a:extLst>
          </p:cNvPr>
          <p:cNvSpPr>
            <a:spLocks noGrp="1"/>
          </p:cNvSpPr>
          <p:nvPr>
            <p:ph sz="half" idx="1"/>
          </p:nvPr>
        </p:nvSpPr>
        <p:spPr>
          <a:xfrm>
            <a:off x="317574" y="1526646"/>
            <a:ext cx="6139008" cy="3292393"/>
          </a:xfrm>
        </p:spPr>
        <p:txBody>
          <a:bodyPr/>
          <a:lstStyle/>
          <a:p>
            <a:r>
              <a:rPr lang="en-US" sz="2200" dirty="0">
                <a:solidFill>
                  <a:schemeClr val="tx2"/>
                </a:solidFill>
              </a:rPr>
              <a:t>We want to balance our work with sustainability. </a:t>
            </a:r>
          </a:p>
          <a:p>
            <a:r>
              <a:rPr lang="en-US" sz="2200" dirty="0">
                <a:solidFill>
                  <a:schemeClr val="tx2"/>
                </a:solidFill>
              </a:rPr>
              <a:t>Let’s use AI when it is </a:t>
            </a:r>
            <a:r>
              <a:rPr lang="en-US" sz="2200" b="1" dirty="0">
                <a:solidFill>
                  <a:schemeClr val="tx2"/>
                </a:solidFill>
              </a:rPr>
              <a:t>useful and adds value</a:t>
            </a:r>
            <a:r>
              <a:rPr lang="en-US" sz="2200" dirty="0">
                <a:solidFill>
                  <a:schemeClr val="tx2"/>
                </a:solidFill>
              </a:rPr>
              <a:t>.</a:t>
            </a:r>
          </a:p>
          <a:p>
            <a:r>
              <a:rPr lang="en-US" sz="2200" dirty="0">
                <a:solidFill>
                  <a:schemeClr val="tx2"/>
                </a:solidFill>
              </a:rPr>
              <a:t>Pause before creating images.</a:t>
            </a:r>
          </a:p>
          <a:p>
            <a:endParaRPr lang="en-US" sz="2200" dirty="0">
              <a:solidFill>
                <a:schemeClr val="tx2"/>
              </a:solidFill>
            </a:endParaRPr>
          </a:p>
          <a:p>
            <a:endParaRPr lang="en-US" sz="2200" dirty="0">
              <a:solidFill>
                <a:schemeClr val="tx2"/>
              </a:solidFill>
            </a:endParaRPr>
          </a:p>
          <a:p>
            <a:endParaRPr lang="en-US" sz="2200" dirty="0">
              <a:solidFill>
                <a:schemeClr val="tx2"/>
              </a:solidFill>
            </a:endParaRPr>
          </a:p>
          <a:p>
            <a:endParaRPr lang="en-US" dirty="0"/>
          </a:p>
          <a:p>
            <a:endParaRPr lang="en-US" dirty="0"/>
          </a:p>
          <a:p>
            <a:endParaRPr lang="en-US" dirty="0"/>
          </a:p>
          <a:p>
            <a:endParaRPr lang="en-US" dirty="0"/>
          </a:p>
          <a:p>
            <a:endParaRPr lang="en-GB" dirty="0"/>
          </a:p>
        </p:txBody>
      </p:sp>
      <p:sp>
        <p:nvSpPr>
          <p:cNvPr id="5" name="Date Placeholder 4">
            <a:extLst>
              <a:ext uri="{FF2B5EF4-FFF2-40B4-BE49-F238E27FC236}">
                <a16:creationId xmlns:a16="http://schemas.microsoft.com/office/drawing/2014/main" id="{63FCCA62-79DF-D76E-F1C6-542397453DE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7" name="Slide Number Placeholder 6">
            <a:extLst>
              <a:ext uri="{FF2B5EF4-FFF2-40B4-BE49-F238E27FC236}">
                <a16:creationId xmlns:a16="http://schemas.microsoft.com/office/drawing/2014/main" id="{FFF6D0CE-61DA-BCA6-BDDE-0FC5C082164E}"/>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12" name="Subtitle 11">
            <a:extLst>
              <a:ext uri="{FF2B5EF4-FFF2-40B4-BE49-F238E27FC236}">
                <a16:creationId xmlns:a16="http://schemas.microsoft.com/office/drawing/2014/main" id="{5F88CF18-E43C-6B45-E188-5E425D3B33C4}"/>
              </a:ext>
            </a:extLst>
          </p:cNvPr>
          <p:cNvSpPr>
            <a:spLocks noGrp="1"/>
          </p:cNvSpPr>
          <p:nvPr>
            <p:ph type="subTitle" idx="13"/>
          </p:nvPr>
        </p:nvSpPr>
        <p:spPr/>
        <p:txBody>
          <a:bodyPr/>
          <a:lstStyle/>
          <a:p>
            <a:r>
              <a:rPr lang="en-US" err="1"/>
              <a:t>Minimising</a:t>
            </a:r>
            <a:r>
              <a:rPr lang="en-US"/>
              <a:t> impact through intelligent use</a:t>
            </a:r>
            <a:endParaRPr lang="en-GB"/>
          </a:p>
        </p:txBody>
      </p:sp>
      <p:pic>
        <p:nvPicPr>
          <p:cNvPr id="10" name="Content Placeholder 9">
            <a:extLst>
              <a:ext uri="{FF2B5EF4-FFF2-40B4-BE49-F238E27FC236}">
                <a16:creationId xmlns:a16="http://schemas.microsoft.com/office/drawing/2014/main" id="{BC717931-2175-02D3-A089-9F09FF46B8ED}"/>
              </a:ext>
            </a:extLst>
          </p:cNvPr>
          <p:cNvPicPr>
            <a:picLocks noGrp="1" noChangeAspect="1"/>
          </p:cNvPicPr>
          <p:nvPr>
            <p:ph sz="half" idx="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10903" y="3336670"/>
            <a:ext cx="4213035" cy="2201310"/>
          </a:xfrm>
        </p:spPr>
      </p:pic>
      <p:sp>
        <p:nvSpPr>
          <p:cNvPr id="6" name="TextBox 5">
            <a:extLst>
              <a:ext uri="{FF2B5EF4-FFF2-40B4-BE49-F238E27FC236}">
                <a16:creationId xmlns:a16="http://schemas.microsoft.com/office/drawing/2014/main" id="{2B99892B-A9FE-980E-CD75-8A19B1B76409}"/>
              </a:ext>
            </a:extLst>
          </p:cNvPr>
          <p:cNvSpPr txBox="1"/>
          <p:nvPr/>
        </p:nvSpPr>
        <p:spPr>
          <a:xfrm>
            <a:off x="7136577" y="5808866"/>
            <a:ext cx="4361688" cy="393343"/>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mperial Sans Text"/>
                <a:ea typeface="+mn-ea"/>
                <a:cs typeface="+mn-cs"/>
              </a:rPr>
              <a:t>We wouldn’t use a helicopter to go to the shops.</a:t>
            </a: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Imperial Sans Text"/>
              <a:ea typeface="+mn-ea"/>
              <a:cs typeface="+mn-cs"/>
            </a:endParaRPr>
          </a:p>
        </p:txBody>
      </p:sp>
      <p:sp>
        <p:nvSpPr>
          <p:cNvPr id="8" name="Content Placeholder 2">
            <a:extLst>
              <a:ext uri="{FF2B5EF4-FFF2-40B4-BE49-F238E27FC236}">
                <a16:creationId xmlns:a16="http://schemas.microsoft.com/office/drawing/2014/main" id="{DA12A5C9-5B67-2F46-E05B-7BFEC01E299E}"/>
              </a:ext>
            </a:extLst>
          </p:cNvPr>
          <p:cNvSpPr txBox="1">
            <a:spLocks/>
          </p:cNvSpPr>
          <p:nvPr/>
        </p:nvSpPr>
        <p:spPr>
          <a:xfrm>
            <a:off x="353517" y="2768021"/>
            <a:ext cx="5583238" cy="1505476"/>
          </a:xfrm>
          <a:prstGeom prst="rect">
            <a:avLst/>
          </a:prstGeom>
        </p:spPr>
        <p:txBody>
          <a:bodyPr vert="horz" lIns="0" tIns="0" rIns="0" bIns="0" rtlCol="0">
            <a:noAutofit/>
          </a:bodyPr>
          <a:lstStyle>
            <a:lvl1pPr marL="0" indent="0" algn="l" defTabSz="685765" rtl="0" eaLnBrk="1" latinLnBrk="0" hangingPunct="1">
              <a:lnSpc>
                <a:spcPct val="105000"/>
              </a:lnSpc>
              <a:spcBef>
                <a:spcPts val="0"/>
              </a:spcBef>
              <a:buFont typeface="Arial" panose="020B0604020202020204" pitchFamily="34" charset="0"/>
              <a:buNone/>
              <a:defRPr sz="2000" kern="1200">
                <a:solidFill>
                  <a:schemeClr val="tx1"/>
                </a:solidFill>
                <a:latin typeface="+mn-lt"/>
                <a:ea typeface="+mn-ea"/>
                <a:cs typeface="+mn-cs"/>
              </a:defRPr>
            </a:lvl1pPr>
            <a:lvl2pPr marL="0" indent="0" algn="l" defTabSz="685765" rtl="0" eaLnBrk="1" latinLnBrk="0" hangingPunct="1">
              <a:lnSpc>
                <a:spcPct val="105000"/>
              </a:lnSpc>
              <a:spcBef>
                <a:spcPts val="0"/>
              </a:spcBef>
              <a:buFont typeface="Arial" panose="020B0604020202020204" pitchFamily="34" charset="0"/>
              <a:buNone/>
              <a:defRPr sz="2000" b="0" kern="1200">
                <a:solidFill>
                  <a:schemeClr val="tx1"/>
                </a:solidFill>
                <a:latin typeface="+mj-lt"/>
                <a:ea typeface="+mn-ea"/>
                <a:cs typeface="+mn-cs"/>
              </a:defRPr>
            </a:lvl2pPr>
            <a:lvl3pPr marL="161991"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3pPr>
            <a:lvl4pPr marL="323984"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4pPr>
            <a:lvl5pPr marL="485975" indent="-161991" algn="l" defTabSz="685765" rtl="0" eaLnBrk="1" latinLnBrk="0" hangingPunct="1">
              <a:lnSpc>
                <a:spcPct val="105000"/>
              </a:lnSpc>
              <a:spcBef>
                <a:spcPts val="0"/>
              </a:spcBef>
              <a:buClr>
                <a:schemeClr val="accent1"/>
              </a:buClr>
              <a:buFont typeface="Arial" panose="020B0604020202020204" pitchFamily="34" charset="0"/>
              <a:buChar char="•"/>
              <a:defRPr sz="2000" kern="1200">
                <a:solidFill>
                  <a:schemeClr val="tx1"/>
                </a:solidFill>
                <a:latin typeface="+mn-lt"/>
                <a:ea typeface="+mn-ea"/>
                <a:cs typeface="+mn-cs"/>
              </a:defRPr>
            </a:lvl5pPr>
            <a:lvl6pPr marL="1885853"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2228736"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2571618"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2914501" indent="-171441" algn="l" defTabSz="685765"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a:lstStyle>
          <a:p>
            <a:pPr marL="0" marR="0" lvl="0" indent="0" algn="l" defTabSz="685765" rtl="0" eaLnBrk="1" fontAlgn="auto" latinLnBrk="0" hangingPunct="1">
              <a:lnSpc>
                <a:spcPct val="105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Imperial Sans Text"/>
              <a:ea typeface="+mn-ea"/>
              <a:cs typeface="+mn-cs"/>
            </a:endParaRPr>
          </a:p>
          <a:p>
            <a:pPr marL="0" marR="0" lvl="0" indent="0" algn="l" defTabSz="685765" rtl="0" eaLnBrk="1" fontAlgn="auto" latinLnBrk="0" hangingPunct="1">
              <a:lnSpc>
                <a:spcPct val="105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Imperial Sans Text"/>
                <a:ea typeface="+mn-ea"/>
                <a:cs typeface="+mn-cs"/>
              </a:rPr>
              <a:t>Find the lowest powered AI that will do the job.</a:t>
            </a:r>
          </a:p>
          <a:p>
            <a:pPr marL="0" marR="0" lvl="0" indent="0" algn="l" defTabSz="685765" rtl="0" eaLnBrk="1" fontAlgn="auto" latinLnBrk="0" hangingPunct="1">
              <a:lnSpc>
                <a:spcPct val="105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Imperial Sans Text"/>
              <a:ea typeface="+mn-ea"/>
              <a:cs typeface="+mn-cs"/>
            </a:endParaRPr>
          </a:p>
          <a:p>
            <a:pPr marL="0" marR="0" lvl="0" indent="0" algn="l" defTabSz="685765" rtl="0" eaLnBrk="1" fontAlgn="auto" latinLnBrk="0" hangingPunct="1">
              <a:lnSpc>
                <a:spcPct val="105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Imperial Sans Text"/>
                <a:ea typeface="+mn-ea"/>
                <a:cs typeface="+mn-cs"/>
              </a:rPr>
              <a:t>Look into local LLMs which are not connected to the cloud. </a:t>
            </a:r>
            <a:endParaRPr kumimoji="0" lang="en-GB" sz="2000" b="0" i="0" u="none" strike="noStrike" kern="1200" cap="none" spc="0" normalizeH="0" baseline="0" noProof="0" dirty="0">
              <a:ln>
                <a:noFill/>
              </a:ln>
              <a:solidFill>
                <a:prstClr val="black"/>
              </a:solidFill>
              <a:effectLst/>
              <a:uLnTx/>
              <a:uFillTx/>
              <a:latin typeface="Imperial Sans Text"/>
              <a:ea typeface="+mn-ea"/>
              <a:cs typeface="+mn-cs"/>
            </a:endParaRPr>
          </a:p>
        </p:txBody>
      </p:sp>
      <p:sp>
        <p:nvSpPr>
          <p:cNvPr id="9" name="TextBox 8">
            <a:extLst>
              <a:ext uri="{FF2B5EF4-FFF2-40B4-BE49-F238E27FC236}">
                <a16:creationId xmlns:a16="http://schemas.microsoft.com/office/drawing/2014/main" id="{3595714D-6AE2-86B4-568A-C6BD2B496541}"/>
              </a:ext>
            </a:extLst>
          </p:cNvPr>
          <p:cNvSpPr txBox="1"/>
          <p:nvPr/>
        </p:nvSpPr>
        <p:spPr>
          <a:xfrm>
            <a:off x="325800" y="4867425"/>
            <a:ext cx="5693664" cy="1341111"/>
          </a:xfrm>
          <a:prstGeom prst="rect">
            <a:avLst/>
          </a:prstGeom>
          <a:noFill/>
        </p:spPr>
        <p:txBody>
          <a:bodyPr wrap="square" lIns="0" tIns="0" rIns="0" bIns="0" rtlCol="0">
            <a:no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Imperial Sans Text"/>
                <a:ea typeface="+mn-ea"/>
                <a:cs typeface="+mn-cs"/>
              </a:rPr>
              <a:t>Research: Using </a:t>
            </a:r>
            <a:r>
              <a:rPr kumimoji="0" lang="en-US" sz="2000" b="1" i="0" u="none" strike="noStrike" kern="1200" cap="none" spc="0" normalizeH="0" baseline="0" noProof="0" dirty="0">
                <a:ln>
                  <a:noFill/>
                </a:ln>
                <a:solidFill>
                  <a:prstClr val="black"/>
                </a:solidFill>
                <a:effectLst/>
                <a:uLnTx/>
                <a:uFillTx/>
                <a:latin typeface="Imperial Sans Text"/>
                <a:ea typeface="+mn-ea"/>
                <a:cs typeface="+mn-cs"/>
              </a:rPr>
              <a:t>AI for people and planet</a:t>
            </a:r>
          </a:p>
          <a:p>
            <a:pPr marL="285750" marR="0" lvl="0" indent="-28575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mperial Sans Text"/>
                <a:ea typeface="+mn-ea"/>
                <a:cs typeface="+mn-cs"/>
              </a:rPr>
              <a:t>Ecological studies </a:t>
            </a:r>
          </a:p>
          <a:p>
            <a:pPr marL="285750" marR="0" lvl="0" indent="-285750" algn="l" defTabSz="9144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mperial Sans Text"/>
                <a:ea typeface="+mn-ea"/>
                <a:cs typeface="+mn-cs"/>
              </a:rPr>
              <a:t>Energy efficiency</a:t>
            </a:r>
            <a:endParaRPr kumimoji="0" lang="en-GB" sz="2000" b="0" i="0" u="none" strike="noStrike" kern="1200" cap="none" spc="0" normalizeH="0" baseline="0" noProof="0" dirty="0">
              <a:ln>
                <a:noFill/>
              </a:ln>
              <a:solidFill>
                <a:prstClr val="black"/>
              </a:solidFill>
              <a:effectLst/>
              <a:uLnTx/>
              <a:uFillTx/>
              <a:latin typeface="Imperial Sans Text"/>
              <a:ea typeface="+mn-ea"/>
              <a:cs typeface="+mn-cs"/>
            </a:endParaRPr>
          </a:p>
        </p:txBody>
      </p:sp>
      <p:pic>
        <p:nvPicPr>
          <p:cNvPr id="11" name="Picture 10">
            <a:extLst>
              <a:ext uri="{FF2B5EF4-FFF2-40B4-BE49-F238E27FC236}">
                <a16:creationId xmlns:a16="http://schemas.microsoft.com/office/drawing/2014/main" id="{1F820576-E26D-7511-3A0F-D1FD4A54DD48}"/>
              </a:ext>
            </a:extLst>
          </p:cNvPr>
          <p:cNvPicPr>
            <a:picLocks noChangeAspect="1"/>
          </p:cNvPicPr>
          <p:nvPr/>
        </p:nvPicPr>
        <p:blipFill>
          <a:blip r:embed="rId4"/>
          <a:stretch>
            <a:fillRect/>
          </a:stretch>
        </p:blipFill>
        <p:spPr>
          <a:xfrm>
            <a:off x="7708937" y="421133"/>
            <a:ext cx="2613711" cy="2553818"/>
          </a:xfrm>
          <a:prstGeom prst="rect">
            <a:avLst/>
          </a:prstGeom>
        </p:spPr>
      </p:pic>
    </p:spTree>
    <p:extLst>
      <p:ext uri="{BB962C8B-B14F-4D97-AF65-F5344CB8AC3E}">
        <p14:creationId xmlns:p14="http://schemas.microsoft.com/office/powerpoint/2010/main" val="20577001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96F4A-C973-C0A4-AEBC-88CC7BC0A85A}"/>
              </a:ext>
            </a:extLst>
          </p:cNvPr>
          <p:cNvSpPr>
            <a:spLocks noGrp="1"/>
          </p:cNvSpPr>
          <p:nvPr>
            <p:ph type="title"/>
          </p:nvPr>
        </p:nvSpPr>
        <p:spPr>
          <a:xfrm>
            <a:off x="416877" y="684737"/>
            <a:ext cx="11541025" cy="378044"/>
          </a:xfrm>
        </p:spPr>
        <p:txBody>
          <a:bodyPr>
            <a:normAutofit fontScale="90000"/>
          </a:bodyPr>
          <a:lstStyle/>
          <a:p>
            <a:r>
              <a:rPr lang="en-US" sz="3200" dirty="0"/>
              <a:t>Thank you for listening</a:t>
            </a:r>
            <a:endParaRPr lang="en-GB" sz="3200" dirty="0"/>
          </a:p>
        </p:txBody>
      </p:sp>
      <p:sp>
        <p:nvSpPr>
          <p:cNvPr id="5" name="Date Placeholder 4">
            <a:extLst>
              <a:ext uri="{FF2B5EF4-FFF2-40B4-BE49-F238E27FC236}">
                <a16:creationId xmlns:a16="http://schemas.microsoft.com/office/drawing/2014/main" id="{7E58D5A5-6599-F993-3C8B-3E25C57FAF84}"/>
              </a:ext>
            </a:extLst>
          </p:cNvPr>
          <p:cNvSpPr>
            <a:spLocks noGrp="1"/>
          </p:cNvSpPr>
          <p:nvPr>
            <p:ph type="dt" sz="half" idx="10"/>
          </p:nvPr>
        </p:nvSpPr>
        <p:spPr/>
        <p:txBody>
          <a:bodyPr/>
          <a:lstStyle/>
          <a:p>
            <a:fld id="{346A1A2B-CF7F-473B-9B6E-338875BBB07A}" type="datetime1">
              <a:rPr lang="en-GB" smtClean="0"/>
              <a:t>28/08/2026</a:t>
            </a:fld>
            <a:endParaRPr lang="en-GB"/>
          </a:p>
        </p:txBody>
      </p:sp>
      <p:sp>
        <p:nvSpPr>
          <p:cNvPr id="7" name="Slide Number Placeholder 6">
            <a:extLst>
              <a:ext uri="{FF2B5EF4-FFF2-40B4-BE49-F238E27FC236}">
                <a16:creationId xmlns:a16="http://schemas.microsoft.com/office/drawing/2014/main" id="{8D7F7E20-3F04-F144-451A-CA1D66AE3AB9}"/>
              </a:ext>
            </a:extLst>
          </p:cNvPr>
          <p:cNvSpPr>
            <a:spLocks noGrp="1"/>
          </p:cNvSpPr>
          <p:nvPr>
            <p:ph type="sldNum" sz="quarter" idx="12"/>
          </p:nvPr>
        </p:nvSpPr>
        <p:spPr/>
        <p:txBody>
          <a:bodyPr/>
          <a:lstStyle/>
          <a:p>
            <a:fld id="{CBA53E11-492D-48B3-9F9B-09541CA2A39A}" type="slidenum">
              <a:rPr lang="en-GB" smtClean="0"/>
              <a:t>15</a:t>
            </a:fld>
            <a:endParaRPr lang="en-GB"/>
          </a:p>
        </p:txBody>
      </p:sp>
      <p:pic>
        <p:nvPicPr>
          <p:cNvPr id="3" name="Picture 2">
            <a:extLst>
              <a:ext uri="{FF2B5EF4-FFF2-40B4-BE49-F238E27FC236}">
                <a16:creationId xmlns:a16="http://schemas.microsoft.com/office/drawing/2014/main" id="{7583456E-C888-6D86-438B-8DE9B585A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220" y="4518471"/>
            <a:ext cx="1818763" cy="1818763"/>
          </a:xfrm>
          <a:prstGeom prst="rect">
            <a:avLst/>
          </a:prstGeom>
        </p:spPr>
      </p:pic>
      <p:sp>
        <p:nvSpPr>
          <p:cNvPr id="6" name="TextBox 5">
            <a:extLst>
              <a:ext uri="{FF2B5EF4-FFF2-40B4-BE49-F238E27FC236}">
                <a16:creationId xmlns:a16="http://schemas.microsoft.com/office/drawing/2014/main" id="{408BC303-8A5D-1910-713E-6FA499F83323}"/>
              </a:ext>
            </a:extLst>
          </p:cNvPr>
          <p:cNvSpPr txBox="1"/>
          <p:nvPr/>
        </p:nvSpPr>
        <p:spPr>
          <a:xfrm>
            <a:off x="407161" y="1167970"/>
            <a:ext cx="11049699" cy="875550"/>
          </a:xfrm>
          <a:prstGeom prst="rect">
            <a:avLst/>
          </a:prstGeom>
          <a:noFill/>
        </p:spPr>
        <p:txBody>
          <a:bodyPr wrap="square" lIns="0" tIns="0" rIns="0" bIns="0" rtlCol="0">
            <a:noAutofit/>
          </a:bodyPr>
          <a:lstStyle/>
          <a:p>
            <a:pPr algn="l">
              <a:lnSpc>
                <a:spcPct val="105000"/>
              </a:lnSpc>
            </a:pPr>
            <a:r>
              <a:rPr lang="en-US" sz="2000" b="1" dirty="0">
                <a:solidFill>
                  <a:schemeClr val="tx1"/>
                </a:solidFill>
              </a:rPr>
              <a:t>Feel free to contact me: Dr Hannah Scott: h.scott@imperial.ac.uk</a:t>
            </a:r>
            <a:endParaRPr lang="en-GB" sz="2000" b="1" dirty="0">
              <a:solidFill>
                <a:schemeClr val="tx1"/>
              </a:solidFill>
            </a:endParaRPr>
          </a:p>
        </p:txBody>
      </p:sp>
      <p:pic>
        <p:nvPicPr>
          <p:cNvPr id="9" name="Picture 8" descr="A person working on a computer&#10;&#10;AI-generated content may be incorrect.">
            <a:extLst>
              <a:ext uri="{FF2B5EF4-FFF2-40B4-BE49-F238E27FC236}">
                <a16:creationId xmlns:a16="http://schemas.microsoft.com/office/drawing/2014/main" id="{2CAA7E52-C422-DC75-36A3-E287A9B09CFC}"/>
              </a:ext>
            </a:extLst>
          </p:cNvPr>
          <p:cNvPicPr>
            <a:picLocks noChangeAspect="1"/>
          </p:cNvPicPr>
          <p:nvPr/>
        </p:nvPicPr>
        <p:blipFill>
          <a:blip r:embed="rId3"/>
          <a:stretch>
            <a:fillRect/>
          </a:stretch>
        </p:blipFill>
        <p:spPr>
          <a:xfrm>
            <a:off x="779067" y="1824710"/>
            <a:ext cx="3824982" cy="2500402"/>
          </a:xfrm>
          <a:prstGeom prst="rect">
            <a:avLst/>
          </a:prstGeom>
        </p:spPr>
      </p:pic>
      <p:pic>
        <p:nvPicPr>
          <p:cNvPr id="12" name="Picture 11" descr="A qr code with black squares&#10;&#10;AI-generated content may be incorrect.">
            <a:extLst>
              <a:ext uri="{FF2B5EF4-FFF2-40B4-BE49-F238E27FC236}">
                <a16:creationId xmlns:a16="http://schemas.microsoft.com/office/drawing/2014/main" id="{5EC3C3A4-2450-3D25-7B59-B9EB3CE83B75}"/>
              </a:ext>
            </a:extLst>
          </p:cNvPr>
          <p:cNvPicPr>
            <a:picLocks noChangeAspect="1"/>
          </p:cNvPicPr>
          <p:nvPr/>
        </p:nvPicPr>
        <p:blipFill>
          <a:blip r:embed="rId4"/>
          <a:stretch>
            <a:fillRect/>
          </a:stretch>
        </p:blipFill>
        <p:spPr>
          <a:xfrm>
            <a:off x="9471331" y="4346509"/>
            <a:ext cx="2047875" cy="1990725"/>
          </a:xfrm>
          <a:prstGeom prst="rect">
            <a:avLst/>
          </a:prstGeom>
        </p:spPr>
      </p:pic>
      <p:sp>
        <p:nvSpPr>
          <p:cNvPr id="13" name="TextBox 12">
            <a:extLst>
              <a:ext uri="{FF2B5EF4-FFF2-40B4-BE49-F238E27FC236}">
                <a16:creationId xmlns:a16="http://schemas.microsoft.com/office/drawing/2014/main" id="{A8C52495-E7C9-BC85-0475-AD63093B0FEA}"/>
              </a:ext>
            </a:extLst>
          </p:cNvPr>
          <p:cNvSpPr txBox="1"/>
          <p:nvPr/>
        </p:nvSpPr>
        <p:spPr>
          <a:xfrm>
            <a:off x="9471331" y="2874720"/>
            <a:ext cx="2047875" cy="612723"/>
          </a:xfrm>
          <a:prstGeom prst="rect">
            <a:avLst/>
          </a:prstGeom>
          <a:noFill/>
        </p:spPr>
        <p:txBody>
          <a:bodyPr wrap="square" lIns="0" tIns="0" rIns="0" bIns="0" rtlCol="0">
            <a:noAutofit/>
          </a:bodyPr>
          <a:lstStyle/>
          <a:p>
            <a:pPr>
              <a:lnSpc>
                <a:spcPct val="105000"/>
              </a:lnSpc>
            </a:pPr>
            <a:r>
              <a:rPr lang="en-US" sz="1600" b="1" dirty="0">
                <a:latin typeface="Imperial Sans Display"/>
              </a:rPr>
              <a:t>Take the Intro to </a:t>
            </a:r>
          </a:p>
          <a:p>
            <a:pPr>
              <a:lnSpc>
                <a:spcPct val="105000"/>
              </a:lnSpc>
            </a:pPr>
            <a:r>
              <a:rPr lang="en-US" sz="1600" b="1" dirty="0">
                <a:latin typeface="Imperial Sans Display"/>
              </a:rPr>
              <a:t>Generative AI course:</a:t>
            </a:r>
            <a:endParaRPr lang="en-GB" sz="1600" b="1" dirty="0">
              <a:latin typeface="Imperial Sans Display"/>
            </a:endParaRPr>
          </a:p>
        </p:txBody>
      </p:sp>
      <p:sp>
        <p:nvSpPr>
          <p:cNvPr id="8" name="TextBox 7">
            <a:extLst>
              <a:ext uri="{FF2B5EF4-FFF2-40B4-BE49-F238E27FC236}">
                <a16:creationId xmlns:a16="http://schemas.microsoft.com/office/drawing/2014/main" id="{8A2CBAC0-C831-032E-A56F-F32B16ABFBBA}"/>
              </a:ext>
            </a:extLst>
          </p:cNvPr>
          <p:cNvSpPr txBox="1"/>
          <p:nvPr/>
        </p:nvSpPr>
        <p:spPr>
          <a:xfrm>
            <a:off x="5217104" y="2981230"/>
            <a:ext cx="2902703" cy="727461"/>
          </a:xfrm>
          <a:prstGeom prst="rect">
            <a:avLst/>
          </a:prstGeom>
          <a:noFill/>
        </p:spPr>
        <p:txBody>
          <a:bodyPr wrap="square" lIns="0" tIns="0" rIns="0" bIns="0" rtlCol="0">
            <a:noAutofit/>
          </a:bodyPr>
          <a:lstStyle/>
          <a:p>
            <a:pPr>
              <a:lnSpc>
                <a:spcPct val="105000"/>
              </a:lnSpc>
            </a:pPr>
            <a:r>
              <a:rPr lang="en-US" sz="1600" b="1" dirty="0"/>
              <a:t>Research Compute Services: S</a:t>
            </a:r>
            <a:r>
              <a:rPr lang="en-US" sz="1600" b="1" dirty="0">
                <a:solidFill>
                  <a:schemeClr val="tx1"/>
                </a:solidFill>
              </a:rPr>
              <a:t>ustainable research course</a:t>
            </a:r>
            <a:endParaRPr lang="en-GB" sz="1600" b="1" dirty="0">
              <a:solidFill>
                <a:schemeClr val="tx1"/>
              </a:solidFill>
            </a:endParaRPr>
          </a:p>
        </p:txBody>
      </p:sp>
      <p:pic>
        <p:nvPicPr>
          <p:cNvPr id="10" name="Content Placeholder 11">
            <a:extLst>
              <a:ext uri="{FF2B5EF4-FFF2-40B4-BE49-F238E27FC236}">
                <a16:creationId xmlns:a16="http://schemas.microsoft.com/office/drawing/2014/main" id="{67474ECE-6C7F-381B-45BA-56212A4F729D}"/>
              </a:ext>
            </a:extLst>
          </p:cNvPr>
          <p:cNvPicPr>
            <a:picLocks noChangeAspect="1"/>
          </p:cNvPicPr>
          <p:nvPr/>
        </p:nvPicPr>
        <p:blipFill>
          <a:blip r:embed="rId5"/>
          <a:stretch>
            <a:fillRect/>
          </a:stretch>
        </p:blipFill>
        <p:spPr>
          <a:xfrm>
            <a:off x="5134078" y="3719738"/>
            <a:ext cx="2896376" cy="2636612"/>
          </a:xfrm>
          <a:prstGeom prst="rect">
            <a:avLst/>
          </a:prstGeom>
        </p:spPr>
      </p:pic>
    </p:spTree>
    <p:extLst>
      <p:ext uri="{BB962C8B-B14F-4D97-AF65-F5344CB8AC3E}">
        <p14:creationId xmlns:p14="http://schemas.microsoft.com/office/powerpoint/2010/main" val="4277971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A87AC-841F-C931-10E0-C0A758A8BD5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4B81A89-ED41-5005-B0E3-FEAFD78DAB9D}"/>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451616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3BB63-892E-073F-C254-D1D555090A43}"/>
              </a:ext>
            </a:extLst>
          </p:cNvPr>
          <p:cNvSpPr>
            <a:spLocks noGrp="1"/>
          </p:cNvSpPr>
          <p:nvPr>
            <p:ph type="title"/>
          </p:nvPr>
        </p:nvSpPr>
        <p:spPr/>
        <p:txBody>
          <a:bodyPr/>
          <a:lstStyle/>
          <a:p>
            <a:endParaRPr lang="en-GB"/>
          </a:p>
        </p:txBody>
      </p:sp>
      <p:sp>
        <p:nvSpPr>
          <p:cNvPr id="5" name="Date Placeholder 4">
            <a:extLst>
              <a:ext uri="{FF2B5EF4-FFF2-40B4-BE49-F238E27FC236}">
                <a16:creationId xmlns:a16="http://schemas.microsoft.com/office/drawing/2014/main" id="{4C0331F8-F9A0-789E-D656-870F1EFAA86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A1A2B-CF7F-473B-9B6E-338875BBB07A}" type="datetime1">
              <a:rPr kumimoji="0" lang="en-GB" sz="850" b="0" i="0" u="none" strike="noStrike" kern="1200" cap="none" spc="0" normalizeH="0" baseline="0" noProof="0" smtClean="0">
                <a:ln>
                  <a:noFill/>
                </a:ln>
                <a:solidFill>
                  <a:srgbClr val="0000CD"/>
                </a:solidFill>
                <a:effectLst/>
                <a:uLnTx/>
                <a:uFillTx/>
                <a:latin typeface="Imperial Sans Tex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28/08/2026</a:t>
            </a:fld>
            <a:endParaRPr kumimoji="0" lang="en-GB" sz="850" b="0" i="0" u="none" strike="noStrike" kern="1200" cap="none" spc="0" normalizeH="0" baseline="0" noProof="0">
              <a:ln>
                <a:noFill/>
              </a:ln>
              <a:solidFill>
                <a:srgbClr val="0000CD"/>
              </a:solidFill>
              <a:effectLst/>
              <a:uLnTx/>
              <a:uFillTx/>
              <a:latin typeface="Imperial Sans Text"/>
              <a:ea typeface="+mn-ea"/>
              <a:cs typeface="+mn-cs"/>
            </a:endParaRPr>
          </a:p>
        </p:txBody>
      </p:sp>
      <p:sp>
        <p:nvSpPr>
          <p:cNvPr id="7" name="Slide Number Placeholder 6">
            <a:extLst>
              <a:ext uri="{FF2B5EF4-FFF2-40B4-BE49-F238E27FC236}">
                <a16:creationId xmlns:a16="http://schemas.microsoft.com/office/drawing/2014/main" id="{815AA442-1805-51C5-BBBA-0CCE93A7981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A53E11-492D-48B3-9F9B-09541CA2A39A}" type="slidenum">
              <a:rPr kumimoji="0" lang="en-GB" sz="850" b="1" i="0" u="none" strike="noStrike" kern="1200" cap="none" spc="0" normalizeH="0" baseline="0" noProof="0" smtClean="0">
                <a:ln>
                  <a:noFill/>
                </a:ln>
                <a:solidFill>
                  <a:srgbClr val="0000CD"/>
                </a:solidFill>
                <a:effectLst/>
                <a:uLnTx/>
                <a:uFillTx/>
                <a:latin typeface="Imperial Sans Tex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GB" sz="850" b="1" i="0" u="none" strike="noStrike" kern="1200" cap="none" spc="0" normalizeH="0" baseline="0" noProof="0">
              <a:ln>
                <a:noFill/>
              </a:ln>
              <a:solidFill>
                <a:srgbClr val="0000CD"/>
              </a:solidFill>
              <a:effectLst/>
              <a:uLnTx/>
              <a:uFillTx/>
              <a:latin typeface="Imperial Sans Text"/>
              <a:ea typeface="+mn-ea"/>
              <a:cs typeface="+mn-cs"/>
            </a:endParaRPr>
          </a:p>
        </p:txBody>
      </p:sp>
      <p:sp>
        <p:nvSpPr>
          <p:cNvPr id="8" name="Subtitle 7">
            <a:extLst>
              <a:ext uri="{FF2B5EF4-FFF2-40B4-BE49-F238E27FC236}">
                <a16:creationId xmlns:a16="http://schemas.microsoft.com/office/drawing/2014/main" id="{90CF4B8F-C531-EE4B-07AE-DCA616D2B562}"/>
              </a:ext>
            </a:extLst>
          </p:cNvPr>
          <p:cNvSpPr>
            <a:spLocks noGrp="1"/>
          </p:cNvSpPr>
          <p:nvPr>
            <p:ph type="subTitle" idx="13"/>
          </p:nvPr>
        </p:nvSpPr>
        <p:spPr/>
        <p:txBody>
          <a:bodyPr/>
          <a:lstStyle/>
          <a:p>
            <a:endParaRPr lang="en-GB"/>
          </a:p>
        </p:txBody>
      </p:sp>
      <p:pic>
        <p:nvPicPr>
          <p:cNvPr id="9" name="Content Placeholder 8" descr="A person working on a computer&#10;&#10;AI-generated content may be incorrect.">
            <a:extLst>
              <a:ext uri="{FF2B5EF4-FFF2-40B4-BE49-F238E27FC236}">
                <a16:creationId xmlns:a16="http://schemas.microsoft.com/office/drawing/2014/main" id="{6A2A70D5-4983-D4FC-31D9-166CE3B584AB}"/>
              </a:ext>
            </a:extLst>
          </p:cNvPr>
          <p:cNvPicPr>
            <a:picLocks noGrp="1" noChangeAspect="1"/>
          </p:cNvPicPr>
          <p:nvPr>
            <p:ph sz="half" idx="1"/>
          </p:nvPr>
        </p:nvPicPr>
        <p:blipFill>
          <a:blip r:embed="rId2"/>
          <a:stretch>
            <a:fillRect/>
          </a:stretch>
        </p:blipFill>
        <p:spPr>
          <a:xfrm>
            <a:off x="130091" y="133432"/>
            <a:ext cx="9907527" cy="6530405"/>
          </a:xfrm>
          <a:prstGeom prst="rect">
            <a:avLst/>
          </a:prstGeom>
        </p:spPr>
      </p:pic>
      <p:pic>
        <p:nvPicPr>
          <p:cNvPr id="10" name="Content Placeholder 9">
            <a:extLst>
              <a:ext uri="{FF2B5EF4-FFF2-40B4-BE49-F238E27FC236}">
                <a16:creationId xmlns:a16="http://schemas.microsoft.com/office/drawing/2014/main" id="{4D7FC3EE-021F-2407-FDB3-CDE87B0A333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328829" y="2255100"/>
            <a:ext cx="2347799" cy="2347799"/>
          </a:xfrm>
          <a:prstGeom prst="rect">
            <a:avLst/>
          </a:prstGeom>
        </p:spPr>
      </p:pic>
    </p:spTree>
    <p:extLst>
      <p:ext uri="{BB962C8B-B14F-4D97-AF65-F5344CB8AC3E}">
        <p14:creationId xmlns:p14="http://schemas.microsoft.com/office/powerpoint/2010/main" val="996146425"/>
      </p:ext>
    </p:extLst>
  </p:cSld>
  <p:clrMapOvr>
    <a:masterClrMapping/>
  </p:clrMapOvr>
  <mc:AlternateContent xmlns:mc="http://schemas.openxmlformats.org/markup-compatibility/2006" xmlns:p14="http://schemas.microsoft.com/office/powerpoint/2010/main">
    <mc:Choice Requires="p14">
      <p:transition p14:dur="10" advClick="0" advTm="8000"/>
    </mc:Choice>
    <mc:Fallback xmlns="">
      <p:transition advClick="0"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185BBE-8C85-3C3C-FFDF-081C4B606E91}"/>
              </a:ext>
            </a:extLst>
          </p:cNvPr>
          <p:cNvPicPr>
            <a:picLocks noChangeAspect="1"/>
          </p:cNvPicPr>
          <p:nvPr/>
        </p:nvPicPr>
        <p:blipFill>
          <a:blip r:embed="rId2"/>
          <a:stretch>
            <a:fillRect/>
          </a:stretch>
        </p:blipFill>
        <p:spPr>
          <a:xfrm>
            <a:off x="3693512" y="455444"/>
            <a:ext cx="8468563" cy="4762992"/>
          </a:xfrm>
          <a:prstGeom prst="rect">
            <a:avLst/>
          </a:prstGeom>
        </p:spPr>
      </p:pic>
      <p:sp>
        <p:nvSpPr>
          <p:cNvPr id="7" name="TextBox 6">
            <a:extLst>
              <a:ext uri="{FF2B5EF4-FFF2-40B4-BE49-F238E27FC236}">
                <a16:creationId xmlns:a16="http://schemas.microsoft.com/office/drawing/2014/main" id="{A9EA061D-2612-C3C7-2D58-DD3D61E7FC64}"/>
              </a:ext>
            </a:extLst>
          </p:cNvPr>
          <p:cNvSpPr txBox="1"/>
          <p:nvPr/>
        </p:nvSpPr>
        <p:spPr>
          <a:xfrm>
            <a:off x="305829" y="456768"/>
            <a:ext cx="6900040" cy="428964"/>
          </a:xfrm>
          <a:prstGeom prst="rect">
            <a:avLst/>
          </a:prstGeom>
          <a:noFill/>
        </p:spPr>
        <p:txBody>
          <a:bodyPr wrap="square">
            <a:spAutoFit/>
          </a:bodyPr>
          <a:lstStyle/>
          <a:p>
            <a:pPr algn="l" rtl="0" fontAlgn="base">
              <a:lnSpc>
                <a:spcPts val="1898"/>
              </a:lnSpc>
              <a:buFont typeface="+mj-lt"/>
              <a:buAutoNum type="arabicPeriod"/>
            </a:pPr>
            <a:r>
              <a:rPr lang="en-US" sz="4000" b="1" i="0">
                <a:solidFill>
                  <a:srgbClr val="010280"/>
                </a:solidFill>
                <a:effectLst/>
                <a:latin typeface="Imperial Sans Display" panose="020B0803020202020204" pitchFamily="34" charset="77"/>
              </a:rPr>
              <a:t> Buy less and buy better</a:t>
            </a:r>
            <a:r>
              <a:rPr lang="en-US" sz="4000" b="0" i="0">
                <a:solidFill>
                  <a:srgbClr val="010280"/>
                </a:solidFill>
                <a:effectLst/>
                <a:latin typeface="Imperial Sans Display" panose="020B0803020202020204" pitchFamily="34" charset="77"/>
              </a:rPr>
              <a:t> </a:t>
            </a:r>
          </a:p>
        </p:txBody>
      </p:sp>
      <p:sp>
        <p:nvSpPr>
          <p:cNvPr id="9" name="TextBox 8">
            <a:extLst>
              <a:ext uri="{FF2B5EF4-FFF2-40B4-BE49-F238E27FC236}">
                <a16:creationId xmlns:a16="http://schemas.microsoft.com/office/drawing/2014/main" id="{49944873-AA57-CA01-E603-3616DDBF2C15}"/>
              </a:ext>
            </a:extLst>
          </p:cNvPr>
          <p:cNvSpPr txBox="1"/>
          <p:nvPr/>
        </p:nvSpPr>
        <p:spPr>
          <a:xfrm>
            <a:off x="305829" y="1116245"/>
            <a:ext cx="3091889" cy="2862322"/>
          </a:xfrm>
          <a:prstGeom prst="rect">
            <a:avLst/>
          </a:prstGeom>
          <a:noFill/>
        </p:spPr>
        <p:txBody>
          <a:bodyPr wrap="square">
            <a:spAutoFit/>
          </a:bodyPr>
          <a:lstStyle/>
          <a:p>
            <a:r>
              <a:rPr lang="en-US" dirty="0">
                <a:solidFill>
                  <a:srgbClr val="010280"/>
                </a:solidFill>
                <a:effectLst/>
                <a:latin typeface="Imperial Sans Display" panose="020B0503020202020204" pitchFamily="34" charset="77"/>
              </a:rPr>
              <a:t>A large volume of greenhouse gas emissions is released during the manufacturing process of ICT equipment, including phones, laptops, desktops, workstations </a:t>
            </a:r>
            <a:br>
              <a:rPr lang="en-US" dirty="0">
                <a:solidFill>
                  <a:srgbClr val="010280"/>
                </a:solidFill>
                <a:effectLst/>
                <a:latin typeface="Imperial Sans Display" panose="020B0503020202020204" pitchFamily="34" charset="77"/>
              </a:rPr>
            </a:br>
            <a:r>
              <a:rPr lang="en-US" dirty="0">
                <a:solidFill>
                  <a:srgbClr val="010280"/>
                </a:solidFill>
                <a:effectLst/>
                <a:latin typeface="Imperial Sans Display" panose="020B0503020202020204" pitchFamily="34" charset="77"/>
              </a:rPr>
              <a:t>and servers.</a:t>
            </a:r>
            <a:r>
              <a:rPr lang="en-US" b="1" dirty="0">
                <a:solidFill>
                  <a:srgbClr val="010280"/>
                </a:solidFill>
                <a:effectLst/>
                <a:latin typeface="Imperial Sans Display" panose="020B0503020202020204" pitchFamily="34" charset="77"/>
              </a:rPr>
              <a:t> </a:t>
            </a:r>
            <a:br>
              <a:rPr lang="en-US" b="1" dirty="0">
                <a:solidFill>
                  <a:srgbClr val="010280"/>
                </a:solidFill>
                <a:effectLst/>
                <a:latin typeface="Imperial Sans Display" panose="020B0503020202020204" pitchFamily="34" charset="77"/>
              </a:rPr>
            </a:br>
            <a:br>
              <a:rPr lang="en-US" b="1" dirty="0">
                <a:solidFill>
                  <a:srgbClr val="010280"/>
                </a:solidFill>
                <a:effectLst/>
                <a:latin typeface="Imperial Sans Display" panose="020B0503020202020204" pitchFamily="34" charset="77"/>
              </a:rPr>
            </a:br>
            <a:r>
              <a:rPr lang="en-US" b="1" dirty="0">
                <a:solidFill>
                  <a:srgbClr val="010280"/>
                </a:solidFill>
                <a:effectLst/>
                <a:latin typeface="Imperial Sans Display" panose="020B0503020202020204" pitchFamily="34" charset="77"/>
              </a:rPr>
              <a:t>This is called </a:t>
            </a:r>
            <a:br>
              <a:rPr lang="en-US" b="1" dirty="0">
                <a:solidFill>
                  <a:srgbClr val="010280"/>
                </a:solidFill>
                <a:effectLst/>
                <a:latin typeface="Imperial Sans Display" panose="020B0503020202020204" pitchFamily="34" charset="77"/>
              </a:rPr>
            </a:br>
            <a:r>
              <a:rPr lang="en-US" b="1" dirty="0">
                <a:solidFill>
                  <a:srgbClr val="010280"/>
                </a:solidFill>
                <a:effectLst/>
                <a:latin typeface="Imperial Sans Display" panose="020B0503020202020204" pitchFamily="34" charset="77"/>
              </a:rPr>
              <a:t>embodied carbon.  </a:t>
            </a:r>
            <a:endParaRPr lang="en-US" b="1" dirty="0">
              <a:solidFill>
                <a:srgbClr val="010280"/>
              </a:solidFill>
              <a:latin typeface="Imperial Sans Display" panose="020B0503020202020204" pitchFamily="34" charset="77"/>
            </a:endParaRPr>
          </a:p>
        </p:txBody>
      </p:sp>
      <p:pic>
        <p:nvPicPr>
          <p:cNvPr id="4" name="Picture 3">
            <a:extLst>
              <a:ext uri="{FF2B5EF4-FFF2-40B4-BE49-F238E27FC236}">
                <a16:creationId xmlns:a16="http://schemas.microsoft.com/office/drawing/2014/main" id="{BBE65F60-4E3A-C007-5598-4E783440664A}"/>
              </a:ext>
            </a:extLst>
          </p:cNvPr>
          <p:cNvPicPr>
            <a:picLocks noChangeAspect="1"/>
          </p:cNvPicPr>
          <p:nvPr/>
        </p:nvPicPr>
        <p:blipFill>
          <a:blip r:embed="rId3"/>
          <a:stretch>
            <a:fillRect/>
          </a:stretch>
        </p:blipFill>
        <p:spPr>
          <a:xfrm>
            <a:off x="376867" y="5445761"/>
            <a:ext cx="787790" cy="1081831"/>
          </a:xfrm>
          <a:prstGeom prst="rect">
            <a:avLst/>
          </a:prstGeom>
        </p:spPr>
      </p:pic>
      <p:sp>
        <p:nvSpPr>
          <p:cNvPr id="8" name="Round Diagonal Corner of Rectangle 7">
            <a:extLst>
              <a:ext uri="{FF2B5EF4-FFF2-40B4-BE49-F238E27FC236}">
                <a16:creationId xmlns:a16="http://schemas.microsoft.com/office/drawing/2014/main" id="{F6F4D7B7-5B07-63BF-9CE2-7095F5CE6FC1}"/>
              </a:ext>
            </a:extLst>
          </p:cNvPr>
          <p:cNvSpPr/>
          <p:nvPr/>
        </p:nvSpPr>
        <p:spPr>
          <a:xfrm>
            <a:off x="1626546" y="5431231"/>
            <a:ext cx="4783585" cy="1343655"/>
          </a:xfrm>
          <a:prstGeom prst="round2DiagRect">
            <a:avLst/>
          </a:prstGeom>
          <a:solidFill>
            <a:srgbClr val="B4A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A44924F-8327-29AB-1B9D-0AC4DEA3F832}"/>
              </a:ext>
            </a:extLst>
          </p:cNvPr>
          <p:cNvSpPr txBox="1"/>
          <p:nvPr/>
        </p:nvSpPr>
        <p:spPr>
          <a:xfrm>
            <a:off x="1712830" y="5528735"/>
            <a:ext cx="4697301" cy="1107996"/>
          </a:xfrm>
          <a:prstGeom prst="rect">
            <a:avLst/>
          </a:prstGeom>
          <a:noFill/>
        </p:spPr>
        <p:txBody>
          <a:bodyPr wrap="square" rtlCol="0">
            <a:spAutoFit/>
          </a:bodyPr>
          <a:lstStyle/>
          <a:p>
            <a:r>
              <a:rPr lang="en-US" sz="2200" b="1">
                <a:solidFill>
                  <a:srgbClr val="010280"/>
                </a:solidFill>
                <a:latin typeface="Imperial Sans Display" panose="020B0503020202020204" pitchFamily="34" charset="77"/>
              </a:rPr>
              <a:t>Only buy what is needed</a:t>
            </a:r>
          </a:p>
          <a:p>
            <a:r>
              <a:rPr lang="en-US" sz="2200">
                <a:solidFill>
                  <a:srgbClr val="010280"/>
                </a:solidFill>
                <a:latin typeface="Imperial Sans Display" panose="020B0503020202020204" pitchFamily="34" charset="77"/>
              </a:rPr>
              <a:t>Consider purchasing certified </a:t>
            </a:r>
            <a:br>
              <a:rPr lang="en-US" sz="2200">
                <a:solidFill>
                  <a:srgbClr val="010280"/>
                </a:solidFill>
                <a:latin typeface="Imperial Sans Display" panose="020B0503020202020204" pitchFamily="34" charset="77"/>
              </a:rPr>
            </a:br>
            <a:r>
              <a:rPr lang="en-US" sz="2200">
                <a:solidFill>
                  <a:srgbClr val="010280"/>
                </a:solidFill>
                <a:latin typeface="Imperial Sans Display" panose="020B0503020202020204" pitchFamily="34" charset="77"/>
              </a:rPr>
              <a:t>refurbished &amp; remanufactured devices</a:t>
            </a:r>
          </a:p>
        </p:txBody>
      </p:sp>
      <p:sp>
        <p:nvSpPr>
          <p:cNvPr id="10" name="Round Diagonal Corner of Rectangle 9">
            <a:extLst>
              <a:ext uri="{FF2B5EF4-FFF2-40B4-BE49-F238E27FC236}">
                <a16:creationId xmlns:a16="http://schemas.microsoft.com/office/drawing/2014/main" id="{51C87CCA-D54C-F7CB-5FCA-E497E0320D26}"/>
              </a:ext>
            </a:extLst>
          </p:cNvPr>
          <p:cNvSpPr/>
          <p:nvPr/>
        </p:nvSpPr>
        <p:spPr>
          <a:xfrm>
            <a:off x="6676077" y="5429724"/>
            <a:ext cx="5426263" cy="1343655"/>
          </a:xfrm>
          <a:prstGeom prst="round2DiagRect">
            <a:avLst/>
          </a:prstGeom>
          <a:solidFill>
            <a:srgbClr val="E6E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a:extLst>
              <a:ext uri="{FF2B5EF4-FFF2-40B4-BE49-F238E27FC236}">
                <a16:creationId xmlns:a16="http://schemas.microsoft.com/office/drawing/2014/main" id="{48A9BAF8-D59E-BEE8-F7B3-2D21C5A10349}"/>
              </a:ext>
            </a:extLst>
          </p:cNvPr>
          <p:cNvSpPr>
            <a:spLocks noChangeArrowheads="1"/>
          </p:cNvSpPr>
          <p:nvPr/>
        </p:nvSpPr>
        <p:spPr bwMode="auto">
          <a:xfrm>
            <a:off x="6850037" y="5593719"/>
            <a:ext cx="525230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sz="2200">
                <a:solidFill>
                  <a:srgbClr val="010280"/>
                </a:solidFill>
                <a:latin typeface="Imperial Sans Display" panose="020B0503020202020204" pitchFamily="34" charset="77"/>
              </a:rPr>
              <a:t>Consider using Imperial’s </a:t>
            </a:r>
            <a:r>
              <a:rPr lang="en-US" sz="2200" b="1">
                <a:solidFill>
                  <a:srgbClr val="010280"/>
                </a:solidFill>
                <a:latin typeface="Imperial Sans Display" panose="020B0503020202020204" pitchFamily="34" charset="77"/>
              </a:rPr>
              <a:t>Research</a:t>
            </a:r>
            <a:r>
              <a:rPr lang="en-US" sz="2200">
                <a:solidFill>
                  <a:srgbClr val="010280"/>
                </a:solidFill>
                <a:latin typeface="Imperial Sans Display" panose="020B0503020202020204" pitchFamily="34" charset="77"/>
              </a:rPr>
              <a:t> </a:t>
            </a:r>
            <a:r>
              <a:rPr lang="en-US" sz="2200" b="1">
                <a:solidFill>
                  <a:srgbClr val="010280"/>
                </a:solidFill>
                <a:latin typeface="Imperial Sans Display" panose="020B0503020202020204" pitchFamily="34" charset="77"/>
              </a:rPr>
              <a:t>Computing Service</a:t>
            </a:r>
            <a:r>
              <a:rPr lang="en-US" sz="2200">
                <a:solidFill>
                  <a:srgbClr val="010280"/>
                </a:solidFill>
                <a:latin typeface="Imperial Sans Display" panose="020B0503020202020204" pitchFamily="34" charset="77"/>
              </a:rPr>
              <a:t> instead of buying workstations/new servers for your research</a:t>
            </a:r>
          </a:p>
        </p:txBody>
      </p:sp>
    </p:spTree>
    <p:extLst>
      <p:ext uri="{BB962C8B-B14F-4D97-AF65-F5344CB8AC3E}">
        <p14:creationId xmlns:p14="http://schemas.microsoft.com/office/powerpoint/2010/main" val="227715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954C08-445B-6A60-F302-38EF3F051A52}"/>
              </a:ext>
            </a:extLst>
          </p:cNvPr>
          <p:cNvPicPr>
            <a:picLocks noChangeAspect="1"/>
          </p:cNvPicPr>
          <p:nvPr/>
        </p:nvPicPr>
        <p:blipFill>
          <a:blip r:embed="rId3"/>
          <a:srcRect l="24773" t="6105" r="32677" b="6105"/>
          <a:stretch>
            <a:fillRect/>
          </a:stretch>
        </p:blipFill>
        <p:spPr>
          <a:xfrm>
            <a:off x="3091006" y="1343009"/>
            <a:ext cx="4837280" cy="5613293"/>
          </a:xfrm>
          <a:prstGeom prst="rect">
            <a:avLst/>
          </a:prstGeom>
        </p:spPr>
      </p:pic>
      <p:sp>
        <p:nvSpPr>
          <p:cNvPr id="4" name="Round Diagonal Corner of Rectangle 3">
            <a:extLst>
              <a:ext uri="{FF2B5EF4-FFF2-40B4-BE49-F238E27FC236}">
                <a16:creationId xmlns:a16="http://schemas.microsoft.com/office/drawing/2014/main" id="{6631ECB0-BA53-ECC4-01AA-AD58BEA931DA}"/>
              </a:ext>
            </a:extLst>
          </p:cNvPr>
          <p:cNvSpPr/>
          <p:nvPr/>
        </p:nvSpPr>
        <p:spPr>
          <a:xfrm rot="10800000">
            <a:off x="7492434" y="1343010"/>
            <a:ext cx="4558266" cy="4912014"/>
          </a:xfrm>
          <a:prstGeom prst="round2DiagRect">
            <a:avLst/>
          </a:prstGeom>
          <a:solidFill>
            <a:srgbClr val="E6E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7F6380E-08A7-6F28-4781-29A68D05693D}"/>
              </a:ext>
            </a:extLst>
          </p:cNvPr>
          <p:cNvSpPr txBox="1"/>
          <p:nvPr/>
        </p:nvSpPr>
        <p:spPr>
          <a:xfrm>
            <a:off x="330542" y="366349"/>
            <a:ext cx="8405954" cy="1323439"/>
          </a:xfrm>
          <a:prstGeom prst="rect">
            <a:avLst/>
          </a:prstGeom>
          <a:noFill/>
        </p:spPr>
        <p:txBody>
          <a:bodyPr wrap="square">
            <a:spAutoFit/>
          </a:bodyPr>
          <a:lstStyle/>
          <a:p>
            <a:pPr fontAlgn="base">
              <a:buFont typeface="+mj-lt"/>
              <a:buAutoNum type="arabicPeriod" startAt="2"/>
            </a:pPr>
            <a:r>
              <a:rPr lang="en-GB" sz="4000" b="1">
                <a:solidFill>
                  <a:srgbClr val="010280"/>
                </a:solidFill>
                <a:latin typeface="Imperial Sans Display" panose="020B0503020202020204" pitchFamily="34" charset="77"/>
              </a:rPr>
              <a:t> Use Better - With great AI power comes great responsibility</a:t>
            </a:r>
          </a:p>
        </p:txBody>
      </p:sp>
      <p:sp>
        <p:nvSpPr>
          <p:cNvPr id="9" name="TextBox 8">
            <a:extLst>
              <a:ext uri="{FF2B5EF4-FFF2-40B4-BE49-F238E27FC236}">
                <a16:creationId xmlns:a16="http://schemas.microsoft.com/office/drawing/2014/main" id="{8B86DC05-B469-8E01-C8D4-089070CC457D}"/>
              </a:ext>
            </a:extLst>
          </p:cNvPr>
          <p:cNvSpPr txBox="1"/>
          <p:nvPr/>
        </p:nvSpPr>
        <p:spPr>
          <a:xfrm>
            <a:off x="330542" y="1859339"/>
            <a:ext cx="3571403" cy="3139321"/>
          </a:xfrm>
          <a:prstGeom prst="rect">
            <a:avLst/>
          </a:prstGeom>
          <a:noFill/>
        </p:spPr>
        <p:txBody>
          <a:bodyPr wrap="square">
            <a:spAutoFit/>
          </a:bodyPr>
          <a:lstStyle/>
          <a:p>
            <a:r>
              <a:rPr lang="en-GB">
                <a:solidFill>
                  <a:srgbClr val="010280"/>
                </a:solidFill>
                <a:latin typeface="Imperial Sans Display" panose="020B0503020202020204" pitchFamily="34" charset="77"/>
              </a:rPr>
              <a:t>AI comes with a significant environmental cost, consuming vast amounts of electricity and water, with its impact growing exponentially each year.</a:t>
            </a:r>
          </a:p>
          <a:p>
            <a:endParaRPr lang="en-GB">
              <a:solidFill>
                <a:srgbClr val="010280"/>
              </a:solidFill>
              <a:latin typeface="Imperial Sans Display" panose="020B0503020202020204" pitchFamily="34" charset="77"/>
            </a:endParaRPr>
          </a:p>
          <a:p>
            <a:r>
              <a:rPr lang="en-GB">
                <a:solidFill>
                  <a:srgbClr val="010280"/>
                </a:solidFill>
                <a:latin typeface="Imperial Sans Display" panose="020B0503020202020204" pitchFamily="34" charset="77"/>
              </a:rPr>
              <a:t>It has been predicted that during 2026 the electricity used by data centres will reach a level equivalent to the fifth largest electricity consuming country*</a:t>
            </a:r>
          </a:p>
        </p:txBody>
      </p:sp>
      <p:sp>
        <p:nvSpPr>
          <p:cNvPr id="10" name="Rectangle 1">
            <a:extLst>
              <a:ext uri="{FF2B5EF4-FFF2-40B4-BE49-F238E27FC236}">
                <a16:creationId xmlns:a16="http://schemas.microsoft.com/office/drawing/2014/main" id="{CAF6724D-0F2C-CCEC-FAD1-0480A2A38972}"/>
              </a:ext>
            </a:extLst>
          </p:cNvPr>
          <p:cNvSpPr>
            <a:spLocks noChangeArrowheads="1"/>
          </p:cNvSpPr>
          <p:nvPr/>
        </p:nvSpPr>
        <p:spPr bwMode="auto">
          <a:xfrm>
            <a:off x="7767373" y="1567050"/>
            <a:ext cx="4137554"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2400" dirty="0">
                <a:solidFill>
                  <a:srgbClr val="010280"/>
                </a:solidFill>
                <a:latin typeface="Imperial Sans Display" panose="020B0503020202020204" pitchFamily="34" charset="77"/>
              </a:rPr>
              <a:t>For everyday use, ask:</a:t>
            </a:r>
          </a:p>
          <a:p>
            <a:pPr lvl="0"/>
            <a:r>
              <a:rPr lang="en-US" sz="2400" b="1" dirty="0">
                <a:solidFill>
                  <a:srgbClr val="010280"/>
                </a:solidFill>
                <a:latin typeface="Imperial Sans Display" panose="020B0503020202020204" pitchFamily="34" charset="77"/>
              </a:rPr>
              <a:t>Is it truly necessary for </a:t>
            </a:r>
            <a:br>
              <a:rPr lang="en-US" sz="2400" b="1" dirty="0">
                <a:solidFill>
                  <a:srgbClr val="010280"/>
                </a:solidFill>
                <a:latin typeface="Imperial Sans Display" panose="020B0503020202020204" pitchFamily="34" charset="77"/>
              </a:rPr>
            </a:br>
            <a:r>
              <a:rPr lang="en-US" sz="2400" b="1" dirty="0">
                <a:solidFill>
                  <a:srgbClr val="010280"/>
                </a:solidFill>
                <a:latin typeface="Imperial Sans Display" panose="020B0503020202020204" pitchFamily="34" charset="77"/>
              </a:rPr>
              <a:t>this task? </a:t>
            </a:r>
            <a:r>
              <a:rPr lang="en-US" sz="2400" dirty="0">
                <a:solidFill>
                  <a:srgbClr val="010280"/>
                </a:solidFill>
                <a:latin typeface="Imperial Sans Display" panose="020B0503020202020204" pitchFamily="34" charset="77"/>
              </a:rPr>
              <a:t>e.g. Do you need to use dAIsy or MS Copilot for that email? </a:t>
            </a:r>
            <a:endParaRPr lang="en-GB" sz="2400" dirty="0">
              <a:solidFill>
                <a:srgbClr val="010280"/>
              </a:solidFill>
              <a:latin typeface="Imperial Sans Display" panose="020B0503020202020204" pitchFamily="34" charset="77"/>
            </a:endParaRPr>
          </a:p>
          <a:p>
            <a:r>
              <a:rPr lang="en-GB" sz="2400" dirty="0">
                <a:solidFill>
                  <a:srgbClr val="010280"/>
                </a:solidFill>
                <a:latin typeface="Imperial Sans Display" panose="020B0503020202020204" pitchFamily="34" charset="77"/>
              </a:rPr>
              <a:t> </a:t>
            </a:r>
          </a:p>
          <a:p>
            <a:pPr lvl="0"/>
            <a:r>
              <a:rPr lang="en-US" sz="2400" dirty="0">
                <a:solidFill>
                  <a:srgbClr val="010280"/>
                </a:solidFill>
                <a:latin typeface="Imperial Sans Display" panose="020B0503020202020204" pitchFamily="34" charset="77"/>
              </a:rPr>
              <a:t>For research</a:t>
            </a:r>
            <a:r>
              <a:rPr lang="en-US" sz="2400" b="1" dirty="0">
                <a:solidFill>
                  <a:srgbClr val="010280"/>
                </a:solidFill>
                <a:latin typeface="Imperial Sans Display" panose="020B0503020202020204" pitchFamily="34" charset="77"/>
              </a:rPr>
              <a:t>, </a:t>
            </a:r>
            <a:r>
              <a:rPr lang="en-US" sz="2400" dirty="0">
                <a:solidFill>
                  <a:srgbClr val="010280"/>
                </a:solidFill>
                <a:latin typeface="Imperial Sans Display" panose="020B0503020202020204" pitchFamily="34" charset="77"/>
              </a:rPr>
              <a:t>use it </a:t>
            </a:r>
            <a:r>
              <a:rPr lang="en-US" sz="2400" b="1" dirty="0">
                <a:solidFill>
                  <a:srgbClr val="010280"/>
                </a:solidFill>
                <a:latin typeface="Imperial Sans Display" panose="020B0503020202020204" pitchFamily="34" charset="77"/>
              </a:rPr>
              <a:t>well</a:t>
            </a:r>
            <a:r>
              <a:rPr lang="en-US" sz="2400" dirty="0">
                <a:solidFill>
                  <a:srgbClr val="010280"/>
                </a:solidFill>
                <a:latin typeface="Imperial Sans Display" panose="020B0503020202020204" pitchFamily="34" charset="77"/>
              </a:rPr>
              <a:t>, </a:t>
            </a:r>
            <a:r>
              <a:rPr lang="en-US" sz="2400" b="1" dirty="0">
                <a:solidFill>
                  <a:srgbClr val="010280"/>
                </a:solidFill>
                <a:latin typeface="Imperial Sans Display" panose="020B0503020202020204" pitchFamily="34" charset="77"/>
              </a:rPr>
              <a:t>wisely </a:t>
            </a:r>
            <a:r>
              <a:rPr lang="en-US" sz="2400" dirty="0">
                <a:solidFill>
                  <a:srgbClr val="010280"/>
                </a:solidFill>
                <a:latin typeface="Imperial Sans Display" panose="020B0503020202020204" pitchFamily="34" charset="77"/>
              </a:rPr>
              <a:t>and </a:t>
            </a:r>
            <a:r>
              <a:rPr lang="en-US" sz="2400" b="1" dirty="0">
                <a:solidFill>
                  <a:srgbClr val="010280"/>
                </a:solidFill>
                <a:latin typeface="Imperial Sans Display" panose="020B0503020202020204" pitchFamily="34" charset="77"/>
              </a:rPr>
              <a:t>efficiently</a:t>
            </a:r>
            <a:r>
              <a:rPr lang="en-US" sz="2400" dirty="0">
                <a:solidFill>
                  <a:srgbClr val="010280"/>
                </a:solidFill>
                <a:latin typeface="Imperial Sans Display" panose="020B0503020202020204" pitchFamily="34" charset="77"/>
              </a:rPr>
              <a:t> and</a:t>
            </a:r>
            <a:r>
              <a:rPr lang="en-GB" sz="2400" dirty="0">
                <a:solidFill>
                  <a:srgbClr val="010280"/>
                </a:solidFill>
                <a:latin typeface="Imperial Sans Display" panose="020B0503020202020204" pitchFamily="34" charset="77"/>
              </a:rPr>
              <a:t> </a:t>
            </a:r>
            <a:r>
              <a:rPr lang="en-US" sz="2400" dirty="0">
                <a:solidFill>
                  <a:srgbClr val="010280"/>
                </a:solidFill>
                <a:latin typeface="Imperial Sans Display" panose="020B0503020202020204" pitchFamily="34" charset="77"/>
              </a:rPr>
              <a:t>when it adds real </a:t>
            </a:r>
            <a:r>
              <a:rPr lang="en-US" sz="2400" b="1" dirty="0">
                <a:solidFill>
                  <a:srgbClr val="010280"/>
                </a:solidFill>
                <a:latin typeface="Imperial Sans Display" panose="020B0503020202020204" pitchFamily="34" charset="77"/>
              </a:rPr>
              <a:t>additional value</a:t>
            </a:r>
            <a:r>
              <a:rPr lang="en-US" sz="2400" dirty="0">
                <a:solidFill>
                  <a:srgbClr val="010280"/>
                </a:solidFill>
                <a:latin typeface="Imperial Sans Display" panose="020B0503020202020204" pitchFamily="34" charset="77"/>
              </a:rPr>
              <a:t>.</a:t>
            </a:r>
            <a:endParaRPr lang="en-GB" sz="2400" dirty="0">
              <a:solidFill>
                <a:srgbClr val="010280"/>
              </a:solidFill>
              <a:latin typeface="Imperial Sans Display" panose="020B0503020202020204" pitchFamily="34" charset="77"/>
            </a:endParaRPr>
          </a:p>
          <a:p>
            <a:r>
              <a:rPr lang="en-GB" sz="2400" dirty="0">
                <a:solidFill>
                  <a:srgbClr val="010280"/>
                </a:solidFill>
                <a:latin typeface="Imperial Sans Display" panose="020B0503020202020204" pitchFamily="34" charset="77"/>
              </a:rPr>
              <a:t> </a:t>
            </a:r>
          </a:p>
          <a:p>
            <a:r>
              <a:rPr lang="en-US" sz="2400" dirty="0">
                <a:solidFill>
                  <a:srgbClr val="010280"/>
                </a:solidFill>
                <a:latin typeface="Imperial Sans Display" panose="020B0503020202020204" pitchFamily="34" charset="77"/>
              </a:rPr>
              <a:t>Thoughtful use helps us </a:t>
            </a:r>
            <a:r>
              <a:rPr lang="en-US" sz="2400" b="1" dirty="0">
                <a:solidFill>
                  <a:srgbClr val="010280"/>
                </a:solidFill>
                <a:latin typeface="Imperial Sans Display" panose="020B0503020202020204" pitchFamily="34" charset="77"/>
              </a:rPr>
              <a:t>balance innovation</a:t>
            </a:r>
            <a:r>
              <a:rPr lang="en-US" sz="2400" dirty="0">
                <a:solidFill>
                  <a:srgbClr val="010280"/>
                </a:solidFill>
                <a:latin typeface="Imperial Sans Display" panose="020B0503020202020204" pitchFamily="34" charset="77"/>
              </a:rPr>
              <a:t> with </a:t>
            </a:r>
            <a:r>
              <a:rPr lang="en-US" sz="2400" b="1" dirty="0">
                <a:solidFill>
                  <a:srgbClr val="010280"/>
                </a:solidFill>
                <a:latin typeface="Imperial Sans Display" panose="020B0503020202020204" pitchFamily="34" charset="77"/>
              </a:rPr>
              <a:t>sustainability.</a:t>
            </a:r>
            <a:endParaRPr lang="en-GB" sz="2400" b="1" dirty="0">
              <a:solidFill>
                <a:srgbClr val="010280"/>
              </a:solidFill>
              <a:latin typeface="Imperial Sans Display" panose="020B0503020202020204" pitchFamily="34" charset="77"/>
            </a:endParaRPr>
          </a:p>
        </p:txBody>
      </p:sp>
      <p:pic>
        <p:nvPicPr>
          <p:cNvPr id="2" name="Picture 1">
            <a:extLst>
              <a:ext uri="{FF2B5EF4-FFF2-40B4-BE49-F238E27FC236}">
                <a16:creationId xmlns:a16="http://schemas.microsoft.com/office/drawing/2014/main" id="{1EEE61D7-064D-1303-C59B-F9040ACC78E0}"/>
              </a:ext>
            </a:extLst>
          </p:cNvPr>
          <p:cNvPicPr>
            <a:picLocks noChangeAspect="1"/>
          </p:cNvPicPr>
          <p:nvPr/>
        </p:nvPicPr>
        <p:blipFill>
          <a:blip r:embed="rId4"/>
          <a:stretch>
            <a:fillRect/>
          </a:stretch>
        </p:blipFill>
        <p:spPr>
          <a:xfrm>
            <a:off x="376867" y="5445761"/>
            <a:ext cx="787790" cy="1081831"/>
          </a:xfrm>
          <a:prstGeom prst="rect">
            <a:avLst/>
          </a:prstGeom>
        </p:spPr>
      </p:pic>
      <p:sp>
        <p:nvSpPr>
          <p:cNvPr id="6" name="TextBox 5">
            <a:extLst>
              <a:ext uri="{FF2B5EF4-FFF2-40B4-BE49-F238E27FC236}">
                <a16:creationId xmlns:a16="http://schemas.microsoft.com/office/drawing/2014/main" id="{FD448994-911D-08A7-8CB9-D14B0D6D0E44}"/>
              </a:ext>
            </a:extLst>
          </p:cNvPr>
          <p:cNvSpPr txBox="1"/>
          <p:nvPr/>
        </p:nvSpPr>
        <p:spPr>
          <a:xfrm>
            <a:off x="9978060" y="6451774"/>
            <a:ext cx="2072640" cy="307777"/>
          </a:xfrm>
          <a:prstGeom prst="rect">
            <a:avLst/>
          </a:prstGeom>
          <a:noFill/>
        </p:spPr>
        <p:txBody>
          <a:bodyPr wrap="square">
            <a:spAutoFit/>
          </a:bodyPr>
          <a:lstStyle/>
          <a:p>
            <a:r>
              <a:rPr lang="en-GB" sz="700">
                <a:solidFill>
                  <a:srgbClr val="010280"/>
                </a:solidFill>
                <a:latin typeface="Imperial Sans Display" panose="020B0503020202020204" pitchFamily="34" charset="77"/>
              </a:rPr>
              <a:t>*A. Zewe. Explained: Generative AI’s environmental impact. </a:t>
            </a:r>
            <a:r>
              <a:rPr lang="en-GB" sz="700" i="1">
                <a:solidFill>
                  <a:srgbClr val="010280"/>
                </a:solidFill>
                <a:latin typeface="Imperial Sans Display" panose="020B0503020202020204" pitchFamily="34" charset="77"/>
              </a:rPr>
              <a:t>MIT News. </a:t>
            </a:r>
            <a:r>
              <a:rPr lang="en-GB" sz="700">
                <a:solidFill>
                  <a:srgbClr val="010280"/>
                </a:solidFill>
                <a:latin typeface="Imperial Sans Display" panose="020B0503020202020204" pitchFamily="34" charset="77"/>
              </a:rPr>
              <a:t>17th Jan 2025</a:t>
            </a:r>
            <a:endParaRPr lang="en-US" sz="100">
              <a:solidFill>
                <a:srgbClr val="010280"/>
              </a:solidFill>
              <a:latin typeface="Imperial Sans Display" panose="020B0503020202020204" pitchFamily="34" charset="77"/>
            </a:endParaRPr>
          </a:p>
        </p:txBody>
      </p:sp>
    </p:spTree>
    <p:extLst>
      <p:ext uri="{BB962C8B-B14F-4D97-AF65-F5344CB8AC3E}">
        <p14:creationId xmlns:p14="http://schemas.microsoft.com/office/powerpoint/2010/main" val="4174360623"/>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A99D8-15BD-EF5C-259D-855FB144DE7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58DD62A-02C2-46B1-1BF0-5E41E5E4C2EC}"/>
              </a:ext>
            </a:extLst>
          </p:cNvPr>
          <p:cNvPicPr>
            <a:picLocks noChangeAspect="1"/>
          </p:cNvPicPr>
          <p:nvPr/>
        </p:nvPicPr>
        <p:blipFill>
          <a:blip r:embed="rId2"/>
          <a:stretch>
            <a:fillRect/>
          </a:stretch>
        </p:blipFill>
        <p:spPr>
          <a:xfrm>
            <a:off x="1307696" y="803490"/>
            <a:ext cx="10678165" cy="6005742"/>
          </a:xfrm>
          <a:prstGeom prst="rect">
            <a:avLst/>
          </a:prstGeom>
        </p:spPr>
      </p:pic>
      <p:sp>
        <p:nvSpPr>
          <p:cNvPr id="7" name="TextBox 6">
            <a:extLst>
              <a:ext uri="{FF2B5EF4-FFF2-40B4-BE49-F238E27FC236}">
                <a16:creationId xmlns:a16="http://schemas.microsoft.com/office/drawing/2014/main" id="{884B0D41-98E0-6C2C-1CCD-7B216D8699F7}"/>
              </a:ext>
            </a:extLst>
          </p:cNvPr>
          <p:cNvSpPr txBox="1"/>
          <p:nvPr/>
        </p:nvSpPr>
        <p:spPr>
          <a:xfrm>
            <a:off x="256402" y="281520"/>
            <a:ext cx="9583337" cy="707886"/>
          </a:xfrm>
          <a:prstGeom prst="rect">
            <a:avLst/>
          </a:prstGeom>
          <a:noFill/>
        </p:spPr>
        <p:txBody>
          <a:bodyPr wrap="square">
            <a:spAutoFit/>
          </a:bodyPr>
          <a:lstStyle/>
          <a:p>
            <a:pPr algn="l" rtl="0" fontAlgn="base">
              <a:buFont typeface="+mj-lt"/>
              <a:buAutoNum type="arabicPeriod" startAt="3"/>
            </a:pPr>
            <a:r>
              <a:rPr lang="en-GB" sz="4000" b="1">
                <a:solidFill>
                  <a:srgbClr val="010280"/>
                </a:solidFill>
                <a:effectLst/>
                <a:latin typeface="Imperial Sans Display" panose="020B0503020202020204" pitchFamily="34" charset="77"/>
              </a:rPr>
              <a:t> Use better - Geek out, the green way  </a:t>
            </a:r>
          </a:p>
        </p:txBody>
      </p:sp>
      <p:sp>
        <p:nvSpPr>
          <p:cNvPr id="3" name="Rectangle 2">
            <a:extLst>
              <a:ext uri="{FF2B5EF4-FFF2-40B4-BE49-F238E27FC236}">
                <a16:creationId xmlns:a16="http://schemas.microsoft.com/office/drawing/2014/main" id="{D0EA9908-1222-BC66-D916-B30F6759AC68}"/>
              </a:ext>
            </a:extLst>
          </p:cNvPr>
          <p:cNvSpPr/>
          <p:nvPr/>
        </p:nvSpPr>
        <p:spPr>
          <a:xfrm>
            <a:off x="7293919" y="5370244"/>
            <a:ext cx="998136" cy="12758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4E5157A-C2FE-EACD-ECB4-AA5D8D2FEAE9}"/>
              </a:ext>
            </a:extLst>
          </p:cNvPr>
          <p:cNvPicPr>
            <a:picLocks noChangeAspect="1"/>
          </p:cNvPicPr>
          <p:nvPr/>
        </p:nvPicPr>
        <p:blipFill>
          <a:blip r:embed="rId3"/>
          <a:stretch>
            <a:fillRect/>
          </a:stretch>
        </p:blipFill>
        <p:spPr>
          <a:xfrm>
            <a:off x="376867" y="5445761"/>
            <a:ext cx="787790" cy="1081831"/>
          </a:xfrm>
          <a:prstGeom prst="rect">
            <a:avLst/>
          </a:prstGeom>
        </p:spPr>
      </p:pic>
      <p:sp>
        <p:nvSpPr>
          <p:cNvPr id="10" name="Rectangle 9">
            <a:extLst>
              <a:ext uri="{FF2B5EF4-FFF2-40B4-BE49-F238E27FC236}">
                <a16:creationId xmlns:a16="http://schemas.microsoft.com/office/drawing/2014/main" id="{A04E95F6-A788-5B3B-5301-546CEDEED628}"/>
              </a:ext>
            </a:extLst>
          </p:cNvPr>
          <p:cNvSpPr/>
          <p:nvPr/>
        </p:nvSpPr>
        <p:spPr>
          <a:xfrm>
            <a:off x="2432489" y="989406"/>
            <a:ext cx="2176087" cy="10481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365B99B-7644-1007-A43E-484A98E0B6D8}"/>
              </a:ext>
            </a:extLst>
          </p:cNvPr>
          <p:cNvSpPr txBox="1"/>
          <p:nvPr/>
        </p:nvSpPr>
        <p:spPr>
          <a:xfrm>
            <a:off x="256401" y="1220237"/>
            <a:ext cx="4539533" cy="707886"/>
          </a:xfrm>
          <a:prstGeom prst="rect">
            <a:avLst/>
          </a:prstGeom>
          <a:noFill/>
        </p:spPr>
        <p:txBody>
          <a:bodyPr wrap="square">
            <a:spAutoFit/>
          </a:bodyPr>
          <a:lstStyle/>
          <a:p>
            <a:r>
              <a:rPr lang="en-GB" sz="2000">
                <a:solidFill>
                  <a:srgbClr val="010280"/>
                </a:solidFill>
                <a:latin typeface="Imperial Sans Display" panose="020B0503020202020204" pitchFamily="34" charset="77"/>
              </a:rPr>
              <a:t>Researchers! C</a:t>
            </a:r>
            <a:r>
              <a:rPr lang="en-GB" sz="2000">
                <a:solidFill>
                  <a:srgbClr val="010280"/>
                </a:solidFill>
                <a:effectLst/>
                <a:latin typeface="Imperial Sans Display" panose="020B0503020202020204" pitchFamily="34" charset="77"/>
              </a:rPr>
              <a:t>arrying out computational research has an environmental impact.  </a:t>
            </a:r>
            <a:endParaRPr lang="en-US" sz="2000">
              <a:solidFill>
                <a:srgbClr val="010280"/>
              </a:solidFill>
              <a:latin typeface="Imperial Sans Display" panose="020B0503020202020204" pitchFamily="34" charset="77"/>
            </a:endParaRPr>
          </a:p>
        </p:txBody>
      </p:sp>
      <p:sp>
        <p:nvSpPr>
          <p:cNvPr id="6" name="Round Diagonal Corner of Rectangle 5">
            <a:extLst>
              <a:ext uri="{FF2B5EF4-FFF2-40B4-BE49-F238E27FC236}">
                <a16:creationId xmlns:a16="http://schemas.microsoft.com/office/drawing/2014/main" id="{37BB5801-6598-904F-464B-FB545E88674E}"/>
              </a:ext>
            </a:extLst>
          </p:cNvPr>
          <p:cNvSpPr/>
          <p:nvPr/>
        </p:nvSpPr>
        <p:spPr>
          <a:xfrm>
            <a:off x="7237472" y="5401679"/>
            <a:ext cx="4748390" cy="1384977"/>
          </a:xfrm>
          <a:prstGeom prst="round2DiagRect">
            <a:avLst/>
          </a:prstGeom>
          <a:solidFill>
            <a:srgbClr val="E6E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F6209AC-65F5-2474-3D51-812A3115E25D}"/>
              </a:ext>
            </a:extLst>
          </p:cNvPr>
          <p:cNvSpPr txBox="1"/>
          <p:nvPr/>
        </p:nvSpPr>
        <p:spPr>
          <a:xfrm>
            <a:off x="7293919" y="5461624"/>
            <a:ext cx="3093325" cy="1200329"/>
          </a:xfrm>
          <a:prstGeom prst="rect">
            <a:avLst/>
          </a:prstGeom>
          <a:noFill/>
        </p:spPr>
        <p:txBody>
          <a:bodyPr wrap="square">
            <a:spAutoFit/>
          </a:bodyPr>
          <a:lstStyle/>
          <a:p>
            <a:r>
              <a:rPr lang="en-GB" sz="2400">
                <a:solidFill>
                  <a:srgbClr val="010280"/>
                </a:solidFill>
                <a:latin typeface="Imperial Sans Display" panose="020B0503020202020204" pitchFamily="34" charset="77"/>
              </a:rPr>
              <a:t>Take </a:t>
            </a:r>
            <a:r>
              <a:rPr lang="en-GB" sz="2400" dirty="0">
                <a:solidFill>
                  <a:srgbClr val="010280"/>
                </a:solidFill>
                <a:latin typeface="Imperial Sans Display" panose="020B0503020202020204" pitchFamily="34" charset="77"/>
              </a:rPr>
              <a:t>Imperial’s </a:t>
            </a:r>
            <a:r>
              <a:rPr lang="en-GB" sz="2400" b="1" dirty="0">
                <a:solidFill>
                  <a:srgbClr val="010280"/>
                </a:solidFill>
                <a:latin typeface="Imperial Sans Display" panose="020B0503020202020204" pitchFamily="34" charset="77"/>
              </a:rPr>
              <a:t>green</a:t>
            </a:r>
            <a:r>
              <a:rPr lang="en-GB" sz="2400" dirty="0">
                <a:solidFill>
                  <a:srgbClr val="010280"/>
                </a:solidFill>
                <a:latin typeface="Imperial Sans Display" panose="020B0503020202020204" pitchFamily="34" charset="77"/>
              </a:rPr>
              <a:t> </a:t>
            </a:r>
            <a:r>
              <a:rPr lang="en-GB" sz="2400" b="1" dirty="0">
                <a:solidFill>
                  <a:srgbClr val="010280"/>
                </a:solidFill>
                <a:latin typeface="Imperial Sans Display" panose="020B0503020202020204" pitchFamily="34" charset="77"/>
              </a:rPr>
              <a:t>research computing courses</a:t>
            </a:r>
            <a:r>
              <a:rPr lang="en-GB" sz="2400" dirty="0">
                <a:solidFill>
                  <a:srgbClr val="010280"/>
                </a:solidFill>
                <a:latin typeface="Imperial Sans Display" panose="020B0503020202020204" pitchFamily="34" charset="77"/>
              </a:rPr>
              <a:t> here:</a:t>
            </a:r>
            <a:endParaRPr lang="en-US" sz="3200" dirty="0">
              <a:solidFill>
                <a:srgbClr val="010280"/>
              </a:solidFill>
              <a:latin typeface="Imperial Sans Display" panose="020B0503020202020204" pitchFamily="34" charset="77"/>
            </a:endParaRPr>
          </a:p>
        </p:txBody>
      </p:sp>
      <p:pic>
        <p:nvPicPr>
          <p:cNvPr id="8" name="Picture 7">
            <a:extLst>
              <a:ext uri="{FF2B5EF4-FFF2-40B4-BE49-F238E27FC236}">
                <a16:creationId xmlns:a16="http://schemas.microsoft.com/office/drawing/2014/main" id="{5375922E-A42E-5A38-81E8-8D450DCE25EB}"/>
              </a:ext>
            </a:extLst>
          </p:cNvPr>
          <p:cNvPicPr>
            <a:picLocks noChangeAspect="1"/>
          </p:cNvPicPr>
          <p:nvPr/>
        </p:nvPicPr>
        <p:blipFill>
          <a:blip r:embed="rId4"/>
          <a:stretch>
            <a:fillRect/>
          </a:stretch>
        </p:blipFill>
        <p:spPr>
          <a:xfrm>
            <a:off x="10443691" y="5120577"/>
            <a:ext cx="1775179" cy="1775179"/>
          </a:xfrm>
          <a:prstGeom prst="rect">
            <a:avLst/>
          </a:prstGeom>
        </p:spPr>
      </p:pic>
    </p:spTree>
    <p:extLst>
      <p:ext uri="{BB962C8B-B14F-4D97-AF65-F5344CB8AC3E}">
        <p14:creationId xmlns:p14="http://schemas.microsoft.com/office/powerpoint/2010/main" val="214979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484AD-E685-423C-BF31-5984C0D3E12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FC2B3D-A1F9-E145-6408-D152E62DE5CC}"/>
              </a:ext>
            </a:extLst>
          </p:cNvPr>
          <p:cNvPicPr>
            <a:picLocks noChangeAspect="1"/>
          </p:cNvPicPr>
          <p:nvPr/>
        </p:nvPicPr>
        <p:blipFill>
          <a:blip r:embed="rId2"/>
          <a:stretch>
            <a:fillRect/>
          </a:stretch>
        </p:blipFill>
        <p:spPr>
          <a:xfrm>
            <a:off x="3662612" y="471129"/>
            <a:ext cx="8614962" cy="4845331"/>
          </a:xfrm>
          <a:prstGeom prst="rect">
            <a:avLst/>
          </a:prstGeom>
        </p:spPr>
      </p:pic>
      <p:pic>
        <p:nvPicPr>
          <p:cNvPr id="2" name="Picture 1">
            <a:extLst>
              <a:ext uri="{FF2B5EF4-FFF2-40B4-BE49-F238E27FC236}">
                <a16:creationId xmlns:a16="http://schemas.microsoft.com/office/drawing/2014/main" id="{E0D0EC40-F06D-2691-9528-7FBBE9DD19FF}"/>
              </a:ext>
            </a:extLst>
          </p:cNvPr>
          <p:cNvPicPr>
            <a:picLocks noChangeAspect="1"/>
          </p:cNvPicPr>
          <p:nvPr/>
        </p:nvPicPr>
        <p:blipFill>
          <a:blip r:embed="rId3"/>
          <a:stretch>
            <a:fillRect/>
          </a:stretch>
        </p:blipFill>
        <p:spPr>
          <a:xfrm>
            <a:off x="376867" y="5445761"/>
            <a:ext cx="787790" cy="1081831"/>
          </a:xfrm>
          <a:prstGeom prst="rect">
            <a:avLst/>
          </a:prstGeom>
        </p:spPr>
      </p:pic>
      <p:sp>
        <p:nvSpPr>
          <p:cNvPr id="9" name="TextBox 8">
            <a:extLst>
              <a:ext uri="{FF2B5EF4-FFF2-40B4-BE49-F238E27FC236}">
                <a16:creationId xmlns:a16="http://schemas.microsoft.com/office/drawing/2014/main" id="{40B4C1CB-0626-04E7-72AE-9FE088E158CC}"/>
              </a:ext>
            </a:extLst>
          </p:cNvPr>
          <p:cNvSpPr txBox="1"/>
          <p:nvPr/>
        </p:nvSpPr>
        <p:spPr>
          <a:xfrm>
            <a:off x="342144" y="1940659"/>
            <a:ext cx="3473438" cy="2246769"/>
          </a:xfrm>
          <a:prstGeom prst="rect">
            <a:avLst/>
          </a:prstGeom>
          <a:noFill/>
        </p:spPr>
        <p:txBody>
          <a:bodyPr wrap="square">
            <a:spAutoFit/>
          </a:bodyPr>
          <a:lstStyle/>
          <a:p>
            <a:r>
              <a:rPr lang="en-GB" sz="2000">
                <a:solidFill>
                  <a:srgbClr val="010280"/>
                </a:solidFill>
                <a:latin typeface="Imperial Sans Display" panose="020B0503020202020204" pitchFamily="34" charset="77"/>
              </a:rPr>
              <a:t>Data is filling up </a:t>
            </a:r>
            <a:r>
              <a:rPr lang="en-GB" sz="2000" b="1">
                <a:solidFill>
                  <a:srgbClr val="010280"/>
                </a:solidFill>
                <a:latin typeface="Imperial Sans Display" panose="020B0503020202020204" pitchFamily="34" charset="77"/>
              </a:rPr>
              <a:t>OneDrive</a:t>
            </a:r>
            <a:r>
              <a:rPr lang="en-GB" sz="2000">
                <a:solidFill>
                  <a:srgbClr val="010280"/>
                </a:solidFill>
                <a:latin typeface="Imperial Sans Display" panose="020B0503020202020204" pitchFamily="34" charset="77"/>
              </a:rPr>
              <a:t> and </a:t>
            </a:r>
            <a:r>
              <a:rPr lang="en-GB" sz="2000" b="1">
                <a:solidFill>
                  <a:srgbClr val="010280"/>
                </a:solidFill>
                <a:latin typeface="Imperial Sans Display" panose="020B0503020202020204" pitchFamily="34" charset="77"/>
              </a:rPr>
              <a:t>BOX</a:t>
            </a:r>
            <a:r>
              <a:rPr lang="en-GB" sz="2000">
                <a:solidFill>
                  <a:srgbClr val="010280"/>
                </a:solidFill>
                <a:latin typeface="Imperial Sans Display" panose="020B0503020202020204" pitchFamily="34" charset="77"/>
              </a:rPr>
              <a:t> at a fast pace, like millions of garages filled with filling cabinets. Additional storage requires more hardware which results in more embodied carbon and more energy use!</a:t>
            </a:r>
            <a:endParaRPr lang="en-US" sz="2000">
              <a:solidFill>
                <a:srgbClr val="010280"/>
              </a:solidFill>
              <a:latin typeface="Imperial Sans Display" panose="020B0503020202020204" pitchFamily="34" charset="77"/>
            </a:endParaRPr>
          </a:p>
        </p:txBody>
      </p:sp>
      <p:sp>
        <p:nvSpPr>
          <p:cNvPr id="7" name="TextBox 6">
            <a:extLst>
              <a:ext uri="{FF2B5EF4-FFF2-40B4-BE49-F238E27FC236}">
                <a16:creationId xmlns:a16="http://schemas.microsoft.com/office/drawing/2014/main" id="{DE6A5C52-541B-1838-BD88-44F43DCD2CB7}"/>
              </a:ext>
            </a:extLst>
          </p:cNvPr>
          <p:cNvSpPr txBox="1"/>
          <p:nvPr/>
        </p:nvSpPr>
        <p:spPr>
          <a:xfrm>
            <a:off x="376866" y="330408"/>
            <a:ext cx="8605005" cy="1323439"/>
          </a:xfrm>
          <a:prstGeom prst="rect">
            <a:avLst/>
          </a:prstGeom>
          <a:noFill/>
        </p:spPr>
        <p:txBody>
          <a:bodyPr wrap="square">
            <a:spAutoFit/>
          </a:bodyPr>
          <a:lstStyle/>
          <a:p>
            <a:pPr algn="l" rtl="0" fontAlgn="base"/>
            <a:r>
              <a:rPr lang="en-GB" sz="4000" b="1">
                <a:solidFill>
                  <a:srgbClr val="010280"/>
                </a:solidFill>
                <a:latin typeface="Imperial Sans Display" panose="020B0503020202020204" pitchFamily="34" charset="77"/>
              </a:rPr>
              <a:t>4. </a:t>
            </a:r>
            <a:r>
              <a:rPr lang="en-GB" sz="4000" b="1">
                <a:solidFill>
                  <a:srgbClr val="010280"/>
                </a:solidFill>
                <a:effectLst/>
                <a:latin typeface="Imperial Sans Display" panose="020B0503020202020204" pitchFamily="34" charset="77"/>
              </a:rPr>
              <a:t>Use better - Delete </a:t>
            </a:r>
            <a:br>
              <a:rPr lang="en-GB" sz="4000" b="1">
                <a:solidFill>
                  <a:srgbClr val="010280"/>
                </a:solidFill>
                <a:effectLst/>
                <a:latin typeface="Imperial Sans Display" panose="020B0503020202020204" pitchFamily="34" charset="77"/>
              </a:rPr>
            </a:br>
            <a:r>
              <a:rPr lang="en-GB" sz="4000" b="1">
                <a:solidFill>
                  <a:srgbClr val="010280"/>
                </a:solidFill>
                <a:effectLst/>
                <a:latin typeface="Imperial Sans Display" panose="020B0503020202020204" pitchFamily="34" charset="77"/>
              </a:rPr>
              <a:t>what you don’t need  </a:t>
            </a:r>
          </a:p>
        </p:txBody>
      </p:sp>
      <p:sp>
        <p:nvSpPr>
          <p:cNvPr id="3" name="Round Diagonal Corner of Rectangle 2">
            <a:extLst>
              <a:ext uri="{FF2B5EF4-FFF2-40B4-BE49-F238E27FC236}">
                <a16:creationId xmlns:a16="http://schemas.microsoft.com/office/drawing/2014/main" id="{6D229E4F-049D-8A23-3478-8A2E6FBE0E42}"/>
              </a:ext>
            </a:extLst>
          </p:cNvPr>
          <p:cNvSpPr/>
          <p:nvPr/>
        </p:nvSpPr>
        <p:spPr>
          <a:xfrm>
            <a:off x="1927520" y="5281132"/>
            <a:ext cx="4464256" cy="1500299"/>
          </a:xfrm>
          <a:prstGeom prst="round2DiagRect">
            <a:avLst/>
          </a:prstGeom>
          <a:solidFill>
            <a:srgbClr val="B4A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 Diagonal Corner of Rectangle 10">
            <a:extLst>
              <a:ext uri="{FF2B5EF4-FFF2-40B4-BE49-F238E27FC236}">
                <a16:creationId xmlns:a16="http://schemas.microsoft.com/office/drawing/2014/main" id="{100A9A3A-9717-FE32-F906-83432964E514}"/>
              </a:ext>
            </a:extLst>
          </p:cNvPr>
          <p:cNvSpPr/>
          <p:nvPr/>
        </p:nvSpPr>
        <p:spPr>
          <a:xfrm>
            <a:off x="6711555" y="5254615"/>
            <a:ext cx="5358211" cy="1500299"/>
          </a:xfrm>
          <a:prstGeom prst="round2DiagRect">
            <a:avLst/>
          </a:prstGeom>
          <a:solidFill>
            <a:srgbClr val="E6E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
            <a:extLst>
              <a:ext uri="{FF2B5EF4-FFF2-40B4-BE49-F238E27FC236}">
                <a16:creationId xmlns:a16="http://schemas.microsoft.com/office/drawing/2014/main" id="{214288E2-F5BE-7498-28DE-C46674BDD6BE}"/>
              </a:ext>
            </a:extLst>
          </p:cNvPr>
          <p:cNvSpPr>
            <a:spLocks noChangeArrowheads="1"/>
          </p:cNvSpPr>
          <p:nvPr/>
        </p:nvSpPr>
        <p:spPr bwMode="auto">
          <a:xfrm>
            <a:off x="6968564" y="5419596"/>
            <a:ext cx="606864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US" altLang="en-US" sz="2400" u="none" strike="noStrike" cap="none" normalizeH="0" baseline="0">
                <a:ln>
                  <a:noFill/>
                </a:ln>
                <a:solidFill>
                  <a:srgbClr val="010280"/>
                </a:solidFill>
                <a:effectLst/>
                <a:latin typeface="Imperial Sans Display" panose="020B0503020202020204" pitchFamily="34" charset="77"/>
              </a:rPr>
              <a:t>Set a </a:t>
            </a:r>
            <a:r>
              <a:rPr kumimoji="0" lang="en-US" altLang="en-US" sz="2400" b="1" u="none" strike="noStrike" cap="none" normalizeH="0" baseline="0">
                <a:ln>
                  <a:noFill/>
                </a:ln>
                <a:solidFill>
                  <a:srgbClr val="010280"/>
                </a:solidFill>
                <a:effectLst/>
                <a:latin typeface="Imperial Sans Display" panose="020B0503020202020204" pitchFamily="34" charset="77"/>
              </a:rPr>
              <a:t>6 monthly reminder </a:t>
            </a:r>
            <a:r>
              <a:rPr kumimoji="0" lang="en-US" altLang="en-US" sz="2400" u="none" strike="noStrike" cap="none" normalizeH="0" baseline="0">
                <a:ln>
                  <a:noFill/>
                </a:ln>
                <a:solidFill>
                  <a:srgbClr val="010280"/>
                </a:solidFill>
                <a:effectLst/>
                <a:latin typeface="Imperial Sans Display" panose="020B0503020202020204" pitchFamily="34" charset="77"/>
              </a:rPr>
              <a:t>to do </a:t>
            </a:r>
            <a:br>
              <a:rPr kumimoji="0" lang="en-US" altLang="en-US" sz="2400" u="none" strike="noStrike" cap="none" normalizeH="0" baseline="0">
                <a:ln>
                  <a:noFill/>
                </a:ln>
                <a:solidFill>
                  <a:srgbClr val="010280"/>
                </a:solidFill>
                <a:effectLst/>
                <a:latin typeface="Imperial Sans Display" panose="020B0503020202020204" pitchFamily="34" charset="77"/>
              </a:rPr>
            </a:br>
            <a:r>
              <a:rPr kumimoji="0" lang="en-US" altLang="en-US" sz="2400" u="none" strike="noStrike" cap="none" normalizeH="0" baseline="0">
                <a:ln>
                  <a:noFill/>
                </a:ln>
                <a:solidFill>
                  <a:srgbClr val="010280"/>
                </a:solidFill>
                <a:effectLst/>
                <a:latin typeface="Imperial Sans Display" panose="020B0503020202020204" pitchFamily="34" charset="77"/>
              </a:rPr>
              <a:t>this within your calendar. </a:t>
            </a:r>
            <a:br>
              <a:rPr kumimoji="0" lang="en-US" altLang="en-US" sz="2400" u="none" strike="noStrike" cap="none" normalizeH="0" baseline="0">
                <a:ln>
                  <a:noFill/>
                </a:ln>
                <a:solidFill>
                  <a:srgbClr val="010280"/>
                </a:solidFill>
                <a:effectLst/>
                <a:latin typeface="Imperial Sans Display" panose="020B0503020202020204" pitchFamily="34" charset="77"/>
              </a:rPr>
            </a:br>
            <a:r>
              <a:rPr kumimoji="0" lang="en-US" altLang="en-US" sz="2400" b="1" u="none" strike="noStrike" cap="none" normalizeH="0" baseline="0">
                <a:ln>
                  <a:noFill/>
                </a:ln>
                <a:solidFill>
                  <a:srgbClr val="010280"/>
                </a:solidFill>
                <a:effectLst/>
                <a:latin typeface="Imperial Sans Display" panose="020B0503020202020204" pitchFamily="34" charset="77"/>
              </a:rPr>
              <a:t>Let’s spring clean our cloud garages! </a:t>
            </a:r>
          </a:p>
        </p:txBody>
      </p:sp>
      <p:sp>
        <p:nvSpPr>
          <p:cNvPr id="4" name="TextBox 3">
            <a:extLst>
              <a:ext uri="{FF2B5EF4-FFF2-40B4-BE49-F238E27FC236}">
                <a16:creationId xmlns:a16="http://schemas.microsoft.com/office/drawing/2014/main" id="{21D9A717-DBF2-19B5-4868-F0F10B5A058C}"/>
              </a:ext>
            </a:extLst>
          </p:cNvPr>
          <p:cNvSpPr txBox="1"/>
          <p:nvPr/>
        </p:nvSpPr>
        <p:spPr>
          <a:xfrm>
            <a:off x="1952584" y="5419596"/>
            <a:ext cx="4439192" cy="1384995"/>
          </a:xfrm>
          <a:prstGeom prst="rect">
            <a:avLst/>
          </a:prstGeom>
          <a:noFill/>
          <a:ln w="19050">
            <a:noFill/>
          </a:ln>
        </p:spPr>
        <p:txBody>
          <a:bodyPr wrap="square">
            <a:spAutoFit/>
          </a:bodyPr>
          <a:lstStyle/>
          <a:p>
            <a:pPr eaLnBrk="0" fontAlgn="base" hangingPunct="0">
              <a:spcBef>
                <a:spcPct val="0"/>
              </a:spcBef>
              <a:spcAft>
                <a:spcPct val="0"/>
              </a:spcAft>
            </a:pPr>
            <a:r>
              <a:rPr lang="en-US" sz="2400">
                <a:solidFill>
                  <a:srgbClr val="010280"/>
                </a:solidFill>
                <a:latin typeface="Imperial Sans Display" panose="020B0503020202020204" pitchFamily="34" charset="0"/>
              </a:rPr>
              <a:t>Please review your electronic data regularly and </a:t>
            </a:r>
            <a:r>
              <a:rPr lang="en-US" sz="2400" b="1">
                <a:solidFill>
                  <a:srgbClr val="010280"/>
                </a:solidFill>
                <a:latin typeface="Imperial Sans Display" panose="020B0503020202020204" pitchFamily="34" charset="0"/>
              </a:rPr>
              <a:t>delete what's no longer needed.</a:t>
            </a:r>
            <a:endParaRPr lang="en-GB" sz="2400">
              <a:solidFill>
                <a:srgbClr val="010280"/>
              </a:solidFill>
              <a:latin typeface="Imperial Sans Display" panose="020B0503020202020204" pitchFamily="34" charset="0"/>
            </a:endParaRPr>
          </a:p>
          <a:p>
            <a:pPr lvl="0" eaLnBrk="0" fontAlgn="base" hangingPunct="0">
              <a:spcBef>
                <a:spcPct val="0"/>
              </a:spcBef>
              <a:spcAft>
                <a:spcPct val="0"/>
              </a:spcAft>
            </a:pPr>
            <a:endParaRPr lang="en-US" altLang="en-US" sz="1200">
              <a:solidFill>
                <a:srgbClr val="010280"/>
              </a:solidFill>
              <a:latin typeface="Imperial Sans Display" panose="020B0503020202020204" pitchFamily="34" charset="77"/>
            </a:endParaRPr>
          </a:p>
        </p:txBody>
      </p:sp>
    </p:spTree>
    <p:extLst>
      <p:ext uri="{BB962C8B-B14F-4D97-AF65-F5344CB8AC3E}">
        <p14:creationId xmlns:p14="http://schemas.microsoft.com/office/powerpoint/2010/main" val="3017087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of Rectangle 4">
            <a:extLst>
              <a:ext uri="{FF2B5EF4-FFF2-40B4-BE49-F238E27FC236}">
                <a16:creationId xmlns:a16="http://schemas.microsoft.com/office/drawing/2014/main" id="{CD267377-CCF7-F388-BD73-59A8721C398E}"/>
              </a:ext>
            </a:extLst>
          </p:cNvPr>
          <p:cNvSpPr/>
          <p:nvPr/>
        </p:nvSpPr>
        <p:spPr>
          <a:xfrm>
            <a:off x="7958612" y="5414230"/>
            <a:ext cx="4140957" cy="1343655"/>
          </a:xfrm>
          <a:prstGeom prst="round2DiagRect">
            <a:avLst/>
          </a:prstGeom>
          <a:solidFill>
            <a:srgbClr val="B4A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B31666-17EE-279B-5D7C-D4A39249264F}"/>
              </a:ext>
            </a:extLst>
          </p:cNvPr>
          <p:cNvPicPr>
            <a:picLocks noChangeAspect="1"/>
          </p:cNvPicPr>
          <p:nvPr/>
        </p:nvPicPr>
        <p:blipFill>
          <a:blip r:embed="rId2"/>
          <a:stretch>
            <a:fillRect/>
          </a:stretch>
        </p:blipFill>
        <p:spPr>
          <a:xfrm>
            <a:off x="4837625" y="1265572"/>
            <a:ext cx="7374923" cy="4147893"/>
          </a:xfrm>
          <a:prstGeom prst="rect">
            <a:avLst/>
          </a:prstGeom>
        </p:spPr>
      </p:pic>
      <p:sp>
        <p:nvSpPr>
          <p:cNvPr id="9" name="TextBox 8">
            <a:extLst>
              <a:ext uri="{FF2B5EF4-FFF2-40B4-BE49-F238E27FC236}">
                <a16:creationId xmlns:a16="http://schemas.microsoft.com/office/drawing/2014/main" id="{81F09768-75B9-B747-BE2E-CB174D8873E6}"/>
              </a:ext>
            </a:extLst>
          </p:cNvPr>
          <p:cNvSpPr txBox="1"/>
          <p:nvPr/>
        </p:nvSpPr>
        <p:spPr>
          <a:xfrm>
            <a:off x="268760" y="296076"/>
            <a:ext cx="6086644" cy="1938992"/>
          </a:xfrm>
          <a:prstGeom prst="rect">
            <a:avLst/>
          </a:prstGeom>
          <a:noFill/>
        </p:spPr>
        <p:txBody>
          <a:bodyPr wrap="square">
            <a:spAutoFit/>
          </a:bodyPr>
          <a:lstStyle/>
          <a:p>
            <a:pPr algn="l" rtl="0" fontAlgn="base">
              <a:buFont typeface="+mj-lt"/>
              <a:buAutoNum type="arabicPeriod" startAt="5"/>
            </a:pPr>
            <a:r>
              <a:rPr lang="en-GB" sz="4000" b="1">
                <a:solidFill>
                  <a:srgbClr val="010280"/>
                </a:solidFill>
                <a:effectLst/>
                <a:latin typeface="Imperial Sans Display" panose="020B0503020202020204" pitchFamily="34" charset="77"/>
              </a:rPr>
              <a:t> Use better – </a:t>
            </a:r>
            <a:r>
              <a:rPr lang="en-GB" sz="4000" b="1">
                <a:solidFill>
                  <a:srgbClr val="010280"/>
                </a:solidFill>
                <a:latin typeface="Imperial Sans Display" panose="020B0503020202020204" pitchFamily="34" charset="77"/>
              </a:rPr>
              <a:t>Shut</a:t>
            </a:r>
            <a:r>
              <a:rPr lang="en-GB" sz="4000" b="1">
                <a:solidFill>
                  <a:srgbClr val="010280"/>
                </a:solidFill>
                <a:effectLst/>
                <a:latin typeface="Imperial Sans Display" panose="020B0503020202020204" pitchFamily="34" charset="77"/>
              </a:rPr>
              <a:t> the lid to save the grid and think before you print  </a:t>
            </a:r>
          </a:p>
        </p:txBody>
      </p:sp>
      <p:sp>
        <p:nvSpPr>
          <p:cNvPr id="11" name="TextBox 10">
            <a:extLst>
              <a:ext uri="{FF2B5EF4-FFF2-40B4-BE49-F238E27FC236}">
                <a16:creationId xmlns:a16="http://schemas.microsoft.com/office/drawing/2014/main" id="{76AC03D1-6A94-A533-11AA-20F5E34605D4}"/>
              </a:ext>
            </a:extLst>
          </p:cNvPr>
          <p:cNvSpPr txBox="1"/>
          <p:nvPr/>
        </p:nvSpPr>
        <p:spPr>
          <a:xfrm>
            <a:off x="268760" y="2259018"/>
            <a:ext cx="4568865" cy="1754326"/>
          </a:xfrm>
          <a:prstGeom prst="rect">
            <a:avLst/>
          </a:prstGeom>
          <a:noFill/>
        </p:spPr>
        <p:txBody>
          <a:bodyPr wrap="square">
            <a:spAutoFit/>
          </a:bodyPr>
          <a:lstStyle/>
          <a:p>
            <a:r>
              <a:rPr lang="en-GB">
                <a:solidFill>
                  <a:srgbClr val="010280"/>
                </a:solidFill>
                <a:latin typeface="Imperial Sans Display" panose="020B0503020202020204" pitchFamily="34" charset="77"/>
              </a:rPr>
              <a:t>The electricity our devices use create greenhouse gas emissions when running. Also, Imperial prints over </a:t>
            </a:r>
            <a:r>
              <a:rPr lang="en-GB" b="1">
                <a:solidFill>
                  <a:srgbClr val="010280"/>
                </a:solidFill>
                <a:latin typeface="Imperial Sans Display" panose="020B0503020202020204" pitchFamily="34" charset="77"/>
              </a:rPr>
              <a:t>5.1 million pages </a:t>
            </a:r>
            <a:r>
              <a:rPr lang="en-GB">
                <a:solidFill>
                  <a:srgbClr val="010280"/>
                </a:solidFill>
                <a:latin typeface="Imperial Sans Display" panose="020B0503020202020204" pitchFamily="34" charset="77"/>
              </a:rPr>
              <a:t>a year, using </a:t>
            </a:r>
            <a:r>
              <a:rPr lang="en-GB" b="1">
                <a:solidFill>
                  <a:srgbClr val="010280"/>
                </a:solidFill>
                <a:latin typeface="Imperial Sans Display" panose="020B0503020202020204" pitchFamily="34" charset="77"/>
              </a:rPr>
              <a:t>over 600 trees </a:t>
            </a:r>
            <a:r>
              <a:rPr lang="en-GB">
                <a:solidFill>
                  <a:srgbClr val="010280"/>
                </a:solidFill>
                <a:latin typeface="Imperial Sans Display" panose="020B0503020202020204" pitchFamily="34" charset="77"/>
              </a:rPr>
              <a:t>annually just for our paper demand! </a:t>
            </a:r>
            <a:endParaRPr lang="en-US">
              <a:solidFill>
                <a:srgbClr val="010280"/>
              </a:solidFill>
              <a:latin typeface="Imperial Sans Display" panose="020B0503020202020204" pitchFamily="34" charset="77"/>
            </a:endParaRPr>
          </a:p>
          <a:p>
            <a:endParaRPr lang="en-US">
              <a:solidFill>
                <a:srgbClr val="FF0000"/>
              </a:solidFill>
              <a:latin typeface="Imperial Sans Display" panose="020B0503020202020204" pitchFamily="34" charset="77"/>
            </a:endParaRPr>
          </a:p>
        </p:txBody>
      </p:sp>
      <p:sp>
        <p:nvSpPr>
          <p:cNvPr id="13" name="TextBox 12">
            <a:extLst>
              <a:ext uri="{FF2B5EF4-FFF2-40B4-BE49-F238E27FC236}">
                <a16:creationId xmlns:a16="http://schemas.microsoft.com/office/drawing/2014/main" id="{BC0F94F1-A3C2-8B1D-7BBC-037C4CC07954}"/>
              </a:ext>
            </a:extLst>
          </p:cNvPr>
          <p:cNvSpPr txBox="1"/>
          <p:nvPr/>
        </p:nvSpPr>
        <p:spPr>
          <a:xfrm>
            <a:off x="8076627" y="5464791"/>
            <a:ext cx="4116625" cy="1200329"/>
          </a:xfrm>
          <a:prstGeom prst="rect">
            <a:avLst/>
          </a:prstGeom>
          <a:noFill/>
        </p:spPr>
        <p:txBody>
          <a:bodyPr wrap="square">
            <a:spAutoFit/>
          </a:bodyPr>
          <a:lstStyle/>
          <a:p>
            <a:r>
              <a:rPr lang="en-GB" sz="2400">
                <a:solidFill>
                  <a:srgbClr val="010280"/>
                </a:solidFill>
                <a:effectLst/>
                <a:latin typeface="Imperial Sans Display" panose="020B0503020202020204" pitchFamily="34" charset="77"/>
              </a:rPr>
              <a:t>Please </a:t>
            </a:r>
            <a:r>
              <a:rPr lang="en-GB" sz="2400" b="1">
                <a:solidFill>
                  <a:srgbClr val="010280"/>
                </a:solidFill>
                <a:effectLst/>
                <a:latin typeface="Imperial Sans Display" panose="020B0503020202020204" pitchFamily="34" charset="77"/>
              </a:rPr>
              <a:t>turn devices off </a:t>
            </a:r>
            <a:r>
              <a:rPr lang="en-GB" sz="2400">
                <a:solidFill>
                  <a:srgbClr val="010280"/>
                </a:solidFill>
                <a:effectLst/>
                <a:latin typeface="Imperial Sans Display" panose="020B0503020202020204" pitchFamily="34" charset="77"/>
              </a:rPr>
              <a:t>when not required and </a:t>
            </a:r>
            <a:r>
              <a:rPr lang="en-GB" sz="2400" b="1">
                <a:solidFill>
                  <a:srgbClr val="010280"/>
                </a:solidFill>
                <a:effectLst/>
                <a:latin typeface="Imperial Sans Display" panose="020B0503020202020204" pitchFamily="34" charset="77"/>
              </a:rPr>
              <a:t>don’t print </a:t>
            </a:r>
            <a:r>
              <a:rPr lang="en-GB" sz="2400">
                <a:solidFill>
                  <a:srgbClr val="010280"/>
                </a:solidFill>
                <a:effectLst/>
                <a:latin typeface="Imperial Sans Display" panose="020B0503020202020204" pitchFamily="34" charset="77"/>
              </a:rPr>
              <a:t>unless you really need to.  </a:t>
            </a:r>
            <a:endParaRPr lang="en-US" sz="2400">
              <a:solidFill>
                <a:srgbClr val="010280"/>
              </a:solidFill>
              <a:latin typeface="Imperial Sans Display" panose="020B0503020202020204" pitchFamily="34" charset="77"/>
            </a:endParaRPr>
          </a:p>
        </p:txBody>
      </p:sp>
      <p:pic>
        <p:nvPicPr>
          <p:cNvPr id="2" name="Picture 1">
            <a:extLst>
              <a:ext uri="{FF2B5EF4-FFF2-40B4-BE49-F238E27FC236}">
                <a16:creationId xmlns:a16="http://schemas.microsoft.com/office/drawing/2014/main" id="{CA775F8A-B5C9-FB20-488B-E62B3990D43B}"/>
              </a:ext>
            </a:extLst>
          </p:cNvPr>
          <p:cNvPicPr>
            <a:picLocks noChangeAspect="1"/>
          </p:cNvPicPr>
          <p:nvPr/>
        </p:nvPicPr>
        <p:blipFill>
          <a:blip r:embed="rId3"/>
          <a:stretch>
            <a:fillRect/>
          </a:stretch>
        </p:blipFill>
        <p:spPr>
          <a:xfrm>
            <a:off x="376867" y="5445761"/>
            <a:ext cx="787790" cy="1081831"/>
          </a:xfrm>
          <a:prstGeom prst="rect">
            <a:avLst/>
          </a:prstGeom>
        </p:spPr>
      </p:pic>
      <p:pic>
        <p:nvPicPr>
          <p:cNvPr id="4" name="Picture 3">
            <a:extLst>
              <a:ext uri="{FF2B5EF4-FFF2-40B4-BE49-F238E27FC236}">
                <a16:creationId xmlns:a16="http://schemas.microsoft.com/office/drawing/2014/main" id="{31BC6D6A-65E4-8DC1-A17A-B7FB398DB386}"/>
              </a:ext>
            </a:extLst>
          </p:cNvPr>
          <p:cNvPicPr>
            <a:picLocks noChangeAspect="1"/>
          </p:cNvPicPr>
          <p:nvPr/>
        </p:nvPicPr>
        <p:blipFill>
          <a:blip r:embed="rId4"/>
          <a:stretch>
            <a:fillRect/>
          </a:stretch>
        </p:blipFill>
        <p:spPr>
          <a:xfrm>
            <a:off x="823999" y="2963888"/>
            <a:ext cx="7701088" cy="4331339"/>
          </a:xfrm>
          <a:prstGeom prst="rect">
            <a:avLst/>
          </a:prstGeom>
        </p:spPr>
      </p:pic>
    </p:spTree>
    <p:extLst>
      <p:ext uri="{BB962C8B-B14F-4D97-AF65-F5344CB8AC3E}">
        <p14:creationId xmlns:p14="http://schemas.microsoft.com/office/powerpoint/2010/main" val="3899077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of Rectangle 6">
            <a:extLst>
              <a:ext uri="{FF2B5EF4-FFF2-40B4-BE49-F238E27FC236}">
                <a16:creationId xmlns:a16="http://schemas.microsoft.com/office/drawing/2014/main" id="{D56B5C9F-E9FA-11F1-2F5A-4E6716DF471D}"/>
              </a:ext>
            </a:extLst>
          </p:cNvPr>
          <p:cNvSpPr/>
          <p:nvPr/>
        </p:nvSpPr>
        <p:spPr>
          <a:xfrm>
            <a:off x="1969844" y="5149272"/>
            <a:ext cx="10145359" cy="1625295"/>
          </a:xfrm>
          <a:prstGeom prst="round2DiagRect">
            <a:avLst/>
          </a:prstGeom>
          <a:solidFill>
            <a:srgbClr val="B4A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C25D71D-9BE5-06BC-08BE-9CFD2182472E}"/>
              </a:ext>
            </a:extLst>
          </p:cNvPr>
          <p:cNvSpPr txBox="1"/>
          <p:nvPr/>
        </p:nvSpPr>
        <p:spPr>
          <a:xfrm>
            <a:off x="292838" y="895453"/>
            <a:ext cx="9950507" cy="1015663"/>
          </a:xfrm>
          <a:prstGeom prst="rect">
            <a:avLst/>
          </a:prstGeom>
          <a:noFill/>
        </p:spPr>
        <p:txBody>
          <a:bodyPr wrap="square">
            <a:spAutoFit/>
          </a:bodyPr>
          <a:lstStyle/>
          <a:p>
            <a:r>
              <a:rPr lang="en-GB" sz="2000" dirty="0">
                <a:solidFill>
                  <a:srgbClr val="010280"/>
                </a:solidFill>
                <a:latin typeface="Imperial Sans Display" panose="020B0503020202020204" pitchFamily="34" charset="0"/>
              </a:rPr>
              <a:t>Ecosia is a privacy-friendly search engine that uses </a:t>
            </a:r>
            <a:r>
              <a:rPr lang="en-GB" sz="2000" b="1" dirty="0">
                <a:solidFill>
                  <a:srgbClr val="010280"/>
                </a:solidFill>
                <a:latin typeface="Imperial Sans Display" panose="020B0503020202020204" pitchFamily="34" charset="0"/>
              </a:rPr>
              <a:t>100% of its profits to plant trees</a:t>
            </a:r>
            <a:r>
              <a:rPr lang="en-GB" sz="2000" dirty="0">
                <a:solidFill>
                  <a:srgbClr val="010280"/>
                </a:solidFill>
                <a:latin typeface="Imperial Sans Display" panose="020B0503020202020204" pitchFamily="34" charset="0"/>
              </a:rPr>
              <a:t> and fund climate action. </a:t>
            </a:r>
            <a:r>
              <a:rPr lang="en-GB" sz="2000" dirty="0">
                <a:solidFill>
                  <a:srgbClr val="010280"/>
                </a:solidFill>
                <a:latin typeface="Imperial Sans Display" panose="020B0503020202020204" pitchFamily="34" charset="77"/>
              </a:rPr>
              <a:t>You can also </a:t>
            </a:r>
            <a:r>
              <a:rPr lang="en-GB" sz="2000" b="1" dirty="0">
                <a:solidFill>
                  <a:srgbClr val="010280"/>
                </a:solidFill>
                <a:latin typeface="Imperial Sans Display" panose="020B0503020202020204" pitchFamily="34" charset="77"/>
              </a:rPr>
              <a:t>switch off automatic AI summaries </a:t>
            </a:r>
            <a:r>
              <a:rPr lang="en-GB" sz="2000" dirty="0">
                <a:solidFill>
                  <a:srgbClr val="010280"/>
                </a:solidFill>
                <a:latin typeface="Imperial Sans Display" panose="020B0503020202020204" pitchFamily="34" charset="77"/>
              </a:rPr>
              <a:t>in Ecosia, which you cannot do easily with many search engines. </a:t>
            </a:r>
            <a:endParaRPr lang="en-US" sz="2000" dirty="0">
              <a:solidFill>
                <a:srgbClr val="010280"/>
              </a:solidFill>
              <a:latin typeface="Imperial Sans Display" panose="020B0503020202020204" pitchFamily="34" charset="77"/>
            </a:endParaRPr>
          </a:p>
        </p:txBody>
      </p:sp>
      <p:pic>
        <p:nvPicPr>
          <p:cNvPr id="2" name="Picture 1">
            <a:extLst>
              <a:ext uri="{FF2B5EF4-FFF2-40B4-BE49-F238E27FC236}">
                <a16:creationId xmlns:a16="http://schemas.microsoft.com/office/drawing/2014/main" id="{4B3CFE8C-5BC6-2427-4010-6E5DBAF6116E}"/>
              </a:ext>
            </a:extLst>
          </p:cNvPr>
          <p:cNvPicPr>
            <a:picLocks noChangeAspect="1"/>
          </p:cNvPicPr>
          <p:nvPr/>
        </p:nvPicPr>
        <p:blipFill>
          <a:blip r:embed="rId2"/>
          <a:stretch>
            <a:fillRect/>
          </a:stretch>
        </p:blipFill>
        <p:spPr>
          <a:xfrm>
            <a:off x="376867" y="5445761"/>
            <a:ext cx="787790" cy="1081831"/>
          </a:xfrm>
          <a:prstGeom prst="rect">
            <a:avLst/>
          </a:prstGeom>
        </p:spPr>
      </p:pic>
      <p:sp>
        <p:nvSpPr>
          <p:cNvPr id="3" name="TextBox 2">
            <a:extLst>
              <a:ext uri="{FF2B5EF4-FFF2-40B4-BE49-F238E27FC236}">
                <a16:creationId xmlns:a16="http://schemas.microsoft.com/office/drawing/2014/main" id="{93C5DF80-9FE6-2E70-9C61-4236A0CD59EC}"/>
              </a:ext>
            </a:extLst>
          </p:cNvPr>
          <p:cNvSpPr txBox="1"/>
          <p:nvPr/>
        </p:nvSpPr>
        <p:spPr>
          <a:xfrm>
            <a:off x="219332" y="266356"/>
            <a:ext cx="10695715" cy="707886"/>
          </a:xfrm>
          <a:prstGeom prst="rect">
            <a:avLst/>
          </a:prstGeom>
          <a:noFill/>
        </p:spPr>
        <p:txBody>
          <a:bodyPr wrap="square">
            <a:spAutoFit/>
          </a:bodyPr>
          <a:lstStyle/>
          <a:p>
            <a:r>
              <a:rPr lang="en-GB" sz="4000" b="1">
                <a:solidFill>
                  <a:srgbClr val="010280"/>
                </a:solidFill>
                <a:effectLst/>
                <a:latin typeface="Imperial Sans Display" panose="020B0503020202020204" pitchFamily="34" charset="77"/>
              </a:rPr>
              <a:t>6. Use better - Switch to Ecosia. </a:t>
            </a:r>
            <a:endParaRPr lang="en-US" sz="4000" b="1">
              <a:solidFill>
                <a:srgbClr val="010280"/>
              </a:solidFill>
              <a:latin typeface="Imperial Sans Display" panose="020B0503020202020204" pitchFamily="34" charset="77"/>
            </a:endParaRPr>
          </a:p>
        </p:txBody>
      </p:sp>
      <p:pic>
        <p:nvPicPr>
          <p:cNvPr id="16" name="Picture 15">
            <a:extLst>
              <a:ext uri="{FF2B5EF4-FFF2-40B4-BE49-F238E27FC236}">
                <a16:creationId xmlns:a16="http://schemas.microsoft.com/office/drawing/2014/main" id="{0960E171-6EB3-2830-2109-6BBCF4CDCF7C}"/>
              </a:ext>
            </a:extLst>
          </p:cNvPr>
          <p:cNvPicPr>
            <a:picLocks noChangeAspect="1"/>
          </p:cNvPicPr>
          <p:nvPr/>
        </p:nvPicPr>
        <p:blipFill>
          <a:blip r:embed="rId3"/>
          <a:stretch>
            <a:fillRect/>
          </a:stretch>
        </p:blipFill>
        <p:spPr>
          <a:xfrm>
            <a:off x="3020094" y="1469350"/>
            <a:ext cx="6968486" cy="3919300"/>
          </a:xfrm>
          <a:prstGeom prst="rect">
            <a:avLst/>
          </a:prstGeom>
        </p:spPr>
      </p:pic>
      <p:pic>
        <p:nvPicPr>
          <p:cNvPr id="6" name="Picture 5">
            <a:extLst>
              <a:ext uri="{FF2B5EF4-FFF2-40B4-BE49-F238E27FC236}">
                <a16:creationId xmlns:a16="http://schemas.microsoft.com/office/drawing/2014/main" id="{92DC177A-0ACA-76B0-2062-469EDBA9F994}"/>
              </a:ext>
            </a:extLst>
          </p:cNvPr>
          <p:cNvPicPr>
            <a:picLocks noChangeAspect="1"/>
          </p:cNvPicPr>
          <p:nvPr/>
        </p:nvPicPr>
        <p:blipFill>
          <a:blip r:embed="rId4"/>
          <a:srcRect l="37185" t="28770" r="41886" b="35159"/>
          <a:stretch>
            <a:fillRect/>
          </a:stretch>
        </p:blipFill>
        <p:spPr>
          <a:xfrm>
            <a:off x="10569920" y="5256907"/>
            <a:ext cx="1401100" cy="1358194"/>
          </a:xfrm>
          <a:prstGeom prst="rect">
            <a:avLst/>
          </a:prstGeom>
        </p:spPr>
      </p:pic>
      <p:sp>
        <p:nvSpPr>
          <p:cNvPr id="10" name="Rectangle 1">
            <a:extLst>
              <a:ext uri="{FF2B5EF4-FFF2-40B4-BE49-F238E27FC236}">
                <a16:creationId xmlns:a16="http://schemas.microsoft.com/office/drawing/2014/main" id="{A40263D9-618B-6DF6-E570-F2E631926991}"/>
              </a:ext>
            </a:extLst>
          </p:cNvPr>
          <p:cNvSpPr>
            <a:spLocks noChangeArrowheads="1"/>
          </p:cNvSpPr>
          <p:nvPr/>
        </p:nvSpPr>
        <p:spPr bwMode="auto">
          <a:xfrm>
            <a:off x="2237282" y="6225140"/>
            <a:ext cx="84301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u="none" strike="noStrike" cap="none" normalizeH="0" baseline="0">
                <a:ln>
                  <a:noFill/>
                </a:ln>
                <a:solidFill>
                  <a:srgbClr val="010280"/>
                </a:solidFill>
                <a:effectLst/>
                <a:latin typeface="Imperial Sans Display" panose="020B0503020202020204" pitchFamily="34" charset="77"/>
              </a:rPr>
              <a:t>Turn off AI summaries </a:t>
            </a:r>
            <a:r>
              <a:rPr kumimoji="0" lang="en-US" altLang="en-US" sz="2400" u="none" strike="noStrike" cap="none" normalizeH="0" baseline="0">
                <a:ln>
                  <a:noFill/>
                </a:ln>
                <a:solidFill>
                  <a:srgbClr val="010280"/>
                </a:solidFill>
                <a:effectLst/>
                <a:latin typeface="Imperial Sans Display" panose="020B0503020202020204" pitchFamily="34" charset="77"/>
              </a:rPr>
              <a:t>in Ecosia and save electricity and water! </a:t>
            </a:r>
          </a:p>
        </p:txBody>
      </p:sp>
      <p:sp>
        <p:nvSpPr>
          <p:cNvPr id="11" name="TextBox 10">
            <a:extLst>
              <a:ext uri="{FF2B5EF4-FFF2-40B4-BE49-F238E27FC236}">
                <a16:creationId xmlns:a16="http://schemas.microsoft.com/office/drawing/2014/main" id="{31D13BEE-9590-15E2-0026-7CF3948D6105}"/>
              </a:ext>
            </a:extLst>
          </p:cNvPr>
          <p:cNvSpPr txBox="1"/>
          <p:nvPr/>
        </p:nvSpPr>
        <p:spPr>
          <a:xfrm>
            <a:off x="2139746" y="5321493"/>
            <a:ext cx="8430174" cy="830997"/>
          </a:xfrm>
          <a:prstGeom prst="rect">
            <a:avLst/>
          </a:prstGeom>
          <a:noFill/>
        </p:spPr>
        <p:txBody>
          <a:bodyPr wrap="square">
            <a:spAutoFit/>
          </a:bodyPr>
          <a:lstStyle/>
          <a:p>
            <a:pPr lvl="0" eaLnBrk="0" fontAlgn="base" hangingPunct="0">
              <a:spcBef>
                <a:spcPct val="0"/>
              </a:spcBef>
              <a:spcAft>
                <a:spcPct val="0"/>
              </a:spcAft>
            </a:pPr>
            <a:r>
              <a:rPr lang="en-US" altLang="en-US" sz="2400">
                <a:solidFill>
                  <a:srgbClr val="010280"/>
                </a:solidFill>
                <a:latin typeface="Imperial Sans Display" panose="020B0503020202020204" pitchFamily="34" charset="77"/>
              </a:rPr>
              <a:t>Switch to Ecosia and plant trees whilst searching the web. Go to </a:t>
            </a:r>
            <a:r>
              <a:rPr lang="en-US" altLang="en-US" sz="2400" b="1" err="1">
                <a:solidFill>
                  <a:srgbClr val="010280"/>
                </a:solidFill>
                <a:latin typeface="Imperial Sans Display" panose="020B0503020202020204" pitchFamily="34" charset="77"/>
              </a:rPr>
              <a:t>Ecosia.co</a:t>
            </a:r>
            <a:r>
              <a:rPr lang="en-US" altLang="en-US" sz="2400" b="1">
                <a:solidFill>
                  <a:srgbClr val="010280"/>
                </a:solidFill>
                <a:latin typeface="Imperial Sans Display" panose="020B0503020202020204" pitchFamily="34" charset="77"/>
              </a:rPr>
              <a:t>/</a:t>
            </a:r>
            <a:r>
              <a:rPr lang="en-US" altLang="en-US" sz="2400" b="1" err="1">
                <a:solidFill>
                  <a:srgbClr val="010280"/>
                </a:solidFill>
                <a:latin typeface="Imperial Sans Display" panose="020B0503020202020204" pitchFamily="34" charset="77"/>
              </a:rPr>
              <a:t>ImperialCollegeLondon</a:t>
            </a:r>
            <a:r>
              <a:rPr lang="en-US" altLang="en-US" sz="2400" b="1">
                <a:solidFill>
                  <a:srgbClr val="010280"/>
                </a:solidFill>
                <a:latin typeface="Imperial Sans Display" panose="020B0503020202020204" pitchFamily="34" charset="77"/>
              </a:rPr>
              <a:t> </a:t>
            </a:r>
            <a:r>
              <a:rPr lang="en-US" altLang="en-US" sz="2400">
                <a:solidFill>
                  <a:srgbClr val="010280"/>
                </a:solidFill>
                <a:latin typeface="Imperial Sans Display" panose="020B0503020202020204" pitchFamily="34" charset="77"/>
              </a:rPr>
              <a:t>or </a:t>
            </a:r>
            <a:r>
              <a:rPr lang="en-US" altLang="en-US" sz="2400" b="1">
                <a:solidFill>
                  <a:srgbClr val="010280"/>
                </a:solidFill>
                <a:latin typeface="Imperial Sans Display" panose="020B0503020202020204" pitchFamily="34" charset="77"/>
              </a:rPr>
              <a:t>follow the QR code:</a:t>
            </a:r>
          </a:p>
        </p:txBody>
      </p:sp>
    </p:spTree>
    <p:extLst>
      <p:ext uri="{BB962C8B-B14F-4D97-AF65-F5344CB8AC3E}">
        <p14:creationId xmlns:p14="http://schemas.microsoft.com/office/powerpoint/2010/main" val="3692868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91DAC4-2DE5-C4F0-FD09-9D7FEDCA2A32}"/>
              </a:ext>
            </a:extLst>
          </p:cNvPr>
          <p:cNvPicPr>
            <a:picLocks noChangeAspect="1"/>
          </p:cNvPicPr>
          <p:nvPr/>
        </p:nvPicPr>
        <p:blipFill>
          <a:blip r:embed="rId2"/>
          <a:stretch>
            <a:fillRect/>
          </a:stretch>
        </p:blipFill>
        <p:spPr>
          <a:xfrm>
            <a:off x="3424335" y="579125"/>
            <a:ext cx="7967149" cy="4480980"/>
          </a:xfrm>
          <a:prstGeom prst="rect">
            <a:avLst/>
          </a:prstGeom>
        </p:spPr>
      </p:pic>
      <p:sp>
        <p:nvSpPr>
          <p:cNvPr id="3" name="Round Diagonal Corner of Rectangle 2">
            <a:extLst>
              <a:ext uri="{FF2B5EF4-FFF2-40B4-BE49-F238E27FC236}">
                <a16:creationId xmlns:a16="http://schemas.microsoft.com/office/drawing/2014/main" id="{27B24943-1C14-3270-FB7A-9292ABD90FC4}"/>
              </a:ext>
            </a:extLst>
          </p:cNvPr>
          <p:cNvSpPr/>
          <p:nvPr/>
        </p:nvSpPr>
        <p:spPr>
          <a:xfrm>
            <a:off x="2999035" y="4973093"/>
            <a:ext cx="4105331" cy="1772940"/>
          </a:xfrm>
          <a:prstGeom prst="round2DiagRect">
            <a:avLst/>
          </a:prstGeom>
          <a:solidFill>
            <a:srgbClr val="B4A9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 Diagonal Corner of Rectangle 4">
            <a:extLst>
              <a:ext uri="{FF2B5EF4-FFF2-40B4-BE49-F238E27FC236}">
                <a16:creationId xmlns:a16="http://schemas.microsoft.com/office/drawing/2014/main" id="{59C6EB46-03CD-F9AC-1E93-06962181EC77}"/>
              </a:ext>
            </a:extLst>
          </p:cNvPr>
          <p:cNvSpPr/>
          <p:nvPr/>
        </p:nvSpPr>
        <p:spPr>
          <a:xfrm>
            <a:off x="7364973" y="4987249"/>
            <a:ext cx="4704182" cy="1758783"/>
          </a:xfrm>
          <a:prstGeom prst="round2DiagRect">
            <a:avLst/>
          </a:prstGeom>
          <a:solidFill>
            <a:srgbClr val="E6E5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11B1386-F180-D06C-B57E-CF17B80B4DC2}"/>
              </a:ext>
            </a:extLst>
          </p:cNvPr>
          <p:cNvSpPr txBox="1"/>
          <p:nvPr/>
        </p:nvSpPr>
        <p:spPr>
          <a:xfrm>
            <a:off x="376866" y="330408"/>
            <a:ext cx="5005771" cy="830997"/>
          </a:xfrm>
          <a:prstGeom prst="rect">
            <a:avLst/>
          </a:prstGeom>
          <a:noFill/>
        </p:spPr>
        <p:txBody>
          <a:bodyPr wrap="square">
            <a:spAutoFit/>
          </a:bodyPr>
          <a:lstStyle/>
          <a:p>
            <a:r>
              <a:rPr lang="en-GB" sz="4800" b="1">
                <a:solidFill>
                  <a:srgbClr val="010280"/>
                </a:solidFill>
                <a:effectLst/>
                <a:latin typeface="Imperial Sans Display" panose="020B0503020202020204" pitchFamily="34" charset="77"/>
              </a:rPr>
              <a:t>7. Use for longer </a:t>
            </a:r>
            <a:endParaRPr lang="en-US" sz="4800" b="1">
              <a:solidFill>
                <a:srgbClr val="010280"/>
              </a:solidFill>
              <a:latin typeface="Imperial Sans Display" panose="020B0503020202020204" pitchFamily="34" charset="77"/>
            </a:endParaRPr>
          </a:p>
        </p:txBody>
      </p:sp>
      <p:sp>
        <p:nvSpPr>
          <p:cNvPr id="10" name="Rectangle 1">
            <a:extLst>
              <a:ext uri="{FF2B5EF4-FFF2-40B4-BE49-F238E27FC236}">
                <a16:creationId xmlns:a16="http://schemas.microsoft.com/office/drawing/2014/main" id="{96C2D99A-6D65-F5CC-8F61-45B9AAE09094}"/>
              </a:ext>
            </a:extLst>
          </p:cNvPr>
          <p:cNvSpPr>
            <a:spLocks noChangeArrowheads="1"/>
          </p:cNvSpPr>
          <p:nvPr/>
        </p:nvSpPr>
        <p:spPr bwMode="auto">
          <a:xfrm>
            <a:off x="7695668" y="5109634"/>
            <a:ext cx="437348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GB" sz="2400" dirty="0">
                <a:solidFill>
                  <a:srgbClr val="010280"/>
                </a:solidFill>
                <a:latin typeface="Imperial Sans Display" panose="020B0503020202020204" pitchFamily="34" charset="77"/>
              </a:rPr>
              <a:t>Please ensure that good-quality computers, monitors, keyboards, etc., are reused during property refurbishment projects.</a:t>
            </a:r>
            <a:endParaRPr lang="en-US" altLang="en-US" sz="3200" dirty="0">
              <a:solidFill>
                <a:srgbClr val="010280"/>
              </a:solidFill>
              <a:latin typeface="Imperial Sans Display" panose="020B0503020202020204" pitchFamily="34" charset="77"/>
            </a:endParaRPr>
          </a:p>
        </p:txBody>
      </p:sp>
      <p:pic>
        <p:nvPicPr>
          <p:cNvPr id="4" name="Picture 3">
            <a:extLst>
              <a:ext uri="{FF2B5EF4-FFF2-40B4-BE49-F238E27FC236}">
                <a16:creationId xmlns:a16="http://schemas.microsoft.com/office/drawing/2014/main" id="{FBE59DEC-F453-9B10-ABD6-D81A9D1E89B9}"/>
              </a:ext>
            </a:extLst>
          </p:cNvPr>
          <p:cNvPicPr>
            <a:picLocks noChangeAspect="1"/>
          </p:cNvPicPr>
          <p:nvPr/>
        </p:nvPicPr>
        <p:blipFill>
          <a:blip r:embed="rId3"/>
          <a:stretch>
            <a:fillRect/>
          </a:stretch>
        </p:blipFill>
        <p:spPr>
          <a:xfrm>
            <a:off x="376867" y="5445761"/>
            <a:ext cx="787790" cy="1081831"/>
          </a:xfrm>
          <a:prstGeom prst="rect">
            <a:avLst/>
          </a:prstGeom>
        </p:spPr>
      </p:pic>
      <p:sp>
        <p:nvSpPr>
          <p:cNvPr id="8" name="TextBox 7">
            <a:extLst>
              <a:ext uri="{FF2B5EF4-FFF2-40B4-BE49-F238E27FC236}">
                <a16:creationId xmlns:a16="http://schemas.microsoft.com/office/drawing/2014/main" id="{94FF1120-3AD7-33F0-FF81-25439D721152}"/>
              </a:ext>
            </a:extLst>
          </p:cNvPr>
          <p:cNvSpPr txBox="1"/>
          <p:nvPr/>
        </p:nvSpPr>
        <p:spPr>
          <a:xfrm>
            <a:off x="3176425" y="5085493"/>
            <a:ext cx="3742411" cy="1569660"/>
          </a:xfrm>
          <a:prstGeom prst="rect">
            <a:avLst/>
          </a:prstGeom>
          <a:noFill/>
        </p:spPr>
        <p:txBody>
          <a:bodyPr wrap="square">
            <a:spAutoFit/>
          </a:bodyPr>
          <a:lstStyle/>
          <a:p>
            <a:pPr lvl="0" eaLnBrk="0" fontAlgn="base" hangingPunct="0">
              <a:spcBef>
                <a:spcPct val="0"/>
              </a:spcBef>
              <a:spcAft>
                <a:spcPct val="0"/>
              </a:spcAft>
            </a:pPr>
            <a:r>
              <a:rPr lang="en-US" sz="2400" b="1" dirty="0">
                <a:solidFill>
                  <a:srgbClr val="010280"/>
                </a:solidFill>
                <a:latin typeface="Imperial Sans Display" panose="020B0503020202020204" pitchFamily="34" charset="0"/>
              </a:rPr>
              <a:t>Please reuse devices </a:t>
            </a:r>
            <a:r>
              <a:rPr lang="en-US" sz="2400" dirty="0">
                <a:solidFill>
                  <a:srgbClr val="010280"/>
                </a:solidFill>
                <a:latin typeface="Imperial Sans Display" panose="020B0503020202020204" pitchFamily="34" charset="0"/>
              </a:rPr>
              <a:t>less than 5 years old within your team/department when staff members leave. </a:t>
            </a:r>
          </a:p>
        </p:txBody>
      </p:sp>
      <p:sp>
        <p:nvSpPr>
          <p:cNvPr id="2" name="TextBox 1">
            <a:extLst>
              <a:ext uri="{FF2B5EF4-FFF2-40B4-BE49-F238E27FC236}">
                <a16:creationId xmlns:a16="http://schemas.microsoft.com/office/drawing/2014/main" id="{714FED9B-C218-B226-A8B1-7D2C1EC6091A}"/>
              </a:ext>
            </a:extLst>
          </p:cNvPr>
          <p:cNvSpPr txBox="1"/>
          <p:nvPr/>
        </p:nvSpPr>
        <p:spPr>
          <a:xfrm>
            <a:off x="376866" y="1273805"/>
            <a:ext cx="3374040" cy="2246769"/>
          </a:xfrm>
          <a:prstGeom prst="rect">
            <a:avLst/>
          </a:prstGeom>
          <a:noFill/>
        </p:spPr>
        <p:txBody>
          <a:bodyPr wrap="square">
            <a:spAutoFit/>
          </a:bodyPr>
          <a:lstStyle/>
          <a:p>
            <a:r>
              <a:rPr lang="en-GB" sz="2000" dirty="0">
                <a:solidFill>
                  <a:srgbClr val="010280"/>
                </a:solidFill>
                <a:latin typeface="Imperial Sans Display" panose="020B0503020202020204" pitchFamily="34" charset="0"/>
              </a:rPr>
              <a:t>We have extended the warranty of </a:t>
            </a:r>
            <a:r>
              <a:rPr lang="en-GB" sz="2000" b="1" dirty="0">
                <a:solidFill>
                  <a:srgbClr val="010280"/>
                </a:solidFill>
                <a:latin typeface="Imperial Sans Display" panose="020B0503020202020204" pitchFamily="34" charset="0"/>
              </a:rPr>
              <a:t>ICT-managed laptops</a:t>
            </a:r>
            <a:r>
              <a:rPr lang="en-GB" sz="2000" dirty="0">
                <a:solidFill>
                  <a:srgbClr val="010280"/>
                </a:solidFill>
                <a:latin typeface="Imperial Sans Display" panose="020B0503020202020204" pitchFamily="34" charset="0"/>
              </a:rPr>
              <a:t> to </a:t>
            </a:r>
            <a:r>
              <a:rPr lang="en-GB" sz="2000" b="1" dirty="0">
                <a:solidFill>
                  <a:srgbClr val="010280"/>
                </a:solidFill>
                <a:latin typeface="Imperial Sans Display" panose="020B0503020202020204" pitchFamily="34" charset="0"/>
              </a:rPr>
              <a:t>5 years. </a:t>
            </a:r>
          </a:p>
          <a:p>
            <a:endParaRPr lang="en-GB" sz="2000" b="1" dirty="0">
              <a:solidFill>
                <a:srgbClr val="010280"/>
              </a:solidFill>
              <a:latin typeface="Imperial Sans Display" panose="020B0503020202020204" pitchFamily="34" charset="0"/>
            </a:endParaRPr>
          </a:p>
          <a:p>
            <a:r>
              <a:rPr lang="en-GB" sz="2000" dirty="0">
                <a:solidFill>
                  <a:srgbClr val="010280"/>
                </a:solidFill>
                <a:latin typeface="Imperial Sans Display" panose="020B0503020202020204" pitchFamily="34" charset="0"/>
              </a:rPr>
              <a:t>We want to encourage everyone to keep their laptops for at least </a:t>
            </a:r>
            <a:r>
              <a:rPr lang="en-GB" sz="2000" b="1" dirty="0">
                <a:solidFill>
                  <a:srgbClr val="010280"/>
                </a:solidFill>
                <a:latin typeface="Imperial Sans Display" panose="020B0503020202020204" pitchFamily="34" charset="0"/>
              </a:rPr>
              <a:t>5 years</a:t>
            </a:r>
            <a:r>
              <a:rPr lang="en-GB" sz="2000" dirty="0">
                <a:solidFill>
                  <a:srgbClr val="010280"/>
                </a:solidFill>
                <a:latin typeface="Imperial Sans Display" panose="020B0503020202020204" pitchFamily="34" charset="0"/>
              </a:rPr>
              <a:t>.</a:t>
            </a:r>
          </a:p>
        </p:txBody>
      </p:sp>
    </p:spTree>
    <p:extLst>
      <p:ext uri="{BB962C8B-B14F-4D97-AF65-F5344CB8AC3E}">
        <p14:creationId xmlns:p14="http://schemas.microsoft.com/office/powerpoint/2010/main" val="3130960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mperial">
  <a:themeElements>
    <a:clrScheme name="Imperial colour theme">
      <a:dk1>
        <a:sysClr val="windowText" lastClr="000000"/>
      </a:dk1>
      <a:lt1>
        <a:sysClr val="window" lastClr="FFFFFF"/>
      </a:lt1>
      <a:dk2>
        <a:srgbClr val="000080"/>
      </a:dk2>
      <a:lt2>
        <a:srgbClr val="F5F5F5"/>
      </a:lt2>
      <a:accent1>
        <a:srgbClr val="0000CD"/>
      </a:accent1>
      <a:accent2>
        <a:srgbClr val="C71585"/>
      </a:accent2>
      <a:accent3>
        <a:srgbClr val="7B68EE"/>
      </a:accent3>
      <a:accent4>
        <a:srgbClr val="FF0000"/>
      </a:accent4>
      <a:accent5>
        <a:srgbClr val="FF4500"/>
      </a:accent5>
      <a:accent6>
        <a:srgbClr val="006400"/>
      </a:accent6>
      <a:hlink>
        <a:srgbClr val="000080"/>
      </a:hlink>
      <a:folHlink>
        <a:srgbClr val="C71585"/>
      </a:folHlink>
    </a:clrScheme>
    <a:fontScheme name="Imperial Sans font theme">
      <a:majorFont>
        <a:latin typeface="Imperial Sans Text Semibold"/>
        <a:ea typeface=""/>
        <a:cs typeface=""/>
      </a:majorFont>
      <a:minorFont>
        <a:latin typeface="Imperial Sans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60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105000"/>
          </a:lnSpc>
          <a:defRPr sz="1600" dirty="0">
            <a:solidFill>
              <a:schemeClr val="tx1"/>
            </a:solidFill>
          </a:defRPr>
        </a:defPPr>
      </a:lstStyle>
    </a:txDef>
  </a:objectDefaults>
  <a:extraClrSchemeLst/>
  <a:custClrLst>
    <a:custClr name="Dark">
      <a:srgbClr val="232333"/>
    </a:custClr>
    <a:custClr name="Navy">
      <a:srgbClr val="000080"/>
    </a:custClr>
    <a:custClr name="Saddle Brown">
      <a:srgbClr val="8B4513"/>
    </a:custClr>
    <a:custClr name="Teal">
      <a:srgbClr val="008080"/>
    </a:custClr>
    <a:custClr name="Medium Violet Red">
      <a:srgbClr val="C71585"/>
    </a:custClr>
    <a:custClr name="Indigo">
      <a:srgbClr val="4B0082"/>
    </a:custClr>
    <a:custClr name="Crimson">
      <a:srgbClr val="DC143C"/>
    </a:custClr>
    <a:custClr name="Orange Red">
      <a:srgbClr val="FF4500"/>
    </a:custClr>
    <a:custClr name="Dark Green">
      <a:srgbClr val="006400"/>
    </a:custClr>
    <a:custClr>
      <a:srgbClr val="FFFFFF"/>
    </a:custClr>
    <a:custClr name="Slate Grey">
      <a:srgbClr val="708090"/>
    </a:custClr>
    <a:custClr name="Imperial Blue">
      <a:srgbClr val="0000CD"/>
    </a:custClr>
    <a:custClr name="Yellow">
      <a:srgbClr val="FFFF00"/>
    </a:custClr>
    <a:custClr name="Turquoise">
      <a:srgbClr val="40E0D0"/>
    </a:custClr>
    <a:custClr name="Violet">
      <a:srgbClr val="EE82EE"/>
    </a:custClr>
    <a:custClr name="Medium Blue Slate">
      <a:srgbClr val="7B68EE"/>
    </a:custClr>
    <a:custClr name="Red">
      <a:srgbClr val="FF0000"/>
    </a:custClr>
    <a:custClr name="Dark Orange">
      <a:srgbClr val="FF8C00"/>
    </a:custClr>
    <a:custClr name="Spring Green">
      <a:srgbClr val="00FF7F"/>
    </a:custClr>
    <a:custClr>
      <a:srgbClr val="FFFFFF"/>
    </a:custClr>
    <a:custClr name="White Smoke">
      <a:srgbClr val="F5F5F5"/>
    </a:custClr>
    <a:custClr name="Deep Sky Blue">
      <a:srgbClr val="00BFFF"/>
    </a:custClr>
    <a:custClr name="Khaki">
      <a:srgbClr val="F0E68C"/>
    </a:custClr>
    <a:custClr name="Pale Turquoise">
      <a:srgbClr val="AFEEEE"/>
    </a:custClr>
    <a:custClr name="Light Pink">
      <a:srgbClr val="FFB6C1"/>
    </a:custClr>
    <a:custClr name="Lavender">
      <a:srgbClr val="E6E6FA"/>
    </a:custClr>
    <a:custClr name="Salmon">
      <a:srgbClr val="FA8072"/>
    </a:custClr>
    <a:custClr name="Orange">
      <a:srgbClr val="FFA500"/>
    </a:custClr>
    <a:custClr name="Pale Green">
      <a:srgbClr val="98FB98"/>
    </a:custClr>
  </a:custClrLst>
  <a:extLst>
    <a:ext uri="{05A4C25C-085E-4340-85A3-A5531E510DB2}">
      <thm15:themeFamily xmlns:thm15="http://schemas.microsoft.com/office/thememl/2012/main" name="Imperial" id="{4BDD0391-E230-4239-9159-7FDBB5417998}" vid="{2F6C4B1C-C47D-4EB8-A671-E8F416ADD79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TotalTime>
  <Words>1447</Words>
  <Application>Microsoft Office PowerPoint</Application>
  <PresentationFormat>Widescreen</PresentationFormat>
  <Paragraphs>123</Paragraphs>
  <Slides>16</Slides>
  <Notes>2</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Imperial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environmental impact of AI and large data centres? </vt:lpstr>
      <vt:lpstr>Emissions from UK data centres</vt:lpstr>
      <vt:lpstr>Water use</vt:lpstr>
      <vt:lpstr>What can Imperial do?</vt:lpstr>
      <vt:lpstr>What can we do?</vt:lpstr>
      <vt:lpstr>Thank you for listening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Rae Goddard</dc:creator>
  <cp:lastModifiedBy>Scholfield, Liz</cp:lastModifiedBy>
  <cp:revision>4</cp:revision>
  <dcterms:created xsi:type="dcterms:W3CDTF">2026-03-31T11:20:42Z</dcterms:created>
  <dcterms:modified xsi:type="dcterms:W3CDTF">2026-08-28T13:36:50Z</dcterms:modified>
</cp:coreProperties>
</file>