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modernComment_102_F8CFB02F.xml" ContentType="application/vnd.ms-powerpoint.comment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70" r:id="rId5"/>
    <p:sldId id="262" r:id="rId6"/>
    <p:sldId id="258" r:id="rId7"/>
    <p:sldId id="265" r:id="rId8"/>
    <p:sldId id="266" r:id="rId9"/>
    <p:sldId id="257" r:id="rId10"/>
    <p:sldId id="260" r:id="rId11"/>
    <p:sldId id="26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CA639E6-7B28-47CD-F1D4-7FCE970E9BF5}" name="Scholfield, Liz" initials="LS" userId="S::eswift@ic.ac.uk::4755d34a-408e-40cc-8026-70d991023a4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0280"/>
    <a:srgbClr val="E6E5F9"/>
    <a:srgbClr val="B4A9ED"/>
    <a:srgbClr val="0001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D479CF7-BFA4-4E3D-A9BD-A24FA2082D61}" v="46" dt="2026-04-28T12:29:04.1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8/10/relationships/authors" Target="author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omments/modernComment_102_F8CFB02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5F37ED1-EA3F-4272-97EC-E41DF36CFD15}" authorId="{6CA639E6-7B28-47CD-F1D4-7FCE970E9BF5}" created="2026-04-28T11:58:07.659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4174360623" sldId="258"/>
      <ac:spMk id="10" creationId="{CAF6724D-0F2C-CCEC-FAD1-0480A2A38972}"/>
      <ac:txMk cp="85" len="6">
        <ac:context len="280" hash="2322568353"/>
      </ac:txMk>
    </ac:txMkLst>
    <p188:pos x="1262327" y="1347600"/>
    <p188:txBody>
      <a:bodyPr/>
      <a:lstStyle/>
      <a:p>
        <a:r>
          <a:rPr lang="en-GB"/>
          <a:t>Added dAIsy here as our supported AI platform - also added to the PDF Roadmap </a:t>
        </a:r>
      </a:p>
    </p188:txBody>
  </p188:cm>
</p188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10D8D-3BAC-2827-DC23-C9AF5D686E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217CBB-D020-740A-39D0-9845FDA4B6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33080C-A3CC-1752-16AB-4B1F22451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82677-5078-8F43-936B-C609E148F805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08C32A-647E-0373-6C1B-749D5144D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B94E1D-F1B2-1949-F93D-65461C709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83F00-268F-D04B-921B-67F9160F2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434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99E97-EC2C-5FA3-BDE9-3A53EC003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E8A5D0-B435-745E-486E-1FDA47B8BC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E5E066-B326-E808-1292-58BF1AC57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82677-5078-8F43-936B-C609E148F805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8F29C3-9B5D-B016-9F7F-2B0BF078F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D13998-0FC4-9294-0A27-528DAFF4F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83F00-268F-D04B-921B-67F9160F2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596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D4E86A-55D1-AE7C-06E7-C0DF8E019E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5F4A54-3D85-87F2-6BA3-FEC322C54B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08A2D5-14FA-8489-F8E2-2AA6483A9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82677-5078-8F43-936B-C609E148F805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8F379-0339-4623-839C-6EC5F576B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3622A-89BB-E88B-44BB-088F250FF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83F00-268F-D04B-921B-67F9160F2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867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124CF-E0FB-BE72-2871-8F7D7389C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132E62-5A1D-9E7E-8BD0-300BC9F7AB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0AE63-BFE5-6240-1A74-40973AD4D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82677-5078-8F43-936B-C609E148F805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6024A0-25F0-294F-051E-668AC71F3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77DDFB-3DD1-6E07-51CB-AA0169257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83F00-268F-D04B-921B-67F9160F2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90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DF88F-58AE-F11A-2E33-F069E7DD0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B04C06-7232-F060-F671-3F5F3560B4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C9005-8E26-6E1D-AB85-6A66E7DB0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82677-5078-8F43-936B-C609E148F805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8C2302-698E-98B3-88DD-9CD9EA3F4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FA0857-6E77-5E15-4638-06EB17FD8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83F00-268F-D04B-921B-67F9160F2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822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81C79-C185-B9F2-A8D9-E2F2FD8DE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0E09C5-DC60-E33F-01F3-A71BB7B760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1DD32E-2D80-BA43-269F-6F88212232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E2FD8C-4630-1D29-2798-8E666477A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82677-5078-8F43-936B-C609E148F805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88E0D3-F349-C511-C8AD-0AB2BEC50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272657-EF6D-AAC0-155D-E8AD2DD32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83F00-268F-D04B-921B-67F9160F2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201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32EBD-7EEC-1694-79D4-5D9875047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124AB0-B682-B617-4296-6A324E8129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DA93A1-DF8D-60DB-6617-522106CC0F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6C1688-1910-77A5-78D0-BA8ACAD042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05968E-82B2-3C71-317E-A52A7D739B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2D1350-C27D-1F5C-764D-5D7070B76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82677-5078-8F43-936B-C609E148F805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07919D-0095-1E87-2078-FEC87EA1A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41BD0-3852-D2DE-C75B-4D4C623CE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83F00-268F-D04B-921B-67F9160F2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374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EB425-3329-DD8F-3E7E-81D8FF281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67E64D-74FC-E6D0-B818-7ED199E42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82677-5078-8F43-936B-C609E148F805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4A4738-09D1-7B25-0FBD-11C05DFB9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4C4FFE-3A4C-939E-2BDD-2EC8CD926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83F00-268F-D04B-921B-67F9160F2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004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744FD6-D010-66C6-23BC-974F174A7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82677-5078-8F43-936B-C609E148F805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A36047-AA80-CBFC-4EA8-3C1B09A21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B6295C-A034-B7F0-E571-ADA8B112F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83F00-268F-D04B-921B-67F9160F2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169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8A0C6-47D6-48FF-71CB-3097280E6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8B6077-323D-14A6-13C2-49E18051A9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A8A42C-80AE-74D6-7456-69762FFA0E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FFE367-3C0B-C12F-C2E2-1E625C3C6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82677-5078-8F43-936B-C609E148F805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BE52F5-4F79-BCD7-C80D-6A316AB73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81EF55-480A-107F-03E3-5E809876D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83F00-268F-D04B-921B-67F9160F2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091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3896C-5CED-EF6A-DB6F-CF4E13910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B4CD9-F729-E817-CEA6-A67429104E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A903E2-1D74-EEEF-5EE4-8D29F0EC89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D4ED7C-3CEA-5B3E-8C1A-381BFB632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82677-5078-8F43-936B-C609E148F805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6A5825-22D0-2EA7-2CF8-782B1720D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D1BB49-39C0-56E5-F092-A5A4C6379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83F00-268F-D04B-921B-67F9160F2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711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C6C2FC-BA98-2AE9-713C-76C7900FC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F7FF3F-8CF8-18AC-70CB-467A42188A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50B8F4-7B1F-A90B-1E25-CE001CC96C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882677-5078-8F43-936B-C609E148F805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EE903C-B8EE-386A-6051-3E0CA153E9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7D0999-2E66-2A54-3508-EBA02ACD23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BA83F00-268F-D04B-921B-67F9160F2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56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microsoft.com/office/2018/10/relationships/comments" Target="../comments/modernComment_102_F8CFB02F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1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6A6AAAA-5A10-7590-4732-EED12054ACE9}"/>
              </a:ext>
            </a:extLst>
          </p:cNvPr>
          <p:cNvSpPr txBox="1"/>
          <p:nvPr/>
        </p:nvSpPr>
        <p:spPr>
          <a:xfrm>
            <a:off x="3472548" y="3975479"/>
            <a:ext cx="502656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/>
            <a:r>
              <a:rPr lang="en-GB" sz="6000" b="1">
                <a:solidFill>
                  <a:schemeClr val="bg1"/>
                </a:solidFill>
                <a:latin typeface="Imperial Sans Display" panose="020B0803020202020204" pitchFamily="34" charset="77"/>
              </a:rPr>
              <a:t>7 Steps </a:t>
            </a:r>
            <a:r>
              <a:rPr lang="en-GB" sz="6000">
                <a:solidFill>
                  <a:schemeClr val="bg1"/>
                </a:solidFill>
                <a:latin typeface="Imperial Sans Display" panose="020B0803020202020204" pitchFamily="34" charset="77"/>
              </a:rPr>
              <a:t>to ICT Sustainability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58BAB8-78DD-1658-00B7-959F9EE543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6814" y="1344362"/>
            <a:ext cx="1518035" cy="20846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BB9929-93FA-7B2F-E13A-FEB2E5DDF1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532" t="13429" r="1"/>
          <a:stretch>
            <a:fillRect/>
          </a:stretch>
        </p:blipFill>
        <p:spPr>
          <a:xfrm>
            <a:off x="-1" y="0"/>
            <a:ext cx="4587379" cy="42572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3FE202E-08F1-8688-8D3B-5978AD6489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5351" y="5507592"/>
            <a:ext cx="1892809" cy="20776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AEA6A20-A27F-8FAE-2E50-F547DEC406FE}"/>
              </a:ext>
            </a:extLst>
          </p:cNvPr>
          <p:cNvSpPr txBox="1"/>
          <p:nvPr/>
        </p:nvSpPr>
        <p:spPr>
          <a:xfrm>
            <a:off x="9367617" y="5853511"/>
            <a:ext cx="21814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>
                <a:solidFill>
                  <a:schemeClr val="bg1"/>
                </a:solidFill>
                <a:latin typeface="Imperial Sans Display" panose="020B0503020202020204" pitchFamily="34" charset="77"/>
              </a:rPr>
              <a:t>Supported with Research England research culture funding via Imperial College London</a:t>
            </a:r>
            <a:endParaRPr lang="en-US" sz="1100">
              <a:solidFill>
                <a:schemeClr val="bg1"/>
              </a:solidFill>
              <a:latin typeface="Imperial Sans Display" panose="020B0503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89553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185BBE-8C85-3C3C-FFDF-081C4B606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3512" y="455444"/>
            <a:ext cx="8468563" cy="47629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EA061D-2612-C3C7-2D58-DD3D61E7FC64}"/>
              </a:ext>
            </a:extLst>
          </p:cNvPr>
          <p:cNvSpPr txBox="1"/>
          <p:nvPr/>
        </p:nvSpPr>
        <p:spPr>
          <a:xfrm>
            <a:off x="305829" y="456768"/>
            <a:ext cx="6900040" cy="4289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>
              <a:lnSpc>
                <a:spcPts val="1898"/>
              </a:lnSpc>
              <a:buFont typeface="+mj-lt"/>
              <a:buAutoNum type="arabicPeriod"/>
            </a:pPr>
            <a:r>
              <a:rPr lang="en-US" sz="4000" b="1" i="0">
                <a:solidFill>
                  <a:srgbClr val="010280"/>
                </a:solidFill>
                <a:effectLst/>
                <a:latin typeface="Imperial Sans Display" panose="020B0803020202020204" pitchFamily="34" charset="77"/>
              </a:rPr>
              <a:t> Buy less and buy better</a:t>
            </a:r>
            <a:r>
              <a:rPr lang="en-US" sz="4000" b="0" i="0">
                <a:solidFill>
                  <a:srgbClr val="010280"/>
                </a:solidFill>
                <a:effectLst/>
                <a:latin typeface="Imperial Sans Display" panose="020B0803020202020204" pitchFamily="34" charset="77"/>
              </a:rPr>
              <a:t>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944873-AA57-CA01-E603-3616DDBF2C15}"/>
              </a:ext>
            </a:extLst>
          </p:cNvPr>
          <p:cNvSpPr txBox="1"/>
          <p:nvPr/>
        </p:nvSpPr>
        <p:spPr>
          <a:xfrm>
            <a:off x="305829" y="1116245"/>
            <a:ext cx="309188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10280"/>
                </a:solidFill>
                <a:effectLst/>
                <a:latin typeface="Imperial Sans Display" panose="020B0503020202020204" pitchFamily="34" charset="77"/>
              </a:rPr>
              <a:t>A large volume of greenhouse gas emissions is released during the manufacturing process of ICT equipment, including phones, laptops, desktops, workstations </a:t>
            </a:r>
            <a:br>
              <a:rPr lang="en-US" dirty="0">
                <a:solidFill>
                  <a:srgbClr val="010280"/>
                </a:solidFill>
                <a:effectLst/>
                <a:latin typeface="Imperial Sans Display" panose="020B0503020202020204" pitchFamily="34" charset="77"/>
              </a:rPr>
            </a:br>
            <a:r>
              <a:rPr lang="en-US" dirty="0">
                <a:solidFill>
                  <a:srgbClr val="010280"/>
                </a:solidFill>
                <a:effectLst/>
                <a:latin typeface="Imperial Sans Display" panose="020B0503020202020204" pitchFamily="34" charset="77"/>
              </a:rPr>
              <a:t>and servers.</a:t>
            </a:r>
            <a:r>
              <a:rPr lang="en-US" b="1" dirty="0">
                <a:solidFill>
                  <a:srgbClr val="010280"/>
                </a:solidFill>
                <a:effectLst/>
                <a:latin typeface="Imperial Sans Display" panose="020B0503020202020204" pitchFamily="34" charset="77"/>
              </a:rPr>
              <a:t> </a:t>
            </a:r>
            <a:br>
              <a:rPr lang="en-US" b="1" dirty="0">
                <a:solidFill>
                  <a:srgbClr val="010280"/>
                </a:solidFill>
                <a:effectLst/>
                <a:latin typeface="Imperial Sans Display" panose="020B0503020202020204" pitchFamily="34" charset="77"/>
              </a:rPr>
            </a:br>
            <a:br>
              <a:rPr lang="en-US" b="1" dirty="0">
                <a:solidFill>
                  <a:srgbClr val="010280"/>
                </a:solidFill>
                <a:effectLst/>
                <a:latin typeface="Imperial Sans Display" panose="020B0503020202020204" pitchFamily="34" charset="77"/>
              </a:rPr>
            </a:br>
            <a:r>
              <a:rPr lang="en-US" b="1" dirty="0">
                <a:solidFill>
                  <a:srgbClr val="010280"/>
                </a:solidFill>
                <a:effectLst/>
                <a:latin typeface="Imperial Sans Display" panose="020B0503020202020204" pitchFamily="34" charset="77"/>
              </a:rPr>
              <a:t>This is called </a:t>
            </a:r>
            <a:br>
              <a:rPr lang="en-US" b="1" dirty="0">
                <a:solidFill>
                  <a:srgbClr val="010280"/>
                </a:solidFill>
                <a:effectLst/>
                <a:latin typeface="Imperial Sans Display" panose="020B0503020202020204" pitchFamily="34" charset="77"/>
              </a:rPr>
            </a:br>
            <a:r>
              <a:rPr lang="en-US" b="1" dirty="0">
                <a:solidFill>
                  <a:srgbClr val="010280"/>
                </a:solidFill>
                <a:effectLst/>
                <a:latin typeface="Imperial Sans Display" panose="020B0503020202020204" pitchFamily="34" charset="77"/>
              </a:rPr>
              <a:t>embodied carbon.  </a:t>
            </a:r>
            <a:endParaRPr lang="en-US" b="1" dirty="0">
              <a:solidFill>
                <a:srgbClr val="010280"/>
              </a:solidFill>
              <a:latin typeface="Imperial Sans Display" panose="020B0503020202020204" pitchFamily="34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E65F60-4E3A-C007-5598-4E78344066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867" y="5445761"/>
            <a:ext cx="787790" cy="1081831"/>
          </a:xfrm>
          <a:prstGeom prst="rect">
            <a:avLst/>
          </a:prstGeom>
        </p:spPr>
      </p:pic>
      <p:sp>
        <p:nvSpPr>
          <p:cNvPr id="8" name="Round Diagonal Corner of Rectangle 7">
            <a:extLst>
              <a:ext uri="{FF2B5EF4-FFF2-40B4-BE49-F238E27FC236}">
                <a16:creationId xmlns:a16="http://schemas.microsoft.com/office/drawing/2014/main" id="{F6F4D7B7-5B07-63BF-9CE2-7095F5CE6FC1}"/>
              </a:ext>
            </a:extLst>
          </p:cNvPr>
          <p:cNvSpPr/>
          <p:nvPr/>
        </p:nvSpPr>
        <p:spPr>
          <a:xfrm>
            <a:off x="1626546" y="5431231"/>
            <a:ext cx="4783585" cy="1343655"/>
          </a:xfrm>
          <a:prstGeom prst="round2DiagRect">
            <a:avLst/>
          </a:prstGeom>
          <a:solidFill>
            <a:srgbClr val="B4A9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44924F-8327-29AB-1B9D-0AC4DEA3F832}"/>
              </a:ext>
            </a:extLst>
          </p:cNvPr>
          <p:cNvSpPr txBox="1"/>
          <p:nvPr/>
        </p:nvSpPr>
        <p:spPr>
          <a:xfrm>
            <a:off x="1712830" y="5528735"/>
            <a:ext cx="46973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rgbClr val="010280"/>
                </a:solidFill>
                <a:latin typeface="Imperial Sans Display" panose="020B0503020202020204" pitchFamily="34" charset="77"/>
              </a:rPr>
              <a:t>Only buy what is needed</a:t>
            </a:r>
          </a:p>
          <a:p>
            <a:r>
              <a:rPr lang="en-US" sz="2200">
                <a:solidFill>
                  <a:srgbClr val="010280"/>
                </a:solidFill>
                <a:latin typeface="Imperial Sans Display" panose="020B0503020202020204" pitchFamily="34" charset="77"/>
              </a:rPr>
              <a:t>Consider purchasing certified </a:t>
            </a:r>
            <a:br>
              <a:rPr lang="en-US" sz="2200">
                <a:solidFill>
                  <a:srgbClr val="010280"/>
                </a:solidFill>
                <a:latin typeface="Imperial Sans Display" panose="020B0503020202020204" pitchFamily="34" charset="77"/>
              </a:rPr>
            </a:br>
            <a:r>
              <a:rPr lang="en-US" sz="2200">
                <a:solidFill>
                  <a:srgbClr val="010280"/>
                </a:solidFill>
                <a:latin typeface="Imperial Sans Display" panose="020B0503020202020204" pitchFamily="34" charset="77"/>
              </a:rPr>
              <a:t>refurbished &amp; remanufactured devices</a:t>
            </a:r>
          </a:p>
        </p:txBody>
      </p:sp>
      <p:sp>
        <p:nvSpPr>
          <p:cNvPr id="10" name="Round Diagonal Corner of Rectangle 9">
            <a:extLst>
              <a:ext uri="{FF2B5EF4-FFF2-40B4-BE49-F238E27FC236}">
                <a16:creationId xmlns:a16="http://schemas.microsoft.com/office/drawing/2014/main" id="{51C87CCA-D54C-F7CB-5FCA-E497E0320D26}"/>
              </a:ext>
            </a:extLst>
          </p:cNvPr>
          <p:cNvSpPr/>
          <p:nvPr/>
        </p:nvSpPr>
        <p:spPr>
          <a:xfrm>
            <a:off x="6676077" y="5429724"/>
            <a:ext cx="5426263" cy="1343655"/>
          </a:xfrm>
          <a:prstGeom prst="round2DiagRect">
            <a:avLst/>
          </a:prstGeom>
          <a:solidFill>
            <a:srgbClr val="E6E5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8A9BAF8-D59E-BEE8-F7B3-2D21C5A103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0037" y="5593719"/>
            <a:ext cx="525230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sz="2200">
                <a:solidFill>
                  <a:srgbClr val="010280"/>
                </a:solidFill>
                <a:latin typeface="Imperial Sans Display" panose="020B0503020202020204" pitchFamily="34" charset="77"/>
              </a:rPr>
              <a:t>Consider using Imperial’s </a:t>
            </a:r>
            <a:r>
              <a:rPr lang="en-US" sz="2200" b="1">
                <a:solidFill>
                  <a:srgbClr val="010280"/>
                </a:solidFill>
                <a:latin typeface="Imperial Sans Display" panose="020B0503020202020204" pitchFamily="34" charset="77"/>
              </a:rPr>
              <a:t>Research</a:t>
            </a:r>
            <a:r>
              <a:rPr lang="en-US" sz="2200">
                <a:solidFill>
                  <a:srgbClr val="010280"/>
                </a:solidFill>
                <a:latin typeface="Imperial Sans Display" panose="020B0503020202020204" pitchFamily="34" charset="77"/>
              </a:rPr>
              <a:t> </a:t>
            </a:r>
            <a:r>
              <a:rPr lang="en-US" sz="2200" b="1">
                <a:solidFill>
                  <a:srgbClr val="010280"/>
                </a:solidFill>
                <a:latin typeface="Imperial Sans Display" panose="020B0503020202020204" pitchFamily="34" charset="77"/>
              </a:rPr>
              <a:t>Computing Service</a:t>
            </a:r>
            <a:r>
              <a:rPr lang="en-US" sz="2200">
                <a:solidFill>
                  <a:srgbClr val="010280"/>
                </a:solidFill>
                <a:latin typeface="Imperial Sans Display" panose="020B0503020202020204" pitchFamily="34" charset="77"/>
              </a:rPr>
              <a:t> instead of buying workstations/new servers for your research</a:t>
            </a:r>
          </a:p>
        </p:txBody>
      </p:sp>
    </p:spTree>
    <p:extLst>
      <p:ext uri="{BB962C8B-B14F-4D97-AF65-F5344CB8AC3E}">
        <p14:creationId xmlns:p14="http://schemas.microsoft.com/office/powerpoint/2010/main" val="22771579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1954C08-445B-6A60-F302-38EF3F051A5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773" t="6105" r="32677" b="6105"/>
          <a:stretch>
            <a:fillRect/>
          </a:stretch>
        </p:blipFill>
        <p:spPr>
          <a:xfrm>
            <a:off x="3091006" y="1343009"/>
            <a:ext cx="4837280" cy="5613293"/>
          </a:xfrm>
          <a:prstGeom prst="rect">
            <a:avLst/>
          </a:prstGeom>
        </p:spPr>
      </p:pic>
      <p:sp>
        <p:nvSpPr>
          <p:cNvPr id="4" name="Round Diagonal Corner of Rectangle 3">
            <a:extLst>
              <a:ext uri="{FF2B5EF4-FFF2-40B4-BE49-F238E27FC236}">
                <a16:creationId xmlns:a16="http://schemas.microsoft.com/office/drawing/2014/main" id="{6631ECB0-BA53-ECC4-01AA-AD58BEA931DA}"/>
              </a:ext>
            </a:extLst>
          </p:cNvPr>
          <p:cNvSpPr/>
          <p:nvPr/>
        </p:nvSpPr>
        <p:spPr>
          <a:xfrm rot="10800000">
            <a:off x="7492434" y="1343010"/>
            <a:ext cx="4558266" cy="4912014"/>
          </a:xfrm>
          <a:prstGeom prst="round2DiagRect">
            <a:avLst/>
          </a:prstGeom>
          <a:solidFill>
            <a:srgbClr val="E6E5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F6380E-08A7-6F28-4781-29A68D05693D}"/>
              </a:ext>
            </a:extLst>
          </p:cNvPr>
          <p:cNvSpPr txBox="1"/>
          <p:nvPr/>
        </p:nvSpPr>
        <p:spPr>
          <a:xfrm>
            <a:off x="330542" y="366349"/>
            <a:ext cx="840595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buFont typeface="+mj-lt"/>
              <a:buAutoNum type="arabicPeriod" startAt="2"/>
            </a:pPr>
            <a:r>
              <a:rPr lang="en-GB" sz="4000" b="1">
                <a:solidFill>
                  <a:srgbClr val="010280"/>
                </a:solidFill>
                <a:latin typeface="Imperial Sans Display" panose="020B0503020202020204" pitchFamily="34" charset="77"/>
              </a:rPr>
              <a:t> Use Better - With great AI power comes great responsibility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86DC05-B469-8E01-C8D4-089070CC457D}"/>
              </a:ext>
            </a:extLst>
          </p:cNvPr>
          <p:cNvSpPr txBox="1"/>
          <p:nvPr/>
        </p:nvSpPr>
        <p:spPr>
          <a:xfrm>
            <a:off x="330542" y="1859339"/>
            <a:ext cx="3571403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solidFill>
                  <a:srgbClr val="010280"/>
                </a:solidFill>
                <a:latin typeface="Imperial Sans Display" panose="020B0503020202020204" pitchFamily="34" charset="77"/>
              </a:rPr>
              <a:t>AI comes with a significant environmental cost, consuming vast amounts of electricity and water, with its impact growing exponentially each year.</a:t>
            </a:r>
          </a:p>
          <a:p>
            <a:endParaRPr lang="en-GB">
              <a:solidFill>
                <a:srgbClr val="010280"/>
              </a:solidFill>
              <a:latin typeface="Imperial Sans Display" panose="020B0503020202020204" pitchFamily="34" charset="77"/>
            </a:endParaRPr>
          </a:p>
          <a:p>
            <a:r>
              <a:rPr lang="en-GB">
                <a:solidFill>
                  <a:srgbClr val="010280"/>
                </a:solidFill>
                <a:latin typeface="Imperial Sans Display" panose="020B0503020202020204" pitchFamily="34" charset="77"/>
              </a:rPr>
              <a:t>It has been predicted that during 2026 the electricity used by data centres will reach a level equivalent to the fifth largest electricity consuming country*</a:t>
            </a: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CAF6724D-0F2C-CCEC-FAD1-0480A2A389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7373" y="1567050"/>
            <a:ext cx="4137554" cy="4431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dirty="0">
                <a:solidFill>
                  <a:srgbClr val="010280"/>
                </a:solidFill>
                <a:latin typeface="Imperial Sans Display" panose="020B0503020202020204" pitchFamily="34" charset="77"/>
              </a:rPr>
              <a:t>For everyday use, ask:</a:t>
            </a:r>
          </a:p>
          <a:p>
            <a:pPr lvl="0"/>
            <a:r>
              <a:rPr lang="en-US" sz="2400" b="1" dirty="0">
                <a:solidFill>
                  <a:srgbClr val="010280"/>
                </a:solidFill>
                <a:latin typeface="Imperial Sans Display" panose="020B0503020202020204" pitchFamily="34" charset="77"/>
              </a:rPr>
              <a:t>Is it truly necessary for </a:t>
            </a:r>
            <a:br>
              <a:rPr lang="en-US" sz="2400" b="1" dirty="0">
                <a:solidFill>
                  <a:srgbClr val="010280"/>
                </a:solidFill>
                <a:latin typeface="Imperial Sans Display" panose="020B0503020202020204" pitchFamily="34" charset="77"/>
              </a:rPr>
            </a:br>
            <a:r>
              <a:rPr lang="en-US" sz="2400" b="1" dirty="0">
                <a:solidFill>
                  <a:srgbClr val="010280"/>
                </a:solidFill>
                <a:latin typeface="Imperial Sans Display" panose="020B0503020202020204" pitchFamily="34" charset="77"/>
              </a:rPr>
              <a:t>this task? </a:t>
            </a:r>
            <a:r>
              <a:rPr lang="en-US" sz="2400" dirty="0">
                <a:solidFill>
                  <a:srgbClr val="010280"/>
                </a:solidFill>
                <a:latin typeface="Imperial Sans Display" panose="020B0503020202020204" pitchFamily="34" charset="77"/>
              </a:rPr>
              <a:t>e.g. Do you need to use dAIsy or MS Copilot for that email? </a:t>
            </a:r>
            <a:endParaRPr lang="en-GB" sz="2400" dirty="0">
              <a:solidFill>
                <a:srgbClr val="010280"/>
              </a:solidFill>
              <a:latin typeface="Imperial Sans Display" panose="020B0503020202020204" pitchFamily="34" charset="77"/>
            </a:endParaRPr>
          </a:p>
          <a:p>
            <a:r>
              <a:rPr lang="en-GB" sz="2400" dirty="0">
                <a:solidFill>
                  <a:srgbClr val="010280"/>
                </a:solidFill>
                <a:latin typeface="Imperial Sans Display" panose="020B0503020202020204" pitchFamily="34" charset="77"/>
              </a:rPr>
              <a:t> </a:t>
            </a:r>
          </a:p>
          <a:p>
            <a:pPr lvl="0"/>
            <a:r>
              <a:rPr lang="en-US" sz="2400" dirty="0">
                <a:solidFill>
                  <a:srgbClr val="010280"/>
                </a:solidFill>
                <a:latin typeface="Imperial Sans Display" panose="020B0503020202020204" pitchFamily="34" charset="77"/>
              </a:rPr>
              <a:t>For research</a:t>
            </a:r>
            <a:r>
              <a:rPr lang="en-US" sz="2400" b="1" dirty="0">
                <a:solidFill>
                  <a:srgbClr val="010280"/>
                </a:solidFill>
                <a:latin typeface="Imperial Sans Display" panose="020B0503020202020204" pitchFamily="34" charset="77"/>
              </a:rPr>
              <a:t>, </a:t>
            </a:r>
            <a:r>
              <a:rPr lang="en-US" sz="2400" dirty="0">
                <a:solidFill>
                  <a:srgbClr val="010280"/>
                </a:solidFill>
                <a:latin typeface="Imperial Sans Display" panose="020B0503020202020204" pitchFamily="34" charset="77"/>
              </a:rPr>
              <a:t>use it </a:t>
            </a:r>
            <a:r>
              <a:rPr lang="en-US" sz="2400" b="1" dirty="0">
                <a:solidFill>
                  <a:srgbClr val="010280"/>
                </a:solidFill>
                <a:latin typeface="Imperial Sans Display" panose="020B0503020202020204" pitchFamily="34" charset="77"/>
              </a:rPr>
              <a:t>well</a:t>
            </a:r>
            <a:r>
              <a:rPr lang="en-US" sz="2400" dirty="0">
                <a:solidFill>
                  <a:srgbClr val="010280"/>
                </a:solidFill>
                <a:latin typeface="Imperial Sans Display" panose="020B0503020202020204" pitchFamily="34" charset="77"/>
              </a:rPr>
              <a:t>, </a:t>
            </a:r>
            <a:r>
              <a:rPr lang="en-US" sz="2400" b="1" dirty="0">
                <a:solidFill>
                  <a:srgbClr val="010280"/>
                </a:solidFill>
                <a:latin typeface="Imperial Sans Display" panose="020B0503020202020204" pitchFamily="34" charset="77"/>
              </a:rPr>
              <a:t>wisely </a:t>
            </a:r>
            <a:r>
              <a:rPr lang="en-US" sz="2400" dirty="0">
                <a:solidFill>
                  <a:srgbClr val="010280"/>
                </a:solidFill>
                <a:latin typeface="Imperial Sans Display" panose="020B0503020202020204" pitchFamily="34" charset="77"/>
              </a:rPr>
              <a:t>and </a:t>
            </a:r>
            <a:r>
              <a:rPr lang="en-US" sz="2400" b="1" dirty="0">
                <a:solidFill>
                  <a:srgbClr val="010280"/>
                </a:solidFill>
                <a:latin typeface="Imperial Sans Display" panose="020B0503020202020204" pitchFamily="34" charset="77"/>
              </a:rPr>
              <a:t>efficiently</a:t>
            </a:r>
            <a:r>
              <a:rPr lang="en-US" sz="2400" dirty="0">
                <a:solidFill>
                  <a:srgbClr val="010280"/>
                </a:solidFill>
                <a:latin typeface="Imperial Sans Display" panose="020B0503020202020204" pitchFamily="34" charset="77"/>
              </a:rPr>
              <a:t> and</a:t>
            </a:r>
            <a:r>
              <a:rPr lang="en-GB" sz="2400" dirty="0">
                <a:solidFill>
                  <a:srgbClr val="010280"/>
                </a:solidFill>
                <a:latin typeface="Imperial Sans Display" panose="020B0503020202020204" pitchFamily="34" charset="77"/>
              </a:rPr>
              <a:t> </a:t>
            </a:r>
            <a:r>
              <a:rPr lang="en-US" sz="2400" dirty="0">
                <a:solidFill>
                  <a:srgbClr val="010280"/>
                </a:solidFill>
                <a:latin typeface="Imperial Sans Display" panose="020B0503020202020204" pitchFamily="34" charset="77"/>
              </a:rPr>
              <a:t>when it adds real </a:t>
            </a:r>
            <a:r>
              <a:rPr lang="en-US" sz="2400" b="1" dirty="0">
                <a:solidFill>
                  <a:srgbClr val="010280"/>
                </a:solidFill>
                <a:latin typeface="Imperial Sans Display" panose="020B0503020202020204" pitchFamily="34" charset="77"/>
              </a:rPr>
              <a:t>additional value</a:t>
            </a:r>
            <a:r>
              <a:rPr lang="en-US" sz="2400" dirty="0">
                <a:solidFill>
                  <a:srgbClr val="010280"/>
                </a:solidFill>
                <a:latin typeface="Imperial Sans Display" panose="020B0503020202020204" pitchFamily="34" charset="77"/>
              </a:rPr>
              <a:t>.</a:t>
            </a:r>
            <a:endParaRPr lang="en-GB" sz="2400" dirty="0">
              <a:solidFill>
                <a:srgbClr val="010280"/>
              </a:solidFill>
              <a:latin typeface="Imperial Sans Display" panose="020B0503020202020204" pitchFamily="34" charset="77"/>
            </a:endParaRPr>
          </a:p>
          <a:p>
            <a:r>
              <a:rPr lang="en-GB" sz="2400" dirty="0">
                <a:solidFill>
                  <a:srgbClr val="010280"/>
                </a:solidFill>
                <a:latin typeface="Imperial Sans Display" panose="020B0503020202020204" pitchFamily="34" charset="77"/>
              </a:rPr>
              <a:t> </a:t>
            </a:r>
          </a:p>
          <a:p>
            <a:r>
              <a:rPr lang="en-US" sz="2400" dirty="0">
                <a:solidFill>
                  <a:srgbClr val="010280"/>
                </a:solidFill>
                <a:latin typeface="Imperial Sans Display" panose="020B0503020202020204" pitchFamily="34" charset="77"/>
              </a:rPr>
              <a:t>Thoughtful use helps us </a:t>
            </a:r>
            <a:r>
              <a:rPr lang="en-US" sz="2400" b="1" dirty="0">
                <a:solidFill>
                  <a:srgbClr val="010280"/>
                </a:solidFill>
                <a:latin typeface="Imperial Sans Display" panose="020B0503020202020204" pitchFamily="34" charset="77"/>
              </a:rPr>
              <a:t>balance innovation</a:t>
            </a:r>
            <a:r>
              <a:rPr lang="en-US" sz="2400" dirty="0">
                <a:solidFill>
                  <a:srgbClr val="010280"/>
                </a:solidFill>
                <a:latin typeface="Imperial Sans Display" panose="020B0503020202020204" pitchFamily="34" charset="77"/>
              </a:rPr>
              <a:t> with </a:t>
            </a:r>
            <a:r>
              <a:rPr lang="en-US" sz="2400" b="1" dirty="0">
                <a:solidFill>
                  <a:srgbClr val="010280"/>
                </a:solidFill>
                <a:latin typeface="Imperial Sans Display" panose="020B0503020202020204" pitchFamily="34" charset="77"/>
              </a:rPr>
              <a:t>sustainability.</a:t>
            </a:r>
            <a:endParaRPr lang="en-GB" sz="2400" b="1" dirty="0">
              <a:solidFill>
                <a:srgbClr val="010280"/>
              </a:solidFill>
              <a:latin typeface="Imperial Sans Display" panose="020B0503020202020204" pitchFamily="34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EE61D7-064D-1303-C59B-F9040ACC78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867" y="5445761"/>
            <a:ext cx="787790" cy="10818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448994-911D-08A7-8CB9-D14B0D6D0E44}"/>
              </a:ext>
            </a:extLst>
          </p:cNvPr>
          <p:cNvSpPr txBox="1"/>
          <p:nvPr/>
        </p:nvSpPr>
        <p:spPr>
          <a:xfrm>
            <a:off x="9978060" y="6451774"/>
            <a:ext cx="20726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700">
                <a:solidFill>
                  <a:srgbClr val="010280"/>
                </a:solidFill>
                <a:latin typeface="Imperial Sans Display" panose="020B0503020202020204" pitchFamily="34" charset="77"/>
              </a:rPr>
              <a:t>*A. Zewe. Explained: Generative AI’s environmental impact. </a:t>
            </a:r>
            <a:r>
              <a:rPr lang="en-GB" sz="700" i="1">
                <a:solidFill>
                  <a:srgbClr val="010280"/>
                </a:solidFill>
                <a:latin typeface="Imperial Sans Display" panose="020B0503020202020204" pitchFamily="34" charset="77"/>
              </a:rPr>
              <a:t>MIT News. </a:t>
            </a:r>
            <a:r>
              <a:rPr lang="en-GB" sz="700">
                <a:solidFill>
                  <a:srgbClr val="010280"/>
                </a:solidFill>
                <a:latin typeface="Imperial Sans Display" panose="020B0503020202020204" pitchFamily="34" charset="77"/>
              </a:rPr>
              <a:t>17th Jan 2025</a:t>
            </a:r>
            <a:endParaRPr lang="en-US" sz="100">
              <a:solidFill>
                <a:srgbClr val="010280"/>
              </a:solidFill>
              <a:latin typeface="Imperial Sans Display" panose="020B0503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7436062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AA99D8-15BD-EF5C-259D-855FB144DE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8DD62A-02C2-46B1-1BF0-5E41E5E4C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696" y="803490"/>
            <a:ext cx="10678165" cy="60057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4B0D41-98E0-6C2C-1CCD-7B216D8699F7}"/>
              </a:ext>
            </a:extLst>
          </p:cNvPr>
          <p:cNvSpPr txBox="1"/>
          <p:nvPr/>
        </p:nvSpPr>
        <p:spPr>
          <a:xfrm>
            <a:off x="256402" y="281520"/>
            <a:ext cx="95833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>
              <a:buFont typeface="+mj-lt"/>
              <a:buAutoNum type="arabicPeriod" startAt="3"/>
            </a:pPr>
            <a:r>
              <a:rPr lang="en-GB" sz="4000" b="1">
                <a:solidFill>
                  <a:srgbClr val="010280"/>
                </a:solidFill>
                <a:effectLst/>
                <a:latin typeface="Imperial Sans Display" panose="020B0503020202020204" pitchFamily="34" charset="77"/>
              </a:rPr>
              <a:t> Use better - Geek out, the green way  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0EA9908-1222-BC66-D916-B30F6759AC68}"/>
              </a:ext>
            </a:extLst>
          </p:cNvPr>
          <p:cNvSpPr/>
          <p:nvPr/>
        </p:nvSpPr>
        <p:spPr>
          <a:xfrm>
            <a:off x="7293919" y="5370244"/>
            <a:ext cx="998136" cy="1275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E5157A-C2FE-EACD-ECB4-AA5D8D2FEA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867" y="5445761"/>
            <a:ext cx="787790" cy="108183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04E95F6-A788-5B3B-5301-546CEDEED628}"/>
              </a:ext>
            </a:extLst>
          </p:cNvPr>
          <p:cNvSpPr/>
          <p:nvPr/>
        </p:nvSpPr>
        <p:spPr>
          <a:xfrm>
            <a:off x="2432489" y="989406"/>
            <a:ext cx="2176087" cy="1048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65B99B-7644-1007-A43E-484A98E0B6D8}"/>
              </a:ext>
            </a:extLst>
          </p:cNvPr>
          <p:cNvSpPr txBox="1"/>
          <p:nvPr/>
        </p:nvSpPr>
        <p:spPr>
          <a:xfrm>
            <a:off x="256401" y="1220237"/>
            <a:ext cx="45395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>
                <a:solidFill>
                  <a:srgbClr val="010280"/>
                </a:solidFill>
                <a:latin typeface="Imperial Sans Display" panose="020B0503020202020204" pitchFamily="34" charset="77"/>
              </a:rPr>
              <a:t>Researchers! C</a:t>
            </a:r>
            <a:r>
              <a:rPr lang="en-GB" sz="2000">
                <a:solidFill>
                  <a:srgbClr val="010280"/>
                </a:solidFill>
                <a:effectLst/>
                <a:latin typeface="Imperial Sans Display" panose="020B0503020202020204" pitchFamily="34" charset="77"/>
              </a:rPr>
              <a:t>arrying out computational research has an environmental impact.  </a:t>
            </a:r>
            <a:endParaRPr lang="en-US" sz="2000">
              <a:solidFill>
                <a:srgbClr val="010280"/>
              </a:solidFill>
              <a:latin typeface="Imperial Sans Display" panose="020B0503020202020204" pitchFamily="34" charset="77"/>
            </a:endParaRPr>
          </a:p>
        </p:txBody>
      </p:sp>
      <p:sp>
        <p:nvSpPr>
          <p:cNvPr id="6" name="Round Diagonal Corner of Rectangle 5">
            <a:extLst>
              <a:ext uri="{FF2B5EF4-FFF2-40B4-BE49-F238E27FC236}">
                <a16:creationId xmlns:a16="http://schemas.microsoft.com/office/drawing/2014/main" id="{37BB5801-6598-904F-464B-FB545E88674E}"/>
              </a:ext>
            </a:extLst>
          </p:cNvPr>
          <p:cNvSpPr/>
          <p:nvPr/>
        </p:nvSpPr>
        <p:spPr>
          <a:xfrm>
            <a:off x="7237471" y="5401679"/>
            <a:ext cx="4876537" cy="1384977"/>
          </a:xfrm>
          <a:prstGeom prst="round2DiagRect">
            <a:avLst/>
          </a:prstGeom>
          <a:solidFill>
            <a:srgbClr val="E6E5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6209AC-65F5-2474-3D51-812A3115E25D}"/>
              </a:ext>
            </a:extLst>
          </p:cNvPr>
          <p:cNvSpPr txBox="1"/>
          <p:nvPr/>
        </p:nvSpPr>
        <p:spPr>
          <a:xfrm>
            <a:off x="7380510" y="5527332"/>
            <a:ext cx="49452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>
                <a:solidFill>
                  <a:srgbClr val="010280"/>
                </a:solidFill>
                <a:latin typeface="Imperial Sans Display" panose="020B0503020202020204" pitchFamily="34" charset="77"/>
              </a:rPr>
              <a:t>Look out for Imperial’s </a:t>
            </a:r>
            <a:r>
              <a:rPr lang="en-GB" sz="2400" b="1">
                <a:solidFill>
                  <a:srgbClr val="010280"/>
                </a:solidFill>
                <a:latin typeface="Imperial Sans Display" panose="020B0503020202020204" pitchFamily="34" charset="77"/>
              </a:rPr>
              <a:t>sustainable research computing courses</a:t>
            </a:r>
            <a:r>
              <a:rPr lang="en-GB" sz="2400">
                <a:solidFill>
                  <a:srgbClr val="010280"/>
                </a:solidFill>
                <a:latin typeface="Imperial Sans Display" panose="020B0503020202020204" pitchFamily="34" charset="77"/>
              </a:rPr>
              <a:t> to </a:t>
            </a:r>
            <a:br>
              <a:rPr lang="en-GB" sz="2400">
                <a:solidFill>
                  <a:srgbClr val="010280"/>
                </a:solidFill>
                <a:latin typeface="Imperial Sans Display" panose="020B0503020202020204" pitchFamily="34" charset="77"/>
              </a:rPr>
            </a:br>
            <a:r>
              <a:rPr lang="en-GB" sz="2400">
                <a:solidFill>
                  <a:srgbClr val="010280"/>
                </a:solidFill>
                <a:latin typeface="Imperial Sans Display" panose="020B0503020202020204" pitchFamily="34" charset="77"/>
              </a:rPr>
              <a:t>be launched in summer 2026.</a:t>
            </a:r>
            <a:endParaRPr lang="en-US" sz="3200">
              <a:solidFill>
                <a:srgbClr val="010280"/>
              </a:solidFill>
              <a:latin typeface="Imperial Sans Display" panose="020B0503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497920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B484AD-E685-423C-BF31-5984C0D3E1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FC2B3D-A1F9-E145-6408-D152E62DE5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2612" y="471129"/>
            <a:ext cx="8614962" cy="48453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0D0EC40-F06D-2691-9528-7FBBE9DD1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867" y="5445761"/>
            <a:ext cx="787790" cy="10818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0B4C1CB-0626-04E7-72AE-9FE088E158CC}"/>
              </a:ext>
            </a:extLst>
          </p:cNvPr>
          <p:cNvSpPr txBox="1"/>
          <p:nvPr/>
        </p:nvSpPr>
        <p:spPr>
          <a:xfrm>
            <a:off x="342144" y="1940659"/>
            <a:ext cx="347343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>
                <a:solidFill>
                  <a:srgbClr val="010280"/>
                </a:solidFill>
                <a:latin typeface="Imperial Sans Display" panose="020B0503020202020204" pitchFamily="34" charset="77"/>
              </a:rPr>
              <a:t>Data is filling up </a:t>
            </a:r>
            <a:r>
              <a:rPr lang="en-GB" sz="2000" b="1">
                <a:solidFill>
                  <a:srgbClr val="010280"/>
                </a:solidFill>
                <a:latin typeface="Imperial Sans Display" panose="020B0503020202020204" pitchFamily="34" charset="77"/>
              </a:rPr>
              <a:t>OneDrive</a:t>
            </a:r>
            <a:r>
              <a:rPr lang="en-GB" sz="2000">
                <a:solidFill>
                  <a:srgbClr val="010280"/>
                </a:solidFill>
                <a:latin typeface="Imperial Sans Display" panose="020B0503020202020204" pitchFamily="34" charset="77"/>
              </a:rPr>
              <a:t> and </a:t>
            </a:r>
            <a:r>
              <a:rPr lang="en-GB" sz="2000" b="1">
                <a:solidFill>
                  <a:srgbClr val="010280"/>
                </a:solidFill>
                <a:latin typeface="Imperial Sans Display" panose="020B0503020202020204" pitchFamily="34" charset="77"/>
              </a:rPr>
              <a:t>BOX</a:t>
            </a:r>
            <a:r>
              <a:rPr lang="en-GB" sz="2000">
                <a:solidFill>
                  <a:srgbClr val="010280"/>
                </a:solidFill>
                <a:latin typeface="Imperial Sans Display" panose="020B0503020202020204" pitchFamily="34" charset="77"/>
              </a:rPr>
              <a:t> at a fast pace, like millions of garages filled with filling cabinets. Additional storage requires more hardware which results in more embodied carbon and more energy use!</a:t>
            </a:r>
            <a:endParaRPr lang="en-US" sz="2000">
              <a:solidFill>
                <a:srgbClr val="010280"/>
              </a:solidFill>
              <a:latin typeface="Imperial Sans Display" panose="020B0503020202020204" pitchFamily="34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6A5C52-541B-1838-BD88-44F43DCD2CB7}"/>
              </a:ext>
            </a:extLst>
          </p:cNvPr>
          <p:cNvSpPr txBox="1"/>
          <p:nvPr/>
        </p:nvSpPr>
        <p:spPr>
          <a:xfrm>
            <a:off x="376866" y="330408"/>
            <a:ext cx="860500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GB" sz="4000" b="1">
                <a:solidFill>
                  <a:srgbClr val="010280"/>
                </a:solidFill>
                <a:latin typeface="Imperial Sans Display" panose="020B0503020202020204" pitchFamily="34" charset="77"/>
              </a:rPr>
              <a:t>4. </a:t>
            </a:r>
            <a:r>
              <a:rPr lang="en-GB" sz="4000" b="1">
                <a:solidFill>
                  <a:srgbClr val="010280"/>
                </a:solidFill>
                <a:effectLst/>
                <a:latin typeface="Imperial Sans Display" panose="020B0503020202020204" pitchFamily="34" charset="77"/>
              </a:rPr>
              <a:t>Use better - Delete </a:t>
            </a:r>
            <a:br>
              <a:rPr lang="en-GB" sz="4000" b="1">
                <a:solidFill>
                  <a:srgbClr val="010280"/>
                </a:solidFill>
                <a:effectLst/>
                <a:latin typeface="Imperial Sans Display" panose="020B0503020202020204" pitchFamily="34" charset="77"/>
              </a:rPr>
            </a:br>
            <a:r>
              <a:rPr lang="en-GB" sz="4000" b="1">
                <a:solidFill>
                  <a:srgbClr val="010280"/>
                </a:solidFill>
                <a:effectLst/>
                <a:latin typeface="Imperial Sans Display" panose="020B0503020202020204" pitchFamily="34" charset="77"/>
              </a:rPr>
              <a:t>what you don’t need  </a:t>
            </a:r>
          </a:p>
        </p:txBody>
      </p:sp>
      <p:sp>
        <p:nvSpPr>
          <p:cNvPr id="3" name="Round Diagonal Corner of Rectangle 2">
            <a:extLst>
              <a:ext uri="{FF2B5EF4-FFF2-40B4-BE49-F238E27FC236}">
                <a16:creationId xmlns:a16="http://schemas.microsoft.com/office/drawing/2014/main" id="{6D229E4F-049D-8A23-3478-8A2E6FBE0E42}"/>
              </a:ext>
            </a:extLst>
          </p:cNvPr>
          <p:cNvSpPr/>
          <p:nvPr/>
        </p:nvSpPr>
        <p:spPr>
          <a:xfrm>
            <a:off x="1927520" y="5281132"/>
            <a:ext cx="4464256" cy="1500299"/>
          </a:xfrm>
          <a:prstGeom prst="round2DiagRect">
            <a:avLst/>
          </a:prstGeom>
          <a:solidFill>
            <a:srgbClr val="B4A9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 Diagonal Corner of Rectangle 10">
            <a:extLst>
              <a:ext uri="{FF2B5EF4-FFF2-40B4-BE49-F238E27FC236}">
                <a16:creationId xmlns:a16="http://schemas.microsoft.com/office/drawing/2014/main" id="{100A9A3A-9717-FE32-F906-83432964E514}"/>
              </a:ext>
            </a:extLst>
          </p:cNvPr>
          <p:cNvSpPr/>
          <p:nvPr/>
        </p:nvSpPr>
        <p:spPr>
          <a:xfrm>
            <a:off x="6711555" y="5254615"/>
            <a:ext cx="5358211" cy="1500299"/>
          </a:xfrm>
          <a:prstGeom prst="round2DiagRect">
            <a:avLst/>
          </a:prstGeom>
          <a:solidFill>
            <a:srgbClr val="E6E5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214288E2-F5BE-7498-28DE-C46674BDD6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8564" y="5419596"/>
            <a:ext cx="6068646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400" u="none" strike="noStrike" cap="none" normalizeH="0" baseline="0">
                <a:ln>
                  <a:noFill/>
                </a:ln>
                <a:solidFill>
                  <a:srgbClr val="010280"/>
                </a:solidFill>
                <a:effectLst/>
                <a:latin typeface="Imperial Sans Display" panose="020B0503020202020204" pitchFamily="34" charset="77"/>
              </a:rPr>
              <a:t>Set a </a:t>
            </a:r>
            <a:r>
              <a:rPr kumimoji="0" lang="en-US" altLang="en-US" sz="2400" b="1" u="none" strike="noStrike" cap="none" normalizeH="0" baseline="0">
                <a:ln>
                  <a:noFill/>
                </a:ln>
                <a:solidFill>
                  <a:srgbClr val="010280"/>
                </a:solidFill>
                <a:effectLst/>
                <a:latin typeface="Imperial Sans Display" panose="020B0503020202020204" pitchFamily="34" charset="77"/>
              </a:rPr>
              <a:t>6 monthly reminder </a:t>
            </a:r>
            <a:r>
              <a:rPr kumimoji="0" lang="en-US" altLang="en-US" sz="2400" u="none" strike="noStrike" cap="none" normalizeH="0" baseline="0">
                <a:ln>
                  <a:noFill/>
                </a:ln>
                <a:solidFill>
                  <a:srgbClr val="010280"/>
                </a:solidFill>
                <a:effectLst/>
                <a:latin typeface="Imperial Sans Display" panose="020B0503020202020204" pitchFamily="34" charset="77"/>
              </a:rPr>
              <a:t>to do </a:t>
            </a:r>
            <a:br>
              <a:rPr kumimoji="0" lang="en-US" altLang="en-US" sz="2400" u="none" strike="noStrike" cap="none" normalizeH="0" baseline="0">
                <a:ln>
                  <a:noFill/>
                </a:ln>
                <a:solidFill>
                  <a:srgbClr val="010280"/>
                </a:solidFill>
                <a:effectLst/>
                <a:latin typeface="Imperial Sans Display" panose="020B0503020202020204" pitchFamily="34" charset="77"/>
              </a:rPr>
            </a:br>
            <a:r>
              <a:rPr kumimoji="0" lang="en-US" altLang="en-US" sz="2400" u="none" strike="noStrike" cap="none" normalizeH="0" baseline="0">
                <a:ln>
                  <a:noFill/>
                </a:ln>
                <a:solidFill>
                  <a:srgbClr val="010280"/>
                </a:solidFill>
                <a:effectLst/>
                <a:latin typeface="Imperial Sans Display" panose="020B0503020202020204" pitchFamily="34" charset="77"/>
              </a:rPr>
              <a:t>this within your calendar. </a:t>
            </a:r>
            <a:br>
              <a:rPr kumimoji="0" lang="en-US" altLang="en-US" sz="2400" u="none" strike="noStrike" cap="none" normalizeH="0" baseline="0">
                <a:ln>
                  <a:noFill/>
                </a:ln>
                <a:solidFill>
                  <a:srgbClr val="010280"/>
                </a:solidFill>
                <a:effectLst/>
                <a:latin typeface="Imperial Sans Display" panose="020B0503020202020204" pitchFamily="34" charset="77"/>
              </a:rPr>
            </a:br>
            <a:r>
              <a:rPr kumimoji="0" lang="en-US" altLang="en-US" sz="2400" b="1" u="none" strike="noStrike" cap="none" normalizeH="0" baseline="0">
                <a:ln>
                  <a:noFill/>
                </a:ln>
                <a:solidFill>
                  <a:srgbClr val="010280"/>
                </a:solidFill>
                <a:effectLst/>
                <a:latin typeface="Imperial Sans Display" panose="020B0503020202020204" pitchFamily="34" charset="77"/>
              </a:rPr>
              <a:t>Let’s spring clean our cloud garages!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D9A717-DBF2-19B5-4868-F0F10B5A058C}"/>
              </a:ext>
            </a:extLst>
          </p:cNvPr>
          <p:cNvSpPr txBox="1"/>
          <p:nvPr/>
        </p:nvSpPr>
        <p:spPr>
          <a:xfrm>
            <a:off x="1952584" y="5419596"/>
            <a:ext cx="4439192" cy="1384995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10280"/>
                </a:solidFill>
                <a:latin typeface="Imperial Sans Display" panose="020B0503020202020204" pitchFamily="34" charset="0"/>
              </a:rPr>
              <a:t>Please review your electronic data regularly and </a:t>
            </a:r>
            <a:r>
              <a:rPr lang="en-US" sz="2400" b="1">
                <a:solidFill>
                  <a:srgbClr val="010280"/>
                </a:solidFill>
                <a:latin typeface="Imperial Sans Display" panose="020B0503020202020204" pitchFamily="34" charset="0"/>
              </a:rPr>
              <a:t>delete what's no longer needed.</a:t>
            </a:r>
            <a:endParaRPr lang="en-GB" sz="2400">
              <a:solidFill>
                <a:srgbClr val="010280"/>
              </a:solidFill>
              <a:latin typeface="Imperial Sans Display" panose="020B0503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200">
              <a:solidFill>
                <a:srgbClr val="010280"/>
              </a:solidFill>
              <a:latin typeface="Imperial Sans Display" panose="020B0503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170878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Diagonal Corner of Rectangle 4">
            <a:extLst>
              <a:ext uri="{FF2B5EF4-FFF2-40B4-BE49-F238E27FC236}">
                <a16:creationId xmlns:a16="http://schemas.microsoft.com/office/drawing/2014/main" id="{CD267377-CCF7-F388-BD73-59A8721C398E}"/>
              </a:ext>
            </a:extLst>
          </p:cNvPr>
          <p:cNvSpPr/>
          <p:nvPr/>
        </p:nvSpPr>
        <p:spPr>
          <a:xfrm>
            <a:off x="7958612" y="5414230"/>
            <a:ext cx="4140957" cy="1343655"/>
          </a:xfrm>
          <a:prstGeom prst="round2DiagRect">
            <a:avLst/>
          </a:prstGeom>
          <a:solidFill>
            <a:srgbClr val="B4A9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B31666-17EE-279B-5D7C-D4A392492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7625" y="1265572"/>
            <a:ext cx="7374923" cy="41478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1F09768-75B9-B747-BE2E-CB174D8873E6}"/>
              </a:ext>
            </a:extLst>
          </p:cNvPr>
          <p:cNvSpPr txBox="1"/>
          <p:nvPr/>
        </p:nvSpPr>
        <p:spPr>
          <a:xfrm>
            <a:off x="268760" y="296076"/>
            <a:ext cx="608664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>
              <a:buFont typeface="+mj-lt"/>
              <a:buAutoNum type="arabicPeriod" startAt="5"/>
            </a:pPr>
            <a:r>
              <a:rPr lang="en-GB" sz="4000" b="1">
                <a:solidFill>
                  <a:srgbClr val="010280"/>
                </a:solidFill>
                <a:effectLst/>
                <a:latin typeface="Imperial Sans Display" panose="020B0503020202020204" pitchFamily="34" charset="77"/>
              </a:rPr>
              <a:t> Use better – </a:t>
            </a:r>
            <a:r>
              <a:rPr lang="en-GB" sz="4000" b="1">
                <a:solidFill>
                  <a:srgbClr val="010280"/>
                </a:solidFill>
                <a:latin typeface="Imperial Sans Display" panose="020B0503020202020204" pitchFamily="34" charset="77"/>
              </a:rPr>
              <a:t>Shut</a:t>
            </a:r>
            <a:r>
              <a:rPr lang="en-GB" sz="4000" b="1">
                <a:solidFill>
                  <a:srgbClr val="010280"/>
                </a:solidFill>
                <a:effectLst/>
                <a:latin typeface="Imperial Sans Display" panose="020B0503020202020204" pitchFamily="34" charset="77"/>
              </a:rPr>
              <a:t> the lid to save the grid and think before you print  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AC03D1-6A94-A533-11AA-20F5E34605D4}"/>
              </a:ext>
            </a:extLst>
          </p:cNvPr>
          <p:cNvSpPr txBox="1"/>
          <p:nvPr/>
        </p:nvSpPr>
        <p:spPr>
          <a:xfrm>
            <a:off x="268760" y="2259018"/>
            <a:ext cx="456886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solidFill>
                  <a:srgbClr val="010280"/>
                </a:solidFill>
                <a:latin typeface="Imperial Sans Display" panose="020B0503020202020204" pitchFamily="34" charset="77"/>
              </a:rPr>
              <a:t>The electricity our devices use create greenhouse gas emissions when running. Also, Imperial prints over </a:t>
            </a:r>
            <a:r>
              <a:rPr lang="en-GB" b="1">
                <a:solidFill>
                  <a:srgbClr val="010280"/>
                </a:solidFill>
                <a:latin typeface="Imperial Sans Display" panose="020B0503020202020204" pitchFamily="34" charset="77"/>
              </a:rPr>
              <a:t>5.1 million pages </a:t>
            </a:r>
            <a:r>
              <a:rPr lang="en-GB">
                <a:solidFill>
                  <a:srgbClr val="010280"/>
                </a:solidFill>
                <a:latin typeface="Imperial Sans Display" panose="020B0503020202020204" pitchFamily="34" charset="77"/>
              </a:rPr>
              <a:t>a year, using </a:t>
            </a:r>
            <a:r>
              <a:rPr lang="en-GB" b="1">
                <a:solidFill>
                  <a:srgbClr val="010280"/>
                </a:solidFill>
                <a:latin typeface="Imperial Sans Display" panose="020B0503020202020204" pitchFamily="34" charset="77"/>
              </a:rPr>
              <a:t>over 600 trees </a:t>
            </a:r>
            <a:r>
              <a:rPr lang="en-GB">
                <a:solidFill>
                  <a:srgbClr val="010280"/>
                </a:solidFill>
                <a:latin typeface="Imperial Sans Display" panose="020B0503020202020204" pitchFamily="34" charset="77"/>
              </a:rPr>
              <a:t>annually just for our paper demand! </a:t>
            </a:r>
            <a:endParaRPr lang="en-US">
              <a:solidFill>
                <a:srgbClr val="010280"/>
              </a:solidFill>
              <a:latin typeface="Imperial Sans Display" panose="020B0503020202020204" pitchFamily="34" charset="77"/>
            </a:endParaRPr>
          </a:p>
          <a:p>
            <a:endParaRPr lang="en-US">
              <a:solidFill>
                <a:srgbClr val="FF0000"/>
              </a:solidFill>
              <a:latin typeface="Imperial Sans Display" panose="020B0503020202020204" pitchFamily="34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0F94F1-A3C2-8B1D-7BBC-037C4CC07954}"/>
              </a:ext>
            </a:extLst>
          </p:cNvPr>
          <p:cNvSpPr txBox="1"/>
          <p:nvPr/>
        </p:nvSpPr>
        <p:spPr>
          <a:xfrm>
            <a:off x="8076627" y="5464791"/>
            <a:ext cx="41166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>
                <a:solidFill>
                  <a:srgbClr val="010280"/>
                </a:solidFill>
                <a:effectLst/>
                <a:latin typeface="Imperial Sans Display" panose="020B0503020202020204" pitchFamily="34" charset="77"/>
              </a:rPr>
              <a:t>Please </a:t>
            </a:r>
            <a:r>
              <a:rPr lang="en-GB" sz="2400" b="1">
                <a:solidFill>
                  <a:srgbClr val="010280"/>
                </a:solidFill>
                <a:effectLst/>
                <a:latin typeface="Imperial Sans Display" panose="020B0503020202020204" pitchFamily="34" charset="77"/>
              </a:rPr>
              <a:t>turn devices off </a:t>
            </a:r>
            <a:r>
              <a:rPr lang="en-GB" sz="2400">
                <a:solidFill>
                  <a:srgbClr val="010280"/>
                </a:solidFill>
                <a:effectLst/>
                <a:latin typeface="Imperial Sans Display" panose="020B0503020202020204" pitchFamily="34" charset="77"/>
              </a:rPr>
              <a:t>when not required and </a:t>
            </a:r>
            <a:r>
              <a:rPr lang="en-GB" sz="2400" b="1">
                <a:solidFill>
                  <a:srgbClr val="010280"/>
                </a:solidFill>
                <a:effectLst/>
                <a:latin typeface="Imperial Sans Display" panose="020B0503020202020204" pitchFamily="34" charset="77"/>
              </a:rPr>
              <a:t>don’t print </a:t>
            </a:r>
            <a:r>
              <a:rPr lang="en-GB" sz="2400">
                <a:solidFill>
                  <a:srgbClr val="010280"/>
                </a:solidFill>
                <a:effectLst/>
                <a:latin typeface="Imperial Sans Display" panose="020B0503020202020204" pitchFamily="34" charset="77"/>
              </a:rPr>
              <a:t>unless you really need to.  </a:t>
            </a:r>
            <a:endParaRPr lang="en-US" sz="2400">
              <a:solidFill>
                <a:srgbClr val="010280"/>
              </a:solidFill>
              <a:latin typeface="Imperial Sans Display" panose="020B0503020202020204" pitchFamily="34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775F8A-B5C9-FB20-488B-E62B3990D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867" y="5445761"/>
            <a:ext cx="787790" cy="10818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BC6D6A-65E4-8DC1-A17A-B7FB398DB3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999" y="2963888"/>
            <a:ext cx="7701088" cy="433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0773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of Rectangle 6">
            <a:extLst>
              <a:ext uri="{FF2B5EF4-FFF2-40B4-BE49-F238E27FC236}">
                <a16:creationId xmlns:a16="http://schemas.microsoft.com/office/drawing/2014/main" id="{D56B5C9F-E9FA-11F1-2F5A-4E6716DF471D}"/>
              </a:ext>
            </a:extLst>
          </p:cNvPr>
          <p:cNvSpPr/>
          <p:nvPr/>
        </p:nvSpPr>
        <p:spPr>
          <a:xfrm>
            <a:off x="1969844" y="5149272"/>
            <a:ext cx="10145359" cy="1625295"/>
          </a:xfrm>
          <a:prstGeom prst="round2DiagRect">
            <a:avLst/>
          </a:prstGeom>
          <a:solidFill>
            <a:srgbClr val="B4A9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25D71D-9BE5-06BC-08BE-9CFD2182472E}"/>
              </a:ext>
            </a:extLst>
          </p:cNvPr>
          <p:cNvSpPr txBox="1"/>
          <p:nvPr/>
        </p:nvSpPr>
        <p:spPr>
          <a:xfrm>
            <a:off x="292838" y="895453"/>
            <a:ext cx="995050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10280"/>
                </a:solidFill>
                <a:latin typeface="Imperial Sans Display" panose="020B0503020202020204" pitchFamily="34" charset="0"/>
              </a:rPr>
              <a:t>Ecosia is a privacy-friendly search engine that uses </a:t>
            </a:r>
            <a:r>
              <a:rPr lang="en-GB" sz="2000" b="1" dirty="0">
                <a:solidFill>
                  <a:srgbClr val="010280"/>
                </a:solidFill>
                <a:latin typeface="Imperial Sans Display" panose="020B0503020202020204" pitchFamily="34" charset="0"/>
              </a:rPr>
              <a:t>100% of its profits to plant trees</a:t>
            </a:r>
            <a:r>
              <a:rPr lang="en-GB" sz="2000" dirty="0">
                <a:solidFill>
                  <a:srgbClr val="010280"/>
                </a:solidFill>
                <a:latin typeface="Imperial Sans Display" panose="020B0503020202020204" pitchFamily="34" charset="0"/>
              </a:rPr>
              <a:t> and fund climate action. </a:t>
            </a:r>
            <a:r>
              <a:rPr lang="en-GB" sz="2000" dirty="0">
                <a:solidFill>
                  <a:srgbClr val="010280"/>
                </a:solidFill>
                <a:latin typeface="Imperial Sans Display" panose="020B0503020202020204" pitchFamily="34" charset="77"/>
              </a:rPr>
              <a:t>You can also </a:t>
            </a:r>
            <a:r>
              <a:rPr lang="en-GB" sz="2000" b="1" dirty="0">
                <a:solidFill>
                  <a:srgbClr val="010280"/>
                </a:solidFill>
                <a:latin typeface="Imperial Sans Display" panose="020B0503020202020204" pitchFamily="34" charset="77"/>
              </a:rPr>
              <a:t>switch off automatic AI summaries </a:t>
            </a:r>
            <a:r>
              <a:rPr lang="en-GB" sz="2000" dirty="0">
                <a:solidFill>
                  <a:srgbClr val="010280"/>
                </a:solidFill>
                <a:latin typeface="Imperial Sans Display" panose="020B0503020202020204" pitchFamily="34" charset="77"/>
              </a:rPr>
              <a:t>in Ecosia, which you cannot do easily with other search engines. </a:t>
            </a:r>
            <a:endParaRPr lang="en-US" sz="2000" dirty="0">
              <a:solidFill>
                <a:srgbClr val="010280"/>
              </a:solidFill>
              <a:latin typeface="Imperial Sans Display" panose="020B0503020202020204" pitchFamily="34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3CFE8C-5BC6-2427-4010-6E5DBAF611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867" y="5445761"/>
            <a:ext cx="787790" cy="10818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C5DF80-9FE6-2E70-9C61-4236A0CD59EC}"/>
              </a:ext>
            </a:extLst>
          </p:cNvPr>
          <p:cNvSpPr txBox="1"/>
          <p:nvPr/>
        </p:nvSpPr>
        <p:spPr>
          <a:xfrm>
            <a:off x="219332" y="266356"/>
            <a:ext cx="1069571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>
                <a:solidFill>
                  <a:srgbClr val="010280"/>
                </a:solidFill>
                <a:effectLst/>
                <a:latin typeface="Imperial Sans Display" panose="020B0503020202020204" pitchFamily="34" charset="77"/>
              </a:rPr>
              <a:t>6. Use better - Switch to Ecosia. </a:t>
            </a:r>
            <a:endParaRPr lang="en-US" sz="4000" b="1">
              <a:solidFill>
                <a:srgbClr val="010280"/>
              </a:solidFill>
              <a:latin typeface="Imperial Sans Display" panose="020B0503020202020204" pitchFamily="34" charset="77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960E171-6EB3-2830-2109-6BBCF4CDC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0094" y="1469350"/>
            <a:ext cx="6968486" cy="3919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DC177A-0ACA-76B0-2062-469EDBA9F99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7185" t="28770" r="41886" b="35159"/>
          <a:stretch>
            <a:fillRect/>
          </a:stretch>
        </p:blipFill>
        <p:spPr>
          <a:xfrm>
            <a:off x="10569920" y="5256907"/>
            <a:ext cx="1401100" cy="1358194"/>
          </a:xfrm>
          <a:prstGeom prst="rect">
            <a:avLst/>
          </a:prstGeom>
        </p:spPr>
      </p:pic>
      <p:sp>
        <p:nvSpPr>
          <p:cNvPr id="10" name="Rectangle 1">
            <a:extLst>
              <a:ext uri="{FF2B5EF4-FFF2-40B4-BE49-F238E27FC236}">
                <a16:creationId xmlns:a16="http://schemas.microsoft.com/office/drawing/2014/main" id="{A40263D9-618B-6DF6-E570-F2E6319269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7282" y="6225140"/>
            <a:ext cx="843017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u="none" strike="noStrike" cap="none" normalizeH="0" baseline="0">
                <a:ln>
                  <a:noFill/>
                </a:ln>
                <a:solidFill>
                  <a:srgbClr val="010280"/>
                </a:solidFill>
                <a:effectLst/>
                <a:latin typeface="Imperial Sans Display" panose="020B0503020202020204" pitchFamily="34" charset="77"/>
              </a:rPr>
              <a:t>Turn off AI summaries </a:t>
            </a:r>
            <a:r>
              <a:rPr kumimoji="0" lang="en-US" altLang="en-US" sz="2400" u="none" strike="noStrike" cap="none" normalizeH="0" baseline="0">
                <a:ln>
                  <a:noFill/>
                </a:ln>
                <a:solidFill>
                  <a:srgbClr val="010280"/>
                </a:solidFill>
                <a:effectLst/>
                <a:latin typeface="Imperial Sans Display" panose="020B0503020202020204" pitchFamily="34" charset="77"/>
              </a:rPr>
              <a:t>in Ecosia and save electricity and water! 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D13BEE-9590-15E2-0026-7CF3948D6105}"/>
              </a:ext>
            </a:extLst>
          </p:cNvPr>
          <p:cNvSpPr txBox="1"/>
          <p:nvPr/>
        </p:nvSpPr>
        <p:spPr>
          <a:xfrm>
            <a:off x="2139746" y="5321493"/>
            <a:ext cx="84301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10280"/>
                </a:solidFill>
                <a:latin typeface="Imperial Sans Display" panose="020B0503020202020204" pitchFamily="34" charset="77"/>
              </a:rPr>
              <a:t>Switch to Ecosia and plant trees whilst searching the web. Go to </a:t>
            </a:r>
            <a:r>
              <a:rPr lang="en-US" altLang="en-US" sz="2400" b="1" err="1">
                <a:solidFill>
                  <a:srgbClr val="010280"/>
                </a:solidFill>
                <a:latin typeface="Imperial Sans Display" panose="020B0503020202020204" pitchFamily="34" charset="77"/>
              </a:rPr>
              <a:t>Ecosia.co</a:t>
            </a:r>
            <a:r>
              <a:rPr lang="en-US" altLang="en-US" sz="2400" b="1">
                <a:solidFill>
                  <a:srgbClr val="010280"/>
                </a:solidFill>
                <a:latin typeface="Imperial Sans Display" panose="020B0503020202020204" pitchFamily="34" charset="77"/>
              </a:rPr>
              <a:t>/</a:t>
            </a:r>
            <a:r>
              <a:rPr lang="en-US" altLang="en-US" sz="2400" b="1" err="1">
                <a:solidFill>
                  <a:srgbClr val="010280"/>
                </a:solidFill>
                <a:latin typeface="Imperial Sans Display" panose="020B0503020202020204" pitchFamily="34" charset="77"/>
              </a:rPr>
              <a:t>ImperialCollegeLondon</a:t>
            </a:r>
            <a:r>
              <a:rPr lang="en-US" altLang="en-US" sz="2400" b="1">
                <a:solidFill>
                  <a:srgbClr val="010280"/>
                </a:solidFill>
                <a:latin typeface="Imperial Sans Display" panose="020B0503020202020204" pitchFamily="34" charset="77"/>
              </a:rPr>
              <a:t> </a:t>
            </a:r>
            <a:r>
              <a:rPr lang="en-US" altLang="en-US" sz="2400">
                <a:solidFill>
                  <a:srgbClr val="010280"/>
                </a:solidFill>
                <a:latin typeface="Imperial Sans Display" panose="020B0503020202020204" pitchFamily="34" charset="77"/>
              </a:rPr>
              <a:t>or </a:t>
            </a:r>
            <a:r>
              <a:rPr lang="en-US" altLang="en-US" sz="2400" b="1">
                <a:solidFill>
                  <a:srgbClr val="010280"/>
                </a:solidFill>
                <a:latin typeface="Imperial Sans Display" panose="020B0503020202020204" pitchFamily="34" charset="77"/>
              </a:rPr>
              <a:t>follow the QR code:</a:t>
            </a:r>
          </a:p>
        </p:txBody>
      </p:sp>
    </p:spTree>
    <p:extLst>
      <p:ext uri="{BB962C8B-B14F-4D97-AF65-F5344CB8AC3E}">
        <p14:creationId xmlns:p14="http://schemas.microsoft.com/office/powerpoint/2010/main" val="36928688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891DAC4-2DE5-C4F0-FD09-9D7FEDCA2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4335" y="579125"/>
            <a:ext cx="7967149" cy="4480980"/>
          </a:xfrm>
          <a:prstGeom prst="rect">
            <a:avLst/>
          </a:prstGeom>
        </p:spPr>
      </p:pic>
      <p:sp>
        <p:nvSpPr>
          <p:cNvPr id="3" name="Round Diagonal Corner of Rectangle 2">
            <a:extLst>
              <a:ext uri="{FF2B5EF4-FFF2-40B4-BE49-F238E27FC236}">
                <a16:creationId xmlns:a16="http://schemas.microsoft.com/office/drawing/2014/main" id="{27B24943-1C14-3270-FB7A-9292ABD90FC4}"/>
              </a:ext>
            </a:extLst>
          </p:cNvPr>
          <p:cNvSpPr/>
          <p:nvPr/>
        </p:nvSpPr>
        <p:spPr>
          <a:xfrm>
            <a:off x="2999035" y="4973093"/>
            <a:ext cx="4105331" cy="1772940"/>
          </a:xfrm>
          <a:prstGeom prst="round2DiagRect">
            <a:avLst/>
          </a:prstGeom>
          <a:solidFill>
            <a:srgbClr val="B4A9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 Diagonal Corner of Rectangle 4">
            <a:extLst>
              <a:ext uri="{FF2B5EF4-FFF2-40B4-BE49-F238E27FC236}">
                <a16:creationId xmlns:a16="http://schemas.microsoft.com/office/drawing/2014/main" id="{59C6EB46-03CD-F9AC-1E93-06962181EC77}"/>
              </a:ext>
            </a:extLst>
          </p:cNvPr>
          <p:cNvSpPr/>
          <p:nvPr/>
        </p:nvSpPr>
        <p:spPr>
          <a:xfrm>
            <a:off x="7364973" y="4987249"/>
            <a:ext cx="4704182" cy="1758783"/>
          </a:xfrm>
          <a:prstGeom prst="round2DiagRect">
            <a:avLst/>
          </a:prstGeom>
          <a:solidFill>
            <a:srgbClr val="E6E5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1B1386-F180-D06C-B57E-CF17B80B4DC2}"/>
              </a:ext>
            </a:extLst>
          </p:cNvPr>
          <p:cNvSpPr txBox="1"/>
          <p:nvPr/>
        </p:nvSpPr>
        <p:spPr>
          <a:xfrm>
            <a:off x="376866" y="330408"/>
            <a:ext cx="50057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b="1">
                <a:solidFill>
                  <a:srgbClr val="010280"/>
                </a:solidFill>
                <a:effectLst/>
                <a:latin typeface="Imperial Sans Display" panose="020B0503020202020204" pitchFamily="34" charset="77"/>
              </a:rPr>
              <a:t>7. Use for longer </a:t>
            </a:r>
            <a:endParaRPr lang="en-US" sz="4800" b="1">
              <a:solidFill>
                <a:srgbClr val="010280"/>
              </a:solidFill>
              <a:latin typeface="Imperial Sans Display" panose="020B0503020202020204" pitchFamily="34" charset="77"/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96C2D99A-6D65-F5CC-8F61-45B9AAE09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5668" y="5109634"/>
            <a:ext cx="4373486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GB" sz="2400" dirty="0">
                <a:solidFill>
                  <a:srgbClr val="010280"/>
                </a:solidFill>
                <a:latin typeface="Imperial Sans Display" panose="020B0503020202020204" pitchFamily="34" charset="77"/>
              </a:rPr>
              <a:t>Please ensure that good-quality computers, monitors, keyboards, etc., are reused during property refurbishment projects.</a:t>
            </a:r>
            <a:endParaRPr lang="en-US" altLang="en-US" sz="3200" dirty="0">
              <a:solidFill>
                <a:srgbClr val="010280"/>
              </a:solidFill>
              <a:latin typeface="Imperial Sans Display" panose="020B0503020202020204" pitchFamily="34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E59DEC-F453-9B10-ABD6-D81A9D1E89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867" y="5445761"/>
            <a:ext cx="787790" cy="10818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FF1120-3AD7-33F0-FF81-25439D721152}"/>
              </a:ext>
            </a:extLst>
          </p:cNvPr>
          <p:cNvSpPr txBox="1"/>
          <p:nvPr/>
        </p:nvSpPr>
        <p:spPr>
          <a:xfrm>
            <a:off x="3176425" y="5085493"/>
            <a:ext cx="374241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10280"/>
                </a:solidFill>
                <a:latin typeface="Imperial Sans Display" panose="020B0503020202020204" pitchFamily="34" charset="0"/>
              </a:rPr>
              <a:t>Please reuse devices </a:t>
            </a:r>
            <a:r>
              <a:rPr lang="en-US" sz="2400" dirty="0">
                <a:solidFill>
                  <a:srgbClr val="010280"/>
                </a:solidFill>
                <a:latin typeface="Imperial Sans Display" panose="020B0503020202020204" pitchFamily="34" charset="0"/>
              </a:rPr>
              <a:t>less than 5 years old within your team/department when staff members leave. 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4FED9B-C218-B226-A8B1-7D2C1EC6091A}"/>
              </a:ext>
            </a:extLst>
          </p:cNvPr>
          <p:cNvSpPr txBox="1"/>
          <p:nvPr/>
        </p:nvSpPr>
        <p:spPr>
          <a:xfrm>
            <a:off x="376866" y="1273805"/>
            <a:ext cx="337404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10280"/>
                </a:solidFill>
                <a:latin typeface="Imperial Sans Display" panose="020B0503020202020204" pitchFamily="34" charset="0"/>
              </a:rPr>
              <a:t>We have extended the warranty of </a:t>
            </a:r>
            <a:r>
              <a:rPr lang="en-GB" sz="2000" b="1" dirty="0">
                <a:solidFill>
                  <a:srgbClr val="010280"/>
                </a:solidFill>
                <a:latin typeface="Imperial Sans Display" panose="020B0503020202020204" pitchFamily="34" charset="0"/>
              </a:rPr>
              <a:t>ICT-managed laptops</a:t>
            </a:r>
            <a:r>
              <a:rPr lang="en-GB" sz="2000" dirty="0">
                <a:solidFill>
                  <a:srgbClr val="010280"/>
                </a:solidFill>
                <a:latin typeface="Imperial Sans Display" panose="020B0503020202020204" pitchFamily="34" charset="0"/>
              </a:rPr>
              <a:t> to </a:t>
            </a:r>
            <a:r>
              <a:rPr lang="en-GB" sz="2000" b="1" dirty="0">
                <a:solidFill>
                  <a:srgbClr val="010280"/>
                </a:solidFill>
                <a:latin typeface="Imperial Sans Display" panose="020B0503020202020204" pitchFamily="34" charset="0"/>
              </a:rPr>
              <a:t>5 years. </a:t>
            </a:r>
          </a:p>
          <a:p>
            <a:endParaRPr lang="en-GB" sz="2000" b="1" dirty="0">
              <a:solidFill>
                <a:srgbClr val="010280"/>
              </a:solidFill>
              <a:latin typeface="Imperial Sans Display" panose="020B0503020202020204" pitchFamily="34" charset="0"/>
            </a:endParaRPr>
          </a:p>
          <a:p>
            <a:r>
              <a:rPr lang="en-GB" sz="2000" dirty="0">
                <a:solidFill>
                  <a:srgbClr val="010280"/>
                </a:solidFill>
                <a:latin typeface="Imperial Sans Display" panose="020B0503020202020204" pitchFamily="34" charset="0"/>
              </a:rPr>
              <a:t>We want to encourage everyone to keep their laptops for at least </a:t>
            </a:r>
            <a:r>
              <a:rPr lang="en-GB" sz="2000" b="1" dirty="0">
                <a:solidFill>
                  <a:srgbClr val="010280"/>
                </a:solidFill>
                <a:latin typeface="Imperial Sans Display" panose="020B0503020202020204" pitchFamily="34" charset="0"/>
              </a:rPr>
              <a:t>5 years</a:t>
            </a:r>
            <a:r>
              <a:rPr lang="en-GB" sz="2000" dirty="0">
                <a:solidFill>
                  <a:srgbClr val="010280"/>
                </a:solidFill>
                <a:latin typeface="Imperial Sans Display" panose="020B0503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309601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6D553561377C44E8AF4958E8518B214" ma:contentTypeVersion="20" ma:contentTypeDescription="Create a new document." ma:contentTypeScope="" ma:versionID="070a52da7c37d54b9079b37968a92bb4">
  <xsd:schema xmlns:xsd="http://www.w3.org/2001/XMLSchema" xmlns:xs="http://www.w3.org/2001/XMLSchema" xmlns:p="http://schemas.microsoft.com/office/2006/metadata/properties" xmlns:ns2="d3d57d21-4872-4604-8948-46c977ffd2c5" xmlns:ns3="4257fc31-70c3-487d-b3ec-45db26f787ff" targetNamespace="http://schemas.microsoft.com/office/2006/metadata/properties" ma:root="true" ma:fieldsID="cc324147af6c734f17ffa7c5f169cc11" ns2:_="" ns3:_="">
    <xsd:import namespace="d3d57d21-4872-4604-8948-46c977ffd2c5"/>
    <xsd:import namespace="4257fc31-70c3-487d-b3ec-45db26f787f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Thumbnai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d57d21-4872-4604-8948-46c977ffd2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4661dae-d6df-48fc-a54e-a577d2899e9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Thumbnail" ma:index="26" nillable="true" ma:displayName="Thumbnail" ma:format="Thumbnail" ma:internalName="Thumbnail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57fc31-70c3-487d-b3ec-45db26f787ff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15b3135-148a-4e11-b580-cac78d9c1567}" ma:internalName="TaxCatchAll" ma:showField="CatchAllData" ma:web="4257fc31-70c3-487d-b3ec-45db26f787f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3d57d21-4872-4604-8948-46c977ffd2c5">
      <Terms xmlns="http://schemas.microsoft.com/office/infopath/2007/PartnerControls"/>
    </lcf76f155ced4ddcb4097134ff3c332f>
    <Thumbnail xmlns="d3d57d21-4872-4604-8948-46c977ffd2c5" xsi:nil="true"/>
    <TaxCatchAll xmlns="4257fc31-70c3-487d-b3ec-45db26f787ff" xsi:nil="true"/>
  </documentManagement>
</p:properties>
</file>

<file path=customXml/itemProps1.xml><?xml version="1.0" encoding="utf-8"?>
<ds:datastoreItem xmlns:ds="http://schemas.openxmlformats.org/officeDocument/2006/customXml" ds:itemID="{B8601EDA-C3CE-4F73-9BB5-F5DF95DB03A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3d57d21-4872-4604-8948-46c977ffd2c5"/>
    <ds:schemaRef ds:uri="4257fc31-70c3-487d-b3ec-45db26f787f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110E04D-CA19-417C-A52A-18667D545D3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B99BF04-49A7-427B-96D1-62AFDB20B71A}">
  <ds:schemaRefs>
    <ds:schemaRef ds:uri="d3d57d21-4872-4604-8948-46c977ffd2c5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www.w3.org/XML/1998/namespace"/>
    <ds:schemaRef ds:uri="http://purl.org/dc/terms/"/>
    <ds:schemaRef ds:uri="http://schemas.microsoft.com/office/infopath/2007/PartnerControls"/>
    <ds:schemaRef ds:uri="4257fc31-70c3-487d-b3ec-45db26f787ff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570</Words>
  <Application>Microsoft Office PowerPoint</Application>
  <PresentationFormat>Widescreen</PresentationFormat>
  <Paragraphs>38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Aptos</vt:lpstr>
      <vt:lpstr>Aptos Display</vt:lpstr>
      <vt:lpstr>Arial</vt:lpstr>
      <vt:lpstr>Imperial Sans Display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Rae Goddard</dc:creator>
  <cp:lastModifiedBy>Scholfield, Liz</cp:lastModifiedBy>
  <cp:revision>2</cp:revision>
  <dcterms:created xsi:type="dcterms:W3CDTF">2026-03-31T11:20:42Z</dcterms:created>
  <dcterms:modified xsi:type="dcterms:W3CDTF">2026-04-28T12:29:04Z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0x01010046D553561377C44E8AF4958E8518B214</vt:lpwstr>
  </property>
  <property fmtid="{D5CDD505-2E9C-101B-9397-08002B2CF9AE}" pid="3" name="MediaServiceImageTags">
    <vt:lpwstr/>
  </property>
</Properties>
</file>