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729" r:id="rId5"/>
    <p:sldMasterId id="2147483774" r:id="rId6"/>
  </p:sldMasterIdLst>
  <p:notesMasterIdLst>
    <p:notesMasterId r:id="rId22"/>
  </p:notesMasterIdLst>
  <p:sldIdLst>
    <p:sldId id="616" r:id="rId7"/>
    <p:sldId id="2147476586" r:id="rId8"/>
    <p:sldId id="2147476592" r:id="rId9"/>
    <p:sldId id="2147476599" r:id="rId10"/>
    <p:sldId id="2147476600" r:id="rId11"/>
    <p:sldId id="2147476603" r:id="rId12"/>
    <p:sldId id="2147476604" r:id="rId13"/>
    <p:sldId id="2147476605" r:id="rId14"/>
    <p:sldId id="2147476606" r:id="rId15"/>
    <p:sldId id="2147476632" r:id="rId16"/>
    <p:sldId id="2147476641" r:id="rId17"/>
    <p:sldId id="2147476642" r:id="rId18"/>
    <p:sldId id="2147476648" r:id="rId19"/>
    <p:sldId id="2147476651" r:id="rId20"/>
    <p:sldId id="2147476636" r:id="rId21"/>
  </p:sldIdLst>
  <p:sldSz cx="12192000" cy="6858000"/>
  <p:notesSz cx="7104063" cy="10234613"/>
  <p:embeddedFontLst>
    <p:embeddedFont>
      <p:font typeface="Imperial Sans Text" panose="020B0503020202020204" pitchFamily="34" charset="0"/>
      <p:regular r:id="rId23"/>
      <p:bold r:id="rId24"/>
    </p:embeddedFont>
    <p:embeddedFont>
      <p:font typeface="Imperial Sans Text Semibold" panose="020B0703020202020204" pitchFamily="34" charset="0"/>
      <p:bold r:id="rId25"/>
    </p:embeddedFont>
  </p:embeddedFont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7DC"/>
    <a:srgbClr val="F8F3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y, Rosalind" userId="2e3502ca-d7d1-401a-8bdc-0612083a37c8" providerId="ADAL" clId="{951A90F3-5107-4B14-9BFE-BE336A99050C}"/>
    <pc:docChg chg="undo custSel addSld delSld modSld modMainMaster">
      <pc:chgData name="Way, Rosalind" userId="2e3502ca-d7d1-401a-8bdc-0612083a37c8" providerId="ADAL" clId="{951A90F3-5107-4B14-9BFE-BE336A99050C}" dt="2026-07-30T14:14:21.414" v="661" actId="20577"/>
      <pc:docMkLst>
        <pc:docMk/>
      </pc:docMkLst>
      <pc:sldChg chg="modNotesTx">
        <pc:chgData name="Way, Rosalind" userId="2e3502ca-d7d1-401a-8bdc-0612083a37c8" providerId="ADAL" clId="{951A90F3-5107-4B14-9BFE-BE336A99050C}" dt="2026-07-30T14:14:21.414" v="661" actId="20577"/>
        <pc:sldMkLst>
          <pc:docMk/>
          <pc:sldMk cId="1121695082" sldId="2147476604"/>
        </pc:sldMkLst>
      </pc:sldChg>
      <pc:sldChg chg="addSp delSp modSp mod">
        <pc:chgData name="Way, Rosalind" userId="2e3502ca-d7d1-401a-8bdc-0612083a37c8" providerId="ADAL" clId="{951A90F3-5107-4B14-9BFE-BE336A99050C}" dt="2026-07-28T14:40:24.683" v="651" actId="14100"/>
        <pc:sldMkLst>
          <pc:docMk/>
          <pc:sldMk cId="168147096" sldId="2147476605"/>
        </pc:sldMkLst>
        <pc:spChg chg="mod">
          <ac:chgData name="Way, Rosalind" userId="2e3502ca-d7d1-401a-8bdc-0612083a37c8" providerId="ADAL" clId="{951A90F3-5107-4B14-9BFE-BE336A99050C}" dt="2026-07-28T14:40:24.683" v="651" actId="14100"/>
          <ac:spMkLst>
            <pc:docMk/>
            <pc:sldMk cId="168147096" sldId="2147476605"/>
            <ac:spMk id="7" creationId="{0EE6615C-0D2C-FF58-3316-A8153C54E6F9}"/>
          </ac:spMkLst>
        </pc:spChg>
        <pc:spChg chg="mod">
          <ac:chgData name="Way, Rosalind" userId="2e3502ca-d7d1-401a-8bdc-0612083a37c8" providerId="ADAL" clId="{951A90F3-5107-4B14-9BFE-BE336A99050C}" dt="2026-07-28T14:40:02.765" v="626" actId="20577"/>
          <ac:spMkLst>
            <pc:docMk/>
            <pc:sldMk cId="168147096" sldId="2147476605"/>
            <ac:spMk id="8" creationId="{B422A58C-2158-0C02-DA5F-F920EE0823AF}"/>
          </ac:spMkLst>
        </pc:spChg>
      </pc:sldChg>
      <pc:sldChg chg="modSp mod">
        <pc:chgData name="Way, Rosalind" userId="2e3502ca-d7d1-401a-8bdc-0612083a37c8" providerId="ADAL" clId="{951A90F3-5107-4B14-9BFE-BE336A99050C}" dt="2026-07-30T14:13:29.467" v="660" actId="20577"/>
        <pc:sldMkLst>
          <pc:docMk/>
          <pc:sldMk cId="1692946768" sldId="2147476606"/>
        </pc:sldMkLst>
        <pc:spChg chg="mod">
          <ac:chgData name="Way, Rosalind" userId="2e3502ca-d7d1-401a-8bdc-0612083a37c8" providerId="ADAL" clId="{951A90F3-5107-4B14-9BFE-BE336A99050C}" dt="2026-07-30T14:13:29.467" v="660" actId="20577"/>
          <ac:spMkLst>
            <pc:docMk/>
            <pc:sldMk cId="1692946768" sldId="2147476606"/>
            <ac:spMk id="8" creationId="{C4DC12C9-2CDD-41C8-9D2F-64F5464CD5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D2E0D2A8-8F95-47C2-ABE1-A779F5A43C98}" type="datetimeFigureOut">
              <a:rPr lang="en-US" smtClean="0"/>
              <a:t>7/30/2026</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877663E2-27CE-4C79-91D3-7F5C4262D57F}" type="slidenum">
              <a:rPr lang="en-US" smtClean="0"/>
              <a:t>‹#›</a:t>
            </a:fld>
            <a:endParaRPr lang="en-US"/>
          </a:p>
        </p:txBody>
      </p:sp>
    </p:spTree>
    <p:extLst>
      <p:ext uri="{BB962C8B-B14F-4D97-AF65-F5344CB8AC3E}">
        <p14:creationId xmlns:p14="http://schemas.microsoft.com/office/powerpoint/2010/main" val="1230559577"/>
      </p:ext>
    </p:extLst>
  </p:cSld>
  <p:clrMap bg1="lt1" tx1="dk1" bg2="lt2" tx2="dk2" accent1="accent1" accent2="accent2" accent3="accent3" accent4="accent4" accent5="accent5" accent6="accent6" hlink="hlink" folHlink="folHlink"/>
  <p:notesStyle>
    <a:lvl1pPr marL="0" algn="l" defTabSz="914353" rtl="0" eaLnBrk="1" latinLnBrk="0" hangingPunct="1">
      <a:defRPr sz="1200" kern="1200">
        <a:solidFill>
          <a:schemeClr val="tx1"/>
        </a:solidFill>
        <a:latin typeface="+mn-lt"/>
        <a:ea typeface="+mn-ea"/>
        <a:cs typeface="+mn-cs"/>
      </a:defRPr>
    </a:lvl1pPr>
    <a:lvl2pPr marL="457177" algn="l" defTabSz="914353" rtl="0" eaLnBrk="1" latinLnBrk="0" hangingPunct="1">
      <a:defRPr sz="1200" kern="1200">
        <a:solidFill>
          <a:schemeClr val="tx1"/>
        </a:solidFill>
        <a:latin typeface="+mn-lt"/>
        <a:ea typeface="+mn-ea"/>
        <a:cs typeface="+mn-cs"/>
      </a:defRPr>
    </a:lvl2pPr>
    <a:lvl3pPr marL="914353" algn="l" defTabSz="914353" rtl="0" eaLnBrk="1" latinLnBrk="0" hangingPunct="1">
      <a:defRPr sz="1200" kern="1200">
        <a:solidFill>
          <a:schemeClr val="tx1"/>
        </a:solidFill>
        <a:latin typeface="+mn-lt"/>
        <a:ea typeface="+mn-ea"/>
        <a:cs typeface="+mn-cs"/>
      </a:defRPr>
    </a:lvl3pPr>
    <a:lvl4pPr marL="1371530" algn="l" defTabSz="914353" rtl="0" eaLnBrk="1" latinLnBrk="0" hangingPunct="1">
      <a:defRPr sz="1200" kern="1200">
        <a:solidFill>
          <a:schemeClr val="tx1"/>
        </a:solidFill>
        <a:latin typeface="+mn-lt"/>
        <a:ea typeface="+mn-ea"/>
        <a:cs typeface="+mn-cs"/>
      </a:defRPr>
    </a:lvl4pPr>
    <a:lvl5pPr marL="1828706" algn="l" defTabSz="914353" rtl="0" eaLnBrk="1" latinLnBrk="0" hangingPunct="1">
      <a:defRPr sz="1200" kern="1200">
        <a:solidFill>
          <a:schemeClr val="tx1"/>
        </a:solidFill>
        <a:latin typeface="+mn-lt"/>
        <a:ea typeface="+mn-ea"/>
        <a:cs typeface="+mn-cs"/>
      </a:defRPr>
    </a:lvl5pPr>
    <a:lvl6pPr marL="2285883" algn="l" defTabSz="914353" rtl="0" eaLnBrk="1" latinLnBrk="0" hangingPunct="1">
      <a:defRPr sz="1200" kern="1200">
        <a:solidFill>
          <a:schemeClr val="tx1"/>
        </a:solidFill>
        <a:latin typeface="+mn-lt"/>
        <a:ea typeface="+mn-ea"/>
        <a:cs typeface="+mn-cs"/>
      </a:defRPr>
    </a:lvl6pPr>
    <a:lvl7pPr marL="2743060" algn="l" defTabSz="914353" rtl="0" eaLnBrk="1" latinLnBrk="0" hangingPunct="1">
      <a:defRPr sz="1200" kern="1200">
        <a:solidFill>
          <a:schemeClr val="tx1"/>
        </a:solidFill>
        <a:latin typeface="+mn-lt"/>
        <a:ea typeface="+mn-ea"/>
        <a:cs typeface="+mn-cs"/>
      </a:defRPr>
    </a:lvl7pPr>
    <a:lvl8pPr marL="3200236" algn="l" defTabSz="914353" rtl="0" eaLnBrk="1" latinLnBrk="0" hangingPunct="1">
      <a:defRPr sz="1200" kern="1200">
        <a:solidFill>
          <a:schemeClr val="tx1"/>
        </a:solidFill>
        <a:latin typeface="+mn-lt"/>
        <a:ea typeface="+mn-ea"/>
        <a:cs typeface="+mn-cs"/>
      </a:defRPr>
    </a:lvl8pPr>
    <a:lvl9pPr marL="3657413" algn="l" defTabSz="91435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3</a:t>
            </a:fld>
            <a:endParaRPr lang="en-US"/>
          </a:p>
        </p:txBody>
      </p:sp>
    </p:spTree>
    <p:extLst>
      <p:ext uri="{BB962C8B-B14F-4D97-AF65-F5344CB8AC3E}">
        <p14:creationId xmlns:p14="http://schemas.microsoft.com/office/powerpoint/2010/main" val="60483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70293-088F-9F76-0C7D-07312FF11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91FA0-74B4-CFBE-FB40-C1A4D85D1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7FA18B-6F73-74EE-AA4E-C8BB85ED1993}"/>
              </a:ext>
            </a:extLst>
          </p:cNvPr>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endParaRPr lang="en-GB" b="1"/>
          </a:p>
        </p:txBody>
      </p:sp>
      <p:sp>
        <p:nvSpPr>
          <p:cNvPr id="4" name="Slide Number Placeholder 3">
            <a:extLst>
              <a:ext uri="{FF2B5EF4-FFF2-40B4-BE49-F238E27FC236}">
                <a16:creationId xmlns:a16="http://schemas.microsoft.com/office/drawing/2014/main" id="{3B4A5986-2885-229E-CB79-88D02FE7E096}"/>
              </a:ext>
            </a:extLst>
          </p:cNvPr>
          <p:cNvSpPr>
            <a:spLocks noGrp="1"/>
          </p:cNvSpPr>
          <p:nvPr>
            <p:ph type="sldNum" sz="quarter" idx="5"/>
          </p:nvPr>
        </p:nvSpPr>
        <p:spPr/>
        <p:txBody>
          <a:bodyPr/>
          <a:lstStyle/>
          <a:p>
            <a:fld id="{877663E2-27CE-4C79-91D3-7F5C4262D57F}" type="slidenum">
              <a:rPr lang="en-US" smtClean="0"/>
              <a:t>14</a:t>
            </a:fld>
            <a:endParaRPr lang="en-US"/>
          </a:p>
        </p:txBody>
      </p:sp>
    </p:spTree>
    <p:extLst>
      <p:ext uri="{BB962C8B-B14F-4D97-AF65-F5344CB8AC3E}">
        <p14:creationId xmlns:p14="http://schemas.microsoft.com/office/powerpoint/2010/main" val="3515260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4</a:t>
            </a:fld>
            <a:endParaRPr lang="en-US"/>
          </a:p>
        </p:txBody>
      </p:sp>
    </p:spTree>
    <p:extLst>
      <p:ext uri="{BB962C8B-B14F-4D97-AF65-F5344CB8AC3E}">
        <p14:creationId xmlns:p14="http://schemas.microsoft.com/office/powerpoint/2010/main" val="2117253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6</a:t>
            </a:fld>
            <a:endParaRPr lang="en-US"/>
          </a:p>
        </p:txBody>
      </p:sp>
    </p:spTree>
    <p:extLst>
      <p:ext uri="{BB962C8B-B14F-4D97-AF65-F5344CB8AC3E}">
        <p14:creationId xmlns:p14="http://schemas.microsoft.com/office/powerpoint/2010/main" val="3440656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7663E2-27CE-4C79-91D3-7F5C4262D57F}" type="slidenum">
              <a:rPr lang="en-US" smtClean="0"/>
              <a:t>7</a:t>
            </a:fld>
            <a:endParaRPr lang="en-US"/>
          </a:p>
        </p:txBody>
      </p:sp>
    </p:spTree>
    <p:extLst>
      <p:ext uri="{BB962C8B-B14F-4D97-AF65-F5344CB8AC3E}">
        <p14:creationId xmlns:p14="http://schemas.microsoft.com/office/powerpoint/2010/main" val="2569239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Randomised = recruited</a:t>
            </a:r>
          </a:p>
        </p:txBody>
      </p:sp>
      <p:sp>
        <p:nvSpPr>
          <p:cNvPr id="4" name="Slide Number Placeholder 3"/>
          <p:cNvSpPr>
            <a:spLocks noGrp="1"/>
          </p:cNvSpPr>
          <p:nvPr>
            <p:ph type="sldNum" sz="quarter" idx="5"/>
          </p:nvPr>
        </p:nvSpPr>
        <p:spPr/>
        <p:txBody>
          <a:bodyPr/>
          <a:lstStyle/>
          <a:p>
            <a:fld id="{877663E2-27CE-4C79-91D3-7F5C4262D57F}" type="slidenum">
              <a:rPr lang="en-US" smtClean="0"/>
              <a:t>8</a:t>
            </a:fld>
            <a:endParaRPr lang="en-US"/>
          </a:p>
        </p:txBody>
      </p:sp>
    </p:spTree>
    <p:extLst>
      <p:ext uri="{BB962C8B-B14F-4D97-AF65-F5344CB8AC3E}">
        <p14:creationId xmlns:p14="http://schemas.microsoft.com/office/powerpoint/2010/main" val="2249138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77663E2-27CE-4C79-91D3-7F5C4262D57F}" type="slidenum">
              <a:rPr lang="en-US" smtClean="0"/>
              <a:t>10</a:t>
            </a:fld>
            <a:endParaRPr lang="en-US"/>
          </a:p>
        </p:txBody>
      </p:sp>
    </p:spTree>
    <p:extLst>
      <p:ext uri="{BB962C8B-B14F-4D97-AF65-F5344CB8AC3E}">
        <p14:creationId xmlns:p14="http://schemas.microsoft.com/office/powerpoint/2010/main" val="3912540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can’t scan a QR code on your phone, there is an alternative option using a code – the instructions will be on screen</a:t>
            </a:r>
          </a:p>
        </p:txBody>
      </p:sp>
      <p:sp>
        <p:nvSpPr>
          <p:cNvPr id="4" name="Slide Number Placeholder 3"/>
          <p:cNvSpPr>
            <a:spLocks noGrp="1"/>
          </p:cNvSpPr>
          <p:nvPr>
            <p:ph type="sldNum" sz="quarter" idx="5"/>
          </p:nvPr>
        </p:nvSpPr>
        <p:spPr/>
        <p:txBody>
          <a:bodyPr/>
          <a:lstStyle/>
          <a:p>
            <a:fld id="{877663E2-27CE-4C79-91D3-7F5C4262D57F}" type="slidenum">
              <a:rPr lang="en-US" smtClean="0"/>
              <a:t>11</a:t>
            </a:fld>
            <a:endParaRPr lang="en-US"/>
          </a:p>
        </p:txBody>
      </p:sp>
    </p:spTree>
    <p:extLst>
      <p:ext uri="{BB962C8B-B14F-4D97-AF65-F5344CB8AC3E}">
        <p14:creationId xmlns:p14="http://schemas.microsoft.com/office/powerpoint/2010/main" val="3717040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endParaRPr lang="en-GB" b="1"/>
          </a:p>
        </p:txBody>
      </p:sp>
      <p:sp>
        <p:nvSpPr>
          <p:cNvPr id="4" name="Slide Number Placeholder 3"/>
          <p:cNvSpPr>
            <a:spLocks noGrp="1"/>
          </p:cNvSpPr>
          <p:nvPr>
            <p:ph type="sldNum" sz="quarter" idx="5"/>
          </p:nvPr>
        </p:nvSpPr>
        <p:spPr/>
        <p:txBody>
          <a:bodyPr/>
          <a:lstStyle/>
          <a:p>
            <a:fld id="{877663E2-27CE-4C79-91D3-7F5C4262D57F}" type="slidenum">
              <a:rPr lang="en-US" smtClean="0"/>
              <a:t>12</a:t>
            </a:fld>
            <a:endParaRPr lang="en-US"/>
          </a:p>
        </p:txBody>
      </p:sp>
    </p:spTree>
    <p:extLst>
      <p:ext uri="{BB962C8B-B14F-4D97-AF65-F5344CB8AC3E}">
        <p14:creationId xmlns:p14="http://schemas.microsoft.com/office/powerpoint/2010/main" val="1273733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75A16-ACF7-F919-FEAE-BDE094BC4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39C080-2EEF-CC06-B379-8D4FD5D8E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546CE-76A3-5BC6-5874-E30E299DD242}"/>
              </a:ext>
            </a:extLst>
          </p:cNvPr>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endParaRPr lang="en-GB" b="1"/>
          </a:p>
        </p:txBody>
      </p:sp>
      <p:sp>
        <p:nvSpPr>
          <p:cNvPr id="4" name="Slide Number Placeholder 3">
            <a:extLst>
              <a:ext uri="{FF2B5EF4-FFF2-40B4-BE49-F238E27FC236}">
                <a16:creationId xmlns:a16="http://schemas.microsoft.com/office/drawing/2014/main" id="{C89C8EFA-9EAD-CF66-E891-71FE34EA5396}"/>
              </a:ext>
            </a:extLst>
          </p:cNvPr>
          <p:cNvSpPr>
            <a:spLocks noGrp="1"/>
          </p:cNvSpPr>
          <p:nvPr>
            <p:ph type="sldNum" sz="quarter" idx="5"/>
          </p:nvPr>
        </p:nvSpPr>
        <p:spPr/>
        <p:txBody>
          <a:bodyPr/>
          <a:lstStyle/>
          <a:p>
            <a:fld id="{877663E2-27CE-4C79-91D3-7F5C4262D57F}" type="slidenum">
              <a:rPr lang="en-US" smtClean="0"/>
              <a:t>13</a:t>
            </a:fld>
            <a:endParaRPr lang="en-US"/>
          </a:p>
        </p:txBody>
      </p:sp>
    </p:spTree>
    <p:extLst>
      <p:ext uri="{BB962C8B-B14F-4D97-AF65-F5344CB8AC3E}">
        <p14:creationId xmlns:p14="http://schemas.microsoft.com/office/powerpoint/2010/main" val="2768394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40103" y="2417400"/>
            <a:ext cx="5765729" cy="1847942"/>
          </a:xfrm>
        </p:spPr>
        <p:txBody>
          <a:bodyPr anchor="b"/>
          <a:lstStyle>
            <a:lvl1pPr algn="l">
              <a:lnSpc>
                <a:spcPct val="80000"/>
              </a:lnSpc>
              <a:defRPr sz="5000">
                <a:solidFill>
                  <a:schemeClr val="bg1"/>
                </a:solidFill>
              </a:defRPr>
            </a:lvl1pPr>
          </a:lstStyle>
          <a:p>
            <a:r>
              <a:rPr lang="en-GB"/>
              <a:t>Click to edit Master title style</a:t>
            </a:r>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40103" y="4448111"/>
            <a:ext cx="5765729" cy="635166"/>
          </a:xfrm>
        </p:spPr>
        <p:txBody>
          <a:bodyPr/>
          <a:lstStyle>
            <a:lvl1pPr marL="0" indent="0" algn="l">
              <a:buNone/>
              <a:defRPr sz="25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pic>
        <p:nvPicPr>
          <p:cNvPr id="7" name="Picture 6" descr="A black and white logo&#10;&#10;AI-generated content may be incorrect.">
            <a:extLst>
              <a:ext uri="{FF2B5EF4-FFF2-40B4-BE49-F238E27FC236}">
                <a16:creationId xmlns:a16="http://schemas.microsoft.com/office/drawing/2014/main" id="{988A5EDC-33DC-4D3D-8AD8-0F1DB32A08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1365" y="336963"/>
            <a:ext cx="4899229" cy="939723"/>
          </a:xfrm>
          <a:prstGeom prst="rect">
            <a:avLst/>
          </a:prstGeom>
        </p:spPr>
      </p:pic>
      <p:sp>
        <p:nvSpPr>
          <p:cNvPr id="8" name="Subtitle 2">
            <a:extLst>
              <a:ext uri="{FF2B5EF4-FFF2-40B4-BE49-F238E27FC236}">
                <a16:creationId xmlns:a16="http://schemas.microsoft.com/office/drawing/2014/main" id="{5C15A7C0-8879-C298-9116-877CAB148ABC}"/>
              </a:ext>
            </a:extLst>
          </p:cNvPr>
          <p:cNvSpPr txBox="1">
            <a:spLocks/>
          </p:cNvSpPr>
          <p:nvPr userDrawn="1"/>
        </p:nvSpPr>
        <p:spPr>
          <a:xfrm>
            <a:off x="320440" y="6329924"/>
            <a:ext cx="2678400" cy="320534"/>
          </a:xfrm>
          <a:prstGeom prst="rect">
            <a:avLst/>
          </a:prstGeom>
        </p:spPr>
        <p:txBody>
          <a:bodyPr vert="horz" lIns="0" tIns="0" rIns="0" bIns="0" rtlCol="0">
            <a:noAutofit/>
          </a:bodyPr>
          <a:lstStyle>
            <a:lvl1pPr marL="0" indent="0" algn="l" defTabSz="685765" rtl="0" eaLnBrk="1" latinLnBrk="0" hangingPunct="1">
              <a:lnSpc>
                <a:spcPct val="105000"/>
              </a:lnSpc>
              <a:spcBef>
                <a:spcPts val="0"/>
              </a:spcBef>
              <a:buFont typeface="Arial" panose="020B0604020202020204" pitchFamily="34" charset="0"/>
              <a:buNone/>
              <a:defRPr sz="2500" kern="1200">
                <a:solidFill>
                  <a:schemeClr val="bg1"/>
                </a:solidFill>
                <a:latin typeface="+mn-lt"/>
                <a:ea typeface="Inter Medium" panose="02000503000000020004" pitchFamily="2" charset="0"/>
                <a:cs typeface="+mn-cs"/>
              </a:defRPr>
            </a:lvl1pPr>
            <a:lvl2pPr marL="342882" indent="0" algn="ctr" defTabSz="685765" rtl="0" eaLnBrk="1" latinLnBrk="0" hangingPunct="1">
              <a:lnSpc>
                <a:spcPct val="105000"/>
              </a:lnSpc>
              <a:spcBef>
                <a:spcPts val="0"/>
              </a:spcBef>
              <a:buFont typeface="Arial" panose="020B0604020202020204" pitchFamily="34" charset="0"/>
              <a:buNone/>
              <a:defRPr sz="1500" b="0" kern="1200">
                <a:solidFill>
                  <a:schemeClr val="tx1"/>
                </a:solidFill>
                <a:latin typeface="+mj-lt"/>
                <a:ea typeface="+mn-ea"/>
                <a:cs typeface="+mn-cs"/>
              </a:defRPr>
            </a:lvl2pPr>
            <a:lvl3pPr marL="685765" indent="0" algn="ctr" defTabSz="685765" rtl="0" eaLnBrk="1" latinLnBrk="0" hangingPunct="1">
              <a:lnSpc>
                <a:spcPct val="105000"/>
              </a:lnSpc>
              <a:spcBef>
                <a:spcPts val="0"/>
              </a:spcBef>
              <a:buClr>
                <a:srgbClr val="00FF7F"/>
              </a:buClr>
              <a:buFont typeface="Arial" panose="020B0604020202020204" pitchFamily="34" charset="0"/>
              <a:buNone/>
              <a:defRPr sz="1350" kern="1200">
                <a:solidFill>
                  <a:schemeClr val="tx1"/>
                </a:solidFill>
                <a:latin typeface="+mn-lt"/>
                <a:ea typeface="+mn-ea"/>
                <a:cs typeface="+mn-cs"/>
              </a:defRPr>
            </a:lvl3pPr>
            <a:lvl4pPr marL="1028647" indent="0" algn="ctr" defTabSz="685765" rtl="0" eaLnBrk="1" latinLnBrk="0" hangingPunct="1">
              <a:lnSpc>
                <a:spcPct val="105000"/>
              </a:lnSpc>
              <a:spcBef>
                <a:spcPts val="0"/>
              </a:spcBef>
              <a:buClr>
                <a:srgbClr val="00FF7F"/>
              </a:buClr>
              <a:buFont typeface="Arial" panose="020B0604020202020204" pitchFamily="34" charset="0"/>
              <a:buNone/>
              <a:defRPr sz="1200" kern="1200">
                <a:solidFill>
                  <a:schemeClr val="tx1"/>
                </a:solidFill>
                <a:latin typeface="+mn-lt"/>
                <a:ea typeface="+mn-ea"/>
                <a:cs typeface="+mn-cs"/>
              </a:defRPr>
            </a:lvl4pPr>
            <a:lvl5pPr marL="1371530" indent="0" algn="ctr" defTabSz="685765" rtl="0" eaLnBrk="1" latinLnBrk="0" hangingPunct="1">
              <a:lnSpc>
                <a:spcPct val="105000"/>
              </a:lnSpc>
              <a:spcBef>
                <a:spcPts val="0"/>
              </a:spcBef>
              <a:buClr>
                <a:srgbClr val="00FF7F"/>
              </a:buClr>
              <a:buFont typeface="Arial" panose="020B0604020202020204" pitchFamily="34" charset="0"/>
              <a:buNone/>
              <a:defRPr sz="1200" kern="1200">
                <a:solidFill>
                  <a:schemeClr val="tx1"/>
                </a:solidFill>
                <a:latin typeface="+mn-lt"/>
                <a:ea typeface="+mn-ea"/>
                <a:cs typeface="+mn-cs"/>
              </a:defRPr>
            </a:lvl5pPr>
            <a:lvl6pPr marL="1714412" indent="0" algn="ctr" defTabSz="685765"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295" indent="0" algn="ctr" defTabSz="685765"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177" indent="0" algn="ctr" defTabSz="685765"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060" indent="0" algn="ctr" defTabSz="685765"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600"/>
              <a:t>Imperial College London</a:t>
            </a:r>
          </a:p>
        </p:txBody>
      </p:sp>
      <p:pic>
        <p:nvPicPr>
          <p:cNvPr id="13" name="Picture 12" descr="A purple hexagon on a black background&#10;&#10;AI-generated content may be incorrect.">
            <a:extLst>
              <a:ext uri="{FF2B5EF4-FFF2-40B4-BE49-F238E27FC236}">
                <a16:creationId xmlns:a16="http://schemas.microsoft.com/office/drawing/2014/main" id="{1734424D-237E-946F-689F-A2474374604B}"/>
              </a:ext>
            </a:extLst>
          </p:cNvPr>
          <p:cNvPicPr>
            <a:picLocks noChangeAspect="1"/>
          </p:cNvPicPr>
          <p:nvPr userDrawn="1"/>
        </p:nvPicPr>
        <p:blipFill>
          <a:blip r:embed="rId3">
            <a:extLst>
              <a:ext uri="{28A0092B-C50C-407E-A947-70E740481C1C}">
                <a14:useLocalDpi xmlns:a14="http://schemas.microsoft.com/office/drawing/2010/main" val="0"/>
              </a:ext>
            </a:extLst>
          </a:blip>
          <a:srcRect l="31854" t="15761" r="31662" b="26264"/>
          <a:stretch>
            <a:fillRect/>
          </a:stretch>
        </p:blipFill>
        <p:spPr>
          <a:xfrm rot="618176">
            <a:off x="7545839" y="4936928"/>
            <a:ext cx="1594779" cy="1792912"/>
          </a:xfrm>
          <a:prstGeom prst="rect">
            <a:avLst/>
          </a:prstGeom>
        </p:spPr>
      </p:pic>
      <p:pic>
        <p:nvPicPr>
          <p:cNvPr id="14" name="Picture 13" descr="A purple hexagon on a black background&#10;&#10;AI-generated content may be incorrect.">
            <a:extLst>
              <a:ext uri="{FF2B5EF4-FFF2-40B4-BE49-F238E27FC236}">
                <a16:creationId xmlns:a16="http://schemas.microsoft.com/office/drawing/2014/main" id="{AF4A4367-36C2-BAEE-AEBE-DD18545C55A2}"/>
              </a:ext>
            </a:extLst>
          </p:cNvPr>
          <p:cNvPicPr>
            <a:picLocks noChangeAspect="1"/>
          </p:cNvPicPr>
          <p:nvPr userDrawn="1"/>
        </p:nvPicPr>
        <p:blipFill>
          <a:blip r:embed="rId3">
            <a:extLst>
              <a:ext uri="{28A0092B-C50C-407E-A947-70E740481C1C}">
                <a14:useLocalDpi xmlns:a14="http://schemas.microsoft.com/office/drawing/2010/main" val="0"/>
              </a:ext>
            </a:extLst>
          </a:blip>
          <a:srcRect l="31854" t="15761" r="31662" b="26264"/>
          <a:stretch>
            <a:fillRect/>
          </a:stretch>
        </p:blipFill>
        <p:spPr>
          <a:xfrm rot="618176">
            <a:off x="10918303" y="167349"/>
            <a:ext cx="656966" cy="738587"/>
          </a:xfrm>
          <a:prstGeom prst="rect">
            <a:avLst/>
          </a:prstGeom>
        </p:spPr>
      </p:pic>
    </p:spTree>
    <p:extLst>
      <p:ext uri="{BB962C8B-B14F-4D97-AF65-F5344CB8AC3E}">
        <p14:creationId xmlns:p14="http://schemas.microsoft.com/office/powerpoint/2010/main" val="243303334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rge Tex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025"/>
            <a:ext cx="9984000" cy="5934075"/>
          </a:xfrm>
        </p:spPr>
        <p:txBody>
          <a:bodyPr/>
          <a:lstStyle>
            <a:lvl1pPr>
              <a:defRPr sz="4800">
                <a:solidFill>
                  <a:schemeClr val="bg1"/>
                </a:solidFill>
              </a:defRPr>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lvl1pPr>
              <a:defRPr>
                <a:solidFill>
                  <a:schemeClr val="bg1"/>
                </a:solidFill>
              </a:defRPr>
            </a:lvl1pPr>
          </a:lstStyle>
          <a:p>
            <a:fld id="{023136EF-B077-44B1-9FB0-3C6156D79D47}" type="datetime1">
              <a:rPr lang="en-GB" smtClean="0"/>
              <a:t>30/07/2026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lvl1pPr>
              <a:defRPr>
                <a:solidFill>
                  <a:schemeClr val="bg1"/>
                </a:solidFill>
              </a:defRPr>
            </a:lvl1p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8" name="TextBox 7">
            <a:extLst>
              <a:ext uri="{FF2B5EF4-FFF2-40B4-BE49-F238E27FC236}">
                <a16:creationId xmlns:a16="http://schemas.microsoft.com/office/drawing/2014/main" id="{24A8D6E0-472D-9B14-F3A6-BC2F23E87040}"/>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Tree>
    <p:extLst>
      <p:ext uri="{BB962C8B-B14F-4D97-AF65-F5344CB8AC3E}">
        <p14:creationId xmlns:p14="http://schemas.microsoft.com/office/powerpoint/2010/main" val="281506686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Tex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solidFill>
                  <a:schemeClr val="tx2"/>
                </a:solidFill>
              </a:defRPr>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88D2B1E8-546A-45EF-8845-F195DDFAE5E2}" type="datetime1">
              <a:rPr lang="en-GB" smtClean="0"/>
              <a:t>30/07/2026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32447539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AE164C1F-BC6B-4581-B131-740320945F92}" type="datetime1">
              <a:rPr lang="en-GB" smtClean="0"/>
              <a:t>30/07/2026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GB"/>
              <a:t>Click to edit Master title style</a:t>
            </a:r>
            <a:endParaRPr lang="en-US"/>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tx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buClr>
                <a:schemeClr val="accent2"/>
              </a:buClr>
              <a:defRPr sz="1800">
                <a:solidFill>
                  <a:schemeClr val="tx1"/>
                </a:solidFill>
              </a:defRPr>
            </a:lvl1pPr>
            <a:lvl2pPr>
              <a:buClr>
                <a:schemeClr val="accent2"/>
              </a:buClr>
              <a:defRPr sz="1800">
                <a:solidFill>
                  <a:schemeClr val="tx1"/>
                </a:solidFill>
              </a:defRPr>
            </a:lvl2pPr>
            <a:lvl3pPr>
              <a:buClr>
                <a:schemeClr val="accent2"/>
              </a:buClr>
              <a:defRPr sz="1800">
                <a:solidFill>
                  <a:schemeClr val="tx1"/>
                </a:solidFill>
              </a:defRPr>
            </a:lvl3pPr>
            <a:lvl4pPr>
              <a:buClr>
                <a:schemeClr val="accent2"/>
              </a:buClr>
              <a:defRPr sz="1800">
                <a:solidFill>
                  <a:schemeClr val="tx1"/>
                </a:solidFill>
              </a:defRPr>
            </a:lvl4pPr>
            <a:lvl5pPr>
              <a:buClr>
                <a:schemeClr val="accent2"/>
              </a:buClr>
              <a:defRPr sz="18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solidFill>
                  <a:schemeClr val="tx1"/>
                </a:solidFill>
              </a:defRPr>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20639597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025"/>
            <a:ext cx="9984000" cy="5934075"/>
          </a:xfrm>
        </p:spPr>
        <p:txBody>
          <a:bodyPr/>
          <a:lstStyle>
            <a:lvl1pPr>
              <a:defRPr sz="4800">
                <a:solidFill>
                  <a:schemeClr val="bg1"/>
                </a:solidFill>
              </a:defRPr>
            </a:lvl1pPr>
          </a:lstStyle>
          <a:p>
            <a:r>
              <a:rPr lang="en-GB"/>
              <a:t>Click to edit Master title style</a:t>
            </a:r>
            <a:endParaRPr lang="en-US"/>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lvl1pPr>
              <a:defRPr>
                <a:solidFill>
                  <a:schemeClr val="bg1"/>
                </a:solidFill>
              </a:defRPr>
            </a:lvl1pPr>
          </a:lstStyle>
          <a:p>
            <a:fld id="{82A77268-49BD-4A46-B007-12B1D5CC3352}" type="datetime1">
              <a:rPr lang="en-GB" smtClean="0"/>
              <a:t>30/07/2026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lvl1pPr>
              <a:defRPr>
                <a:solidFill>
                  <a:schemeClr val="bg1"/>
                </a:solidFill>
              </a:defRPr>
            </a:lvl1p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8" name="TextBox 7">
            <a:extLst>
              <a:ext uri="{FF2B5EF4-FFF2-40B4-BE49-F238E27FC236}">
                <a16:creationId xmlns:a16="http://schemas.microsoft.com/office/drawing/2014/main" id="{24A8D6E0-472D-9B14-F3A6-BC2F23E87040}"/>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
        <p:nvSpPr>
          <p:cNvPr id="6" name="TextBox 5">
            <a:extLst>
              <a:ext uri="{FF2B5EF4-FFF2-40B4-BE49-F238E27FC236}">
                <a16:creationId xmlns:a16="http://schemas.microsoft.com/office/drawing/2014/main" id="{4862294D-B81A-4B99-B9CB-32CB2776553C}"/>
              </a:ext>
            </a:extLst>
          </p:cNvPr>
          <p:cNvSpPr txBox="1"/>
          <p:nvPr userDrawn="1"/>
        </p:nvSpPr>
        <p:spPr>
          <a:xfrm>
            <a:off x="326232" y="6393700"/>
            <a:ext cx="1417500" cy="137272"/>
          </a:xfrm>
          <a:prstGeom prst="rect">
            <a:avLst/>
          </a:prstGeom>
          <a:noFill/>
        </p:spPr>
        <p:txBody>
          <a:bodyPr wrap="square" lIns="0" tIns="0" rIns="0" bIns="0" rtlCol="0" anchor="b">
            <a:noAutofit/>
          </a:bodyPr>
          <a:lstStyle/>
          <a:p>
            <a:pPr algn="l"/>
            <a:r>
              <a:rPr lang="en-US" sz="850" b="0" dirty="0">
                <a:solidFill>
                  <a:schemeClr val="tx2"/>
                </a:solidFill>
                <a:latin typeface="+mj-lt"/>
              </a:rPr>
              <a:t>Imperial College London</a:t>
            </a:r>
          </a:p>
        </p:txBody>
      </p:sp>
      <p:sp>
        <p:nvSpPr>
          <p:cNvPr id="7" name="Footer Placeholder 4">
            <a:extLst>
              <a:ext uri="{FF2B5EF4-FFF2-40B4-BE49-F238E27FC236}">
                <a16:creationId xmlns:a16="http://schemas.microsoft.com/office/drawing/2014/main" id="{DE9D9BE1-09DC-1597-BC02-770E11592966}"/>
              </a:ext>
            </a:extLst>
          </p:cNvPr>
          <p:cNvSpPr txBox="1">
            <a:spLocks/>
          </p:cNvSpPr>
          <p:nvPr userDrawn="1"/>
        </p:nvSpPr>
        <p:spPr>
          <a:xfrm>
            <a:off x="2031978" y="6393700"/>
            <a:ext cx="3423452" cy="137272"/>
          </a:xfrm>
          <a:prstGeom prst="rect">
            <a:avLst/>
          </a:prstGeom>
        </p:spPr>
        <p:txBody>
          <a:bodyPr vert="horz" lIns="0" tIns="0" rIns="0" bIns="0" rtlCol="0" anchor="b">
            <a:noAutofit/>
          </a:bodyPr>
          <a:lstStyle>
            <a:defPPr>
              <a:defRPr lang="en-US"/>
            </a:defPPr>
            <a:lvl1pPr marL="0" algn="l" defTabSz="914353" rtl="0" eaLnBrk="1" latinLnBrk="0" hangingPunct="1">
              <a:defRPr sz="850" kern="1200">
                <a:solidFill>
                  <a:schemeClr val="tx2"/>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a:lstStyle>
          <a:p>
            <a:r>
              <a:rPr lang="en-GB"/>
              <a:t>COLLABORATE Site Initiation Visit | IRAS 337660 | V1.2 27/04/2026</a:t>
            </a:r>
          </a:p>
        </p:txBody>
      </p:sp>
    </p:spTree>
    <p:extLst>
      <p:ext uri="{BB962C8B-B14F-4D97-AF65-F5344CB8AC3E}">
        <p14:creationId xmlns:p14="http://schemas.microsoft.com/office/powerpoint/2010/main" val="17103510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F5E24078-9BE3-4939-BAE9-B2575C701E21}" type="datetime1">
              <a:rPr lang="en-GB" smtClean="0"/>
              <a:t>30/07/2026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lvl1pPr>
              <a:defRPr>
                <a:solidFill>
                  <a:schemeClr val="accent6"/>
                </a:solidFill>
              </a:defRPr>
            </a:lvl1pPr>
          </a:lstStyle>
          <a:p>
            <a:r>
              <a:rPr lang="en-GB"/>
              <a:t>Click to edit Master title style</a:t>
            </a:r>
            <a:endParaRPr lang="en-US"/>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tx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GB"/>
              <a:t>Click to edit Master subtitle style</a:t>
            </a:r>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buClr>
                <a:schemeClr val="accent2"/>
              </a:buClr>
              <a:defRPr sz="1800">
                <a:solidFill>
                  <a:schemeClr val="tx1"/>
                </a:solidFill>
              </a:defRPr>
            </a:lvl1pPr>
            <a:lvl2pPr>
              <a:buClr>
                <a:schemeClr val="accent2"/>
              </a:buClr>
              <a:defRPr sz="1800">
                <a:solidFill>
                  <a:schemeClr val="tx1"/>
                </a:solidFill>
              </a:defRPr>
            </a:lvl2pPr>
            <a:lvl3pPr>
              <a:buClr>
                <a:schemeClr val="accent2"/>
              </a:buClr>
              <a:defRPr sz="1800">
                <a:solidFill>
                  <a:schemeClr val="tx1"/>
                </a:solidFill>
              </a:defRPr>
            </a:lvl3pPr>
            <a:lvl4pPr>
              <a:buClr>
                <a:schemeClr val="accent2"/>
              </a:buClr>
              <a:defRPr sz="1800">
                <a:solidFill>
                  <a:schemeClr val="tx1"/>
                </a:solidFill>
              </a:defRPr>
            </a:lvl4pPr>
            <a:lvl5pPr>
              <a:buClr>
                <a:schemeClr val="accent2"/>
              </a:buClr>
              <a:defRPr sz="18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solidFill>
                  <a:schemeClr val="tx1"/>
                </a:solidFill>
              </a:defRPr>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27261326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Text and Content Smok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78E56C52-069D-44F9-B794-AC498A536202}" type="datetime1">
              <a:rPr lang="en-GB" smtClean="0"/>
              <a:t>30/07/2026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08935491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70239536-5984-426F-B15B-AD1EF8EB9505}" type="datetime1">
              <a:rPr lang="en-GB" smtClean="0"/>
              <a:t>30/07/2026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COLLABORATE Site Initiation Visit | IRAS 337660 | V1.3 18/06/2026</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400523292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671E404-1AEC-47B6-B872-29309ED3CBE3}" type="datetime1">
              <a:rPr lang="en-GB" smtClean="0"/>
              <a:t>30/07/2026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898850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0A6712B4-23EB-4647-B20B-B71B38E374B1}" type="datetime1">
              <a:rPr lang="en-GB" smtClean="0"/>
              <a:t>30/07/2026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77042181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325800" y="252000"/>
            <a:ext cx="11540763" cy="378044"/>
          </a:xfrm>
          <a:prstGeom prst="rect">
            <a:avLst/>
          </a:prstGeom>
        </p:spPr>
        <p:txBody>
          <a:bodyPr vert="horz" lIns="0" tIns="0" rIns="0" bIns="0" rtlCol="0" anchor="t">
            <a:noAutofit/>
          </a:bodyPr>
          <a:lstStyle/>
          <a:p>
            <a:r>
              <a:rPr lang="en-GB"/>
              <a:t>Click to edit Master title style</a:t>
            </a:r>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326232" y="1394619"/>
            <a:ext cx="11541025" cy="4866481"/>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10641349" y="6393702"/>
            <a:ext cx="1233647" cy="137270"/>
          </a:xfrm>
          <a:prstGeom prst="rect">
            <a:avLst/>
          </a:prstGeom>
        </p:spPr>
        <p:txBody>
          <a:bodyPr vert="horz" lIns="0" tIns="0" rIns="0" bIns="0" rtlCol="0" anchor="b">
            <a:noAutofit/>
          </a:bodyPr>
          <a:lstStyle>
            <a:lvl1pPr algn="r">
              <a:defRPr sz="850">
                <a:solidFill>
                  <a:schemeClr val="tx2"/>
                </a:solidFill>
              </a:defRPr>
            </a:lvl1pPr>
          </a:lstStyle>
          <a:p>
            <a:fld id="{DDC44F2C-2C79-47BC-8FE5-A39236661EDE}" type="datetime1">
              <a:rPr lang="en-GB" smtClean="0"/>
              <a:t>30/07/2026</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1965261" y="6393702"/>
            <a:ext cx="3423452" cy="137272"/>
          </a:xfrm>
          <a:prstGeom prst="rect">
            <a:avLst/>
          </a:prstGeom>
        </p:spPr>
        <p:txBody>
          <a:bodyPr vert="horz" lIns="0" tIns="0" rIns="0" bIns="0" rtlCol="0" anchor="b">
            <a:noAutofit/>
          </a:bodyPr>
          <a:lstStyle>
            <a:lvl1pPr algn="l">
              <a:defRPr sz="850">
                <a:solidFill>
                  <a:schemeClr val="tx2"/>
                </a:solidFill>
              </a:defRPr>
            </a:lvl1pPr>
          </a:lstStyle>
          <a:p>
            <a:r>
              <a:rPr lang="en-GB"/>
              <a:t>COLLABORATE Site Initiation Visit | IRAS 337660 | V1.3 18/06/2026</a:t>
            </a:r>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5936755" y="6393702"/>
            <a:ext cx="318491" cy="137272"/>
          </a:xfrm>
          <a:prstGeom prst="rect">
            <a:avLst/>
          </a:prstGeom>
        </p:spPr>
        <p:txBody>
          <a:bodyPr vert="horz" lIns="0" tIns="0" rIns="0" bIns="0" rtlCol="0" anchor="b">
            <a:noAutofit/>
          </a:bodyPr>
          <a:lstStyle>
            <a:lvl1pPr algn="ctr">
              <a:defRPr sz="850" b="1">
                <a:solidFill>
                  <a:srgbClr val="232333"/>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D296CDD9-97E9-735B-8549-0F3AE3CCAC58}"/>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dirty="0">
                <a:solidFill>
                  <a:schemeClr val="tx2"/>
                </a:solidFill>
                <a:latin typeface="+mj-lt"/>
              </a:rPr>
              <a:t>Imperial College London</a:t>
            </a:r>
          </a:p>
        </p:txBody>
      </p:sp>
    </p:spTree>
    <p:extLst>
      <p:ext uri="{BB962C8B-B14F-4D97-AF65-F5344CB8AC3E}">
        <p14:creationId xmlns:p14="http://schemas.microsoft.com/office/powerpoint/2010/main" val="1145082161"/>
      </p:ext>
    </p:extLst>
  </p:cSld>
  <p:clrMap bg1="lt1" tx1="dk1" bg2="lt2" tx2="dk2" accent1="accent1" accent2="accent2" accent3="accent3" accent4="accent4" accent5="accent5" accent6="accent6" hlink="hlink" folHlink="folHlink"/>
  <p:sldLayoutIdLst>
    <p:sldLayoutId id="2147483656" r:id="rId1"/>
    <p:sldLayoutId id="2147483691" r:id="rId2"/>
    <p:sldLayoutId id="2147483695" r:id="rId3"/>
  </p:sldLayoutIdLst>
  <p:transition>
    <p:fade/>
  </p:transition>
  <p:hf hdr="0"/>
  <p:txStyles>
    <p:titleStyle>
      <a:lvl1pPr algn="l" defTabSz="685765" rtl="0" eaLnBrk="1" latinLnBrk="0" hangingPunct="1">
        <a:lnSpc>
          <a:spcPct val="90000"/>
        </a:lnSpc>
        <a:spcBef>
          <a:spcPct val="0"/>
        </a:spcBef>
        <a:buNone/>
        <a:defRPr sz="2600" b="1" kern="1200">
          <a:solidFill>
            <a:schemeClr val="tx2"/>
          </a:solidFill>
          <a:latin typeface="+mj-lt"/>
          <a:ea typeface="+mj-ea"/>
          <a:cs typeface="+mj-cs"/>
        </a:defRPr>
      </a:lvl1pPr>
    </p:titleStyle>
    <p:body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685765" rtl="0" eaLnBrk="1" latinLnBrk="0" hangingPunct="1">
        <a:defRPr sz="1600" kern="1200">
          <a:solidFill>
            <a:schemeClr val="tx1"/>
          </a:solidFill>
          <a:latin typeface="+mn-lt"/>
          <a:ea typeface="+mn-ea"/>
          <a:cs typeface="+mn-cs"/>
        </a:defRPr>
      </a:lvl1pPr>
      <a:lvl2pPr marL="342882" algn="l" defTabSz="685765" rtl="0" eaLnBrk="1" latinLnBrk="0" hangingPunct="1">
        <a:defRPr sz="1600" kern="1200">
          <a:solidFill>
            <a:schemeClr val="tx1"/>
          </a:solidFill>
          <a:latin typeface="+mn-lt"/>
          <a:ea typeface="+mn-ea"/>
          <a:cs typeface="+mn-cs"/>
        </a:defRPr>
      </a:lvl2pPr>
      <a:lvl3pPr marL="685765" algn="l" defTabSz="685765" rtl="0" eaLnBrk="1" latinLnBrk="0" hangingPunct="1">
        <a:defRPr sz="1600" kern="1200">
          <a:solidFill>
            <a:schemeClr val="tx1"/>
          </a:solidFill>
          <a:latin typeface="+mn-lt"/>
          <a:ea typeface="+mn-ea"/>
          <a:cs typeface="+mn-cs"/>
        </a:defRPr>
      </a:lvl3pPr>
      <a:lvl4pPr marL="1028647" algn="l" defTabSz="685765" rtl="0" eaLnBrk="1" latinLnBrk="0" hangingPunct="1">
        <a:defRPr sz="1600" kern="1200">
          <a:solidFill>
            <a:schemeClr val="tx1"/>
          </a:solidFill>
          <a:latin typeface="+mn-lt"/>
          <a:ea typeface="+mn-ea"/>
          <a:cs typeface="+mn-cs"/>
        </a:defRPr>
      </a:lvl4pPr>
      <a:lvl5pPr marL="1371530" algn="l" defTabSz="685765" rtl="0" eaLnBrk="1" latinLnBrk="0" hangingPunct="1">
        <a:defRPr sz="1600" kern="1200">
          <a:solidFill>
            <a:schemeClr val="tx1"/>
          </a:solidFill>
          <a:latin typeface="+mn-lt"/>
          <a:ea typeface="+mn-ea"/>
          <a:cs typeface="+mn-cs"/>
        </a:defRPr>
      </a:lvl5pPr>
      <a:lvl6pPr marL="1714412" algn="l" defTabSz="685765" rtl="0" eaLnBrk="1" latinLnBrk="0" hangingPunct="1">
        <a:defRPr sz="1600" kern="1200">
          <a:solidFill>
            <a:schemeClr val="tx1"/>
          </a:solidFill>
          <a:latin typeface="+mn-lt"/>
          <a:ea typeface="+mn-ea"/>
          <a:cs typeface="+mn-cs"/>
        </a:defRPr>
      </a:lvl6pPr>
      <a:lvl7pPr marL="2057295" algn="l" defTabSz="685765" rtl="0" eaLnBrk="1" latinLnBrk="0" hangingPunct="1">
        <a:defRPr sz="1600" kern="1200">
          <a:solidFill>
            <a:schemeClr val="tx1"/>
          </a:solidFill>
          <a:latin typeface="+mn-lt"/>
          <a:ea typeface="+mn-ea"/>
          <a:cs typeface="+mn-cs"/>
        </a:defRPr>
      </a:lvl7pPr>
      <a:lvl8pPr marL="2400177" algn="l" defTabSz="685765" rtl="0" eaLnBrk="1" latinLnBrk="0" hangingPunct="1">
        <a:defRPr sz="1600" kern="1200">
          <a:solidFill>
            <a:schemeClr val="tx1"/>
          </a:solidFill>
          <a:latin typeface="+mn-lt"/>
          <a:ea typeface="+mn-ea"/>
          <a:cs typeface="+mn-cs"/>
        </a:defRPr>
      </a:lvl8pPr>
      <a:lvl9pPr marL="2743060" algn="l" defTabSz="685765"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206" userDrawn="1">
          <p15:clr>
            <a:srgbClr val="F26B43"/>
          </p15:clr>
        </p15:guide>
        <p15:guide id="4" pos="7475" userDrawn="1">
          <p15:clr>
            <a:srgbClr val="F26B43"/>
          </p15:clr>
        </p15:guide>
        <p15:guide id="5" orient="horz" pos="207" userDrawn="1">
          <p15:clr>
            <a:srgbClr val="F26B43"/>
          </p15:clr>
        </p15:guide>
        <p15:guide id="6" orient="horz" pos="4114" userDrawn="1">
          <p15:clr>
            <a:srgbClr val="F26B43"/>
          </p15:clr>
        </p15:guide>
        <p15:guide id="7" orient="horz" pos="3944" userDrawn="1">
          <p15:clr>
            <a:srgbClr val="F26B43"/>
          </p15:clr>
        </p15:guide>
        <p15:guide id="8" orient="horz" pos="879" userDrawn="1">
          <p15:clr>
            <a:srgbClr val="F26B43"/>
          </p15:clr>
        </p15:guide>
        <p15:guide id="9" pos="3723" userDrawn="1">
          <p15:clr>
            <a:srgbClr val="F26B43"/>
          </p15:clr>
        </p15:guide>
        <p15:guide id="10" pos="395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325800" y="252000"/>
            <a:ext cx="11540763" cy="378044"/>
          </a:xfrm>
          <a:prstGeom prst="rect">
            <a:avLst/>
          </a:prstGeom>
        </p:spPr>
        <p:txBody>
          <a:bodyPr vert="horz" lIns="0" tIns="0" rIns="0" bIns="0" rtlCol="0" anchor="t">
            <a:noAutofit/>
          </a:bodyPr>
          <a:lstStyle/>
          <a:p>
            <a:r>
              <a:rPr lang="en-GB"/>
              <a:t>Click to edit Master title style</a:t>
            </a:r>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326232" y="1394619"/>
            <a:ext cx="11541025" cy="4866481"/>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10641349" y="6393702"/>
            <a:ext cx="1233647" cy="137270"/>
          </a:xfrm>
          <a:prstGeom prst="rect">
            <a:avLst/>
          </a:prstGeom>
        </p:spPr>
        <p:txBody>
          <a:bodyPr vert="horz" lIns="0" tIns="0" rIns="0" bIns="0" rtlCol="0" anchor="b">
            <a:noAutofit/>
          </a:bodyPr>
          <a:lstStyle>
            <a:lvl1pPr algn="r">
              <a:defRPr sz="850">
                <a:solidFill>
                  <a:schemeClr val="tx2"/>
                </a:solidFill>
              </a:defRPr>
            </a:lvl1pPr>
          </a:lstStyle>
          <a:p>
            <a:fld id="{B38F7C84-5251-44D9-9732-6C2BDB64B146}" type="datetime1">
              <a:rPr lang="en-GB" smtClean="0"/>
              <a:t>30/07/2026</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1965261" y="6393702"/>
            <a:ext cx="3423452" cy="137272"/>
          </a:xfrm>
          <a:prstGeom prst="rect">
            <a:avLst/>
          </a:prstGeom>
        </p:spPr>
        <p:txBody>
          <a:bodyPr vert="horz" lIns="0" tIns="0" rIns="0" bIns="0" rtlCol="0" anchor="b">
            <a:noAutofit/>
          </a:bodyPr>
          <a:lstStyle>
            <a:lvl1pPr algn="l">
              <a:defRPr sz="850">
                <a:solidFill>
                  <a:schemeClr val="tx2"/>
                </a:solidFill>
              </a:defRPr>
            </a:lvl1pPr>
          </a:lstStyle>
          <a:p>
            <a:r>
              <a:rPr lang="en-GB"/>
              <a:t>COLLABORATE Site Initiation Visit | IRAS 337660 | V1.3 18/06/2026</a:t>
            </a:r>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5936755" y="6393702"/>
            <a:ext cx="318491" cy="137272"/>
          </a:xfrm>
          <a:prstGeom prst="rect">
            <a:avLst/>
          </a:prstGeom>
        </p:spPr>
        <p:txBody>
          <a:bodyPr vert="horz" lIns="0" tIns="0" rIns="0" bIns="0" rtlCol="0" anchor="b">
            <a:noAutofit/>
          </a:bodyPr>
          <a:lstStyle>
            <a:lvl1pPr algn="ctr">
              <a:defRPr sz="850" b="1">
                <a:solidFill>
                  <a:srgbClr val="232333"/>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D296CDD9-97E9-735B-8549-0F3AE3CCAC58}"/>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tx2"/>
                </a:solidFill>
                <a:latin typeface="+mj-lt"/>
              </a:rPr>
              <a:t>Imperial College London</a:t>
            </a:r>
          </a:p>
        </p:txBody>
      </p:sp>
    </p:spTree>
    <p:extLst>
      <p:ext uri="{BB962C8B-B14F-4D97-AF65-F5344CB8AC3E}">
        <p14:creationId xmlns:p14="http://schemas.microsoft.com/office/powerpoint/2010/main" val="2666873832"/>
      </p:ext>
    </p:extLst>
  </p:cSld>
  <p:clrMap bg1="lt1" tx1="dk1" bg2="lt2" tx2="dk2" accent1="accent1" accent2="accent2" accent3="accent3" accent4="accent4" accent5="accent5" accent6="accent6" hlink="hlink" folHlink="folHlink"/>
  <p:sldLayoutIdLst>
    <p:sldLayoutId id="2147483750" r:id="rId1"/>
    <p:sldLayoutId id="2147483758" r:id="rId2"/>
    <p:sldLayoutId id="2147483806" r:id="rId3"/>
  </p:sldLayoutIdLst>
  <p:transition>
    <p:fade/>
  </p:transition>
  <p:hf hdr="0"/>
  <p:txStyles>
    <p:titleStyle>
      <a:lvl1pPr algn="l" defTabSz="685765" rtl="0" eaLnBrk="1" latinLnBrk="0" hangingPunct="1">
        <a:lnSpc>
          <a:spcPct val="90000"/>
        </a:lnSpc>
        <a:spcBef>
          <a:spcPct val="0"/>
        </a:spcBef>
        <a:buNone/>
        <a:defRPr sz="2600" b="1" kern="1200">
          <a:solidFill>
            <a:schemeClr val="tx2"/>
          </a:solidFill>
          <a:latin typeface="+mj-lt"/>
          <a:ea typeface="+mj-ea"/>
          <a:cs typeface="+mj-cs"/>
        </a:defRPr>
      </a:lvl1pPr>
    </p:titleStyle>
    <p:body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685765" rtl="0" eaLnBrk="1" latinLnBrk="0" hangingPunct="1">
        <a:defRPr sz="1600" kern="1200">
          <a:solidFill>
            <a:schemeClr val="tx1"/>
          </a:solidFill>
          <a:latin typeface="+mn-lt"/>
          <a:ea typeface="+mn-ea"/>
          <a:cs typeface="+mn-cs"/>
        </a:defRPr>
      </a:lvl1pPr>
      <a:lvl2pPr marL="342882" algn="l" defTabSz="685765" rtl="0" eaLnBrk="1" latinLnBrk="0" hangingPunct="1">
        <a:defRPr sz="1600" kern="1200">
          <a:solidFill>
            <a:schemeClr val="tx1"/>
          </a:solidFill>
          <a:latin typeface="+mn-lt"/>
          <a:ea typeface="+mn-ea"/>
          <a:cs typeface="+mn-cs"/>
        </a:defRPr>
      </a:lvl2pPr>
      <a:lvl3pPr marL="685765" algn="l" defTabSz="685765" rtl="0" eaLnBrk="1" latinLnBrk="0" hangingPunct="1">
        <a:defRPr sz="1600" kern="1200">
          <a:solidFill>
            <a:schemeClr val="tx1"/>
          </a:solidFill>
          <a:latin typeface="+mn-lt"/>
          <a:ea typeface="+mn-ea"/>
          <a:cs typeface="+mn-cs"/>
        </a:defRPr>
      </a:lvl3pPr>
      <a:lvl4pPr marL="1028647" algn="l" defTabSz="685765" rtl="0" eaLnBrk="1" latinLnBrk="0" hangingPunct="1">
        <a:defRPr sz="1600" kern="1200">
          <a:solidFill>
            <a:schemeClr val="tx1"/>
          </a:solidFill>
          <a:latin typeface="+mn-lt"/>
          <a:ea typeface="+mn-ea"/>
          <a:cs typeface="+mn-cs"/>
        </a:defRPr>
      </a:lvl4pPr>
      <a:lvl5pPr marL="1371530" algn="l" defTabSz="685765" rtl="0" eaLnBrk="1" latinLnBrk="0" hangingPunct="1">
        <a:defRPr sz="1600" kern="1200">
          <a:solidFill>
            <a:schemeClr val="tx1"/>
          </a:solidFill>
          <a:latin typeface="+mn-lt"/>
          <a:ea typeface="+mn-ea"/>
          <a:cs typeface="+mn-cs"/>
        </a:defRPr>
      </a:lvl5pPr>
      <a:lvl6pPr marL="1714412" algn="l" defTabSz="685765" rtl="0" eaLnBrk="1" latinLnBrk="0" hangingPunct="1">
        <a:defRPr sz="1600" kern="1200">
          <a:solidFill>
            <a:schemeClr val="tx1"/>
          </a:solidFill>
          <a:latin typeface="+mn-lt"/>
          <a:ea typeface="+mn-ea"/>
          <a:cs typeface="+mn-cs"/>
        </a:defRPr>
      </a:lvl6pPr>
      <a:lvl7pPr marL="2057295" algn="l" defTabSz="685765" rtl="0" eaLnBrk="1" latinLnBrk="0" hangingPunct="1">
        <a:defRPr sz="1600" kern="1200">
          <a:solidFill>
            <a:schemeClr val="tx1"/>
          </a:solidFill>
          <a:latin typeface="+mn-lt"/>
          <a:ea typeface="+mn-ea"/>
          <a:cs typeface="+mn-cs"/>
        </a:defRPr>
      </a:lvl7pPr>
      <a:lvl8pPr marL="2400177" algn="l" defTabSz="685765" rtl="0" eaLnBrk="1" latinLnBrk="0" hangingPunct="1">
        <a:defRPr sz="1600" kern="1200">
          <a:solidFill>
            <a:schemeClr val="tx1"/>
          </a:solidFill>
          <a:latin typeface="+mn-lt"/>
          <a:ea typeface="+mn-ea"/>
          <a:cs typeface="+mn-cs"/>
        </a:defRPr>
      </a:lvl8pPr>
      <a:lvl9pPr marL="2743060" algn="l" defTabSz="685765"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06">
          <p15:clr>
            <a:srgbClr val="F26B43"/>
          </p15:clr>
        </p15:guide>
        <p15:guide id="4" pos="7475">
          <p15:clr>
            <a:srgbClr val="F26B43"/>
          </p15:clr>
        </p15:guide>
        <p15:guide id="5" orient="horz" pos="207">
          <p15:clr>
            <a:srgbClr val="F26B43"/>
          </p15:clr>
        </p15:guide>
        <p15:guide id="6" orient="horz" pos="4114">
          <p15:clr>
            <a:srgbClr val="F26B43"/>
          </p15:clr>
        </p15:guide>
        <p15:guide id="7" orient="horz" pos="3944">
          <p15:clr>
            <a:srgbClr val="F26B43"/>
          </p15:clr>
        </p15:guide>
        <p15:guide id="8" orient="horz" pos="879">
          <p15:clr>
            <a:srgbClr val="F26B43"/>
          </p15:clr>
        </p15:guide>
        <p15:guide id="9" pos="3723">
          <p15:clr>
            <a:srgbClr val="F26B43"/>
          </p15:clr>
        </p15:guide>
        <p15:guide id="10" pos="39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325800" y="252000"/>
            <a:ext cx="11540763" cy="378044"/>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326232" y="1394619"/>
            <a:ext cx="11541025" cy="486648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10641349" y="6393702"/>
            <a:ext cx="1233647" cy="137270"/>
          </a:xfrm>
          <a:prstGeom prst="rect">
            <a:avLst/>
          </a:prstGeom>
        </p:spPr>
        <p:txBody>
          <a:bodyPr vert="horz" lIns="0" tIns="0" rIns="0" bIns="0" rtlCol="0" anchor="b">
            <a:noAutofit/>
          </a:bodyPr>
          <a:lstStyle>
            <a:lvl1pPr algn="r">
              <a:defRPr sz="850">
                <a:solidFill>
                  <a:schemeClr val="accent1"/>
                </a:solidFill>
              </a:defRPr>
            </a:lvl1pPr>
          </a:lstStyle>
          <a:p>
            <a:fld id="{327CA48B-8990-4266-AA24-C620324AE91A}" type="datetime1">
              <a:rPr lang="en-GB" smtClean="0"/>
              <a:t>30/07/2026</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1965261" y="6393702"/>
            <a:ext cx="3423452" cy="137272"/>
          </a:xfrm>
          <a:prstGeom prst="rect">
            <a:avLst/>
          </a:prstGeom>
        </p:spPr>
        <p:txBody>
          <a:bodyPr vert="horz" lIns="0" tIns="0" rIns="0" bIns="0" rtlCol="0" anchor="b">
            <a:noAutofit/>
          </a:bodyPr>
          <a:lstStyle>
            <a:lvl1pPr algn="l">
              <a:defRPr sz="850">
                <a:solidFill>
                  <a:schemeClr val="accent1"/>
                </a:solidFill>
              </a:defRPr>
            </a:lvl1pPr>
          </a:lstStyle>
          <a:p>
            <a:r>
              <a:rPr lang="en-GB"/>
              <a:t>COLLABORATE Site Initiation Visit | IRAS 337660 | V1.3 18/06/2026</a:t>
            </a:r>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5936755" y="6393702"/>
            <a:ext cx="318491" cy="137272"/>
          </a:xfrm>
          <a:prstGeom prst="rect">
            <a:avLst/>
          </a:prstGeom>
        </p:spPr>
        <p:txBody>
          <a:bodyPr vert="horz" lIns="0" tIns="0" rIns="0" bIns="0" rtlCol="0" anchor="b">
            <a:noAutofit/>
          </a:bodyPr>
          <a:lstStyle>
            <a:lvl1pPr algn="ctr">
              <a:defRPr sz="850" b="1">
                <a:solidFill>
                  <a:schemeClr val="accent1"/>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D296CDD9-97E9-735B-8549-0F3AE3CCAC58}"/>
              </a:ext>
            </a:extLst>
          </p:cNvPr>
          <p:cNvSpPr txBox="1"/>
          <p:nvPr userDrawn="1"/>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accent1"/>
                </a:solidFill>
                <a:latin typeface="+mj-lt"/>
              </a:rPr>
              <a:t>Imperial College London</a:t>
            </a:r>
          </a:p>
        </p:txBody>
      </p:sp>
    </p:spTree>
    <p:extLst>
      <p:ext uri="{BB962C8B-B14F-4D97-AF65-F5344CB8AC3E}">
        <p14:creationId xmlns:p14="http://schemas.microsoft.com/office/powerpoint/2010/main" val="429018784"/>
      </p:ext>
    </p:extLst>
  </p:cSld>
  <p:clrMap bg1="lt1" tx1="dk1" bg2="lt2" tx2="dk2" accent1="accent1" accent2="accent2" accent3="accent3" accent4="accent4" accent5="accent5" accent6="accent6" hlink="hlink" folHlink="folHlink"/>
  <p:sldLayoutIdLst>
    <p:sldLayoutId id="2147483788" r:id="rId1"/>
    <p:sldLayoutId id="2147483804" r:id="rId2"/>
    <p:sldLayoutId id="2147483805" r:id="rId3"/>
    <p:sldLayoutId id="2147483807" r:id="rId4"/>
  </p:sldLayoutIdLst>
  <p:transition>
    <p:fade/>
  </p:transition>
  <p:hf hdr="0"/>
  <p:txStyles>
    <p:titleStyle>
      <a:lvl1pPr algn="l" defTabSz="685765" rtl="0" eaLnBrk="1" latinLnBrk="0" hangingPunct="1">
        <a:lnSpc>
          <a:spcPct val="90000"/>
        </a:lnSpc>
        <a:spcBef>
          <a:spcPct val="0"/>
        </a:spcBef>
        <a:buNone/>
        <a:defRPr sz="2600" b="0" kern="1200">
          <a:solidFill>
            <a:schemeClr val="accent1"/>
          </a:solidFill>
          <a:latin typeface="+mj-lt"/>
          <a:ea typeface="+mj-ea"/>
          <a:cs typeface="+mj-cs"/>
        </a:defRPr>
      </a:lvl1pPr>
    </p:titleStyle>
    <p:bodyStyle>
      <a:lvl1pPr marL="0" indent="0" algn="l" defTabSz="685765" rtl="0" eaLnBrk="1" latinLnBrk="0" hangingPunct="1">
        <a:lnSpc>
          <a:spcPct val="105000"/>
        </a:lnSpc>
        <a:spcBef>
          <a:spcPts val="0"/>
        </a:spcBef>
        <a:buFont typeface="Arial" panose="020B0604020202020204" pitchFamily="34" charset="0"/>
        <a:buNone/>
        <a:defRPr sz="2000" kern="1200">
          <a:solidFill>
            <a:schemeClr val="tx1"/>
          </a:solidFill>
          <a:latin typeface="+mn-lt"/>
          <a:ea typeface="+mn-ea"/>
          <a:cs typeface="+mn-cs"/>
        </a:defRPr>
      </a:lvl1pPr>
      <a:lvl2pPr marL="0" indent="0" algn="l" defTabSz="685765" rtl="0" eaLnBrk="1" latinLnBrk="0" hangingPunct="1">
        <a:lnSpc>
          <a:spcPct val="105000"/>
        </a:lnSpc>
        <a:spcBef>
          <a:spcPts val="0"/>
        </a:spcBef>
        <a:buFont typeface="Arial" panose="020B0604020202020204" pitchFamily="34" charset="0"/>
        <a:buNone/>
        <a:defRPr sz="2000" b="0" kern="1200">
          <a:solidFill>
            <a:schemeClr val="tx1"/>
          </a:solidFill>
          <a:latin typeface="+mj-lt"/>
          <a:ea typeface="+mn-ea"/>
          <a:cs typeface="+mn-cs"/>
        </a:defRPr>
      </a:lvl2pPr>
      <a:lvl3pPr marL="161991"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3pPr>
      <a:lvl4pPr marL="323984"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4pPr>
      <a:lvl5pPr marL="485975"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685765" rtl="0" eaLnBrk="1" latinLnBrk="0" hangingPunct="1">
        <a:defRPr sz="1600" kern="1200">
          <a:solidFill>
            <a:schemeClr val="tx1"/>
          </a:solidFill>
          <a:latin typeface="+mn-lt"/>
          <a:ea typeface="+mn-ea"/>
          <a:cs typeface="+mn-cs"/>
        </a:defRPr>
      </a:lvl1pPr>
      <a:lvl2pPr marL="342882" algn="l" defTabSz="685765" rtl="0" eaLnBrk="1" latinLnBrk="0" hangingPunct="1">
        <a:defRPr sz="1600" kern="1200">
          <a:solidFill>
            <a:schemeClr val="tx1"/>
          </a:solidFill>
          <a:latin typeface="+mn-lt"/>
          <a:ea typeface="+mn-ea"/>
          <a:cs typeface="+mn-cs"/>
        </a:defRPr>
      </a:lvl2pPr>
      <a:lvl3pPr marL="685765" algn="l" defTabSz="685765" rtl="0" eaLnBrk="1" latinLnBrk="0" hangingPunct="1">
        <a:defRPr sz="1600" kern="1200">
          <a:solidFill>
            <a:schemeClr val="tx1"/>
          </a:solidFill>
          <a:latin typeface="+mn-lt"/>
          <a:ea typeface="+mn-ea"/>
          <a:cs typeface="+mn-cs"/>
        </a:defRPr>
      </a:lvl3pPr>
      <a:lvl4pPr marL="1028647" algn="l" defTabSz="685765" rtl="0" eaLnBrk="1" latinLnBrk="0" hangingPunct="1">
        <a:defRPr sz="1600" kern="1200">
          <a:solidFill>
            <a:schemeClr val="tx1"/>
          </a:solidFill>
          <a:latin typeface="+mn-lt"/>
          <a:ea typeface="+mn-ea"/>
          <a:cs typeface="+mn-cs"/>
        </a:defRPr>
      </a:lvl4pPr>
      <a:lvl5pPr marL="1371530" algn="l" defTabSz="685765" rtl="0" eaLnBrk="1" latinLnBrk="0" hangingPunct="1">
        <a:defRPr sz="1600" kern="1200">
          <a:solidFill>
            <a:schemeClr val="tx1"/>
          </a:solidFill>
          <a:latin typeface="+mn-lt"/>
          <a:ea typeface="+mn-ea"/>
          <a:cs typeface="+mn-cs"/>
        </a:defRPr>
      </a:lvl5pPr>
      <a:lvl6pPr marL="1714412" algn="l" defTabSz="685765" rtl="0" eaLnBrk="1" latinLnBrk="0" hangingPunct="1">
        <a:defRPr sz="1600" kern="1200">
          <a:solidFill>
            <a:schemeClr val="tx1"/>
          </a:solidFill>
          <a:latin typeface="+mn-lt"/>
          <a:ea typeface="+mn-ea"/>
          <a:cs typeface="+mn-cs"/>
        </a:defRPr>
      </a:lvl6pPr>
      <a:lvl7pPr marL="2057295" algn="l" defTabSz="685765" rtl="0" eaLnBrk="1" latinLnBrk="0" hangingPunct="1">
        <a:defRPr sz="1600" kern="1200">
          <a:solidFill>
            <a:schemeClr val="tx1"/>
          </a:solidFill>
          <a:latin typeface="+mn-lt"/>
          <a:ea typeface="+mn-ea"/>
          <a:cs typeface="+mn-cs"/>
        </a:defRPr>
      </a:lvl7pPr>
      <a:lvl8pPr marL="2400177" algn="l" defTabSz="685765" rtl="0" eaLnBrk="1" latinLnBrk="0" hangingPunct="1">
        <a:defRPr sz="1600" kern="1200">
          <a:solidFill>
            <a:schemeClr val="tx1"/>
          </a:solidFill>
          <a:latin typeface="+mn-lt"/>
          <a:ea typeface="+mn-ea"/>
          <a:cs typeface="+mn-cs"/>
        </a:defRPr>
      </a:lvl8pPr>
      <a:lvl9pPr marL="2743060" algn="l" defTabSz="685765"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06">
          <p15:clr>
            <a:srgbClr val="F26B43"/>
          </p15:clr>
        </p15:guide>
        <p15:guide id="4" pos="7475">
          <p15:clr>
            <a:srgbClr val="F26B43"/>
          </p15:clr>
        </p15:guide>
        <p15:guide id="5" orient="horz" pos="207">
          <p15:clr>
            <a:srgbClr val="F26B43"/>
          </p15:clr>
        </p15:guide>
        <p15:guide id="6" orient="horz" pos="4114">
          <p15:clr>
            <a:srgbClr val="F26B43"/>
          </p15:clr>
        </p15:guide>
        <p15:guide id="7" orient="horz" pos="3944">
          <p15:clr>
            <a:srgbClr val="F26B43"/>
          </p15:clr>
        </p15:guide>
        <p15:guide id="8" orient="horz" pos="879">
          <p15:clr>
            <a:srgbClr val="F26B43"/>
          </p15:clr>
        </p15:guide>
        <p15:guide id="9" pos="3723">
          <p15:clr>
            <a:srgbClr val="F26B43"/>
          </p15:clr>
        </p15:guide>
        <p15:guide id="10" pos="39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mailto:donotreply@openclinica.io" TargetMode="External"/><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hyperlink" Target="https://imperial.openclinica.io/OpenClinica/MainMenu%22%20/t%20%22_blank" TargetMode="External"/><Relationship Id="rId4" Type="http://schemas.openxmlformats.org/officeDocument/2006/relationships/hyperlink" Target="mailto:cds_support@imperial.ac.u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atabase.ich.org/sites/default/files/ICH_E6%28R3%29_Step4_FinalGuideline_2025_0106.pdf"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database.ich.org/sites/default/files/ICH_E6%28R3%29_Step4_FinalGuideline_2025_0106.pdf"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database.ich.org/sites/default/files/ICH_E6%28R3%29_Step4_FinalGuideline_2025_0106.pdf" TargetMode="External"/><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hyperlink" Target="mailto:collaborate@imperial.ac.uk" TargetMode="External"/><Relationship Id="rId5" Type="http://schemas.openxmlformats.org/officeDocument/2006/relationships/hyperlink" Target="https://database.ich.org/sites/default/files/ICH_E6%28R3%29_Step4_FinalGuideline_2025_0106.pdf" TargetMode="External"/><Relationship Id="rId4" Type="http://schemas.openxmlformats.org/officeDocument/2006/relationships/hyperlink" Target="https://learn.nihr.ac.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hyperlink" Target="https://www.imperial.ac.uk/neonatal-data-analysis-unit/collaborat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997095-23D9-71A8-60F7-99AAC79C8722}"/>
              </a:ext>
            </a:extLst>
          </p:cNvPr>
          <p:cNvSpPr/>
          <p:nvPr/>
        </p:nvSpPr>
        <p:spPr>
          <a:xfrm>
            <a:off x="7548114" y="0"/>
            <a:ext cx="464388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Title 1">
            <a:extLst>
              <a:ext uri="{FF2B5EF4-FFF2-40B4-BE49-F238E27FC236}">
                <a16:creationId xmlns:a16="http://schemas.microsoft.com/office/drawing/2014/main" id="{EBDB8CFF-383C-D851-D00F-2D379C5EB9AD}"/>
              </a:ext>
            </a:extLst>
          </p:cNvPr>
          <p:cNvSpPr>
            <a:spLocks noGrp="1"/>
          </p:cNvSpPr>
          <p:nvPr>
            <p:ph type="ctrTitle"/>
          </p:nvPr>
        </p:nvSpPr>
        <p:spPr>
          <a:xfrm>
            <a:off x="340103" y="1640458"/>
            <a:ext cx="5765729" cy="1847942"/>
          </a:xfrm>
        </p:spPr>
        <p:txBody>
          <a:bodyPr/>
          <a:lstStyle/>
          <a:p>
            <a:r>
              <a:rPr lang="en-GB" b="0"/>
              <a:t>COLLABORATE</a:t>
            </a:r>
            <a:endParaRPr lang="en-US" b="0"/>
          </a:p>
        </p:txBody>
      </p:sp>
      <p:sp>
        <p:nvSpPr>
          <p:cNvPr id="3" name="Subtitle 2">
            <a:extLst>
              <a:ext uri="{FF2B5EF4-FFF2-40B4-BE49-F238E27FC236}">
                <a16:creationId xmlns:a16="http://schemas.microsoft.com/office/drawing/2014/main" id="{FA9A2379-8763-5480-91C9-D345DCB62E93}"/>
              </a:ext>
            </a:extLst>
          </p:cNvPr>
          <p:cNvSpPr>
            <a:spLocks noGrp="1"/>
          </p:cNvSpPr>
          <p:nvPr>
            <p:ph type="subTitle" idx="1"/>
          </p:nvPr>
        </p:nvSpPr>
        <p:spPr>
          <a:xfrm>
            <a:off x="340103" y="3488400"/>
            <a:ext cx="5765729" cy="635166"/>
          </a:xfrm>
        </p:spPr>
        <p:txBody>
          <a:bodyPr/>
          <a:lstStyle/>
          <a:p>
            <a:r>
              <a:rPr lang="en-GB"/>
              <a:t>Site Initiation Visit slides for consent and randomisation roles </a:t>
            </a:r>
          </a:p>
        </p:txBody>
      </p:sp>
      <p:pic>
        <p:nvPicPr>
          <p:cNvPr id="8" name="Picture 7" descr="A group of colorful hands&#10;&#10;AI-generated content may be incorrect.">
            <a:extLst>
              <a:ext uri="{FF2B5EF4-FFF2-40B4-BE49-F238E27FC236}">
                <a16:creationId xmlns:a16="http://schemas.microsoft.com/office/drawing/2014/main" id="{371512D9-806F-8FF9-1D01-E9049141DF2D}"/>
              </a:ext>
            </a:extLst>
          </p:cNvPr>
          <p:cNvPicPr>
            <a:picLocks noChangeAspect="1"/>
          </p:cNvPicPr>
          <p:nvPr/>
        </p:nvPicPr>
        <p:blipFill>
          <a:blip r:embed="rId2">
            <a:extLst>
              <a:ext uri="{28A0092B-C50C-407E-A947-70E740481C1C}">
                <a14:useLocalDpi xmlns:a14="http://schemas.microsoft.com/office/drawing/2010/main" val="0"/>
              </a:ext>
            </a:extLst>
          </a:blip>
          <a:srcRect l="21153" r="25382"/>
          <a:stretch>
            <a:fillRect/>
          </a:stretch>
        </p:blipFill>
        <p:spPr>
          <a:xfrm>
            <a:off x="8319090" y="917828"/>
            <a:ext cx="3101934" cy="1965956"/>
          </a:xfrm>
          <a:prstGeom prst="rect">
            <a:avLst/>
          </a:prstGeom>
        </p:spPr>
      </p:pic>
      <p:sp>
        <p:nvSpPr>
          <p:cNvPr id="9" name="TextBox 8">
            <a:extLst>
              <a:ext uri="{FF2B5EF4-FFF2-40B4-BE49-F238E27FC236}">
                <a16:creationId xmlns:a16="http://schemas.microsoft.com/office/drawing/2014/main" id="{06E30917-5FEA-8132-4985-43476CC322F3}"/>
              </a:ext>
            </a:extLst>
          </p:cNvPr>
          <p:cNvSpPr txBox="1"/>
          <p:nvPr/>
        </p:nvSpPr>
        <p:spPr>
          <a:xfrm>
            <a:off x="7820848" y="2564429"/>
            <a:ext cx="4098418" cy="1835237"/>
          </a:xfrm>
          <a:prstGeom prst="rect">
            <a:avLst/>
          </a:prstGeom>
          <a:noFill/>
        </p:spPr>
        <p:txBody>
          <a:bodyPr wrap="square" lIns="0" tIns="0" rIns="0" bIns="0" rtlCol="0">
            <a:noAutofit/>
          </a:bodyPr>
          <a:lstStyle/>
          <a:p>
            <a:pPr algn="ctr"/>
            <a:endParaRPr lang="en-GB" b="1"/>
          </a:p>
          <a:p>
            <a:pPr algn="ctr"/>
            <a:r>
              <a:rPr lang="en-GB" b="1"/>
              <a:t> An efficient, UK-wide, real-world-data-enabled, adaptive, 2-randomisation, controlled trial to determine clinical efficacy, effect size, and safety of widely used enteral feeds in reducing necrotising enterocolitis, mortality, and cognitive </a:t>
            </a:r>
            <a:r>
              <a:rPr lang="en-GB" sz="1600" b="1"/>
              <a:t>impairment</a:t>
            </a:r>
            <a:r>
              <a:rPr lang="en-GB" b="1"/>
              <a:t> in preterm babies born below 29 weeks' gestation </a:t>
            </a:r>
            <a:endParaRPr lang="en-GB" sz="1600" b="1"/>
          </a:p>
        </p:txBody>
      </p:sp>
      <p:sp>
        <p:nvSpPr>
          <p:cNvPr id="4" name="TextBox 3">
            <a:extLst>
              <a:ext uri="{FF2B5EF4-FFF2-40B4-BE49-F238E27FC236}">
                <a16:creationId xmlns:a16="http://schemas.microsoft.com/office/drawing/2014/main" id="{FFC582FE-21C9-4EFB-2A4A-550A995748DB}"/>
              </a:ext>
            </a:extLst>
          </p:cNvPr>
          <p:cNvSpPr txBox="1"/>
          <p:nvPr/>
        </p:nvSpPr>
        <p:spPr>
          <a:xfrm>
            <a:off x="7580143" y="6060411"/>
            <a:ext cx="4579828" cy="707886"/>
          </a:xfrm>
          <a:prstGeom prst="rect">
            <a:avLst/>
          </a:prstGeom>
          <a:noFill/>
        </p:spPr>
        <p:txBody>
          <a:bodyPr wrap="square" rtlCol="0">
            <a:spAutoFit/>
          </a:bodyPr>
          <a:lstStyle/>
          <a:p>
            <a:pPr algn="ctr"/>
            <a:r>
              <a:rPr lang="en-US" sz="1000">
                <a:solidFill>
                  <a:srgbClr val="EC68A3"/>
                </a:solidFill>
                <a:latin typeface="Aptos" panose="020B0004020202020204" pitchFamily="34" charset="0"/>
              </a:rPr>
              <a:t>Supported by:</a:t>
            </a:r>
          </a:p>
          <a:p>
            <a:pPr algn="ctr"/>
            <a:r>
              <a:rPr lang="en-US" sz="1000">
                <a:solidFill>
                  <a:srgbClr val="EC68A3"/>
                </a:solidFill>
                <a:latin typeface="Aptos" panose="020B0004020202020204" pitchFamily="34" charset="0"/>
              </a:rPr>
              <a:t> NEC UK, Bliss, Adult Preemie Advocacy Network,</a:t>
            </a:r>
            <a:r>
              <a:rPr lang="en-GB" sz="1000">
                <a:solidFill>
                  <a:srgbClr val="EC68A3"/>
                </a:solidFill>
                <a:latin typeface="Aptos" panose="020B0004020202020204" pitchFamily="34" charset="0"/>
              </a:rPr>
              <a:t> British Association for Neonatal Neurodevelopmental Follow-Up, Neonatal Nurses Association, British Association of </a:t>
            </a:r>
            <a:r>
              <a:rPr lang="en-US" sz="1000">
                <a:solidFill>
                  <a:srgbClr val="EC68A3"/>
                </a:solidFill>
                <a:latin typeface="Aptos" panose="020B0004020202020204" pitchFamily="34" charset="0"/>
              </a:rPr>
              <a:t>Paediatric Surgeons, </a:t>
            </a:r>
            <a:r>
              <a:rPr lang="en-GB" sz="1000">
                <a:solidFill>
                  <a:srgbClr val="EC68A3"/>
                </a:solidFill>
                <a:latin typeface="Aptos" panose="020B0004020202020204" pitchFamily="34" charset="0"/>
              </a:rPr>
              <a:t>and The George Institute for Global Health</a:t>
            </a:r>
          </a:p>
        </p:txBody>
      </p:sp>
      <p:pic>
        <p:nvPicPr>
          <p:cNvPr id="5" name="Picture 2">
            <a:extLst>
              <a:ext uri="{FF2B5EF4-FFF2-40B4-BE49-F238E27FC236}">
                <a16:creationId xmlns:a16="http://schemas.microsoft.com/office/drawing/2014/main" id="{2D05EBD5-4E88-BDF6-B1AF-D79E914CB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2172" y="45846"/>
            <a:ext cx="1920018" cy="343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55376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58E3F-524B-1B88-00A0-24EFA1346EB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5CEFF04-B28C-3CF6-7A91-21171CEB75B3}"/>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Title 1">
            <a:extLst>
              <a:ext uri="{FF2B5EF4-FFF2-40B4-BE49-F238E27FC236}">
                <a16:creationId xmlns:a16="http://schemas.microsoft.com/office/drawing/2014/main" id="{8588726C-E923-3F9C-9A65-2CC601F517F0}"/>
              </a:ext>
            </a:extLst>
          </p:cNvPr>
          <p:cNvSpPr>
            <a:spLocks noGrp="1"/>
          </p:cNvSpPr>
          <p:nvPr>
            <p:ph type="title"/>
          </p:nvPr>
        </p:nvSpPr>
        <p:spPr>
          <a:xfrm>
            <a:off x="356712" y="325796"/>
            <a:ext cx="11478574" cy="5934075"/>
          </a:xfrm>
        </p:spPr>
        <p:txBody>
          <a:bodyPr/>
          <a:lstStyle/>
          <a:p>
            <a:r>
              <a:rPr lang="en-GB"/>
              <a:t>Key Study Documents</a:t>
            </a:r>
            <a:endParaRPr lang="en-US"/>
          </a:p>
        </p:txBody>
      </p:sp>
      <p:sp>
        <p:nvSpPr>
          <p:cNvPr id="3" name="Date Placeholder 2">
            <a:extLst>
              <a:ext uri="{FF2B5EF4-FFF2-40B4-BE49-F238E27FC236}">
                <a16:creationId xmlns:a16="http://schemas.microsoft.com/office/drawing/2014/main" id="{478BFC9B-21D8-8AE5-CCD6-74CC19AC1254}"/>
              </a:ext>
            </a:extLst>
          </p:cNvPr>
          <p:cNvSpPr>
            <a:spLocks noGrp="1"/>
          </p:cNvSpPr>
          <p:nvPr>
            <p:ph type="dt" sz="half" idx="10"/>
          </p:nvPr>
        </p:nvSpPr>
        <p:spPr>
          <a:xfrm>
            <a:off x="10577741" y="6962386"/>
            <a:ext cx="1233647" cy="137270"/>
          </a:xfrm>
        </p:spPr>
        <p:txBody>
          <a:bodyPr/>
          <a:lstStyle/>
          <a:p>
            <a:fld id="{FD879A5B-BDD7-4DE8-A431-E1FD20927B92}" type="datetime1">
              <a:rPr lang="en-GB" smtClean="0"/>
              <a:t>30/07/2026</a:t>
            </a:fld>
            <a:endParaRPr lang="en-GB"/>
          </a:p>
        </p:txBody>
      </p:sp>
      <p:sp>
        <p:nvSpPr>
          <p:cNvPr id="4" name="Footer Placeholder 3">
            <a:extLst>
              <a:ext uri="{FF2B5EF4-FFF2-40B4-BE49-F238E27FC236}">
                <a16:creationId xmlns:a16="http://schemas.microsoft.com/office/drawing/2014/main" id="{59765C14-83A4-5175-44A7-7257CEB2F01A}"/>
              </a:ext>
            </a:extLst>
          </p:cNvPr>
          <p:cNvSpPr>
            <a:spLocks noGrp="1"/>
          </p:cNvSpPr>
          <p:nvPr>
            <p:ph type="ftr" sz="quarter" idx="11"/>
          </p:nvPr>
        </p:nvSpPr>
        <p:spPr>
          <a:xfrm>
            <a:off x="2120728" y="6394841"/>
            <a:ext cx="3423452" cy="137272"/>
          </a:xfrm>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C5BB79EC-C774-4C75-BC90-B0BDA15DC85E}"/>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pPr/>
              <a:t>10</a:t>
            </a:fld>
            <a:endParaRPr lang="en-GB"/>
          </a:p>
        </p:txBody>
      </p:sp>
      <p:sp>
        <p:nvSpPr>
          <p:cNvPr id="6" name="Content Placeholder 6">
            <a:extLst>
              <a:ext uri="{FF2B5EF4-FFF2-40B4-BE49-F238E27FC236}">
                <a16:creationId xmlns:a16="http://schemas.microsoft.com/office/drawing/2014/main" id="{76873C7F-2CDB-B291-73B9-2FB8F8A418C4}"/>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sp>
        <p:nvSpPr>
          <p:cNvPr id="8" name="Content Placeholder 6">
            <a:extLst>
              <a:ext uri="{FF2B5EF4-FFF2-40B4-BE49-F238E27FC236}">
                <a16:creationId xmlns:a16="http://schemas.microsoft.com/office/drawing/2014/main" id="{F8DAA8C6-4585-3A60-062C-DF6CBDF944E7}"/>
              </a:ext>
            </a:extLst>
          </p:cNvPr>
          <p:cNvSpPr txBox="1">
            <a:spLocks/>
          </p:cNvSpPr>
          <p:nvPr/>
        </p:nvSpPr>
        <p:spPr>
          <a:xfrm>
            <a:off x="774593" y="1418309"/>
            <a:ext cx="10642816" cy="4157662"/>
          </a:xfrm>
          <a:prstGeom prst="rect">
            <a:avLst/>
          </a:prstGeom>
        </p:spPr>
        <p:txBody>
          <a:bodyPr vert="horz" lIns="91440" tIns="45720" rIns="91440" bIns="45720" rtlCol="0" anchor="t">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p>
        </p:txBody>
      </p:sp>
      <p:graphicFrame>
        <p:nvGraphicFramePr>
          <p:cNvPr id="9" name="Table 8">
            <a:extLst>
              <a:ext uri="{FF2B5EF4-FFF2-40B4-BE49-F238E27FC236}">
                <a16:creationId xmlns:a16="http://schemas.microsoft.com/office/drawing/2014/main" id="{09B4A2E5-ED2E-E6A7-9A8B-24A29E200A02}"/>
              </a:ext>
            </a:extLst>
          </p:cNvPr>
          <p:cNvGraphicFramePr>
            <a:graphicFrameLocks noGrp="1"/>
          </p:cNvGraphicFramePr>
          <p:nvPr>
            <p:extLst>
              <p:ext uri="{D42A27DB-BD31-4B8C-83A1-F6EECF244321}">
                <p14:modId xmlns:p14="http://schemas.microsoft.com/office/powerpoint/2010/main" val="3326731249"/>
              </p:ext>
            </p:extLst>
          </p:nvPr>
        </p:nvGraphicFramePr>
        <p:xfrm>
          <a:off x="1826343" y="1418309"/>
          <a:ext cx="7030389" cy="4202566"/>
        </p:xfrm>
        <a:graphic>
          <a:graphicData uri="http://schemas.openxmlformats.org/drawingml/2006/table">
            <a:tbl>
              <a:tblPr/>
              <a:tblGrid>
                <a:gridCol w="4246560">
                  <a:extLst>
                    <a:ext uri="{9D8B030D-6E8A-4147-A177-3AD203B41FA5}">
                      <a16:colId xmlns:a16="http://schemas.microsoft.com/office/drawing/2014/main" val="3477258230"/>
                    </a:ext>
                  </a:extLst>
                </a:gridCol>
                <a:gridCol w="2783829">
                  <a:extLst>
                    <a:ext uri="{9D8B030D-6E8A-4147-A177-3AD203B41FA5}">
                      <a16:colId xmlns:a16="http://schemas.microsoft.com/office/drawing/2014/main" val="438151202"/>
                    </a:ext>
                  </a:extLst>
                </a:gridCol>
              </a:tblGrid>
              <a:tr h="337769">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100" b="1" i="0" u="none" strike="noStrike">
                          <a:solidFill>
                            <a:srgbClr val="FFFFFF"/>
                          </a:solidFill>
                          <a:effectLst/>
                          <a:latin typeface="Aptos" panose="020B0004020202020204" pitchFamily="34" charset="0"/>
                        </a:rPr>
                        <a:t> </a:t>
                      </a:r>
                      <a:r>
                        <a:rPr lang="en-GB" sz="1900" b="1" i="0" u="none" strike="noStrike">
                          <a:solidFill>
                            <a:srgbClr val="FFFFFF"/>
                          </a:solidFill>
                          <a:effectLst/>
                          <a:latin typeface="Aptos" panose="020B0004020202020204" pitchFamily="34" charset="0"/>
                        </a:rPr>
                        <a:t>Document</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0000"/>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100" b="1" i="0" u="none" strike="noStrike">
                          <a:solidFill>
                            <a:srgbClr val="FFFFFF"/>
                          </a:solidFill>
                          <a:effectLst/>
                          <a:latin typeface="Aptos" panose="020B0004020202020204" pitchFamily="34" charset="0"/>
                        </a:rPr>
                        <a:t> </a:t>
                      </a:r>
                      <a:r>
                        <a:rPr lang="en-GB" sz="1900" b="1" i="0" u="none" strike="noStrike">
                          <a:solidFill>
                            <a:srgbClr val="FFFFFF"/>
                          </a:solidFill>
                          <a:effectLst/>
                          <a:latin typeface="Aptos" panose="020B0004020202020204" pitchFamily="34" charset="0"/>
                        </a:rPr>
                        <a:t>Version and Date</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000000"/>
                    </a:solidFill>
                  </a:tcPr>
                </a:tc>
                <a:extLst>
                  <a:ext uri="{0D108BD9-81ED-4DB2-BD59-A6C34878D82A}">
                    <a16:rowId xmlns:a16="http://schemas.microsoft.com/office/drawing/2014/main" val="3514334838"/>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Protocol</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kern="1200">
                          <a:solidFill>
                            <a:srgbClr val="000000"/>
                          </a:solidFill>
                          <a:effectLst/>
                          <a:latin typeface="Aptos Display" panose="020B0004020202020204" pitchFamily="34" charset="0"/>
                          <a:ea typeface="+mn-ea"/>
                          <a:cs typeface="+mn-cs"/>
                        </a:rPr>
                        <a:t>V3.0 09/01/2026 </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1138116635"/>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Eligibility checklist</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V1.0 27/01/2026</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457302072"/>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Parent Information Sheet part 1</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kern="1200">
                          <a:solidFill>
                            <a:srgbClr val="000000"/>
                          </a:solidFill>
                          <a:effectLst/>
                          <a:latin typeface="Aptos Display" panose="020B0004020202020204" pitchFamily="34" charset="0"/>
                          <a:ea typeface="+mn-ea"/>
                          <a:cs typeface="+mn-cs"/>
                        </a:rPr>
                        <a:t>V2.1 12/12/2025 </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3542183746"/>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Parent Information Sheet part 2</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V2.0 22/10/2025</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655119249"/>
                  </a:ext>
                </a:extLst>
              </a:tr>
              <a:tr h="436815">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Verbal consent statement </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kern="1200">
                          <a:solidFill>
                            <a:srgbClr val="000000"/>
                          </a:solidFill>
                          <a:effectLst/>
                          <a:latin typeface="Aptos Display" panose="020B0004020202020204" pitchFamily="34" charset="0"/>
                          <a:ea typeface="+mn-ea"/>
                          <a:cs typeface="+mn-cs"/>
                        </a:rPr>
                        <a:t>V2.1 12/12/2025 </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2140947250"/>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dirty="0">
                          <a:solidFill>
                            <a:srgbClr val="000000"/>
                          </a:solidFill>
                          <a:effectLst/>
                          <a:latin typeface="Aptos Display" panose="020B0004020202020204" pitchFamily="34" charset="0"/>
                        </a:rPr>
                        <a:t>Flyers</a:t>
                      </a:r>
                      <a:endParaRPr lang="en-GB" sz="1900" b="0" i="0" u="none" strike="noStrike" dirty="0">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V2.3 04/04/2025</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1323708936"/>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Cot labels</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V1.0 15/08/2025</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2184532224"/>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Paper Notes Labels</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V1.0 15/08/2025</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813871864"/>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Mineral and vitamin supplementation</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V1.2  21/01/2026</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3765168105"/>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a:solidFill>
                            <a:srgbClr val="000000"/>
                          </a:solidFill>
                          <a:effectLst/>
                          <a:latin typeface="Aptos Display" panose="020B0004020202020204" pitchFamily="34" charset="0"/>
                        </a:rPr>
                        <a:t>Discretionary fortification guidance</a:t>
                      </a:r>
                      <a:endParaRPr lang="en-GB" sz="1900" b="0" i="0" u="none" strike="noStrike">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a:solidFill>
                            <a:srgbClr val="000000"/>
                          </a:solidFill>
                          <a:effectLst/>
                          <a:latin typeface="Aptos Display" panose="020B0004020202020204" pitchFamily="34" charset="0"/>
                        </a:rPr>
                        <a:t>V1.2  21/01/2026</a:t>
                      </a:r>
                      <a:endParaRPr lang="en-GB" sz="1900" b="0" i="0" u="none" strike="noStrike">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2980225222"/>
                  </a:ext>
                </a:extLst>
              </a:tr>
              <a:tr h="272866">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dirty="0">
                          <a:solidFill>
                            <a:srgbClr val="000000"/>
                          </a:solidFill>
                          <a:effectLst/>
                          <a:latin typeface="Aptos Display" panose="020B0004020202020204" pitchFamily="34" charset="0"/>
                        </a:rPr>
                        <a:t>eCRF data entry manual</a:t>
                      </a:r>
                      <a:endParaRPr lang="en-GB" sz="1900" b="0" i="0" u="none" strike="noStrike" dirty="0">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marL="0" algn="ctr" defTabSz="685765" rtl="0" eaLnBrk="1" fontAlgn="ctr" latinLnBrk="0" hangingPunct="1">
                        <a:buNone/>
                      </a:pPr>
                      <a:r>
                        <a:rPr lang="en-GB" sz="1300" b="0" i="0" u="none" strike="noStrike" kern="1200">
                          <a:solidFill>
                            <a:srgbClr val="000000"/>
                          </a:solidFill>
                          <a:effectLst/>
                          <a:latin typeface="Aptos Display" panose="020B0004020202020204" pitchFamily="34" charset="0"/>
                          <a:ea typeface="+mn-ea"/>
                          <a:cs typeface="+mn-cs"/>
                        </a:rPr>
                        <a:t>V1.0 05/02/2026</a:t>
                      </a: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2497113718"/>
                  </a:ext>
                </a:extLst>
              </a:tr>
              <a:tr h="0">
                <a:tc>
                  <a:txBody>
                    <a:bodyPr/>
                    <a:lstStyle/>
                    <a:p>
                      <a:pPr marL="0" marR="0" lvl="0" indent="0" algn="ctr" defTabSz="685765" rtl="0" eaLnBrk="1" fontAlgn="ctr" latinLnBrk="0" hangingPunct="1">
                        <a:lnSpc>
                          <a:spcPct val="100000"/>
                        </a:lnSpc>
                        <a:spcBef>
                          <a:spcPts val="0"/>
                        </a:spcBef>
                        <a:spcAft>
                          <a:spcPts val="0"/>
                        </a:spcAft>
                        <a:buClrTx/>
                        <a:buSzTx/>
                        <a:buFontTx/>
                        <a:buNone/>
                        <a:tabLst/>
                        <a:defRPr/>
                      </a:pPr>
                      <a:r>
                        <a:rPr lang="en-GB" sz="1500" b="1" i="0" u="none" strike="noStrike" kern="1200" dirty="0">
                          <a:solidFill>
                            <a:srgbClr val="000000"/>
                          </a:solidFill>
                          <a:effectLst/>
                          <a:latin typeface="Aptos Display" panose="020B0004020202020204" pitchFamily="34" charset="0"/>
                          <a:ea typeface="+mn-ea"/>
                          <a:cs typeface="+mn-cs"/>
                        </a:rPr>
                        <a:t>eCRF data entry manual (consent and randomisation)</a:t>
                      </a: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tc>
                  <a:txBody>
                    <a:bodyPr/>
                    <a:lstStyle/>
                    <a:p>
                      <a:pPr marL="0" algn="ctr" defTabSz="685765" rtl="0" eaLnBrk="1" fontAlgn="ctr" latinLnBrk="0" hangingPunct="1">
                        <a:buNone/>
                      </a:pPr>
                      <a:r>
                        <a:rPr lang="en-GB" sz="1300" b="0" i="0" u="none" strike="noStrike" kern="1200" dirty="0">
                          <a:solidFill>
                            <a:srgbClr val="000000"/>
                          </a:solidFill>
                          <a:effectLst/>
                          <a:latin typeface="Aptos Display" panose="020B0004020202020204" pitchFamily="34" charset="0"/>
                          <a:ea typeface="+mn-ea"/>
                          <a:cs typeface="+mn-cs"/>
                        </a:rPr>
                        <a:t>V1.0 19/06/2026</a:t>
                      </a: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CBCBCB"/>
                    </a:solidFill>
                  </a:tcPr>
                </a:tc>
                <a:extLst>
                  <a:ext uri="{0D108BD9-81ED-4DB2-BD59-A6C34878D82A}">
                    <a16:rowId xmlns:a16="http://schemas.microsoft.com/office/drawing/2014/main" val="4275422963"/>
                  </a:ext>
                </a:extLst>
              </a:tr>
              <a:tr h="181561">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500" b="1" i="0" u="none" strike="noStrike" dirty="0">
                          <a:solidFill>
                            <a:srgbClr val="000000"/>
                          </a:solidFill>
                          <a:effectLst/>
                          <a:latin typeface="Aptos Display" panose="020B0004020202020204" pitchFamily="34" charset="0"/>
                        </a:rPr>
                        <a:t>Safety reporting manual</a:t>
                      </a:r>
                      <a:endParaRPr lang="en-GB" sz="1900" b="0" i="0" u="none" strike="noStrike" dirty="0">
                        <a:effectLst/>
                        <a:latin typeface="Arial" panose="020B0604020202020204" pitchFamily="34" charset="0"/>
                      </a:endParaRPr>
                    </a:p>
                  </a:txBody>
                  <a:tcPr marL="6761" marR="6761" marT="6761" marB="0" anchor="ctr">
                    <a:lnL>
                      <a:noFill/>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tc>
                  <a:txBody>
                    <a:bodyPr/>
                    <a:lstStyle>
                      <a:lvl1pPr marL="0" algn="l" defTabSz="685765" rtl="0" eaLnBrk="1" latinLnBrk="0" hangingPunct="1">
                        <a:defRPr sz="1600" kern="1200">
                          <a:solidFill>
                            <a:schemeClr val="tx1"/>
                          </a:solidFill>
                          <a:latin typeface="Aptos" panose="02110004020202020204"/>
                        </a:defRPr>
                      </a:lvl1pPr>
                      <a:lvl2pPr marL="342882" algn="l" defTabSz="685765" rtl="0" eaLnBrk="1" latinLnBrk="0" hangingPunct="1">
                        <a:defRPr sz="1600" kern="1200">
                          <a:solidFill>
                            <a:schemeClr val="tx1"/>
                          </a:solidFill>
                          <a:latin typeface="Aptos" panose="02110004020202020204"/>
                        </a:defRPr>
                      </a:lvl2pPr>
                      <a:lvl3pPr marL="685765" algn="l" defTabSz="685765" rtl="0" eaLnBrk="1" latinLnBrk="0" hangingPunct="1">
                        <a:defRPr sz="1600" kern="1200">
                          <a:solidFill>
                            <a:schemeClr val="tx1"/>
                          </a:solidFill>
                          <a:latin typeface="Aptos" panose="02110004020202020204"/>
                        </a:defRPr>
                      </a:lvl3pPr>
                      <a:lvl4pPr marL="1028647" algn="l" defTabSz="685765" rtl="0" eaLnBrk="1" latinLnBrk="0" hangingPunct="1">
                        <a:defRPr sz="1600" kern="1200">
                          <a:solidFill>
                            <a:schemeClr val="tx1"/>
                          </a:solidFill>
                          <a:latin typeface="Aptos" panose="02110004020202020204"/>
                        </a:defRPr>
                      </a:lvl4pPr>
                      <a:lvl5pPr marL="1371530" algn="l" defTabSz="685765" rtl="0" eaLnBrk="1" latinLnBrk="0" hangingPunct="1">
                        <a:defRPr sz="1600" kern="1200">
                          <a:solidFill>
                            <a:schemeClr val="tx1"/>
                          </a:solidFill>
                          <a:latin typeface="Aptos" panose="02110004020202020204"/>
                        </a:defRPr>
                      </a:lvl5pPr>
                      <a:lvl6pPr marL="1714412" algn="l" defTabSz="685765" rtl="0" eaLnBrk="1" latinLnBrk="0" hangingPunct="1">
                        <a:defRPr sz="1600" kern="1200">
                          <a:solidFill>
                            <a:schemeClr val="tx1"/>
                          </a:solidFill>
                          <a:latin typeface="Aptos" panose="02110004020202020204"/>
                        </a:defRPr>
                      </a:lvl6pPr>
                      <a:lvl7pPr marL="2057295" algn="l" defTabSz="685765" rtl="0" eaLnBrk="1" latinLnBrk="0" hangingPunct="1">
                        <a:defRPr sz="1600" kern="1200">
                          <a:solidFill>
                            <a:schemeClr val="tx1"/>
                          </a:solidFill>
                          <a:latin typeface="Aptos" panose="02110004020202020204"/>
                        </a:defRPr>
                      </a:lvl7pPr>
                      <a:lvl8pPr marL="2400177" algn="l" defTabSz="685765" rtl="0" eaLnBrk="1" latinLnBrk="0" hangingPunct="1">
                        <a:defRPr sz="1600" kern="1200">
                          <a:solidFill>
                            <a:schemeClr val="tx1"/>
                          </a:solidFill>
                          <a:latin typeface="Aptos" panose="02110004020202020204"/>
                        </a:defRPr>
                      </a:lvl8pPr>
                      <a:lvl9pPr marL="2743060" algn="l" defTabSz="685765" rtl="0" eaLnBrk="1" latinLnBrk="0" hangingPunct="1">
                        <a:defRPr sz="1600" kern="1200">
                          <a:solidFill>
                            <a:schemeClr val="tx1"/>
                          </a:solidFill>
                          <a:latin typeface="Aptos" panose="02110004020202020204"/>
                        </a:defRPr>
                      </a:lvl9pPr>
                    </a:lstStyle>
                    <a:p>
                      <a:pPr algn="ctr" rtl="0" fontAlgn="ctr">
                        <a:buNone/>
                      </a:pPr>
                      <a:r>
                        <a:rPr lang="en-GB" sz="1300" b="0" i="0" u="none" strike="noStrike" dirty="0">
                          <a:solidFill>
                            <a:srgbClr val="000000"/>
                          </a:solidFill>
                          <a:effectLst/>
                          <a:latin typeface="Aptos Display" panose="020B0004020202020204" pitchFamily="34" charset="0"/>
                        </a:rPr>
                        <a:t>V1.0 09/02/2026</a:t>
                      </a:r>
                      <a:endParaRPr lang="en-GB" sz="1900" b="0" i="0" u="none" strike="noStrike" dirty="0">
                        <a:effectLst/>
                        <a:latin typeface="Arial" panose="020B0604020202020204" pitchFamily="34" charset="0"/>
                      </a:endParaRPr>
                    </a:p>
                  </a:txBody>
                  <a:tcPr marL="6761" marR="6761" marT="676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7E7"/>
                    </a:solidFill>
                  </a:tcPr>
                </a:tc>
                <a:extLst>
                  <a:ext uri="{0D108BD9-81ED-4DB2-BD59-A6C34878D82A}">
                    <a16:rowId xmlns:a16="http://schemas.microsoft.com/office/drawing/2014/main" val="2479388986"/>
                  </a:ext>
                </a:extLst>
              </a:tr>
            </a:tbl>
          </a:graphicData>
        </a:graphic>
      </p:graphicFrame>
    </p:spTree>
    <p:extLst>
      <p:ext uri="{BB962C8B-B14F-4D97-AF65-F5344CB8AC3E}">
        <p14:creationId xmlns:p14="http://schemas.microsoft.com/office/powerpoint/2010/main" val="115285114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1C6B7-F409-DED6-5F0D-2A3C38885515}"/>
            </a:ext>
          </a:extLst>
        </p:cNvPr>
        <p:cNvGrpSpPr/>
        <p:nvPr/>
      </p:nvGrpSpPr>
      <p:grpSpPr>
        <a:xfrm>
          <a:off x="0" y="0"/>
          <a:ext cx="0" cy="0"/>
          <a:chOff x="0" y="0"/>
          <a:chExt cx="0" cy="0"/>
        </a:xfrm>
      </p:grpSpPr>
      <p:sp>
        <p:nvSpPr>
          <p:cNvPr id="6" name="Date Placeholder 5">
            <a:extLst>
              <a:ext uri="{FF2B5EF4-FFF2-40B4-BE49-F238E27FC236}">
                <a16:creationId xmlns:a16="http://schemas.microsoft.com/office/drawing/2014/main" id="{E4E7241C-5733-2E8D-A01C-E8C89A85A0FC}"/>
              </a:ext>
            </a:extLst>
          </p:cNvPr>
          <p:cNvSpPr>
            <a:spLocks noGrp="1"/>
          </p:cNvSpPr>
          <p:nvPr>
            <p:ph type="dt" sz="half" idx="10"/>
          </p:nvPr>
        </p:nvSpPr>
        <p:spPr>
          <a:xfrm>
            <a:off x="10641349" y="6393702"/>
            <a:ext cx="1233647" cy="137270"/>
          </a:xfrm>
        </p:spPr>
        <p:txBody>
          <a:bodyPr/>
          <a:lstStyle/>
          <a:p>
            <a:fld id="{102016F8-188E-4CEC-B771-BE17C4872761}" type="datetime1">
              <a:rPr lang="en-GB" smtClean="0"/>
              <a:t>30/07/2026</a:t>
            </a:fld>
            <a:endParaRPr lang="en-GB"/>
          </a:p>
        </p:txBody>
      </p:sp>
      <p:sp>
        <p:nvSpPr>
          <p:cNvPr id="7" name="Footer Placeholder 6">
            <a:extLst>
              <a:ext uri="{FF2B5EF4-FFF2-40B4-BE49-F238E27FC236}">
                <a16:creationId xmlns:a16="http://schemas.microsoft.com/office/drawing/2014/main" id="{B25F73C8-EED4-BF20-1F6D-4D694EB966B2}"/>
              </a:ext>
            </a:extLst>
          </p:cNvPr>
          <p:cNvSpPr>
            <a:spLocks noGrp="1"/>
          </p:cNvSpPr>
          <p:nvPr>
            <p:ph type="ftr" sz="quarter" idx="11"/>
          </p:nvPr>
        </p:nvSpPr>
        <p:spPr>
          <a:xfrm>
            <a:off x="1965261" y="6393702"/>
            <a:ext cx="3423452" cy="137272"/>
          </a:xfrm>
        </p:spPr>
        <p:txBody>
          <a:bodyPr/>
          <a:lstStyle/>
          <a:p>
            <a:r>
              <a:rPr lang="en-GB"/>
              <a:t>COLLABORATE Site Initiation Visit | IRAS 337660 | V1.3 18/06/2026</a:t>
            </a:r>
            <a:endParaRPr lang="en-GB" dirty="0"/>
          </a:p>
        </p:txBody>
      </p:sp>
      <p:sp>
        <p:nvSpPr>
          <p:cNvPr id="8" name="Slide Number Placeholder 7">
            <a:extLst>
              <a:ext uri="{FF2B5EF4-FFF2-40B4-BE49-F238E27FC236}">
                <a16:creationId xmlns:a16="http://schemas.microsoft.com/office/drawing/2014/main" id="{8B42EC4A-CECD-B3A9-D231-ACDDD6088275}"/>
              </a:ext>
            </a:extLst>
          </p:cNvPr>
          <p:cNvSpPr>
            <a:spLocks noGrp="1"/>
          </p:cNvSpPr>
          <p:nvPr>
            <p:ph type="sldNum" sz="quarter" idx="12"/>
          </p:nvPr>
        </p:nvSpPr>
        <p:spPr>
          <a:xfrm>
            <a:off x="5936755" y="6393702"/>
            <a:ext cx="318491" cy="137272"/>
          </a:xfrm>
        </p:spPr>
        <p:txBody>
          <a:bodyPr/>
          <a:lstStyle/>
          <a:p>
            <a:fld id="{CBA53E11-492D-48B3-9F9B-09541CA2A39A}" type="slidenum">
              <a:rPr lang="en-GB" smtClean="0"/>
              <a:pPr/>
              <a:t>11</a:t>
            </a:fld>
            <a:endParaRPr lang="en-GB"/>
          </a:p>
        </p:txBody>
      </p:sp>
      <p:sp>
        <p:nvSpPr>
          <p:cNvPr id="2" name="Title 1">
            <a:extLst>
              <a:ext uri="{FF2B5EF4-FFF2-40B4-BE49-F238E27FC236}">
                <a16:creationId xmlns:a16="http://schemas.microsoft.com/office/drawing/2014/main" id="{73D3B882-E6AF-495C-6563-7403447CDF95}"/>
              </a:ext>
            </a:extLst>
          </p:cNvPr>
          <p:cNvSpPr>
            <a:spLocks noGrp="1"/>
          </p:cNvSpPr>
          <p:nvPr>
            <p:ph type="title"/>
          </p:nvPr>
        </p:nvSpPr>
        <p:spPr>
          <a:xfrm>
            <a:off x="387735" y="490450"/>
            <a:ext cx="11628076" cy="378044"/>
          </a:xfrm>
        </p:spPr>
        <p:txBody>
          <a:bodyPr/>
          <a:lstStyle/>
          <a:p>
            <a:r>
              <a:rPr lang="en-GB" sz="4800"/>
              <a:t>Account set up - </a:t>
            </a:r>
            <a:r>
              <a:rPr lang="en-GB" sz="4800" err="1"/>
              <a:t>OpenClinica</a:t>
            </a:r>
            <a:endParaRPr lang="en-US" sz="4800">
              <a:solidFill>
                <a:schemeClr val="tx2"/>
              </a:solidFill>
            </a:endParaRPr>
          </a:p>
        </p:txBody>
      </p:sp>
      <p:sp>
        <p:nvSpPr>
          <p:cNvPr id="11" name="Content Placeholder 6">
            <a:extLst>
              <a:ext uri="{FF2B5EF4-FFF2-40B4-BE49-F238E27FC236}">
                <a16:creationId xmlns:a16="http://schemas.microsoft.com/office/drawing/2014/main" id="{0BC07FD0-94AB-6828-5266-26E158358D3A}"/>
              </a:ext>
            </a:extLst>
          </p:cNvPr>
          <p:cNvSpPr txBox="1">
            <a:spLocks/>
          </p:cNvSpPr>
          <p:nvPr/>
        </p:nvSpPr>
        <p:spPr>
          <a:xfrm>
            <a:off x="382982" y="1161720"/>
            <a:ext cx="8250268" cy="4157662"/>
          </a:xfrm>
          <a:prstGeom prst="rect">
            <a:avLst/>
          </a:prstGeom>
        </p:spPr>
        <p:txBody>
          <a:bodyPr vert="horz" lIns="91440" tIns="45720" rIns="91440" bIns="45720" rtlCol="0" anchor="t">
            <a:noAutofit/>
          </a:bodyPr>
          <a:lstStyle>
            <a:lvl1pPr marL="0" indent="0" algn="l" defTabSz="685765" rtl="0" eaLnBrk="1" latinLnBrk="0" hangingPunct="1">
              <a:lnSpc>
                <a:spcPct val="105000"/>
              </a:lnSpc>
              <a:spcBef>
                <a:spcPts val="0"/>
              </a:spcBef>
              <a:buFont typeface="Arial" panose="020B0604020202020204" pitchFamily="34" charset="0"/>
              <a:buNone/>
              <a:defRPr sz="2000" kern="1200">
                <a:solidFill>
                  <a:schemeClr val="tx1"/>
                </a:solidFill>
                <a:latin typeface="+mn-lt"/>
                <a:ea typeface="+mn-ea"/>
                <a:cs typeface="+mn-cs"/>
              </a:defRPr>
            </a:lvl1pPr>
            <a:lvl2pPr marL="0" indent="0" algn="l" defTabSz="685765" rtl="0" eaLnBrk="1" latinLnBrk="0" hangingPunct="1">
              <a:lnSpc>
                <a:spcPct val="105000"/>
              </a:lnSpc>
              <a:spcBef>
                <a:spcPts val="0"/>
              </a:spcBef>
              <a:buFont typeface="Arial" panose="020B0604020202020204" pitchFamily="34" charset="0"/>
              <a:buNone/>
              <a:defRPr sz="2000" b="0" kern="1200">
                <a:solidFill>
                  <a:schemeClr val="tx1"/>
                </a:solidFill>
                <a:latin typeface="+mj-lt"/>
                <a:ea typeface="+mn-ea"/>
                <a:cs typeface="+mn-cs"/>
              </a:defRPr>
            </a:lvl2pPr>
            <a:lvl3pPr marL="161991"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3pPr>
            <a:lvl4pPr marL="323984"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4pPr>
            <a:lvl5pPr marL="485975"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marL="457200" indent="-457200">
              <a:spcAft>
                <a:spcPts val="600"/>
              </a:spcAft>
              <a:buFont typeface="+mj-lt"/>
              <a:buAutoNum type="arabicPeriod"/>
            </a:pPr>
            <a:r>
              <a:rPr lang="en-GB" sz="1800" b="1"/>
              <a:t>Receive a link </a:t>
            </a:r>
            <a:r>
              <a:rPr lang="en-GB" sz="1800"/>
              <a:t>from </a:t>
            </a:r>
            <a:r>
              <a:rPr lang="en-GB" sz="1800" err="1"/>
              <a:t>OpenClinica</a:t>
            </a:r>
            <a:r>
              <a:rPr lang="en-GB" sz="1800"/>
              <a:t> via email from </a:t>
            </a:r>
            <a:r>
              <a:rPr lang="en-GB" sz="1800">
                <a:hlinkClick r:id="rId3"/>
              </a:rPr>
              <a:t>donotreply@openclinica.io</a:t>
            </a:r>
            <a:r>
              <a:rPr lang="en-GB" sz="1800"/>
              <a:t>   to set up the account, when you click the link it will show your username the account has been created for</a:t>
            </a:r>
          </a:p>
          <a:p>
            <a:pPr marL="457200" indent="-457200">
              <a:spcAft>
                <a:spcPts val="600"/>
              </a:spcAft>
              <a:buFont typeface="+mj-lt"/>
              <a:buAutoNum type="arabicPeriod"/>
            </a:pPr>
            <a:r>
              <a:rPr lang="en-GB" sz="1800" u="sng"/>
              <a:t>If you already have an Imperial </a:t>
            </a:r>
            <a:r>
              <a:rPr lang="en-GB" sz="1800" u="sng" err="1"/>
              <a:t>OpenClinica</a:t>
            </a:r>
            <a:r>
              <a:rPr lang="en-GB" sz="1800" u="sng"/>
              <a:t> Account</a:t>
            </a:r>
            <a:r>
              <a:rPr lang="en-GB" sz="1800"/>
              <a:t>, log in as normal and click ‘change’ when logged in to access the Collaborate study.</a:t>
            </a:r>
          </a:p>
          <a:p>
            <a:pPr marL="457200" indent="-457200">
              <a:spcAft>
                <a:spcPts val="600"/>
              </a:spcAft>
              <a:buFont typeface="+mj-lt"/>
              <a:buAutoNum type="arabicPeriod"/>
            </a:pPr>
            <a:r>
              <a:rPr lang="en-GB" sz="1800" u="sng"/>
              <a:t>If you do not already have an Imperial </a:t>
            </a:r>
            <a:r>
              <a:rPr lang="en-GB" sz="1800" u="sng" err="1"/>
              <a:t>OpenClinica</a:t>
            </a:r>
            <a:r>
              <a:rPr lang="en-GB" sz="1800" u="sng"/>
              <a:t> account</a:t>
            </a:r>
            <a:r>
              <a:rPr lang="en-GB" sz="1800"/>
              <a:t>:</a:t>
            </a:r>
          </a:p>
          <a:p>
            <a:pPr marL="666884" lvl="3" indent="-342900">
              <a:spcAft>
                <a:spcPts val="600"/>
              </a:spcAft>
              <a:buFont typeface="Courier New" panose="02070309020205020404" pitchFamily="49" charset="0"/>
              <a:buChar char="o"/>
            </a:pPr>
            <a:r>
              <a:rPr lang="en-GB" sz="1400"/>
              <a:t>When you click the link, you will be instructed to enter a new password (at least 1 lower case letter, 1 special character and 1 digit)</a:t>
            </a:r>
          </a:p>
          <a:p>
            <a:pPr marL="666884" lvl="3" indent="-342900">
              <a:spcAft>
                <a:spcPts val="600"/>
              </a:spcAft>
              <a:buFont typeface="Courier New" panose="02070309020205020404" pitchFamily="49" charset="0"/>
              <a:buChar char="o"/>
            </a:pPr>
            <a:r>
              <a:rPr lang="en-GB" sz="1400"/>
              <a:t>Log in using your username and new password</a:t>
            </a:r>
          </a:p>
          <a:p>
            <a:pPr marL="666884" lvl="3" indent="-342900">
              <a:spcAft>
                <a:spcPts val="600"/>
              </a:spcAft>
              <a:buFont typeface="Courier New" panose="02070309020205020404" pitchFamily="49" charset="0"/>
              <a:buChar char="o"/>
            </a:pPr>
            <a:r>
              <a:rPr lang="en-GB" sz="1400"/>
              <a:t>Multi-factor authentication is required: Install Google Authenticator app,  scan the QR code on screen, a one-time code will be generated in the app</a:t>
            </a:r>
          </a:p>
          <a:p>
            <a:pPr marL="666884" lvl="3" indent="-342900">
              <a:spcAft>
                <a:spcPts val="600"/>
              </a:spcAft>
              <a:buFont typeface="Courier New" panose="02070309020205020404" pitchFamily="49" charset="0"/>
              <a:buChar char="o"/>
            </a:pPr>
            <a:r>
              <a:rPr lang="en-GB" sz="1400"/>
              <a:t>Enter the one-time code, when you next log in, you will just need to enter the one-time code from your authenticator app</a:t>
            </a:r>
          </a:p>
          <a:p>
            <a:pPr marL="666884" lvl="3" indent="-342900">
              <a:spcAft>
                <a:spcPts val="600"/>
              </a:spcAft>
              <a:buFont typeface="Courier New" panose="02070309020205020404" pitchFamily="49" charset="0"/>
              <a:buChar char="o"/>
            </a:pPr>
            <a:r>
              <a:rPr lang="en-GB" sz="1400"/>
              <a:t>Any issues contact </a:t>
            </a:r>
            <a:r>
              <a:rPr lang="en-GB" sz="1800">
                <a:hlinkClick r:id="rId4"/>
              </a:rPr>
              <a:t>cds_support@imperial.ac.uk</a:t>
            </a:r>
            <a:r>
              <a:rPr lang="en-GB" sz="1800"/>
              <a:t> </a:t>
            </a:r>
            <a:r>
              <a:rPr lang="en-GB" sz="1400"/>
              <a:t>as they may need to reset your account</a:t>
            </a:r>
          </a:p>
          <a:p>
            <a:pPr marL="666884" lvl="3" indent="-342900">
              <a:spcAft>
                <a:spcPts val="600"/>
              </a:spcAft>
              <a:buFont typeface="Courier New" panose="02070309020205020404" pitchFamily="49" charset="0"/>
              <a:buChar char="o"/>
            </a:pPr>
            <a:endParaRPr lang="en-GB" sz="1400"/>
          </a:p>
          <a:p>
            <a:pPr lvl="3" indent="0">
              <a:spcAft>
                <a:spcPts val="600"/>
              </a:spcAft>
              <a:buNone/>
            </a:pPr>
            <a:r>
              <a:rPr lang="en-GB" sz="1400" b="1" err="1"/>
              <a:t>OpenClinica</a:t>
            </a:r>
            <a:r>
              <a:rPr lang="en-GB" sz="1400" b="1"/>
              <a:t> URL:</a:t>
            </a:r>
            <a:r>
              <a:rPr lang="en-GB" sz="1400"/>
              <a:t> </a:t>
            </a:r>
            <a:r>
              <a:rPr lang="en-GB" sz="1600">
                <a:hlinkClick r:id="rId5"/>
              </a:rPr>
              <a:t>https://imperial.openclinica.io/OpenClinica/MainMenu</a:t>
            </a:r>
            <a:r>
              <a:rPr lang="en-GB" sz="1600"/>
              <a:t> </a:t>
            </a:r>
            <a:endParaRPr lang="en-GB" sz="1400"/>
          </a:p>
        </p:txBody>
      </p:sp>
      <p:pic>
        <p:nvPicPr>
          <p:cNvPr id="4" name="Picture 3">
            <a:extLst>
              <a:ext uri="{FF2B5EF4-FFF2-40B4-BE49-F238E27FC236}">
                <a16:creationId xmlns:a16="http://schemas.microsoft.com/office/drawing/2014/main" id="{89C6A051-4F82-BF04-5CEF-85ABED2E717B}"/>
              </a:ext>
            </a:extLst>
          </p:cNvPr>
          <p:cNvPicPr>
            <a:picLocks noChangeAspect="1"/>
          </p:cNvPicPr>
          <p:nvPr/>
        </p:nvPicPr>
        <p:blipFill>
          <a:blip r:embed="rId6"/>
          <a:stretch>
            <a:fillRect/>
          </a:stretch>
        </p:blipFill>
        <p:spPr>
          <a:xfrm>
            <a:off x="9482811" y="508875"/>
            <a:ext cx="1703997" cy="3198969"/>
          </a:xfrm>
          <a:prstGeom prst="rect">
            <a:avLst/>
          </a:prstGeom>
          <a:ln>
            <a:solidFill>
              <a:schemeClr val="accent1"/>
            </a:solidFill>
          </a:ln>
        </p:spPr>
      </p:pic>
      <p:pic>
        <p:nvPicPr>
          <p:cNvPr id="12" name="Picture 11">
            <a:extLst>
              <a:ext uri="{FF2B5EF4-FFF2-40B4-BE49-F238E27FC236}">
                <a16:creationId xmlns:a16="http://schemas.microsoft.com/office/drawing/2014/main" id="{28AC1564-73B6-B4F4-6BA0-28F3C51A8556}"/>
              </a:ext>
            </a:extLst>
          </p:cNvPr>
          <p:cNvPicPr/>
          <p:nvPr/>
        </p:nvPicPr>
        <p:blipFill rotWithShape="1">
          <a:blip r:embed="rId7"/>
          <a:srcRect l="40378" t="35645" r="40371" b="25902"/>
          <a:stretch/>
        </p:blipFill>
        <p:spPr bwMode="auto">
          <a:xfrm>
            <a:off x="10334809" y="4102144"/>
            <a:ext cx="1549499" cy="1986141"/>
          </a:xfrm>
          <a:prstGeom prst="rect">
            <a:avLst/>
          </a:prstGeom>
          <a:ln w="9525">
            <a:noFill/>
            <a:prstDash val="solid"/>
            <a:round/>
            <a:headEnd/>
            <a:tailEnd/>
          </a:ln>
          <a:extLst>
            <a:ext uri="{53640926-AAD7-44D8-BBD7-CCE9431645EC}">
              <a14:shadowObscured xmlns:a14="http://schemas.microsoft.com/office/drawing/2010/main"/>
            </a:ext>
          </a:extLst>
        </p:spPr>
      </p:pic>
      <p:pic>
        <p:nvPicPr>
          <p:cNvPr id="13" name="Content Placeholder 7">
            <a:extLst>
              <a:ext uri="{FF2B5EF4-FFF2-40B4-BE49-F238E27FC236}">
                <a16:creationId xmlns:a16="http://schemas.microsoft.com/office/drawing/2014/main" id="{58B0EB28-854A-33A1-7254-E75995E5184E}"/>
              </a:ext>
            </a:extLst>
          </p:cNvPr>
          <p:cNvPicPr>
            <a:picLocks/>
          </p:cNvPicPr>
          <p:nvPr/>
        </p:nvPicPr>
        <p:blipFill>
          <a:blip r:embed="rId8"/>
          <a:srcRect l="40039" t="30947" r="39974" b="19948"/>
          <a:stretch>
            <a:fillRect/>
          </a:stretch>
        </p:blipFill>
        <p:spPr bwMode="auto">
          <a:xfrm>
            <a:off x="8676492" y="3942209"/>
            <a:ext cx="1549499" cy="2306013"/>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660E7FCA-E588-1C4B-F95E-F9DF7DA0356A}"/>
              </a:ext>
            </a:extLst>
          </p:cNvPr>
          <p:cNvSpPr/>
          <p:nvPr/>
        </p:nvSpPr>
        <p:spPr>
          <a:xfrm>
            <a:off x="5388713" y="6393702"/>
            <a:ext cx="5600280" cy="320666"/>
          </a:xfrm>
          <a:prstGeom prst="rect">
            <a:avLst/>
          </a:prstGeom>
          <a:solidFill>
            <a:srgbClr val="00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Refer to the </a:t>
            </a:r>
            <a:r>
              <a:rPr lang="en-GB" sz="1600" dirty="0" err="1">
                <a:solidFill>
                  <a:schemeClr val="bg1"/>
                </a:solidFill>
              </a:rPr>
              <a:t>OpenClinica</a:t>
            </a:r>
            <a:r>
              <a:rPr lang="en-GB" sz="1600" dirty="0">
                <a:solidFill>
                  <a:schemeClr val="bg1"/>
                </a:solidFill>
              </a:rPr>
              <a:t> guide for further information </a:t>
            </a:r>
          </a:p>
        </p:txBody>
      </p:sp>
    </p:spTree>
    <p:extLst>
      <p:ext uri="{BB962C8B-B14F-4D97-AF65-F5344CB8AC3E}">
        <p14:creationId xmlns:p14="http://schemas.microsoft.com/office/powerpoint/2010/main" val="237819548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784BE-F4EC-94F5-8BAA-1B12AA220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603C8-3B6B-3F46-E0C7-0A8B2EC0F976}"/>
              </a:ext>
            </a:extLst>
          </p:cNvPr>
          <p:cNvSpPr>
            <a:spLocks noGrp="1"/>
          </p:cNvSpPr>
          <p:nvPr>
            <p:ph type="title"/>
          </p:nvPr>
        </p:nvSpPr>
        <p:spPr>
          <a:xfrm>
            <a:off x="356712" y="325796"/>
            <a:ext cx="11478574" cy="5934075"/>
          </a:xfrm>
        </p:spPr>
        <p:txBody>
          <a:bodyPr/>
          <a:lstStyle/>
          <a:p>
            <a:r>
              <a:rPr lang="en-GB"/>
              <a:t>GCP – Key Principles</a:t>
            </a:r>
            <a:endParaRPr lang="en-US"/>
          </a:p>
        </p:txBody>
      </p:sp>
      <p:sp>
        <p:nvSpPr>
          <p:cNvPr id="3" name="Date Placeholder 2">
            <a:extLst>
              <a:ext uri="{FF2B5EF4-FFF2-40B4-BE49-F238E27FC236}">
                <a16:creationId xmlns:a16="http://schemas.microsoft.com/office/drawing/2014/main" id="{BD07A552-154F-2EB3-3B69-2BD5F8A5E133}"/>
              </a:ext>
            </a:extLst>
          </p:cNvPr>
          <p:cNvSpPr>
            <a:spLocks noGrp="1"/>
          </p:cNvSpPr>
          <p:nvPr>
            <p:ph type="dt" sz="half" idx="10"/>
          </p:nvPr>
        </p:nvSpPr>
        <p:spPr>
          <a:xfrm>
            <a:off x="10577741" y="6962386"/>
            <a:ext cx="1233647" cy="137270"/>
          </a:xfrm>
        </p:spPr>
        <p:txBody>
          <a:bodyPr/>
          <a:lstStyle/>
          <a:p>
            <a:fld id="{12C3E8DD-F73E-49E8-AD60-24783B046BA1}" type="datetime1">
              <a:rPr lang="en-GB" smtClean="0"/>
              <a:t>30/07/2026</a:t>
            </a:fld>
            <a:endParaRPr lang="en-GB"/>
          </a:p>
        </p:txBody>
      </p:sp>
      <p:sp>
        <p:nvSpPr>
          <p:cNvPr id="4" name="Footer Placeholder 3">
            <a:extLst>
              <a:ext uri="{FF2B5EF4-FFF2-40B4-BE49-F238E27FC236}">
                <a16:creationId xmlns:a16="http://schemas.microsoft.com/office/drawing/2014/main" id="{4A321AD2-A4C4-80AC-77DB-6D0C6C4F2025}"/>
              </a:ext>
            </a:extLst>
          </p:cNvPr>
          <p:cNvSpPr>
            <a:spLocks noGrp="1"/>
          </p:cNvSpPr>
          <p:nvPr>
            <p:ph type="ftr" sz="quarter" idx="11"/>
          </p:nvPr>
        </p:nvSpPr>
        <p:spPr>
          <a:xfrm>
            <a:off x="2120728" y="6394841"/>
            <a:ext cx="3423452" cy="137272"/>
          </a:xfrm>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47A4FD8C-0930-65BB-017C-A5EE334A06FC}"/>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pPr/>
              <a:t>12</a:t>
            </a:fld>
            <a:endParaRPr lang="en-GB"/>
          </a:p>
        </p:txBody>
      </p:sp>
      <p:sp>
        <p:nvSpPr>
          <p:cNvPr id="6" name="Content Placeholder 6">
            <a:extLst>
              <a:ext uri="{FF2B5EF4-FFF2-40B4-BE49-F238E27FC236}">
                <a16:creationId xmlns:a16="http://schemas.microsoft.com/office/drawing/2014/main" id="{06BCF892-8F9A-8098-1DAA-337D9888256F}"/>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sp>
        <p:nvSpPr>
          <p:cNvPr id="7" name="Content Placeholder 6">
            <a:extLst>
              <a:ext uri="{FF2B5EF4-FFF2-40B4-BE49-F238E27FC236}">
                <a16:creationId xmlns:a16="http://schemas.microsoft.com/office/drawing/2014/main" id="{4D107ECC-7476-782A-1CEE-82DD87DC3E43}"/>
              </a:ext>
            </a:extLst>
          </p:cNvPr>
          <p:cNvSpPr txBox="1">
            <a:spLocks/>
          </p:cNvSpPr>
          <p:nvPr/>
        </p:nvSpPr>
        <p:spPr>
          <a:xfrm>
            <a:off x="485354" y="1214002"/>
            <a:ext cx="10515599" cy="4157662"/>
          </a:xfrm>
          <a:prstGeom prst="rect">
            <a:avLst/>
          </a:prstGeom>
        </p:spPr>
        <p:txBody>
          <a:bodyPr vert="horz" lIns="91440" tIns="45720" rIns="91440" bIns="45720" rtlCol="0" anchor="t">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marL="228600" marR="0" lvl="1" fontAlgn="base">
              <a:lnSpc>
                <a:spcPct val="70000"/>
              </a:lnSpc>
              <a:spcBef>
                <a:spcPts val="1000"/>
              </a:spcBef>
              <a:spcAft>
                <a:spcPct val="0"/>
              </a:spcAft>
              <a:buClrTx/>
              <a:buSzTx/>
              <a:tabLst/>
            </a:pPr>
            <a:endParaRPr lang="en-US" altLang="en-US">
              <a:solidFill>
                <a:schemeClr val="bg1"/>
              </a:solidFill>
            </a:endParaRPr>
          </a:p>
          <a:p>
            <a:endParaRPr lang="en-GB" sz="1400">
              <a:solidFill>
                <a:schemeClr val="bg1"/>
              </a:solidFill>
            </a:endParaRPr>
          </a:p>
        </p:txBody>
      </p:sp>
      <p:sp>
        <p:nvSpPr>
          <p:cNvPr id="8" name="Rectangle 2">
            <a:extLst>
              <a:ext uri="{FF2B5EF4-FFF2-40B4-BE49-F238E27FC236}">
                <a16:creationId xmlns:a16="http://schemas.microsoft.com/office/drawing/2014/main" id="{6F21AB5B-AD8B-C520-EA79-62B75FAE9FA6}"/>
              </a:ext>
            </a:extLst>
          </p:cNvPr>
          <p:cNvSpPr txBox="1">
            <a:spLocks noChangeArrowheads="1"/>
          </p:cNvSpPr>
          <p:nvPr/>
        </p:nvSpPr>
        <p:spPr bwMode="auto">
          <a:xfrm>
            <a:off x="488934" y="1215234"/>
            <a:ext cx="11211440" cy="48053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kern="1200">
                <a:solidFill>
                  <a:schemeClr val="tx1"/>
                </a:solidFill>
                <a:latin typeface="Arial" panose="020B0604020202020204" pitchFamily="34" charset="0"/>
                <a:ea typeface="+mn-ea"/>
                <a:cs typeface="+mn-cs"/>
              </a:defRPr>
            </a:lvl1pPr>
            <a:lvl2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b="0" kern="1200">
                <a:solidFill>
                  <a:schemeClr val="tx1"/>
                </a:solidFill>
                <a:latin typeface="Arial" panose="020B0604020202020204" pitchFamily="34" charset="0"/>
                <a:ea typeface="+mn-ea"/>
                <a:cs typeface="+mn-cs"/>
              </a:defRPr>
            </a:lvl2pPr>
            <a:lvl3pPr marL="161991"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323984"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485975"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1885853"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6pPr>
            <a:lvl7pPr marL="2228736"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7pPr>
            <a:lvl8pPr marL="2571618"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8pPr>
            <a:lvl9pPr marL="2914501"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9pPr>
          </a:lstStyle>
          <a:p>
            <a:pPr defTabSz="914400">
              <a:lnSpc>
                <a:spcPct val="100000"/>
              </a:lnSpc>
              <a:buClrTx/>
              <a:buFontTx/>
              <a:buNone/>
            </a:pPr>
            <a:r>
              <a:rPr lang="en-GB" altLang="en-US" sz="1600" b="1">
                <a:solidFill>
                  <a:schemeClr val="accent1"/>
                </a:solidFill>
                <a:latin typeface="+mj-lt"/>
              </a:rPr>
              <a:t>Principle 1: Participant Safety and Ethics</a:t>
            </a:r>
          </a:p>
          <a:p>
            <a:pPr marL="171450" indent="-171450" defTabSz="914400">
              <a:lnSpc>
                <a:spcPct val="100000"/>
              </a:lnSpc>
              <a:buClrTx/>
              <a:buFont typeface="Arial" panose="020B0604020202020204" pitchFamily="34" charset="0"/>
              <a:buChar char="•"/>
            </a:pPr>
            <a:r>
              <a:rPr lang="en-US" altLang="en-US" sz="1200">
                <a:solidFill>
                  <a:srgbClr val="000000"/>
                </a:solidFill>
                <a:latin typeface="+mj-lt"/>
              </a:rPr>
              <a:t>Follow ethical standards (Declaration of Helsinki, GCP and regulations)</a:t>
            </a:r>
            <a:endParaRPr lang="en-US" altLang="en-US" sz="1200">
              <a:solidFill>
                <a:srgbClr val="000000"/>
              </a:solidFill>
              <a:latin typeface="+mj-lt"/>
              <a:cs typeface="Arial"/>
            </a:endParaRPr>
          </a:p>
          <a:p>
            <a:pPr marL="171450" indent="-171450" defTabSz="914400">
              <a:lnSpc>
                <a:spcPct val="100000"/>
              </a:lnSpc>
              <a:buClrTx/>
              <a:buFont typeface="Arial" panose="020B0604020202020204" pitchFamily="34" charset="0"/>
              <a:buChar char="•"/>
            </a:pPr>
            <a:r>
              <a:rPr lang="en-US" altLang="en-US" sz="1200">
                <a:solidFill>
                  <a:srgbClr val="000000"/>
                </a:solidFill>
                <a:latin typeface="+mj-lt"/>
              </a:rPr>
              <a:t>Ensure participant rights, safety and well-being </a:t>
            </a:r>
            <a:r>
              <a:rPr lang="en-US" sz="1200">
                <a:solidFill>
                  <a:srgbClr val="000000"/>
                </a:solidFill>
                <a:latin typeface="+mj-lt"/>
              </a:rPr>
              <a:t>throughout study conduct</a:t>
            </a:r>
            <a:endParaRPr lang="en-US" altLang="en-US" sz="1200">
              <a:solidFill>
                <a:srgbClr val="000000"/>
              </a:solidFill>
              <a:latin typeface="+mj-lt"/>
              <a:cs typeface="Arial"/>
            </a:endParaRPr>
          </a:p>
          <a:p>
            <a:pPr marL="171450" indent="-171450">
              <a:lnSpc>
                <a:spcPct val="100000"/>
              </a:lnSpc>
              <a:buFont typeface="Arial" panose="020B0604020202020204" pitchFamily="34" charset="0"/>
              <a:buChar char="•"/>
            </a:pPr>
            <a:r>
              <a:rPr lang="en-US" altLang="en-US" sz="1200">
                <a:solidFill>
                  <a:srgbClr val="000000"/>
                </a:solidFill>
                <a:latin typeface="+mj-lt"/>
              </a:rPr>
              <a:t>Avoid excluding populations unnecessarily</a:t>
            </a:r>
            <a:endParaRPr lang="en-US" altLang="en-US" sz="1200">
              <a:solidFill>
                <a:srgbClr val="000000"/>
              </a:solidFill>
              <a:latin typeface="+mj-lt"/>
              <a:cs typeface="Arial"/>
            </a:endParaRPr>
          </a:p>
          <a:p>
            <a:pPr marL="171450" indent="-171450">
              <a:lnSpc>
                <a:spcPct val="100000"/>
              </a:lnSpc>
              <a:buFont typeface="Arial" panose="020B0604020202020204" pitchFamily="34" charset="0"/>
              <a:buChar char="•"/>
            </a:pPr>
            <a:r>
              <a:rPr lang="en-US" altLang="en-US" sz="1200">
                <a:solidFill>
                  <a:srgbClr val="000000"/>
                </a:solidFill>
                <a:latin typeface="+mj-lt"/>
              </a:rPr>
              <a:t>Maintain confidentiality and ensure qualified oversight</a:t>
            </a:r>
            <a:endParaRPr lang="en-US" altLang="en-US" sz="1200">
              <a:solidFill>
                <a:srgbClr val="000000"/>
              </a:solidFill>
              <a:latin typeface="+mj-lt"/>
              <a:cs typeface="Arial"/>
            </a:endParaRPr>
          </a:p>
          <a:p>
            <a:pPr>
              <a:lnSpc>
                <a:spcPct val="100000"/>
              </a:lnSpc>
            </a:pPr>
            <a:endParaRPr lang="en-US" altLang="en-US" sz="1200">
              <a:solidFill>
                <a:srgbClr val="000000"/>
              </a:solidFill>
              <a:latin typeface="+mj-lt"/>
            </a:endParaRPr>
          </a:p>
          <a:p>
            <a:pPr>
              <a:lnSpc>
                <a:spcPct val="100000"/>
              </a:lnSpc>
            </a:pPr>
            <a:r>
              <a:rPr lang="en-US" altLang="en-US" sz="1600" b="1">
                <a:solidFill>
                  <a:schemeClr val="accent1"/>
                </a:solidFill>
                <a:latin typeface="+mj-lt"/>
              </a:rPr>
              <a:t>Principle 2: Informed Consent</a:t>
            </a:r>
          </a:p>
          <a:p>
            <a:pPr marL="171450" indent="-171450">
              <a:lnSpc>
                <a:spcPct val="100000"/>
              </a:lnSpc>
              <a:buFont typeface="Arial" panose="020B0604020202020204" pitchFamily="34" charset="0"/>
              <a:buChar char="•"/>
            </a:pPr>
            <a:r>
              <a:rPr lang="en-GB" altLang="en-US" sz="1200">
                <a:latin typeface="+mj-lt"/>
              </a:rPr>
              <a:t>Participation must be voluntary and fully informed </a:t>
            </a:r>
            <a:endParaRPr lang="en-GB" altLang="en-US" sz="1200">
              <a:latin typeface="+mj-lt"/>
              <a:cs typeface="Arial"/>
            </a:endParaRPr>
          </a:p>
          <a:p>
            <a:pPr marL="171450" indent="-171450">
              <a:lnSpc>
                <a:spcPct val="100000"/>
              </a:lnSpc>
              <a:buFont typeface="Arial" panose="020B0604020202020204" pitchFamily="34" charset="0"/>
              <a:buChar char="•"/>
            </a:pPr>
            <a:r>
              <a:rPr lang="en-GB" altLang="en-US" sz="1200">
                <a:latin typeface="+mj-lt"/>
              </a:rPr>
              <a:t>Consent must be freely given and documented </a:t>
            </a:r>
            <a:endParaRPr lang="en-GB" altLang="en-US" sz="1200">
              <a:latin typeface="+mj-lt"/>
              <a:cs typeface="Arial"/>
            </a:endParaRPr>
          </a:p>
          <a:p>
            <a:pPr marL="171450" indent="-171450">
              <a:lnSpc>
                <a:spcPct val="100000"/>
              </a:lnSpc>
              <a:buFont typeface="Arial" panose="020B0604020202020204" pitchFamily="34" charset="0"/>
              <a:buChar char="•"/>
            </a:pPr>
            <a:r>
              <a:rPr lang="en-GB" altLang="en-US" sz="1200">
                <a:latin typeface="+mj-lt"/>
              </a:rPr>
              <a:t>Provide clear, relevant, understandable information; may be adapted for emergency settings </a:t>
            </a:r>
            <a:endParaRPr lang="en-US" altLang="en-US" sz="1200">
              <a:latin typeface="+mj-lt"/>
              <a:cs typeface="Arial"/>
            </a:endParaRPr>
          </a:p>
          <a:p>
            <a:pPr>
              <a:lnSpc>
                <a:spcPct val="100000"/>
              </a:lnSpc>
            </a:pPr>
            <a:endParaRPr lang="en-US" altLang="en-US" sz="1200" b="1">
              <a:latin typeface="+mj-lt"/>
            </a:endParaRPr>
          </a:p>
          <a:p>
            <a:pPr>
              <a:lnSpc>
                <a:spcPct val="100000"/>
              </a:lnSpc>
            </a:pPr>
            <a:r>
              <a:rPr lang="en-US" altLang="en-US" sz="1600" b="1">
                <a:solidFill>
                  <a:schemeClr val="accent1"/>
                </a:solidFill>
                <a:latin typeface="+mj-lt"/>
              </a:rPr>
              <a:t>Principle 3: Independent Review</a:t>
            </a:r>
          </a:p>
          <a:p>
            <a:pPr marL="171450" indent="-171450">
              <a:lnSpc>
                <a:spcPct val="100000"/>
              </a:lnSpc>
              <a:buFont typeface="Arial" panose="020B0604020202020204" pitchFamily="34" charset="0"/>
              <a:buChar char="•"/>
            </a:pPr>
            <a:r>
              <a:rPr lang="en-GB" altLang="en-US" sz="1200">
                <a:latin typeface="+mj-lt"/>
              </a:rPr>
              <a:t>All trials require independent ethical review and approval</a:t>
            </a:r>
            <a:endParaRPr lang="en-GB" altLang="en-US" sz="1200">
              <a:latin typeface="+mj-lt"/>
              <a:cs typeface="Arial"/>
            </a:endParaRPr>
          </a:p>
          <a:p>
            <a:pPr marL="171450" indent="-171450">
              <a:lnSpc>
                <a:spcPct val="100000"/>
              </a:lnSpc>
              <a:buFont typeface="Arial" panose="020B0604020202020204" pitchFamily="34" charset="0"/>
              <a:buChar char="•"/>
            </a:pPr>
            <a:r>
              <a:rPr lang="en-GB" altLang="en-US" sz="1200">
                <a:latin typeface="+mj-lt"/>
              </a:rPr>
              <a:t>Comply with the approved protocol</a:t>
            </a:r>
            <a:endParaRPr lang="en-GB" altLang="en-US" sz="1200">
              <a:latin typeface="+mj-lt"/>
              <a:cs typeface="Arial"/>
            </a:endParaRPr>
          </a:p>
          <a:p>
            <a:pPr marL="171450" indent="-171450">
              <a:lnSpc>
                <a:spcPct val="100000"/>
              </a:lnSpc>
              <a:buFont typeface="Arial" panose="020B0604020202020204" pitchFamily="34" charset="0"/>
              <a:buChar char="•"/>
            </a:pPr>
            <a:endParaRPr lang="en-GB" altLang="en-US" sz="1400">
              <a:latin typeface="+mj-lt"/>
              <a:cs typeface="Arial"/>
            </a:endParaRPr>
          </a:p>
          <a:p>
            <a:pPr>
              <a:lnSpc>
                <a:spcPct val="100000"/>
              </a:lnSpc>
            </a:pPr>
            <a:r>
              <a:rPr lang="en-GB" sz="1600" b="1">
                <a:solidFill>
                  <a:schemeClr val="tx2"/>
                </a:solidFill>
                <a:latin typeface="+mj-lt"/>
                <a:cs typeface="Arial"/>
              </a:rPr>
              <a:t>Principle 4: </a:t>
            </a:r>
            <a:r>
              <a:rPr lang="en-US" sz="1600" b="1">
                <a:solidFill>
                  <a:schemeClr val="tx2"/>
                </a:solidFill>
                <a:latin typeface="+mj-lt"/>
                <a:cs typeface="Arial"/>
              </a:rPr>
              <a:t>Scientific Soundness</a:t>
            </a:r>
            <a:endParaRPr lang="en-US" sz="1600">
              <a:solidFill>
                <a:schemeClr val="tx2"/>
              </a:solidFill>
              <a:latin typeface="+mj-lt"/>
              <a:cs typeface="Arial"/>
            </a:endParaRPr>
          </a:p>
          <a:p>
            <a:pPr marL="171450" indent="-171450">
              <a:lnSpc>
                <a:spcPct val="100000"/>
              </a:lnSpc>
              <a:buFont typeface="Arial,Sans-Serif" panose="020B0604020202020204" pitchFamily="34" charset="0"/>
              <a:buChar char="•"/>
            </a:pPr>
            <a:r>
              <a:rPr lang="en-GB" sz="1200">
                <a:latin typeface="+mj-lt"/>
                <a:cs typeface="Arial"/>
              </a:rPr>
              <a:t>Study must be scientifically robust and evidence based</a:t>
            </a:r>
            <a:endParaRPr lang="en-US" sz="1200">
              <a:latin typeface="+mj-lt"/>
              <a:cs typeface="Arial"/>
            </a:endParaRPr>
          </a:p>
          <a:p>
            <a:pPr marL="171450" indent="-171450">
              <a:lnSpc>
                <a:spcPct val="100000"/>
              </a:lnSpc>
              <a:buFont typeface="Arial,Sans-Serif" panose="020B0604020202020204" pitchFamily="34" charset="0"/>
              <a:buChar char="•"/>
            </a:pPr>
            <a:r>
              <a:rPr lang="en-GB" sz="1200">
                <a:latin typeface="+mj-lt"/>
                <a:cs typeface="Arial"/>
              </a:rPr>
              <a:t>Design should reflect current knowledge of the therapeutic area</a:t>
            </a:r>
            <a:endParaRPr lang="en-US" sz="1200">
              <a:latin typeface="+mj-lt"/>
              <a:cs typeface="Arial"/>
            </a:endParaRPr>
          </a:p>
          <a:p>
            <a:pPr marL="171450" indent="-171450">
              <a:lnSpc>
                <a:spcPct val="100000"/>
              </a:lnSpc>
              <a:buFont typeface="Arial,Sans-Serif" panose="020B0604020202020204" pitchFamily="34" charset="0"/>
              <a:buChar char="•"/>
            </a:pPr>
            <a:r>
              <a:rPr lang="en-GB" sz="1200">
                <a:latin typeface="+mj-lt"/>
                <a:cs typeface="Arial"/>
              </a:rPr>
              <a:t>Protocol may be updated as new evidence emerges</a:t>
            </a:r>
            <a:endParaRPr lang="en-US" sz="1200">
              <a:latin typeface="+mj-lt"/>
              <a:cs typeface="Arial"/>
            </a:endParaRPr>
          </a:p>
          <a:p>
            <a:pPr marL="171450" indent="-171450">
              <a:lnSpc>
                <a:spcPct val="100000"/>
              </a:lnSpc>
              <a:buFont typeface="Arial,Sans-Serif" panose="020B0604020202020204" pitchFamily="34" charset="0"/>
              <a:buChar char="•"/>
            </a:pPr>
            <a:endParaRPr lang="en-GB" sz="1200">
              <a:solidFill>
                <a:srgbClr val="000000"/>
              </a:solidFill>
              <a:latin typeface="+mj-lt"/>
              <a:cs typeface="Arial"/>
            </a:endParaRPr>
          </a:p>
          <a:p>
            <a:pPr>
              <a:lnSpc>
                <a:spcPct val="100000"/>
              </a:lnSpc>
            </a:pPr>
            <a:r>
              <a:rPr lang="en-GB" sz="1600" b="1">
                <a:solidFill>
                  <a:schemeClr val="accent1"/>
                </a:solidFill>
                <a:latin typeface="+mj-lt"/>
                <a:cs typeface="Arial"/>
              </a:rPr>
              <a:t>Principle 5: Qualified Staff</a:t>
            </a:r>
            <a:endParaRPr lang="en-US" sz="1600">
              <a:solidFill>
                <a:schemeClr val="accent1"/>
              </a:solidFill>
              <a:latin typeface="+mj-lt"/>
              <a:cs typeface="Arial"/>
            </a:endParaRPr>
          </a:p>
          <a:p>
            <a:pPr marL="171450" indent="-171450">
              <a:lnSpc>
                <a:spcPct val="100000"/>
              </a:lnSpc>
              <a:buFont typeface="Arial,Sans-Serif" panose="020B0604020202020204" pitchFamily="34" charset="0"/>
              <a:buChar char="•"/>
            </a:pPr>
            <a:r>
              <a:rPr lang="en-GB" sz="1200">
                <a:latin typeface="+mj-lt"/>
                <a:cs typeface="Arial"/>
              </a:rPr>
              <a:t>Conducted by appropriately trained and experienced staff</a:t>
            </a:r>
            <a:endParaRPr lang="en-US" sz="1200">
              <a:latin typeface="+mj-lt"/>
              <a:cs typeface="Arial"/>
            </a:endParaRPr>
          </a:p>
          <a:p>
            <a:pPr marL="171450" indent="-171450">
              <a:lnSpc>
                <a:spcPct val="100000"/>
              </a:lnSpc>
              <a:buFont typeface="Arial,Sans-Serif" panose="020B0604020202020204" pitchFamily="34" charset="0"/>
              <a:buChar char="•"/>
            </a:pPr>
            <a:r>
              <a:rPr lang="en-GB" sz="1200">
                <a:latin typeface="+mj-lt"/>
                <a:cs typeface="Arial"/>
              </a:rPr>
              <a:t>Investigators must be suitably qualified with an appropriate medical registration (non-medical investigators require medical oversight)</a:t>
            </a:r>
            <a:endParaRPr lang="en-GB"/>
          </a:p>
        </p:txBody>
      </p:sp>
      <p:sp>
        <p:nvSpPr>
          <p:cNvPr id="11" name="TextBox 10">
            <a:extLst>
              <a:ext uri="{FF2B5EF4-FFF2-40B4-BE49-F238E27FC236}">
                <a16:creationId xmlns:a16="http://schemas.microsoft.com/office/drawing/2014/main" id="{2DD66D82-6E7C-98BC-64C2-16D536C70D7E}"/>
              </a:ext>
            </a:extLst>
          </p:cNvPr>
          <p:cNvSpPr txBox="1"/>
          <p:nvPr/>
        </p:nvSpPr>
        <p:spPr>
          <a:xfrm>
            <a:off x="7294283" y="6394841"/>
            <a:ext cx="4715125" cy="250261"/>
          </a:xfrm>
          <a:prstGeom prst="rect">
            <a:avLst/>
          </a:prstGeom>
          <a:noFill/>
        </p:spPr>
        <p:txBody>
          <a:bodyPr wrap="square">
            <a:spAutoFit/>
          </a:bodyPr>
          <a:lstStyle/>
          <a:p>
            <a:pPr>
              <a:lnSpc>
                <a:spcPct val="105000"/>
              </a:lnSpc>
            </a:pPr>
            <a:r>
              <a:rPr lang="en-GB" sz="1050">
                <a:solidFill>
                  <a:schemeClr val="accent3"/>
                </a:solidFill>
                <a:hlinkClick r:id="rId3"/>
              </a:rPr>
              <a:t>ICH HARMONISED GUIDELINE FOR GOOD CLINICAL PRACTICE E6(R3) </a:t>
            </a:r>
            <a:endParaRPr lang="en-GB" sz="1050">
              <a:solidFill>
                <a:schemeClr val="accent3"/>
              </a:solidFill>
            </a:endParaRPr>
          </a:p>
        </p:txBody>
      </p:sp>
    </p:spTree>
    <p:extLst>
      <p:ext uri="{BB962C8B-B14F-4D97-AF65-F5344CB8AC3E}">
        <p14:creationId xmlns:p14="http://schemas.microsoft.com/office/powerpoint/2010/main" val="351888550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DB3EC-DC25-E92A-6C81-91C7040F8B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1BE58F-3264-D363-96E9-674E7CA574D9}"/>
              </a:ext>
            </a:extLst>
          </p:cNvPr>
          <p:cNvSpPr>
            <a:spLocks noGrp="1"/>
          </p:cNvSpPr>
          <p:nvPr>
            <p:ph type="title"/>
          </p:nvPr>
        </p:nvSpPr>
        <p:spPr>
          <a:xfrm>
            <a:off x="356712" y="325796"/>
            <a:ext cx="11478574" cy="5934075"/>
          </a:xfrm>
        </p:spPr>
        <p:txBody>
          <a:bodyPr/>
          <a:lstStyle/>
          <a:p>
            <a:r>
              <a:rPr lang="en-GB"/>
              <a:t>GCP – Key Principles</a:t>
            </a:r>
            <a:endParaRPr lang="en-US"/>
          </a:p>
        </p:txBody>
      </p:sp>
      <p:sp>
        <p:nvSpPr>
          <p:cNvPr id="3" name="Date Placeholder 2">
            <a:extLst>
              <a:ext uri="{FF2B5EF4-FFF2-40B4-BE49-F238E27FC236}">
                <a16:creationId xmlns:a16="http://schemas.microsoft.com/office/drawing/2014/main" id="{3E992AC7-294A-C1D6-5145-680D6BEB1E65}"/>
              </a:ext>
            </a:extLst>
          </p:cNvPr>
          <p:cNvSpPr>
            <a:spLocks noGrp="1"/>
          </p:cNvSpPr>
          <p:nvPr>
            <p:ph type="dt" sz="half" idx="10"/>
          </p:nvPr>
        </p:nvSpPr>
        <p:spPr>
          <a:xfrm>
            <a:off x="10577741" y="6962386"/>
            <a:ext cx="1233647" cy="137270"/>
          </a:xfrm>
        </p:spPr>
        <p:txBody>
          <a:bodyPr/>
          <a:lstStyle/>
          <a:p>
            <a:fld id="{E30863A7-A7C2-4BE6-9B55-8A813C845E7D}" type="datetime1">
              <a:rPr lang="en-GB" smtClean="0"/>
              <a:t>30/07/2026</a:t>
            </a:fld>
            <a:endParaRPr lang="en-GB"/>
          </a:p>
        </p:txBody>
      </p:sp>
      <p:sp>
        <p:nvSpPr>
          <p:cNvPr id="4" name="Footer Placeholder 3">
            <a:extLst>
              <a:ext uri="{FF2B5EF4-FFF2-40B4-BE49-F238E27FC236}">
                <a16:creationId xmlns:a16="http://schemas.microsoft.com/office/drawing/2014/main" id="{FC95A1F9-35F1-E98D-08B1-E11799CD3407}"/>
              </a:ext>
            </a:extLst>
          </p:cNvPr>
          <p:cNvSpPr>
            <a:spLocks noGrp="1"/>
          </p:cNvSpPr>
          <p:nvPr>
            <p:ph type="ftr" sz="quarter" idx="11"/>
          </p:nvPr>
        </p:nvSpPr>
        <p:spPr>
          <a:xfrm>
            <a:off x="2120728" y="6394841"/>
            <a:ext cx="3423452" cy="137272"/>
          </a:xfrm>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A8660AB9-1B7B-7525-BA5A-E17A6D560884}"/>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pPr/>
              <a:t>13</a:t>
            </a:fld>
            <a:endParaRPr lang="en-GB"/>
          </a:p>
        </p:txBody>
      </p:sp>
      <p:sp>
        <p:nvSpPr>
          <p:cNvPr id="6" name="Content Placeholder 6">
            <a:extLst>
              <a:ext uri="{FF2B5EF4-FFF2-40B4-BE49-F238E27FC236}">
                <a16:creationId xmlns:a16="http://schemas.microsoft.com/office/drawing/2014/main" id="{A245EC1C-4DAE-16B2-0836-DD45B4998C19}"/>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sp>
        <p:nvSpPr>
          <p:cNvPr id="7" name="Content Placeholder 6">
            <a:extLst>
              <a:ext uri="{FF2B5EF4-FFF2-40B4-BE49-F238E27FC236}">
                <a16:creationId xmlns:a16="http://schemas.microsoft.com/office/drawing/2014/main" id="{7CCAB510-9DB5-B6FE-19E5-828B7CA0B9A4}"/>
              </a:ext>
            </a:extLst>
          </p:cNvPr>
          <p:cNvSpPr txBox="1">
            <a:spLocks/>
          </p:cNvSpPr>
          <p:nvPr/>
        </p:nvSpPr>
        <p:spPr>
          <a:xfrm>
            <a:off x="485354" y="1214002"/>
            <a:ext cx="10515599" cy="4157662"/>
          </a:xfrm>
          <a:prstGeom prst="rect">
            <a:avLst/>
          </a:prstGeom>
        </p:spPr>
        <p:txBody>
          <a:bodyPr vert="horz" lIns="91440" tIns="45720" rIns="91440" bIns="45720" rtlCol="0" anchor="t">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marL="228600" marR="0" lvl="1" fontAlgn="base">
              <a:lnSpc>
                <a:spcPct val="70000"/>
              </a:lnSpc>
              <a:spcBef>
                <a:spcPts val="1000"/>
              </a:spcBef>
              <a:spcAft>
                <a:spcPct val="0"/>
              </a:spcAft>
              <a:buClrTx/>
              <a:buSzTx/>
              <a:tabLst/>
            </a:pPr>
            <a:endParaRPr lang="en-US" altLang="en-US">
              <a:solidFill>
                <a:schemeClr val="bg1"/>
              </a:solidFill>
            </a:endParaRPr>
          </a:p>
          <a:p>
            <a:endParaRPr lang="en-GB" sz="1400">
              <a:solidFill>
                <a:schemeClr val="bg1"/>
              </a:solidFill>
            </a:endParaRPr>
          </a:p>
        </p:txBody>
      </p:sp>
      <p:sp>
        <p:nvSpPr>
          <p:cNvPr id="8" name="Rectangle 2">
            <a:extLst>
              <a:ext uri="{FF2B5EF4-FFF2-40B4-BE49-F238E27FC236}">
                <a16:creationId xmlns:a16="http://schemas.microsoft.com/office/drawing/2014/main" id="{253D2A69-A67B-EF85-C6E4-68C997E54DC3}"/>
              </a:ext>
            </a:extLst>
          </p:cNvPr>
          <p:cNvSpPr txBox="1">
            <a:spLocks noChangeArrowheads="1"/>
          </p:cNvSpPr>
          <p:nvPr/>
        </p:nvSpPr>
        <p:spPr bwMode="auto">
          <a:xfrm>
            <a:off x="488934" y="1109535"/>
            <a:ext cx="11211440" cy="50167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kern="1200">
                <a:solidFill>
                  <a:schemeClr val="tx1"/>
                </a:solidFill>
                <a:latin typeface="Arial" panose="020B0604020202020204" pitchFamily="34" charset="0"/>
                <a:ea typeface="+mn-ea"/>
                <a:cs typeface="+mn-cs"/>
              </a:defRPr>
            </a:lvl1pPr>
            <a:lvl2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b="0" kern="1200">
                <a:solidFill>
                  <a:schemeClr val="tx1"/>
                </a:solidFill>
                <a:latin typeface="Arial" panose="020B0604020202020204" pitchFamily="34" charset="0"/>
                <a:ea typeface="+mn-ea"/>
                <a:cs typeface="+mn-cs"/>
              </a:defRPr>
            </a:lvl2pPr>
            <a:lvl3pPr marL="161991"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323984"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485975"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1885853"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6pPr>
            <a:lvl7pPr marL="2228736"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7pPr>
            <a:lvl8pPr marL="2571618"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8pPr>
            <a:lvl9pPr marL="2914501"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9pPr>
          </a:lstStyle>
          <a:p>
            <a:pPr defTabSz="914400">
              <a:lnSpc>
                <a:spcPct val="100000"/>
              </a:lnSpc>
            </a:pPr>
            <a:r>
              <a:rPr lang="en-GB" sz="1600" b="1">
                <a:solidFill>
                  <a:schemeClr val="tx2"/>
                </a:solidFill>
                <a:latin typeface="+mj-lt"/>
              </a:rPr>
              <a:t>Principle 6: Quality by Design</a:t>
            </a:r>
            <a:endParaRPr lang="en-US" sz="1600">
              <a:solidFill>
                <a:srgbClr val="000000"/>
              </a:solidFill>
              <a:latin typeface="+mj-lt"/>
            </a:endParaRPr>
          </a:p>
          <a:p>
            <a:pPr marL="171450" indent="-171450" defTabSz="914400">
              <a:lnSpc>
                <a:spcPct val="100000"/>
              </a:lnSpc>
              <a:buClr>
                <a:srgbClr val="C71585"/>
              </a:buClr>
              <a:buFont typeface="Arial,Sans-Serif"/>
              <a:buChar char="•"/>
            </a:pPr>
            <a:r>
              <a:rPr lang="en-GB" sz="1200">
                <a:solidFill>
                  <a:srgbClr val="000000"/>
                </a:solidFill>
                <a:latin typeface="+mj-lt"/>
              </a:rPr>
              <a:t>Quality should be built into trial design from the start</a:t>
            </a:r>
            <a:endParaRPr lang="en-US" sz="1200">
              <a:solidFill>
                <a:srgbClr val="000000"/>
              </a:solidFill>
              <a:latin typeface="+mj-lt"/>
              <a:cs typeface="Arial"/>
            </a:endParaRPr>
          </a:p>
          <a:p>
            <a:pPr marL="171450" indent="-171450" defTabSz="914400">
              <a:lnSpc>
                <a:spcPct val="100000"/>
              </a:lnSpc>
              <a:buClr>
                <a:srgbClr val="C71585"/>
              </a:buClr>
              <a:buFont typeface="Arial,Sans-Serif"/>
              <a:buChar char="•"/>
            </a:pPr>
            <a:r>
              <a:rPr lang="en-GB" sz="1200">
                <a:solidFill>
                  <a:srgbClr val="000000"/>
                </a:solidFill>
                <a:latin typeface="+mj-lt"/>
              </a:rPr>
              <a:t>Focus on participant safety and reliable data</a:t>
            </a:r>
            <a:endParaRPr lang="en-US" sz="1200">
              <a:solidFill>
                <a:srgbClr val="000000"/>
              </a:solidFill>
              <a:latin typeface="+mj-lt"/>
            </a:endParaRPr>
          </a:p>
          <a:p>
            <a:pPr marL="171450" indent="-171450" defTabSz="914400">
              <a:lnSpc>
                <a:spcPct val="100000"/>
              </a:lnSpc>
              <a:buClr>
                <a:srgbClr val="C71585"/>
              </a:buClr>
              <a:buFont typeface="Arial,Sans-Serif"/>
              <a:buChar char="•"/>
            </a:pPr>
            <a:r>
              <a:rPr lang="en-GB" sz="1200">
                <a:solidFill>
                  <a:srgbClr val="000000"/>
                </a:solidFill>
                <a:latin typeface="+mj-lt"/>
              </a:rPr>
              <a:t>Avoid unnecessary procedures and monitor compliance </a:t>
            </a:r>
            <a:endParaRPr lang="en-US" sz="1200">
              <a:solidFill>
                <a:srgbClr val="000000"/>
              </a:solidFill>
              <a:latin typeface="+mj-lt"/>
              <a:cs typeface="Arial"/>
            </a:endParaRPr>
          </a:p>
          <a:p>
            <a:pPr marL="171450" indent="-171450">
              <a:lnSpc>
                <a:spcPct val="100000"/>
              </a:lnSpc>
              <a:buFont typeface="Arial,Sans-Serif"/>
              <a:buChar char="•"/>
            </a:pPr>
            <a:endParaRPr lang="en-GB" sz="1200">
              <a:solidFill>
                <a:srgbClr val="000000"/>
              </a:solidFill>
              <a:latin typeface="+mj-lt"/>
              <a:cs typeface="Arial"/>
            </a:endParaRPr>
          </a:p>
          <a:p>
            <a:pPr>
              <a:lnSpc>
                <a:spcPct val="100000"/>
              </a:lnSpc>
            </a:pPr>
            <a:r>
              <a:rPr lang="en-GB" sz="1600" b="1">
                <a:solidFill>
                  <a:schemeClr val="tx2"/>
                </a:solidFill>
                <a:latin typeface="+mj-lt"/>
              </a:rPr>
              <a:t>Principle 7: Risk-Proportionality</a:t>
            </a:r>
            <a:endParaRPr lang="en-US" sz="1600">
              <a:solidFill>
                <a:srgbClr val="000000"/>
              </a:solidFill>
              <a:latin typeface="+mj-lt"/>
              <a:cs typeface="Arial"/>
            </a:endParaRPr>
          </a:p>
          <a:p>
            <a:pPr marL="171450" indent="-171450">
              <a:lnSpc>
                <a:spcPct val="100000"/>
              </a:lnSpc>
              <a:buFont typeface="Arial,Sans-Serif"/>
              <a:buChar char="•"/>
            </a:pPr>
            <a:r>
              <a:rPr lang="en-GB" sz="1200">
                <a:latin typeface="+mj-lt"/>
              </a:rPr>
              <a:t>Ensure trial design and processes are risk proportionate and aligned with data collection (minimise burden on participants and investigators)</a:t>
            </a:r>
            <a:endParaRPr lang="en-US" sz="1200">
              <a:latin typeface="+mj-lt"/>
              <a:cs typeface="Arial"/>
            </a:endParaRPr>
          </a:p>
          <a:p>
            <a:pPr marL="171450" indent="-171450">
              <a:lnSpc>
                <a:spcPct val="100000"/>
              </a:lnSpc>
              <a:buFont typeface="Arial,Sans-Serif"/>
              <a:buChar char="•"/>
            </a:pPr>
            <a:r>
              <a:rPr lang="en-GB" sz="1200">
                <a:latin typeface="+mj-lt"/>
              </a:rPr>
              <a:t>Apply risk-based practices in line with GCP and sponsor guidance</a:t>
            </a:r>
            <a:endParaRPr lang="en-US"/>
          </a:p>
          <a:p>
            <a:pPr>
              <a:lnSpc>
                <a:spcPct val="100000"/>
              </a:lnSpc>
            </a:pPr>
            <a:endParaRPr lang="en-US" altLang="en-US" sz="1200" b="1">
              <a:latin typeface="+mj-lt"/>
            </a:endParaRPr>
          </a:p>
          <a:p>
            <a:pPr>
              <a:lnSpc>
                <a:spcPct val="100000"/>
              </a:lnSpc>
            </a:pPr>
            <a:r>
              <a:rPr lang="en-GB" sz="1600" b="1">
                <a:solidFill>
                  <a:schemeClr val="tx2"/>
                </a:solidFill>
                <a:latin typeface="+mj-lt"/>
              </a:rPr>
              <a:t>Principle 8: Clear Protocols</a:t>
            </a:r>
            <a:endParaRPr lang="en-US" sz="1600">
              <a:solidFill>
                <a:schemeClr val="tx2"/>
              </a:solidFill>
              <a:latin typeface="+mj-lt"/>
            </a:endParaRPr>
          </a:p>
          <a:p>
            <a:pPr marL="171450" indent="-171450">
              <a:lnSpc>
                <a:spcPct val="100000"/>
              </a:lnSpc>
              <a:buFont typeface="Arial,Sans-Serif"/>
              <a:buChar char="•"/>
            </a:pPr>
            <a:r>
              <a:rPr lang="en-GB" sz="1200">
                <a:solidFill>
                  <a:srgbClr val="000000"/>
                </a:solidFill>
                <a:latin typeface="+mj-lt"/>
              </a:rPr>
              <a:t>Protocol should be clear, concise, feasible, </a:t>
            </a:r>
            <a:r>
              <a:rPr lang="en-GB" sz="1200">
                <a:latin typeface="+mj-lt"/>
              </a:rPr>
              <a:t>and aligned with trial objectives</a:t>
            </a:r>
            <a:endParaRPr lang="en-GB" sz="1200">
              <a:latin typeface="+mj-lt"/>
              <a:cs typeface="Arial"/>
            </a:endParaRPr>
          </a:p>
          <a:p>
            <a:pPr marL="171450" indent="-171450">
              <a:lnSpc>
                <a:spcPct val="100000"/>
              </a:lnSpc>
              <a:buFont typeface="Arial,Sans-Serif"/>
              <a:buChar char="•"/>
            </a:pPr>
            <a:r>
              <a:rPr lang="en-GB" sz="1200">
                <a:latin typeface="+mj-lt"/>
              </a:rPr>
              <a:t>Support transparency and reproducibility</a:t>
            </a:r>
            <a:endParaRPr lang="en-US" sz="1200">
              <a:latin typeface="+mj-lt"/>
            </a:endParaRPr>
          </a:p>
          <a:p>
            <a:pPr marL="171450" indent="-171450">
              <a:lnSpc>
                <a:spcPct val="100000"/>
              </a:lnSpc>
              <a:buFont typeface="Arial,Sans-Serif"/>
              <a:buChar char="•"/>
            </a:pPr>
            <a:r>
              <a:rPr lang="en-GB" sz="1200">
                <a:latin typeface="+mj-lt"/>
              </a:rPr>
              <a:t>Know where to access key documents (e.g. monitoring and data management plans)</a:t>
            </a:r>
            <a:endParaRPr lang="en-US" sz="1200">
              <a:latin typeface="+mj-lt"/>
              <a:cs typeface="Arial"/>
            </a:endParaRPr>
          </a:p>
          <a:p>
            <a:pPr marL="171450" indent="-171450">
              <a:lnSpc>
                <a:spcPct val="100000"/>
              </a:lnSpc>
              <a:buFont typeface="Arial,Sans-Serif"/>
              <a:buChar char="•"/>
            </a:pPr>
            <a:endParaRPr lang="en-GB" sz="1200">
              <a:latin typeface="+mj-lt"/>
              <a:cs typeface="Arial"/>
            </a:endParaRPr>
          </a:p>
          <a:p>
            <a:pPr>
              <a:lnSpc>
                <a:spcPct val="100000"/>
              </a:lnSpc>
            </a:pPr>
            <a:r>
              <a:rPr lang="en-GB" sz="1600" b="1">
                <a:solidFill>
                  <a:schemeClr val="accent1"/>
                </a:solidFill>
                <a:latin typeface="+mj-lt"/>
                <a:cs typeface="Arial"/>
              </a:rPr>
              <a:t>Principle 9: Reliable Results</a:t>
            </a:r>
            <a:endParaRPr lang="en-US" sz="1600">
              <a:solidFill>
                <a:schemeClr val="accent1"/>
              </a:solidFill>
              <a:latin typeface="+mj-lt"/>
              <a:cs typeface="Arial"/>
            </a:endParaRPr>
          </a:p>
          <a:p>
            <a:pPr marL="171450" indent="-171450">
              <a:lnSpc>
                <a:spcPct val="100000"/>
              </a:lnSpc>
              <a:buFont typeface="Arial,Sans-Serif"/>
              <a:buChar char="•"/>
            </a:pPr>
            <a:r>
              <a:rPr lang="en-GB" sz="1200">
                <a:latin typeface="+mj-lt"/>
                <a:cs typeface="Arial"/>
              </a:rPr>
              <a:t>Ensure accurate, complete, and timely data collection</a:t>
            </a:r>
            <a:endParaRPr lang="en-US" sz="1200">
              <a:latin typeface="+mj-lt"/>
              <a:cs typeface="Arial"/>
            </a:endParaRPr>
          </a:p>
          <a:p>
            <a:pPr marL="171450" indent="-171450">
              <a:lnSpc>
                <a:spcPct val="100000"/>
              </a:lnSpc>
              <a:buFont typeface="Arial,Sans-Serif"/>
              <a:buChar char="•"/>
            </a:pPr>
            <a:r>
              <a:rPr lang="en-GB" sz="1200">
                <a:latin typeface="+mj-lt"/>
                <a:cs typeface="Arial"/>
              </a:rPr>
              <a:t>Follow protocol and report deviations</a:t>
            </a:r>
            <a:endParaRPr lang="en-US" sz="1200">
              <a:latin typeface="+mj-lt"/>
              <a:cs typeface="Arial"/>
            </a:endParaRPr>
          </a:p>
          <a:p>
            <a:pPr marL="171450" indent="-171450">
              <a:lnSpc>
                <a:spcPct val="100000"/>
              </a:lnSpc>
              <a:buFont typeface="Arial,Sans-Serif"/>
              <a:buChar char="•"/>
            </a:pPr>
            <a:r>
              <a:rPr lang="en-GB" sz="1200">
                <a:latin typeface="+mj-lt"/>
                <a:cs typeface="Arial"/>
              </a:rPr>
              <a:t>Use validated systems for data capture and maintain clear documentation</a:t>
            </a:r>
            <a:endParaRPr lang="en-US" sz="1200">
              <a:latin typeface="+mj-lt"/>
              <a:cs typeface="Arial"/>
            </a:endParaRPr>
          </a:p>
          <a:p>
            <a:pPr marL="171450" indent="-171450">
              <a:lnSpc>
                <a:spcPct val="100000"/>
              </a:lnSpc>
              <a:buFont typeface="Arial,Sans-Serif"/>
              <a:buChar char="•"/>
            </a:pPr>
            <a:r>
              <a:rPr lang="en-GB" sz="1200">
                <a:latin typeface="+mj-lt"/>
                <a:cs typeface="Arial"/>
              </a:rPr>
              <a:t>Support participant compliance and contribute to data quality</a:t>
            </a:r>
            <a:endParaRPr lang="en-US" sz="1200">
              <a:latin typeface="+mj-lt"/>
              <a:cs typeface="Arial"/>
            </a:endParaRPr>
          </a:p>
          <a:p>
            <a:pPr>
              <a:lnSpc>
                <a:spcPct val="100000"/>
              </a:lnSpc>
            </a:pPr>
            <a:endParaRPr lang="en-GB" sz="1200">
              <a:solidFill>
                <a:srgbClr val="000000"/>
              </a:solidFill>
              <a:latin typeface="+mj-lt"/>
              <a:cs typeface="Arial"/>
            </a:endParaRPr>
          </a:p>
          <a:p>
            <a:pPr>
              <a:lnSpc>
                <a:spcPct val="100000"/>
              </a:lnSpc>
            </a:pPr>
            <a:r>
              <a:rPr lang="en-GB" sz="1600" b="1">
                <a:solidFill>
                  <a:schemeClr val="accent1"/>
                </a:solidFill>
                <a:latin typeface="+mj-lt"/>
                <a:cs typeface="Arial"/>
              </a:rPr>
              <a:t>Principle 10: Roles and Responsibilities</a:t>
            </a:r>
            <a:endParaRPr lang="en-US" sz="1600">
              <a:solidFill>
                <a:srgbClr val="000000"/>
              </a:solidFill>
              <a:latin typeface="+mj-lt"/>
              <a:cs typeface="Arial"/>
            </a:endParaRPr>
          </a:p>
          <a:p>
            <a:pPr marL="171450" indent="-171450">
              <a:lnSpc>
                <a:spcPct val="100000"/>
              </a:lnSpc>
              <a:buFont typeface="Arial,Sans-Serif"/>
              <a:buChar char="•"/>
            </a:pPr>
            <a:r>
              <a:rPr lang="en-GB" sz="1200">
                <a:latin typeface="+mj-lt"/>
                <a:cs typeface="Arial"/>
              </a:rPr>
              <a:t>Roles and responsibilities should be clear and documented</a:t>
            </a:r>
            <a:endParaRPr lang="en-US" sz="1200">
              <a:latin typeface="+mj-lt"/>
              <a:cs typeface="Arial"/>
            </a:endParaRPr>
          </a:p>
          <a:p>
            <a:pPr marL="171450" indent="-171450">
              <a:lnSpc>
                <a:spcPct val="100000"/>
              </a:lnSpc>
              <a:buFont typeface="Arial,Sans-Serif"/>
              <a:buChar char="•"/>
            </a:pPr>
            <a:r>
              <a:rPr lang="en-GB" sz="1200">
                <a:latin typeface="+mj-lt"/>
                <a:cs typeface="Arial"/>
              </a:rPr>
              <a:t>Work within delegated tasks and limits</a:t>
            </a:r>
            <a:endParaRPr lang="en-US" sz="1200">
              <a:latin typeface="+mj-lt"/>
              <a:cs typeface="Arial"/>
            </a:endParaRPr>
          </a:p>
          <a:p>
            <a:pPr marL="171450" indent="-171450">
              <a:lnSpc>
                <a:spcPct val="100000"/>
              </a:lnSpc>
              <a:buFont typeface="Arial,Sans-Serif"/>
              <a:buChar char="•"/>
            </a:pPr>
            <a:r>
              <a:rPr lang="en-GB" sz="1200">
                <a:latin typeface="+mj-lt"/>
                <a:cs typeface="Arial"/>
              </a:rPr>
              <a:t>Record all activities and maintain training</a:t>
            </a:r>
            <a:endParaRPr lang="en-US" sz="1200">
              <a:latin typeface="+mj-lt"/>
              <a:cs typeface="Arial"/>
            </a:endParaRPr>
          </a:p>
          <a:p>
            <a:pPr marL="171450" indent="-171450">
              <a:lnSpc>
                <a:spcPct val="100000"/>
              </a:lnSpc>
              <a:buFont typeface="Arial,Sans-Serif"/>
              <a:buChar char="•"/>
            </a:pPr>
            <a:r>
              <a:rPr lang="en-GB" sz="1200">
                <a:latin typeface="+mj-lt"/>
                <a:cs typeface="Arial"/>
              </a:rPr>
              <a:t>Escalate issues and support team accountability</a:t>
            </a:r>
            <a:endParaRPr lang="en-GB">
              <a:cs typeface="Arial"/>
            </a:endParaRPr>
          </a:p>
        </p:txBody>
      </p:sp>
      <p:sp>
        <p:nvSpPr>
          <p:cNvPr id="11" name="TextBox 10">
            <a:extLst>
              <a:ext uri="{FF2B5EF4-FFF2-40B4-BE49-F238E27FC236}">
                <a16:creationId xmlns:a16="http://schemas.microsoft.com/office/drawing/2014/main" id="{1052F437-8385-9FE0-4493-9A57D3763DB8}"/>
              </a:ext>
            </a:extLst>
          </p:cNvPr>
          <p:cNvSpPr txBox="1"/>
          <p:nvPr/>
        </p:nvSpPr>
        <p:spPr>
          <a:xfrm>
            <a:off x="7294283" y="6394841"/>
            <a:ext cx="4715125" cy="250261"/>
          </a:xfrm>
          <a:prstGeom prst="rect">
            <a:avLst/>
          </a:prstGeom>
          <a:noFill/>
        </p:spPr>
        <p:txBody>
          <a:bodyPr wrap="square">
            <a:spAutoFit/>
          </a:bodyPr>
          <a:lstStyle/>
          <a:p>
            <a:pPr>
              <a:lnSpc>
                <a:spcPct val="105000"/>
              </a:lnSpc>
            </a:pPr>
            <a:r>
              <a:rPr lang="en-GB" sz="1050">
                <a:solidFill>
                  <a:schemeClr val="accent3"/>
                </a:solidFill>
                <a:hlinkClick r:id="rId3"/>
              </a:rPr>
              <a:t>ICH HARMONISED GUIDELINE FOR GOOD CLINICAL PRACTICE E6(R3) </a:t>
            </a:r>
            <a:endParaRPr lang="en-GB" sz="1050">
              <a:solidFill>
                <a:schemeClr val="accent3"/>
              </a:solidFill>
            </a:endParaRPr>
          </a:p>
        </p:txBody>
      </p:sp>
    </p:spTree>
    <p:extLst>
      <p:ext uri="{BB962C8B-B14F-4D97-AF65-F5344CB8AC3E}">
        <p14:creationId xmlns:p14="http://schemas.microsoft.com/office/powerpoint/2010/main" val="412274835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12D7B-BC70-80BD-4724-4B03DD0F25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8290A-1A5C-3ED3-84CF-9B0EA462E9A2}"/>
              </a:ext>
            </a:extLst>
          </p:cNvPr>
          <p:cNvSpPr>
            <a:spLocks noGrp="1"/>
          </p:cNvSpPr>
          <p:nvPr>
            <p:ph type="title"/>
          </p:nvPr>
        </p:nvSpPr>
        <p:spPr>
          <a:xfrm>
            <a:off x="356712" y="325796"/>
            <a:ext cx="11478574" cy="5934075"/>
          </a:xfrm>
        </p:spPr>
        <p:txBody>
          <a:bodyPr/>
          <a:lstStyle/>
          <a:p>
            <a:r>
              <a:rPr lang="en-GB"/>
              <a:t>GCP – Informed Consent</a:t>
            </a:r>
            <a:endParaRPr lang="en-US"/>
          </a:p>
        </p:txBody>
      </p:sp>
      <p:sp>
        <p:nvSpPr>
          <p:cNvPr id="3" name="Date Placeholder 2">
            <a:extLst>
              <a:ext uri="{FF2B5EF4-FFF2-40B4-BE49-F238E27FC236}">
                <a16:creationId xmlns:a16="http://schemas.microsoft.com/office/drawing/2014/main" id="{AC478A9F-AB2A-0CB7-07C3-33560F94CAA4}"/>
              </a:ext>
            </a:extLst>
          </p:cNvPr>
          <p:cNvSpPr>
            <a:spLocks noGrp="1"/>
          </p:cNvSpPr>
          <p:nvPr>
            <p:ph type="dt" sz="half" idx="10"/>
          </p:nvPr>
        </p:nvSpPr>
        <p:spPr>
          <a:xfrm>
            <a:off x="10577741" y="6962386"/>
            <a:ext cx="1233647" cy="137270"/>
          </a:xfrm>
        </p:spPr>
        <p:txBody>
          <a:bodyPr/>
          <a:lstStyle/>
          <a:p>
            <a:fld id="{0BC4E31D-F8F8-4307-9C67-145C3F733C6A}" type="datetime1">
              <a:rPr lang="en-GB" smtClean="0"/>
              <a:t>30/07/2026</a:t>
            </a:fld>
            <a:endParaRPr lang="en-GB"/>
          </a:p>
        </p:txBody>
      </p:sp>
      <p:sp>
        <p:nvSpPr>
          <p:cNvPr id="4" name="Footer Placeholder 3">
            <a:extLst>
              <a:ext uri="{FF2B5EF4-FFF2-40B4-BE49-F238E27FC236}">
                <a16:creationId xmlns:a16="http://schemas.microsoft.com/office/drawing/2014/main" id="{D9C46C40-E57D-91EA-8954-78925A122EA3}"/>
              </a:ext>
            </a:extLst>
          </p:cNvPr>
          <p:cNvSpPr>
            <a:spLocks noGrp="1"/>
          </p:cNvSpPr>
          <p:nvPr>
            <p:ph type="ftr" sz="quarter" idx="11"/>
          </p:nvPr>
        </p:nvSpPr>
        <p:spPr>
          <a:xfrm>
            <a:off x="2120728" y="6394841"/>
            <a:ext cx="3423452" cy="137272"/>
          </a:xfrm>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BDA764D2-18EC-B815-FC4B-F5B727E046F9}"/>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pPr/>
              <a:t>14</a:t>
            </a:fld>
            <a:endParaRPr lang="en-GB"/>
          </a:p>
        </p:txBody>
      </p:sp>
      <p:sp>
        <p:nvSpPr>
          <p:cNvPr id="6" name="Content Placeholder 6">
            <a:extLst>
              <a:ext uri="{FF2B5EF4-FFF2-40B4-BE49-F238E27FC236}">
                <a16:creationId xmlns:a16="http://schemas.microsoft.com/office/drawing/2014/main" id="{DE3A5F9C-C3F5-C5B7-5363-EF5374745FF2}"/>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sp>
        <p:nvSpPr>
          <p:cNvPr id="7" name="Content Placeholder 6">
            <a:extLst>
              <a:ext uri="{FF2B5EF4-FFF2-40B4-BE49-F238E27FC236}">
                <a16:creationId xmlns:a16="http://schemas.microsoft.com/office/drawing/2014/main" id="{3C175142-3D12-0AE5-FF7E-A77B53AC8557}"/>
              </a:ext>
            </a:extLst>
          </p:cNvPr>
          <p:cNvSpPr txBox="1">
            <a:spLocks/>
          </p:cNvSpPr>
          <p:nvPr/>
        </p:nvSpPr>
        <p:spPr>
          <a:xfrm>
            <a:off x="485354" y="1214002"/>
            <a:ext cx="10515599" cy="4157662"/>
          </a:xfrm>
          <a:prstGeom prst="rect">
            <a:avLst/>
          </a:prstGeom>
        </p:spPr>
        <p:txBody>
          <a:bodyPr vert="horz" lIns="91440" tIns="45720" rIns="91440" bIns="45720" rtlCol="0" anchor="t">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marL="228600" marR="0" lvl="1" fontAlgn="base">
              <a:lnSpc>
                <a:spcPct val="70000"/>
              </a:lnSpc>
              <a:spcBef>
                <a:spcPts val="1000"/>
              </a:spcBef>
              <a:spcAft>
                <a:spcPct val="0"/>
              </a:spcAft>
              <a:buClrTx/>
              <a:buSzTx/>
              <a:tabLst/>
            </a:pPr>
            <a:endParaRPr lang="en-US" altLang="en-US">
              <a:solidFill>
                <a:schemeClr val="bg1"/>
              </a:solidFill>
            </a:endParaRPr>
          </a:p>
          <a:p>
            <a:endParaRPr lang="en-GB" sz="1400">
              <a:solidFill>
                <a:schemeClr val="bg1"/>
              </a:solidFill>
            </a:endParaRPr>
          </a:p>
        </p:txBody>
      </p:sp>
      <p:sp>
        <p:nvSpPr>
          <p:cNvPr id="8" name="Rectangle 2">
            <a:extLst>
              <a:ext uri="{FF2B5EF4-FFF2-40B4-BE49-F238E27FC236}">
                <a16:creationId xmlns:a16="http://schemas.microsoft.com/office/drawing/2014/main" id="{B93A3424-A812-2221-48BA-F606F840C909}"/>
              </a:ext>
            </a:extLst>
          </p:cNvPr>
          <p:cNvSpPr txBox="1">
            <a:spLocks noChangeArrowheads="1"/>
          </p:cNvSpPr>
          <p:nvPr/>
        </p:nvSpPr>
        <p:spPr bwMode="auto">
          <a:xfrm>
            <a:off x="488934" y="1122396"/>
            <a:ext cx="11211440" cy="47325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kern="1200">
                <a:solidFill>
                  <a:schemeClr val="tx1"/>
                </a:solidFill>
                <a:latin typeface="Arial" panose="020B0604020202020204" pitchFamily="34" charset="0"/>
                <a:ea typeface="+mn-ea"/>
                <a:cs typeface="+mn-cs"/>
              </a:defRPr>
            </a:lvl1pPr>
            <a:lvl2pPr marL="0" indent="0" algn="l" defTabSz="685765" rtl="0" eaLnBrk="0" fontAlgn="base" latinLnBrk="0" hangingPunct="0">
              <a:lnSpc>
                <a:spcPct val="105000"/>
              </a:lnSpc>
              <a:spcBef>
                <a:spcPct val="0"/>
              </a:spcBef>
              <a:spcAft>
                <a:spcPct val="0"/>
              </a:spcAft>
              <a:buClr>
                <a:schemeClr val="accent2"/>
              </a:buClr>
              <a:buFont typeface="Arial" panose="020B0604020202020204" pitchFamily="34" charset="0"/>
              <a:buNone/>
              <a:defRPr sz="2000" b="0" kern="1200">
                <a:solidFill>
                  <a:schemeClr val="tx1"/>
                </a:solidFill>
                <a:latin typeface="Arial" panose="020B0604020202020204" pitchFamily="34" charset="0"/>
                <a:ea typeface="+mn-ea"/>
                <a:cs typeface="+mn-cs"/>
              </a:defRPr>
            </a:lvl2pPr>
            <a:lvl3pPr marL="161991"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323984"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485975" indent="-161991" algn="l" defTabSz="685765" rtl="0" eaLnBrk="0" fontAlgn="base" latinLnBrk="0" hangingPunct="0">
              <a:lnSpc>
                <a:spcPct val="105000"/>
              </a:lnSpc>
              <a:spcBef>
                <a:spcPct val="0"/>
              </a:spcBef>
              <a:spcAft>
                <a:spcPct val="0"/>
              </a:spcAft>
              <a:buClr>
                <a:schemeClr val="accent2"/>
              </a:buClr>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1885853"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6pPr>
            <a:lvl7pPr marL="2228736"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7pPr>
            <a:lvl8pPr marL="2571618"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8pPr>
            <a:lvl9pPr marL="2914501" indent="-171441" algn="l" defTabSz="685765" rtl="0" eaLnBrk="0" fontAlgn="base" latinLnBrk="0" hangingPunct="0">
              <a:lnSpc>
                <a:spcPct val="90000"/>
              </a:lnSpc>
              <a:spcBef>
                <a:spcPct val="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9pPr>
          </a:lstStyle>
          <a:p>
            <a:pPr defTabSz="914400"/>
            <a:r>
              <a:rPr lang="en-GB" sz="1600" b="1">
                <a:solidFill>
                  <a:schemeClr val="tx2"/>
                </a:solidFill>
                <a:latin typeface="+mj-lt"/>
              </a:rPr>
              <a:t>Informed consent</a:t>
            </a:r>
            <a:endParaRPr lang="en-US" sz="1600" b="1">
              <a:solidFill>
                <a:schemeClr val="tx2"/>
              </a:solidFill>
              <a:latin typeface="+mj-lt"/>
              <a:cs typeface="Arial"/>
            </a:endParaRPr>
          </a:p>
          <a:p>
            <a:pPr marL="285750" indent="-285750" defTabSz="914400">
              <a:buFont typeface="Arial"/>
              <a:buChar char="•"/>
            </a:pPr>
            <a:r>
              <a:rPr lang="en-GB" sz="1200">
                <a:latin typeface="+mj-lt"/>
                <a:cs typeface="Arial"/>
              </a:rPr>
              <a:t>Ongoing throughout the study, not a one-time event</a:t>
            </a:r>
            <a:endParaRPr lang="en-US" sz="1200">
              <a:latin typeface="+mj-lt"/>
              <a:cs typeface="Arial"/>
            </a:endParaRPr>
          </a:p>
          <a:p>
            <a:pPr marL="285750" indent="-285750" defTabSz="914400">
              <a:buFont typeface="Arial"/>
              <a:buChar char="•"/>
            </a:pPr>
            <a:r>
              <a:rPr lang="en-GB" sz="1200">
                <a:latin typeface="+mj-lt"/>
                <a:cs typeface="Arial"/>
              </a:rPr>
              <a:t>Participants give consent and can withdraw anytime without a reason</a:t>
            </a:r>
            <a:endParaRPr lang="en-US" sz="1200">
              <a:latin typeface="+mj-lt"/>
              <a:cs typeface="Arial"/>
            </a:endParaRPr>
          </a:p>
          <a:p>
            <a:pPr marL="285750" indent="-285750" defTabSz="914400">
              <a:buFont typeface="Arial"/>
              <a:buChar char="•"/>
            </a:pPr>
            <a:r>
              <a:rPr lang="en-GB" sz="1200">
                <a:latin typeface="+mj-lt"/>
                <a:cs typeface="Arial"/>
              </a:rPr>
              <a:t>Process is a shared responsibility across the research team</a:t>
            </a:r>
            <a:endParaRPr lang="en-US" sz="1200">
              <a:latin typeface="+mj-lt"/>
              <a:cs typeface="Arial"/>
            </a:endParaRPr>
          </a:p>
          <a:p>
            <a:endParaRPr lang="en-GB" sz="1200" b="1">
              <a:solidFill>
                <a:schemeClr val="tx2"/>
              </a:solidFill>
              <a:latin typeface="+mj-lt"/>
              <a:cs typeface="Arial"/>
            </a:endParaRPr>
          </a:p>
          <a:p>
            <a:endParaRPr lang="en-GB" sz="1200" b="1">
              <a:solidFill>
                <a:schemeClr val="tx2"/>
              </a:solidFill>
              <a:latin typeface="+mj-lt"/>
              <a:cs typeface="Arial"/>
            </a:endParaRPr>
          </a:p>
          <a:p>
            <a:r>
              <a:rPr lang="en-GB" sz="1600" b="1">
                <a:solidFill>
                  <a:schemeClr val="tx2"/>
                </a:solidFill>
                <a:latin typeface="+mj-lt"/>
              </a:rPr>
              <a:t>Voluntary consent</a:t>
            </a:r>
            <a:endParaRPr lang="en-GB">
              <a:solidFill>
                <a:schemeClr val="tx2"/>
              </a:solidFill>
              <a:cs typeface="Arial" panose="020B0604020202020204" pitchFamily="34" charset="0"/>
            </a:endParaRPr>
          </a:p>
          <a:p>
            <a:pPr marL="285750" indent="-285750">
              <a:buFont typeface="Arial"/>
              <a:buChar char="•"/>
            </a:pPr>
            <a:r>
              <a:rPr lang="en-GB" sz="1200">
                <a:latin typeface="+mj-lt"/>
                <a:cs typeface="Arial"/>
              </a:rPr>
              <a:t>Given freely, without pressure or influence</a:t>
            </a:r>
            <a:endParaRPr lang="en-US" sz="1200">
              <a:latin typeface="+mj-lt"/>
              <a:cs typeface="Arial"/>
            </a:endParaRPr>
          </a:p>
          <a:p>
            <a:pPr marL="285750" indent="-285750">
              <a:buFont typeface="Arial"/>
              <a:buChar char="•"/>
            </a:pPr>
            <a:r>
              <a:rPr lang="en-GB" sz="1200">
                <a:latin typeface="+mj-lt"/>
                <a:cs typeface="Arial"/>
              </a:rPr>
              <a:t>Requires full understanding and decision-making capacity</a:t>
            </a:r>
          </a:p>
          <a:p>
            <a:pPr marL="285750" indent="-285750">
              <a:buFont typeface="Arial"/>
              <a:buChar char="•"/>
            </a:pPr>
            <a:r>
              <a:rPr lang="en-GB" sz="1200">
                <a:latin typeface="+mj-lt"/>
                <a:cs typeface="Arial"/>
              </a:rPr>
              <a:t>Time must be allowed for questions, answers and participant to decide whether they wish to take part</a:t>
            </a:r>
            <a:endParaRPr lang="en-US" sz="1200">
              <a:latin typeface="+mj-lt"/>
              <a:cs typeface="Arial"/>
            </a:endParaRPr>
          </a:p>
          <a:p>
            <a:pPr marL="285750" indent="-285750">
              <a:buFont typeface="Arial"/>
              <a:buChar char="•"/>
            </a:pPr>
            <a:r>
              <a:rPr lang="en-GB" sz="1200">
                <a:latin typeface="+mj-lt"/>
                <a:cs typeface="Arial"/>
              </a:rPr>
              <a:t>Declining participation must be respected and participants should be assured that this will not affect their care</a:t>
            </a:r>
            <a:endParaRPr lang="en-US" sz="1200">
              <a:latin typeface="+mj-lt"/>
              <a:cs typeface="Arial"/>
            </a:endParaRPr>
          </a:p>
          <a:p>
            <a:endParaRPr lang="en-GB" sz="1200">
              <a:latin typeface="+mj-lt"/>
              <a:cs typeface="Arial"/>
            </a:endParaRPr>
          </a:p>
          <a:p>
            <a:endParaRPr lang="en-GB" sz="1200">
              <a:solidFill>
                <a:srgbClr val="000000"/>
              </a:solidFill>
              <a:latin typeface="+mj-lt"/>
            </a:endParaRPr>
          </a:p>
          <a:p>
            <a:r>
              <a:rPr lang="en-GB" sz="1600" b="1">
                <a:solidFill>
                  <a:schemeClr val="tx2"/>
                </a:solidFill>
                <a:latin typeface="+mj-lt"/>
              </a:rPr>
              <a:t>Fully informed participants</a:t>
            </a:r>
            <a:endParaRPr lang="en-US" sz="1600" b="1">
              <a:solidFill>
                <a:schemeClr val="tx2"/>
              </a:solidFill>
              <a:latin typeface="+mj-lt"/>
              <a:cs typeface="Arial"/>
            </a:endParaRPr>
          </a:p>
          <a:p>
            <a:pPr marL="285750" indent="-285750">
              <a:buFont typeface="Arial"/>
              <a:buChar char="•"/>
            </a:pPr>
            <a:r>
              <a:rPr lang="en-GB" sz="1200">
                <a:latin typeface="+mj-lt"/>
                <a:cs typeface="Arial"/>
              </a:rPr>
              <a:t>Use REC-approved Participant Information Sheet (PIS) to discuss the study with the participant</a:t>
            </a:r>
            <a:endParaRPr lang="en-US" sz="1200">
              <a:latin typeface="+mj-lt"/>
              <a:cs typeface="Arial"/>
            </a:endParaRPr>
          </a:p>
          <a:p>
            <a:pPr marL="285750" indent="-285750">
              <a:buFont typeface="Arial"/>
              <a:buChar char="•"/>
            </a:pPr>
            <a:r>
              <a:rPr lang="en-GB" sz="1200">
                <a:latin typeface="+mj-lt"/>
                <a:cs typeface="Arial"/>
              </a:rPr>
              <a:t>Answer additional questions and allow discussion with others (family members or healthcare professionals)</a:t>
            </a:r>
            <a:endParaRPr lang="en-US" sz="1200">
              <a:latin typeface="+mj-lt"/>
              <a:cs typeface="Arial"/>
            </a:endParaRPr>
          </a:p>
          <a:p>
            <a:pPr marL="285750" indent="-285750">
              <a:buFont typeface="Arial"/>
              <a:buChar char="•"/>
            </a:pPr>
            <a:r>
              <a:rPr lang="en-GB" sz="1200">
                <a:latin typeface="+mj-lt"/>
                <a:cs typeface="Arial"/>
              </a:rPr>
              <a:t>Supplement with additional materials (e.g., videos) where applicable</a:t>
            </a:r>
            <a:endParaRPr lang="en-US" sz="1200">
              <a:latin typeface="+mj-lt"/>
              <a:cs typeface="Arial"/>
            </a:endParaRPr>
          </a:p>
          <a:p>
            <a:endParaRPr lang="en-GB" sz="1200">
              <a:latin typeface="+mj-lt"/>
              <a:cs typeface="Arial"/>
            </a:endParaRPr>
          </a:p>
          <a:p>
            <a:endParaRPr lang="en-GB" sz="1200">
              <a:solidFill>
                <a:srgbClr val="000000"/>
              </a:solidFill>
              <a:latin typeface="+mj-lt"/>
            </a:endParaRPr>
          </a:p>
          <a:p>
            <a:r>
              <a:rPr lang="en-GB" sz="1600" b="1">
                <a:solidFill>
                  <a:schemeClr val="tx2"/>
                </a:solidFill>
                <a:latin typeface="+mj-lt"/>
              </a:rPr>
              <a:t>Document consent</a:t>
            </a:r>
            <a:endParaRPr lang="en-GB" sz="1600" b="1">
              <a:solidFill>
                <a:schemeClr val="tx2"/>
              </a:solidFill>
              <a:latin typeface="+mj-lt"/>
              <a:cs typeface="Arial"/>
            </a:endParaRPr>
          </a:p>
          <a:p>
            <a:pPr marL="285750" indent="-285750">
              <a:buFont typeface="Arial"/>
              <a:buChar char="•"/>
            </a:pPr>
            <a:r>
              <a:rPr lang="en-GB" sz="1200">
                <a:latin typeface="+mj-lt"/>
                <a:cs typeface="Arial"/>
              </a:rPr>
              <a:t>COLLABORATE uses verbal consent which is recorded directly on the study database</a:t>
            </a:r>
            <a:endParaRPr lang="en-US" sz="1200">
              <a:latin typeface="+mj-lt"/>
              <a:cs typeface="Arial"/>
            </a:endParaRPr>
          </a:p>
          <a:p>
            <a:pPr marL="285750" indent="-285750">
              <a:buFont typeface="Arial"/>
              <a:buChar char="•"/>
            </a:pPr>
            <a:r>
              <a:rPr lang="en-GB" sz="1200">
                <a:latin typeface="+mj-lt"/>
                <a:cs typeface="Arial"/>
              </a:rPr>
              <a:t>Back-up paper </a:t>
            </a:r>
            <a:r>
              <a:rPr lang="en-GB" sz="1200" err="1">
                <a:latin typeface="+mj-lt"/>
                <a:cs typeface="Arial"/>
              </a:rPr>
              <a:t>ver</a:t>
            </a:r>
            <a:r>
              <a:rPr lang="en-GB" sz="1200">
                <a:latin typeface="+mj-lt"/>
                <a:cs typeface="Arial"/>
              </a:rPr>
              <a:t>bal consent can be used where necessary</a:t>
            </a:r>
            <a:endParaRPr lang="en-US" sz="1200">
              <a:latin typeface="+mj-lt"/>
              <a:cs typeface="Arial"/>
            </a:endParaRPr>
          </a:p>
        </p:txBody>
      </p:sp>
      <p:sp>
        <p:nvSpPr>
          <p:cNvPr id="11" name="TextBox 10">
            <a:extLst>
              <a:ext uri="{FF2B5EF4-FFF2-40B4-BE49-F238E27FC236}">
                <a16:creationId xmlns:a16="http://schemas.microsoft.com/office/drawing/2014/main" id="{2033A0D3-1626-B4B8-8F61-DB521E48596E}"/>
              </a:ext>
            </a:extLst>
          </p:cNvPr>
          <p:cNvSpPr txBox="1"/>
          <p:nvPr/>
        </p:nvSpPr>
        <p:spPr>
          <a:xfrm>
            <a:off x="7294283" y="6394841"/>
            <a:ext cx="4715125" cy="250261"/>
          </a:xfrm>
          <a:prstGeom prst="rect">
            <a:avLst/>
          </a:prstGeom>
          <a:noFill/>
        </p:spPr>
        <p:txBody>
          <a:bodyPr wrap="square">
            <a:spAutoFit/>
          </a:bodyPr>
          <a:lstStyle/>
          <a:p>
            <a:pPr>
              <a:lnSpc>
                <a:spcPct val="105000"/>
              </a:lnSpc>
            </a:pPr>
            <a:r>
              <a:rPr lang="en-GB" sz="1050">
                <a:solidFill>
                  <a:schemeClr val="accent3"/>
                </a:solidFill>
                <a:hlinkClick r:id="rId3"/>
              </a:rPr>
              <a:t>ICH HARMONISED GUIDELINE FOR GOOD CLINICAL PRACTICE E6(R3) </a:t>
            </a:r>
            <a:endParaRPr lang="en-GB" sz="1050">
              <a:solidFill>
                <a:schemeClr val="accent3"/>
              </a:solidFill>
            </a:endParaRPr>
          </a:p>
        </p:txBody>
      </p:sp>
      <p:pic>
        <p:nvPicPr>
          <p:cNvPr id="13" name="Picture 12" descr="A close up of a book&#10;&#10;AI-generated content may be incorrect.">
            <a:extLst>
              <a:ext uri="{FF2B5EF4-FFF2-40B4-BE49-F238E27FC236}">
                <a16:creationId xmlns:a16="http://schemas.microsoft.com/office/drawing/2014/main" id="{B7574393-2C9A-59DA-8755-98EEA5B5C076}"/>
              </a:ext>
            </a:extLst>
          </p:cNvPr>
          <p:cNvPicPr>
            <a:picLocks noChangeAspect="1"/>
          </p:cNvPicPr>
          <p:nvPr/>
        </p:nvPicPr>
        <p:blipFill>
          <a:blip r:embed="rId4"/>
          <a:stretch>
            <a:fillRect/>
          </a:stretch>
        </p:blipFill>
        <p:spPr>
          <a:xfrm>
            <a:off x="8889425" y="3146181"/>
            <a:ext cx="1200401" cy="1243533"/>
          </a:xfrm>
          <a:prstGeom prst="rect">
            <a:avLst/>
          </a:prstGeom>
        </p:spPr>
      </p:pic>
      <p:pic>
        <p:nvPicPr>
          <p:cNvPr id="15" name="Picture 14">
            <a:extLst>
              <a:ext uri="{FF2B5EF4-FFF2-40B4-BE49-F238E27FC236}">
                <a16:creationId xmlns:a16="http://schemas.microsoft.com/office/drawing/2014/main" id="{6BFCE3FD-9169-3416-7A0E-FFF3AED61D36}"/>
              </a:ext>
            </a:extLst>
          </p:cNvPr>
          <p:cNvPicPr>
            <a:picLocks noChangeAspect="1"/>
          </p:cNvPicPr>
          <p:nvPr/>
        </p:nvPicPr>
        <p:blipFill>
          <a:blip r:embed="rId5"/>
          <a:stretch>
            <a:fillRect/>
          </a:stretch>
        </p:blipFill>
        <p:spPr>
          <a:xfrm>
            <a:off x="8098842" y="4684422"/>
            <a:ext cx="1185850" cy="1171472"/>
          </a:xfrm>
          <a:prstGeom prst="rect">
            <a:avLst/>
          </a:prstGeom>
        </p:spPr>
      </p:pic>
      <p:sp>
        <p:nvSpPr>
          <p:cNvPr id="16" name="Title 1">
            <a:extLst>
              <a:ext uri="{FF2B5EF4-FFF2-40B4-BE49-F238E27FC236}">
                <a16:creationId xmlns:a16="http://schemas.microsoft.com/office/drawing/2014/main" id="{181E5AAB-46A3-CFD3-0335-3B5C1DB03655}"/>
              </a:ext>
            </a:extLst>
          </p:cNvPr>
          <p:cNvSpPr>
            <a:spLocks noGrp="1"/>
          </p:cNvSpPr>
          <p:nvPr/>
        </p:nvSpPr>
        <p:spPr>
          <a:xfrm>
            <a:off x="356712" y="325796"/>
            <a:ext cx="11478574" cy="5934075"/>
          </a:xfrm>
          <a:prstGeom prst="rect">
            <a:avLst/>
          </a:prstGeom>
        </p:spPr>
        <p:txBody>
          <a:bodyPr vert="horz" lIns="0" tIns="0" rIns="0" bIns="0" rtlCol="0" anchor="t">
            <a:noAutofit/>
          </a:bodyPr>
          <a:lstStyle>
            <a:lvl1pPr algn="l" defTabSz="685765" rtl="0" eaLnBrk="1" latinLnBrk="0" hangingPunct="1">
              <a:lnSpc>
                <a:spcPct val="90000"/>
              </a:lnSpc>
              <a:spcBef>
                <a:spcPct val="0"/>
              </a:spcBef>
              <a:buNone/>
              <a:defRPr sz="4800" b="1" kern="1200">
                <a:solidFill>
                  <a:schemeClr val="bg1"/>
                </a:solidFill>
                <a:latin typeface="+mj-lt"/>
                <a:ea typeface="+mj-ea"/>
                <a:cs typeface="+mj-cs"/>
              </a:defRPr>
            </a:lvl1pPr>
          </a:lstStyle>
          <a:p>
            <a:r>
              <a:rPr lang="en-GB"/>
              <a:t>GCP – Informed Consent</a:t>
            </a:r>
            <a:endParaRPr lang="en-US"/>
          </a:p>
        </p:txBody>
      </p:sp>
      <p:sp>
        <p:nvSpPr>
          <p:cNvPr id="17" name="Content Placeholder 6">
            <a:extLst>
              <a:ext uri="{FF2B5EF4-FFF2-40B4-BE49-F238E27FC236}">
                <a16:creationId xmlns:a16="http://schemas.microsoft.com/office/drawing/2014/main" id="{A18E4AF1-65C0-B522-7DCD-2AB76C88C35B}"/>
              </a:ext>
            </a:extLst>
          </p:cNvPr>
          <p:cNvSpPr txBox="1">
            <a:spLocks/>
          </p:cNvSpPr>
          <p:nvPr/>
        </p:nvSpPr>
        <p:spPr>
          <a:xfrm>
            <a:off x="774592" y="2102209"/>
            <a:ext cx="10515599" cy="4157662"/>
          </a:xfrm>
          <a:prstGeom prst="rect">
            <a:avLst/>
          </a:prstGeom>
        </p:spPr>
        <p:txBody>
          <a:bodyPr>
            <a:normAutofit/>
          </a:bodyPr>
          <a:lstStyle>
            <a:defPPr>
              <a:defRPr lang="en-US"/>
            </a:defPPr>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grpSp>
        <p:nvGrpSpPr>
          <p:cNvPr id="19" name="Group 18">
            <a:extLst>
              <a:ext uri="{FF2B5EF4-FFF2-40B4-BE49-F238E27FC236}">
                <a16:creationId xmlns:a16="http://schemas.microsoft.com/office/drawing/2014/main" id="{EA9350FF-E03E-A6C5-A674-7B3DAAD868C4}"/>
              </a:ext>
            </a:extLst>
          </p:cNvPr>
          <p:cNvGrpSpPr/>
          <p:nvPr/>
        </p:nvGrpSpPr>
        <p:grpSpPr>
          <a:xfrm>
            <a:off x="7977534" y="1097769"/>
            <a:ext cx="3019113" cy="1417216"/>
            <a:chOff x="7100515" y="1399694"/>
            <a:chExt cx="3996773" cy="1992311"/>
          </a:xfrm>
        </p:grpSpPr>
        <p:pic>
          <p:nvPicPr>
            <p:cNvPr id="20" name="Picture 19">
              <a:extLst>
                <a:ext uri="{FF2B5EF4-FFF2-40B4-BE49-F238E27FC236}">
                  <a16:creationId xmlns:a16="http://schemas.microsoft.com/office/drawing/2014/main" id="{397CED7D-7578-9083-3BF9-86E262848637}"/>
                </a:ext>
              </a:extLst>
            </p:cNvPr>
            <p:cNvPicPr>
              <a:picLocks noChangeAspect="1"/>
            </p:cNvPicPr>
            <p:nvPr/>
          </p:nvPicPr>
          <p:blipFill>
            <a:blip r:embed="rId6"/>
            <a:stretch>
              <a:fillRect/>
            </a:stretch>
          </p:blipFill>
          <p:spPr>
            <a:xfrm>
              <a:off x="7100515" y="1494558"/>
              <a:ext cx="1897447" cy="1897447"/>
            </a:xfrm>
            <a:prstGeom prst="rect">
              <a:avLst/>
            </a:prstGeom>
          </p:spPr>
        </p:pic>
        <p:pic>
          <p:nvPicPr>
            <p:cNvPr id="21" name="Picture 20">
              <a:extLst>
                <a:ext uri="{FF2B5EF4-FFF2-40B4-BE49-F238E27FC236}">
                  <a16:creationId xmlns:a16="http://schemas.microsoft.com/office/drawing/2014/main" id="{3D25CAF2-F560-0C33-F51E-F1E9E0366417}"/>
                </a:ext>
              </a:extLst>
            </p:cNvPr>
            <p:cNvPicPr>
              <a:picLocks noChangeAspect="1"/>
            </p:cNvPicPr>
            <p:nvPr/>
          </p:nvPicPr>
          <p:blipFill>
            <a:blip r:embed="rId7"/>
            <a:srcRect b="12378"/>
            <a:stretch>
              <a:fillRect/>
            </a:stretch>
          </p:blipFill>
          <p:spPr>
            <a:xfrm>
              <a:off x="8900557" y="1399694"/>
              <a:ext cx="2196731" cy="1924826"/>
            </a:xfrm>
            <a:prstGeom prst="rect">
              <a:avLst/>
            </a:prstGeom>
          </p:spPr>
        </p:pic>
        <p:pic>
          <p:nvPicPr>
            <p:cNvPr id="22" name="Picture 21">
              <a:extLst>
                <a:ext uri="{FF2B5EF4-FFF2-40B4-BE49-F238E27FC236}">
                  <a16:creationId xmlns:a16="http://schemas.microsoft.com/office/drawing/2014/main" id="{3CE5DDAB-3509-3155-6004-A2132C04539F}"/>
                </a:ext>
              </a:extLst>
            </p:cNvPr>
            <p:cNvPicPr>
              <a:picLocks noChangeAspect="1"/>
            </p:cNvPicPr>
            <p:nvPr/>
          </p:nvPicPr>
          <p:blipFill>
            <a:blip r:embed="rId8"/>
            <a:stretch>
              <a:fillRect/>
            </a:stretch>
          </p:blipFill>
          <p:spPr>
            <a:xfrm>
              <a:off x="9851368" y="1794362"/>
              <a:ext cx="246491" cy="246491"/>
            </a:xfrm>
            <a:prstGeom prst="rect">
              <a:avLst/>
            </a:prstGeom>
          </p:spPr>
        </p:pic>
        <p:pic>
          <p:nvPicPr>
            <p:cNvPr id="23" name="Picture 22">
              <a:extLst>
                <a:ext uri="{FF2B5EF4-FFF2-40B4-BE49-F238E27FC236}">
                  <a16:creationId xmlns:a16="http://schemas.microsoft.com/office/drawing/2014/main" id="{805D9A62-BFAB-6F11-0AED-9B2F06BD7FE3}"/>
                </a:ext>
              </a:extLst>
            </p:cNvPr>
            <p:cNvPicPr>
              <a:picLocks noChangeAspect="1"/>
            </p:cNvPicPr>
            <p:nvPr/>
          </p:nvPicPr>
          <p:blipFill>
            <a:blip r:embed="rId8"/>
            <a:stretch>
              <a:fillRect/>
            </a:stretch>
          </p:blipFill>
          <p:spPr>
            <a:xfrm>
              <a:off x="9851367" y="2378097"/>
              <a:ext cx="246491" cy="246491"/>
            </a:xfrm>
            <a:prstGeom prst="rect">
              <a:avLst/>
            </a:prstGeom>
          </p:spPr>
        </p:pic>
        <p:pic>
          <p:nvPicPr>
            <p:cNvPr id="24" name="Picture 23">
              <a:extLst>
                <a:ext uri="{FF2B5EF4-FFF2-40B4-BE49-F238E27FC236}">
                  <a16:creationId xmlns:a16="http://schemas.microsoft.com/office/drawing/2014/main" id="{CAD53F95-9F77-6317-B438-7568F23093A4}"/>
                </a:ext>
              </a:extLst>
            </p:cNvPr>
            <p:cNvPicPr>
              <a:picLocks noChangeAspect="1"/>
            </p:cNvPicPr>
            <p:nvPr/>
          </p:nvPicPr>
          <p:blipFill>
            <a:blip r:embed="rId8"/>
            <a:stretch>
              <a:fillRect/>
            </a:stretch>
          </p:blipFill>
          <p:spPr>
            <a:xfrm>
              <a:off x="9875676" y="2959818"/>
              <a:ext cx="246491" cy="246491"/>
            </a:xfrm>
            <a:prstGeom prst="rect">
              <a:avLst/>
            </a:prstGeom>
          </p:spPr>
        </p:pic>
      </p:grpSp>
    </p:spTree>
    <p:extLst>
      <p:ext uri="{BB962C8B-B14F-4D97-AF65-F5344CB8AC3E}">
        <p14:creationId xmlns:p14="http://schemas.microsoft.com/office/powerpoint/2010/main" val="5716510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273C9-0EF1-AC17-12D7-D2D68781AE0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51312A6-25CF-32B4-D528-EF42EDE78AEE}"/>
              </a:ext>
            </a:extLst>
          </p:cNvPr>
          <p:cNvSpPr/>
          <p:nvPr/>
        </p:nvSpPr>
        <p:spPr>
          <a:xfrm flipH="1">
            <a:off x="0" y="0"/>
            <a:ext cx="121919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ct val="105000"/>
              </a:lnSpc>
            </a:pPr>
            <a:endParaRPr lang="en-GB" sz="1050">
              <a:solidFill>
                <a:schemeClr val="accent3"/>
              </a:solidFill>
            </a:endParaRPr>
          </a:p>
        </p:txBody>
      </p:sp>
      <p:pic>
        <p:nvPicPr>
          <p:cNvPr id="3" name="Picture 2" descr="A purple hexagon on a black background&#10;&#10;AI-generated content may be incorrect.">
            <a:extLst>
              <a:ext uri="{FF2B5EF4-FFF2-40B4-BE49-F238E27FC236}">
                <a16:creationId xmlns:a16="http://schemas.microsoft.com/office/drawing/2014/main" id="{4F0CBD8D-75A6-15C8-0DEC-95DCDE8AF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4932" y="561723"/>
            <a:ext cx="2990592" cy="2115068"/>
          </a:xfrm>
          <a:prstGeom prst="rect">
            <a:avLst/>
          </a:prstGeom>
        </p:spPr>
      </p:pic>
      <p:pic>
        <p:nvPicPr>
          <p:cNvPr id="5" name="Picture 4" descr="A purple hexagon on a black background&#10;&#10;AI-generated content may be incorrect.">
            <a:extLst>
              <a:ext uri="{FF2B5EF4-FFF2-40B4-BE49-F238E27FC236}">
                <a16:creationId xmlns:a16="http://schemas.microsoft.com/office/drawing/2014/main" id="{244DC310-9ADA-3CEA-51F3-66A01D50A3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9344" y="-908177"/>
            <a:ext cx="4662906" cy="3297796"/>
          </a:xfrm>
          <a:prstGeom prst="rect">
            <a:avLst/>
          </a:prstGeom>
        </p:spPr>
      </p:pic>
      <p:pic>
        <p:nvPicPr>
          <p:cNvPr id="9" name="Picture 8" descr="A purple hexagon on a black background&#10;&#10;AI-generated content may be incorrect.">
            <a:extLst>
              <a:ext uri="{FF2B5EF4-FFF2-40B4-BE49-F238E27FC236}">
                <a16:creationId xmlns:a16="http://schemas.microsoft.com/office/drawing/2014/main" id="{6D17E1BC-A95A-6306-AAF1-D1EF757C9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620046">
            <a:off x="8267425" y="4028976"/>
            <a:ext cx="5317574" cy="3760804"/>
          </a:xfrm>
          <a:prstGeom prst="rect">
            <a:avLst/>
          </a:prstGeom>
        </p:spPr>
      </p:pic>
      <p:pic>
        <p:nvPicPr>
          <p:cNvPr id="4" name="Picture 3">
            <a:extLst>
              <a:ext uri="{FF2B5EF4-FFF2-40B4-BE49-F238E27FC236}">
                <a16:creationId xmlns:a16="http://schemas.microsoft.com/office/drawing/2014/main" id="{4FE9DE77-111B-DD7E-9C7A-1C23BF6954B5}"/>
              </a:ext>
            </a:extLst>
          </p:cNvPr>
          <p:cNvPicPr>
            <a:picLocks noChangeAspect="1"/>
          </p:cNvPicPr>
          <p:nvPr/>
        </p:nvPicPr>
        <p:blipFill>
          <a:blip r:embed="rId3"/>
          <a:stretch>
            <a:fillRect/>
          </a:stretch>
        </p:blipFill>
        <p:spPr>
          <a:xfrm>
            <a:off x="11350595" y="2426182"/>
            <a:ext cx="514422" cy="371527"/>
          </a:xfrm>
          <a:prstGeom prst="rect">
            <a:avLst/>
          </a:prstGeom>
        </p:spPr>
      </p:pic>
      <p:pic>
        <p:nvPicPr>
          <p:cNvPr id="12" name="Picture 11">
            <a:extLst>
              <a:ext uri="{FF2B5EF4-FFF2-40B4-BE49-F238E27FC236}">
                <a16:creationId xmlns:a16="http://schemas.microsoft.com/office/drawing/2014/main" id="{65BF6B4C-D757-A3EB-D6D4-D43BAD0BEE3F}"/>
              </a:ext>
            </a:extLst>
          </p:cNvPr>
          <p:cNvPicPr>
            <a:picLocks noChangeAspect="1"/>
          </p:cNvPicPr>
          <p:nvPr/>
        </p:nvPicPr>
        <p:blipFill>
          <a:blip r:embed="rId3"/>
          <a:stretch>
            <a:fillRect/>
          </a:stretch>
        </p:blipFill>
        <p:spPr>
          <a:xfrm>
            <a:off x="10226062" y="3341187"/>
            <a:ext cx="514422" cy="371527"/>
          </a:xfrm>
          <a:prstGeom prst="rect">
            <a:avLst/>
          </a:prstGeom>
        </p:spPr>
      </p:pic>
      <p:pic>
        <p:nvPicPr>
          <p:cNvPr id="14" name="Picture 13">
            <a:extLst>
              <a:ext uri="{FF2B5EF4-FFF2-40B4-BE49-F238E27FC236}">
                <a16:creationId xmlns:a16="http://schemas.microsoft.com/office/drawing/2014/main" id="{07D314C1-BA4B-BC5E-8C93-51E1D665A7DD}"/>
              </a:ext>
            </a:extLst>
          </p:cNvPr>
          <p:cNvPicPr>
            <a:picLocks noChangeAspect="1"/>
          </p:cNvPicPr>
          <p:nvPr/>
        </p:nvPicPr>
        <p:blipFill>
          <a:blip r:embed="rId3"/>
          <a:stretch>
            <a:fillRect/>
          </a:stretch>
        </p:blipFill>
        <p:spPr>
          <a:xfrm>
            <a:off x="10344932" y="4249364"/>
            <a:ext cx="514422" cy="371527"/>
          </a:xfrm>
          <a:prstGeom prst="rect">
            <a:avLst/>
          </a:prstGeom>
        </p:spPr>
      </p:pic>
      <p:pic>
        <p:nvPicPr>
          <p:cNvPr id="2" name="Picture 1">
            <a:extLst>
              <a:ext uri="{FF2B5EF4-FFF2-40B4-BE49-F238E27FC236}">
                <a16:creationId xmlns:a16="http://schemas.microsoft.com/office/drawing/2014/main" id="{52A42884-A5F5-784A-811F-33128BB2997A}"/>
              </a:ext>
            </a:extLst>
          </p:cNvPr>
          <p:cNvPicPr>
            <a:picLocks noChangeAspect="1"/>
          </p:cNvPicPr>
          <p:nvPr/>
        </p:nvPicPr>
        <p:blipFill>
          <a:blip r:embed="rId3"/>
          <a:stretch>
            <a:fillRect/>
          </a:stretch>
        </p:blipFill>
        <p:spPr>
          <a:xfrm>
            <a:off x="10378462" y="3493587"/>
            <a:ext cx="514422" cy="371527"/>
          </a:xfrm>
          <a:prstGeom prst="rect">
            <a:avLst/>
          </a:prstGeom>
        </p:spPr>
      </p:pic>
      <p:grpSp>
        <p:nvGrpSpPr>
          <p:cNvPr id="15" name="Group 14">
            <a:extLst>
              <a:ext uri="{FF2B5EF4-FFF2-40B4-BE49-F238E27FC236}">
                <a16:creationId xmlns:a16="http://schemas.microsoft.com/office/drawing/2014/main" id="{D5381471-EEAC-4DBD-C4D1-95A230C3FAD3}"/>
              </a:ext>
            </a:extLst>
          </p:cNvPr>
          <p:cNvGrpSpPr/>
          <p:nvPr/>
        </p:nvGrpSpPr>
        <p:grpSpPr>
          <a:xfrm>
            <a:off x="4317391" y="2341827"/>
            <a:ext cx="1614872" cy="2093300"/>
            <a:chOff x="4388680" y="2341827"/>
            <a:chExt cx="1614872" cy="2093300"/>
          </a:xfrm>
        </p:grpSpPr>
        <p:pic>
          <p:nvPicPr>
            <p:cNvPr id="6" name="Picture 5">
              <a:extLst>
                <a:ext uri="{FF2B5EF4-FFF2-40B4-BE49-F238E27FC236}">
                  <a16:creationId xmlns:a16="http://schemas.microsoft.com/office/drawing/2014/main" id="{D19D97CF-2B46-6F97-6517-C5982DF76647}"/>
                </a:ext>
              </a:extLst>
            </p:cNvPr>
            <p:cNvPicPr>
              <a:picLocks noChangeAspect="1"/>
            </p:cNvPicPr>
            <p:nvPr/>
          </p:nvPicPr>
          <p:blipFill>
            <a:blip r:embed="rId3"/>
            <a:stretch>
              <a:fillRect/>
            </a:stretch>
          </p:blipFill>
          <p:spPr>
            <a:xfrm>
              <a:off x="5489130" y="2341827"/>
              <a:ext cx="514422" cy="371527"/>
            </a:xfrm>
            <a:prstGeom prst="rect">
              <a:avLst/>
            </a:prstGeom>
          </p:spPr>
        </p:pic>
        <p:pic>
          <p:nvPicPr>
            <p:cNvPr id="11" name="Picture 10">
              <a:extLst>
                <a:ext uri="{FF2B5EF4-FFF2-40B4-BE49-F238E27FC236}">
                  <a16:creationId xmlns:a16="http://schemas.microsoft.com/office/drawing/2014/main" id="{072275C1-22EF-0C22-3F93-2C91D70C6060}"/>
                </a:ext>
              </a:extLst>
            </p:cNvPr>
            <p:cNvPicPr>
              <a:picLocks noChangeAspect="1"/>
            </p:cNvPicPr>
            <p:nvPr/>
          </p:nvPicPr>
          <p:blipFill>
            <a:blip r:embed="rId3"/>
            <a:stretch>
              <a:fillRect/>
            </a:stretch>
          </p:blipFill>
          <p:spPr>
            <a:xfrm>
              <a:off x="4388680" y="3243236"/>
              <a:ext cx="514422" cy="371527"/>
            </a:xfrm>
            <a:prstGeom prst="rect">
              <a:avLst/>
            </a:prstGeom>
          </p:spPr>
        </p:pic>
        <p:pic>
          <p:nvPicPr>
            <p:cNvPr id="13" name="Picture 12">
              <a:extLst>
                <a:ext uri="{FF2B5EF4-FFF2-40B4-BE49-F238E27FC236}">
                  <a16:creationId xmlns:a16="http://schemas.microsoft.com/office/drawing/2014/main" id="{E0004FA7-6205-5377-8227-F86EED468B2A}"/>
                </a:ext>
              </a:extLst>
            </p:cNvPr>
            <p:cNvPicPr>
              <a:picLocks noChangeAspect="1"/>
            </p:cNvPicPr>
            <p:nvPr/>
          </p:nvPicPr>
          <p:blipFill>
            <a:blip r:embed="rId3"/>
            <a:stretch>
              <a:fillRect/>
            </a:stretch>
          </p:blipFill>
          <p:spPr>
            <a:xfrm>
              <a:off x="4508752" y="4063600"/>
              <a:ext cx="514422" cy="371527"/>
            </a:xfrm>
            <a:prstGeom prst="rect">
              <a:avLst/>
            </a:prstGeom>
          </p:spPr>
        </p:pic>
      </p:grpSp>
      <p:sp>
        <p:nvSpPr>
          <p:cNvPr id="10" name="Title 1">
            <a:extLst>
              <a:ext uri="{FF2B5EF4-FFF2-40B4-BE49-F238E27FC236}">
                <a16:creationId xmlns:a16="http://schemas.microsoft.com/office/drawing/2014/main" id="{D3B987DB-B13B-09A3-B977-184D4D6A796C}"/>
              </a:ext>
            </a:extLst>
          </p:cNvPr>
          <p:cNvSpPr txBox="1">
            <a:spLocks/>
          </p:cNvSpPr>
          <p:nvPr/>
        </p:nvSpPr>
        <p:spPr>
          <a:xfrm>
            <a:off x="770208" y="902487"/>
            <a:ext cx="9144000" cy="1828800"/>
          </a:xfrm>
          <a:prstGeom prst="rect">
            <a:avLst/>
          </a:prstGeom>
        </p:spPr>
        <p:txBody>
          <a:bodyPr vert="horz" lIns="0" tIns="0" rIns="0" bIns="0" rtlCol="0" anchor="t">
            <a:noAutofit/>
          </a:bodyPr>
          <a:lstStyle>
            <a:lvl1pPr algn="l" defTabSz="685765" rtl="0" eaLnBrk="1" latinLnBrk="0" hangingPunct="1">
              <a:lnSpc>
                <a:spcPct val="90000"/>
              </a:lnSpc>
              <a:spcBef>
                <a:spcPct val="0"/>
              </a:spcBef>
              <a:buNone/>
              <a:defRPr sz="2600" b="1" kern="1200">
                <a:solidFill>
                  <a:schemeClr val="tx2"/>
                </a:solidFill>
                <a:latin typeface="+mj-lt"/>
                <a:ea typeface="+mj-ea"/>
                <a:cs typeface="+mj-cs"/>
              </a:defRPr>
            </a:lvl1pPr>
          </a:lstStyle>
          <a:p>
            <a:r>
              <a:rPr lang="en-US" sz="4400" dirty="0">
                <a:solidFill>
                  <a:schemeClr val="bg1"/>
                </a:solidFill>
              </a:rPr>
              <a:t>Link to NIHR training</a:t>
            </a:r>
            <a:endParaRPr lang="en-US" dirty="0">
              <a:solidFill>
                <a:schemeClr val="bg1"/>
              </a:solidFill>
            </a:endParaRPr>
          </a:p>
          <a:p>
            <a:endParaRPr lang="en-GB" sz="4400" dirty="0">
              <a:solidFill>
                <a:schemeClr val="bg1"/>
              </a:solidFill>
            </a:endParaRPr>
          </a:p>
          <a:p>
            <a:r>
              <a:rPr lang="en-GB" sz="4400" dirty="0">
                <a:solidFill>
                  <a:schemeClr val="bg1"/>
                </a:solidFill>
                <a:hlinkClick r:id="rId4">
                  <a:extLst>
                    <a:ext uri="{A12FA001-AC4F-418D-AE19-62706E023703}">
                      <ahyp:hlinkClr xmlns:ahyp="http://schemas.microsoft.com/office/drawing/2018/hyperlinkcolor" val="tx"/>
                    </a:ext>
                  </a:extLst>
                </a:hlinkClick>
              </a:rPr>
              <a:t>https://learn.nihr.ac.uk</a:t>
            </a:r>
            <a:endParaRPr lang="en-US" sz="4400" dirty="0">
              <a:solidFill>
                <a:schemeClr val="bg1"/>
              </a:solidFill>
            </a:endParaRPr>
          </a:p>
          <a:p>
            <a:pPr marL="457200" indent="-457200">
              <a:buFont typeface="Arial"/>
              <a:buChar char="•"/>
            </a:pPr>
            <a:endParaRPr lang="en-GB" sz="2800" dirty="0">
              <a:solidFill>
                <a:schemeClr val="bg1"/>
              </a:solidFill>
            </a:endParaRPr>
          </a:p>
          <a:p>
            <a:pPr marL="457200" indent="-457200">
              <a:buFont typeface="Arial"/>
              <a:buChar char="•"/>
            </a:pPr>
            <a:r>
              <a:rPr lang="en-GB" sz="2800" b="1" dirty="0">
                <a:solidFill>
                  <a:schemeClr val="bg1"/>
                </a:solidFill>
                <a:latin typeface="+mj-lt"/>
                <a:ea typeface="+mj-ea"/>
                <a:cs typeface="+mj-cs"/>
              </a:rPr>
              <a:t>Good Clinical Practice (GCP) Introduction: E6(R3)</a:t>
            </a:r>
            <a:endParaRPr lang="en-US" sz="2800" dirty="0">
              <a:solidFill>
                <a:schemeClr val="bg1"/>
              </a:solidFill>
            </a:endParaRPr>
          </a:p>
          <a:p>
            <a:pPr marL="457200" indent="-457200">
              <a:buFont typeface="Arial"/>
              <a:buChar char="•"/>
            </a:pPr>
            <a:r>
              <a:rPr lang="en-GB" sz="2800" b="1" dirty="0">
                <a:solidFill>
                  <a:schemeClr val="bg1"/>
                </a:solidFill>
                <a:latin typeface="+mj-lt"/>
                <a:ea typeface="+mj-ea"/>
                <a:cs typeface="+mj-cs"/>
              </a:rPr>
              <a:t>Good Clinical Practice (GCP) Refresher: GCP E6(R3)</a:t>
            </a:r>
          </a:p>
          <a:p>
            <a:pPr marL="457200" indent="-457200">
              <a:buFont typeface="Arial"/>
              <a:buChar char="•"/>
            </a:pPr>
            <a:endParaRPr lang="en-GB" sz="2800" dirty="0">
              <a:solidFill>
                <a:schemeClr val="bg1"/>
              </a:solidFill>
            </a:endParaRPr>
          </a:p>
          <a:p>
            <a:r>
              <a:rPr lang="en-GB" sz="2800" b="1" dirty="0">
                <a:solidFill>
                  <a:schemeClr val="bg1"/>
                </a:solidFill>
                <a:latin typeface="+mj-lt"/>
              </a:rPr>
              <a:t>Link to </a:t>
            </a:r>
            <a:r>
              <a:rPr lang="en-GB" sz="2800" dirty="0">
                <a:solidFill>
                  <a:schemeClr val="bg1"/>
                </a:solidFill>
              </a:rPr>
              <a:t>GCP guidelines: </a:t>
            </a:r>
            <a:r>
              <a:rPr lang="en-GB" sz="1800" b="0" dirty="0">
                <a:solidFill>
                  <a:schemeClr val="bg1"/>
                </a:solidFill>
                <a:hlinkClick r:id="rId5">
                  <a:extLst>
                    <a:ext uri="{A12FA001-AC4F-418D-AE19-62706E023703}">
                      <ahyp:hlinkClr xmlns:ahyp="http://schemas.microsoft.com/office/drawing/2018/hyperlinkcolor" val="tx"/>
                    </a:ext>
                  </a:extLst>
                </a:hlinkClick>
              </a:rPr>
              <a:t>https://database.ich.org/sites/default/files/ICH_E6%28R3%29_Step4_FinalGuideline_2025_0106.pdf</a:t>
            </a:r>
            <a:r>
              <a:rPr lang="en-GB" sz="1800" b="0" dirty="0">
                <a:solidFill>
                  <a:schemeClr val="bg1"/>
                </a:solidFill>
              </a:rPr>
              <a:t> </a:t>
            </a:r>
            <a:endParaRPr lang="en-US" sz="1800" b="0" dirty="0">
              <a:solidFill>
                <a:schemeClr val="bg1"/>
              </a:solidFill>
              <a:latin typeface="+mj-lt"/>
            </a:endParaRPr>
          </a:p>
          <a:p>
            <a:endParaRPr lang="en-US" sz="2800" dirty="0">
              <a:solidFill>
                <a:schemeClr val="bg1"/>
              </a:solidFill>
            </a:endParaRPr>
          </a:p>
          <a:p>
            <a:endParaRPr lang="en-US" sz="2800" dirty="0">
              <a:solidFill>
                <a:schemeClr val="bg1"/>
              </a:solidFill>
            </a:endParaRPr>
          </a:p>
          <a:p>
            <a:r>
              <a:rPr lang="en-US" sz="3200" dirty="0">
                <a:solidFill>
                  <a:schemeClr val="bg1"/>
                </a:solidFill>
              </a:rPr>
              <a:t>Study queries: </a:t>
            </a:r>
            <a:r>
              <a:rPr lang="en-US" sz="3200" dirty="0">
                <a:solidFill>
                  <a:schemeClr val="bg1"/>
                </a:solidFill>
                <a:hlinkClick r:id="rId6">
                  <a:extLst>
                    <a:ext uri="{A12FA001-AC4F-418D-AE19-62706E023703}">
                      <ahyp:hlinkClr xmlns:ahyp="http://schemas.microsoft.com/office/drawing/2018/hyperlinkcolor" val="tx"/>
                    </a:ext>
                  </a:extLst>
                </a:hlinkClick>
              </a:rPr>
              <a:t>collaborate@imperial.ac.uk</a:t>
            </a:r>
            <a:endParaRPr lang="en-US" sz="3200" dirty="0">
              <a:solidFill>
                <a:schemeClr val="bg1"/>
              </a:solidFill>
            </a:endParaRPr>
          </a:p>
          <a:p>
            <a:r>
              <a:rPr lang="en-US" sz="8000" dirty="0">
                <a:solidFill>
                  <a:schemeClr val="bg1"/>
                </a:solidFill>
              </a:rPr>
              <a:t> </a:t>
            </a:r>
            <a:endParaRPr lang="en-US" sz="6000" dirty="0">
              <a:solidFill>
                <a:schemeClr val="bg1"/>
              </a:solidFill>
            </a:endParaRPr>
          </a:p>
        </p:txBody>
      </p:sp>
      <p:sp>
        <p:nvSpPr>
          <p:cNvPr id="16" name="Slide Number Placeholder 15">
            <a:extLst>
              <a:ext uri="{FF2B5EF4-FFF2-40B4-BE49-F238E27FC236}">
                <a16:creationId xmlns:a16="http://schemas.microsoft.com/office/drawing/2014/main" id="{55C08A3D-5F19-BFE5-F38A-968378CCB9D5}"/>
              </a:ext>
            </a:extLst>
          </p:cNvPr>
          <p:cNvSpPr>
            <a:spLocks noGrp="1"/>
          </p:cNvSpPr>
          <p:nvPr>
            <p:ph type="sldNum" sz="quarter" idx="12"/>
          </p:nvPr>
        </p:nvSpPr>
        <p:spPr/>
        <p:txBody>
          <a:bodyPr/>
          <a:lstStyle/>
          <a:p>
            <a:fld id="{CBA53E11-492D-48B3-9F9B-09541CA2A39A}" type="slidenum">
              <a:rPr lang="en-GB" smtClean="0"/>
              <a:pPr/>
              <a:t>15</a:t>
            </a:fld>
            <a:endParaRPr lang="en-GB"/>
          </a:p>
        </p:txBody>
      </p:sp>
      <p:sp>
        <p:nvSpPr>
          <p:cNvPr id="7" name="Date Placeholder 6">
            <a:extLst>
              <a:ext uri="{FF2B5EF4-FFF2-40B4-BE49-F238E27FC236}">
                <a16:creationId xmlns:a16="http://schemas.microsoft.com/office/drawing/2014/main" id="{BD148A2E-981C-F32A-07E3-3140C0AA0477}"/>
              </a:ext>
            </a:extLst>
          </p:cNvPr>
          <p:cNvSpPr>
            <a:spLocks noGrp="1"/>
          </p:cNvSpPr>
          <p:nvPr>
            <p:ph type="dt" sz="half" idx="10"/>
          </p:nvPr>
        </p:nvSpPr>
        <p:spPr/>
        <p:txBody>
          <a:bodyPr/>
          <a:lstStyle/>
          <a:p>
            <a:fld id="{2D612266-C4BD-46A4-92D9-828FD1E01655}" type="datetime1">
              <a:rPr lang="en-GB" smtClean="0"/>
              <a:t>30/07/2026</a:t>
            </a:fld>
            <a:endParaRPr lang="en-GB"/>
          </a:p>
        </p:txBody>
      </p:sp>
      <p:sp>
        <p:nvSpPr>
          <p:cNvPr id="17" name="Footer Placeholder 16">
            <a:extLst>
              <a:ext uri="{FF2B5EF4-FFF2-40B4-BE49-F238E27FC236}">
                <a16:creationId xmlns:a16="http://schemas.microsoft.com/office/drawing/2014/main" id="{683AFE5F-17FC-A390-5934-243EB670CF75}"/>
              </a:ext>
            </a:extLst>
          </p:cNvPr>
          <p:cNvSpPr>
            <a:spLocks noGrp="1"/>
          </p:cNvSpPr>
          <p:nvPr>
            <p:ph type="ftr" sz="quarter" idx="11"/>
          </p:nvPr>
        </p:nvSpPr>
        <p:spPr/>
        <p:txBody>
          <a:bodyPr/>
          <a:lstStyle/>
          <a:p>
            <a:r>
              <a:rPr lang="en-GB">
                <a:solidFill>
                  <a:schemeClr val="bg1"/>
                </a:solidFill>
              </a:rPr>
              <a:t>COLLABORATE Site Initiation Visit | IRAS 337660 | V1.3 18/06/2026</a:t>
            </a:r>
          </a:p>
        </p:txBody>
      </p:sp>
    </p:spTree>
    <p:extLst>
      <p:ext uri="{BB962C8B-B14F-4D97-AF65-F5344CB8AC3E}">
        <p14:creationId xmlns:p14="http://schemas.microsoft.com/office/powerpoint/2010/main" val="2565354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CB207-489F-C3DA-C76F-2E13736FCC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4BD63-27AA-36A6-E8A6-02800EFD1328}"/>
              </a:ext>
            </a:extLst>
          </p:cNvPr>
          <p:cNvSpPr>
            <a:spLocks noGrp="1"/>
          </p:cNvSpPr>
          <p:nvPr>
            <p:ph type="title"/>
          </p:nvPr>
        </p:nvSpPr>
        <p:spPr>
          <a:xfrm>
            <a:off x="318294" y="327025"/>
            <a:ext cx="9984581" cy="5934075"/>
          </a:xfrm>
        </p:spPr>
        <p:txBody>
          <a:bodyPr/>
          <a:lstStyle/>
          <a:p>
            <a:r>
              <a:rPr lang="en-US" dirty="0">
                <a:solidFill>
                  <a:schemeClr val="tx2"/>
                </a:solidFill>
              </a:rPr>
              <a:t>Study Objectives</a:t>
            </a:r>
          </a:p>
        </p:txBody>
      </p:sp>
      <p:sp>
        <p:nvSpPr>
          <p:cNvPr id="3" name="Date Placeholder 2">
            <a:extLst>
              <a:ext uri="{FF2B5EF4-FFF2-40B4-BE49-F238E27FC236}">
                <a16:creationId xmlns:a16="http://schemas.microsoft.com/office/drawing/2014/main" id="{1FE14EA9-6B61-01B0-9E99-6E881E7877CB}"/>
              </a:ext>
            </a:extLst>
          </p:cNvPr>
          <p:cNvSpPr>
            <a:spLocks noGrp="1"/>
          </p:cNvSpPr>
          <p:nvPr>
            <p:ph type="dt" sz="half" idx="10"/>
          </p:nvPr>
        </p:nvSpPr>
        <p:spPr/>
        <p:txBody>
          <a:bodyPr/>
          <a:lstStyle/>
          <a:p>
            <a:fld id="{9B8399F3-AB0D-4995-AA14-A55F4C4EC5DF}" type="datetime1">
              <a:rPr lang="en-GB" smtClean="0"/>
              <a:t>30/07/2026</a:t>
            </a:fld>
            <a:endParaRPr lang="en-GB"/>
          </a:p>
        </p:txBody>
      </p:sp>
      <p:sp>
        <p:nvSpPr>
          <p:cNvPr id="5" name="Slide Number Placeholder 4">
            <a:extLst>
              <a:ext uri="{FF2B5EF4-FFF2-40B4-BE49-F238E27FC236}">
                <a16:creationId xmlns:a16="http://schemas.microsoft.com/office/drawing/2014/main" id="{D1BB7DA9-EE06-16F5-1250-F8F0B4D6C30C}"/>
              </a:ext>
            </a:extLst>
          </p:cNvPr>
          <p:cNvSpPr>
            <a:spLocks noGrp="1"/>
          </p:cNvSpPr>
          <p:nvPr>
            <p:ph type="sldNum" sz="quarter" idx="12"/>
          </p:nvPr>
        </p:nvSpPr>
        <p:spPr/>
        <p:txBody>
          <a:bodyPr/>
          <a:lstStyle/>
          <a:p>
            <a:fld id="{CBA53E11-492D-48B3-9F9B-09541CA2A39A}" type="slidenum">
              <a:rPr lang="en-GB" smtClean="0"/>
              <a:pPr/>
              <a:t>2</a:t>
            </a:fld>
            <a:endParaRPr lang="en-GB"/>
          </a:p>
        </p:txBody>
      </p:sp>
      <p:sp>
        <p:nvSpPr>
          <p:cNvPr id="6" name="Content Placeholder 6">
            <a:extLst>
              <a:ext uri="{FF2B5EF4-FFF2-40B4-BE49-F238E27FC236}">
                <a16:creationId xmlns:a16="http://schemas.microsoft.com/office/drawing/2014/main" id="{D99F40D7-26C2-E2A1-2108-35365CE33A5E}"/>
              </a:ext>
            </a:extLst>
          </p:cNvPr>
          <p:cNvSpPr txBox="1">
            <a:spLocks/>
          </p:cNvSpPr>
          <p:nvPr/>
        </p:nvSpPr>
        <p:spPr>
          <a:xfrm>
            <a:off x="838200" y="1533525"/>
            <a:ext cx="10515599" cy="4157662"/>
          </a:xfrm>
          <a:prstGeom prst="rect">
            <a:avLst/>
          </a:prstGeom>
        </p:spPr>
        <p:txBody>
          <a:bodyPr>
            <a:normAutofit fontScale="77500" lnSpcReduction="20000"/>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r>
              <a:rPr lang="en-GB" b="1" u="sng" dirty="0">
                <a:solidFill>
                  <a:schemeClr val="accent2"/>
                </a:solidFill>
                <a:latin typeface="Aptos" panose="020B0004020202020204" pitchFamily="34" charset="0"/>
              </a:rPr>
              <a:t>Randomised study p</a:t>
            </a:r>
            <a:r>
              <a:rPr lang="en-GB" b="1" u="sng" dirty="0">
                <a:solidFill>
                  <a:schemeClr val="accent2"/>
                </a:solidFill>
              </a:rPr>
              <a:t>rimary objectives</a:t>
            </a:r>
          </a:p>
          <a:p>
            <a:endParaRPr lang="en-GB" b="1" u="sng" dirty="0"/>
          </a:p>
          <a:p>
            <a:pPr marL="342900" indent="-342900">
              <a:buFont typeface="Arial" panose="020B0604020202020204" pitchFamily="34" charset="0"/>
              <a:buChar char="•"/>
            </a:pPr>
            <a:r>
              <a:rPr lang="en-GB" dirty="0"/>
              <a:t>To assess, in babies born </a:t>
            </a:r>
            <a:r>
              <a:rPr lang="en-GB" b="1" dirty="0"/>
              <a:t>&lt;29 weeks gestation</a:t>
            </a:r>
            <a:r>
              <a:rPr lang="en-GB" dirty="0"/>
              <a:t>, the efficacy of </a:t>
            </a:r>
            <a:r>
              <a:rPr lang="en-GB" b="1" dirty="0"/>
              <a:t>pasteurised Human Donor Milk </a:t>
            </a:r>
            <a:r>
              <a:rPr lang="en-GB" dirty="0"/>
              <a:t>(</a:t>
            </a:r>
            <a:r>
              <a:rPr lang="en-GB" dirty="0" err="1"/>
              <a:t>pHDM</a:t>
            </a:r>
            <a:r>
              <a:rPr lang="en-GB" dirty="0"/>
              <a:t>) compared with </a:t>
            </a:r>
            <a:r>
              <a:rPr lang="en-GB" b="1" dirty="0"/>
              <a:t>Preterm Formula</a:t>
            </a:r>
            <a:r>
              <a:rPr lang="en-GB" dirty="0"/>
              <a:t>, when used as a </a:t>
            </a:r>
            <a:r>
              <a:rPr lang="en-GB" b="1" dirty="0"/>
              <a:t>supplement</a:t>
            </a:r>
            <a:r>
              <a:rPr lang="en-GB" dirty="0"/>
              <a:t> should there be insufficient milk from their own mother (Own Mother's Milk), on “survival to 34 weeks postmenstrual age without surgical necrotising enterocolitis (NEC)” (primary outcome), language and cognitive development at age 2-years, and other outcomes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To assess, in babies born </a:t>
            </a:r>
            <a:r>
              <a:rPr lang="en-GB" b="1" dirty="0"/>
              <a:t>&lt;29 weeks gestation</a:t>
            </a:r>
            <a:r>
              <a:rPr lang="en-GB" dirty="0"/>
              <a:t>, the efficacy of </a:t>
            </a:r>
            <a:r>
              <a:rPr lang="en-GB" b="1" dirty="0"/>
              <a:t>routine cow-milk based protein-carbohydrate fortification</a:t>
            </a:r>
            <a:r>
              <a:rPr lang="en-GB" dirty="0"/>
              <a:t> of human milk feeds (Own Mother’s Milk and </a:t>
            </a:r>
            <a:r>
              <a:rPr lang="en-GB" dirty="0" err="1"/>
              <a:t>pHDM</a:t>
            </a:r>
            <a:r>
              <a:rPr lang="en-GB" dirty="0"/>
              <a:t>) compared with </a:t>
            </a:r>
            <a:r>
              <a:rPr lang="en-GB" b="1" dirty="0"/>
              <a:t>no routine fortification </a:t>
            </a:r>
            <a:r>
              <a:rPr lang="en-GB" dirty="0"/>
              <a:t>on “survival to 34 weeks postmenstrual age without surgical necrotising enterocolitis (NEC)” (primary outcome), language and cognitive development at age 2-years, and other outcomes </a:t>
            </a:r>
          </a:p>
          <a:p>
            <a:endParaRPr lang="en-GB" dirty="0"/>
          </a:p>
          <a:p>
            <a:r>
              <a:rPr lang="en-GB" b="1" u="sng" dirty="0">
                <a:solidFill>
                  <a:schemeClr val="accent2"/>
                </a:solidFill>
                <a:latin typeface="Aptos" panose="020B0004020202020204" pitchFamily="34" charset="0"/>
              </a:rPr>
              <a:t>Mechanistic objective (sub-study led by Professor James Boardman, University of Edinburgh)</a:t>
            </a:r>
          </a:p>
          <a:p>
            <a:pPr marL="342900" indent="-342900">
              <a:buFont typeface="Arial" panose="020B0604020202020204" pitchFamily="34" charset="0"/>
              <a:buChar char="•"/>
            </a:pPr>
            <a:r>
              <a:rPr lang="en-GB" dirty="0"/>
              <a:t>To determine if </a:t>
            </a:r>
            <a:r>
              <a:rPr lang="en-GB" b="1" dirty="0" err="1"/>
              <a:t>pHDM</a:t>
            </a:r>
            <a:r>
              <a:rPr lang="en-GB" b="1" dirty="0"/>
              <a:t> </a:t>
            </a:r>
            <a:r>
              <a:rPr lang="en-GB" dirty="0"/>
              <a:t>and </a:t>
            </a:r>
            <a:r>
              <a:rPr lang="en-GB" b="1" dirty="0"/>
              <a:t>Preterm Formula </a:t>
            </a:r>
            <a:r>
              <a:rPr lang="en-GB" dirty="0"/>
              <a:t>exert </a:t>
            </a:r>
            <a:r>
              <a:rPr lang="en-GB" b="1" dirty="0"/>
              <a:t>different effects on neurodevelopment </a:t>
            </a:r>
            <a:r>
              <a:rPr lang="en-GB" dirty="0"/>
              <a:t>through the mechanism of </a:t>
            </a:r>
            <a:r>
              <a:rPr lang="en-GB" b="1" dirty="0"/>
              <a:t>altered cerebral white matter </a:t>
            </a:r>
            <a:r>
              <a:rPr lang="en-GB" dirty="0"/>
              <a:t>microstructure (sub-study)</a:t>
            </a:r>
          </a:p>
          <a:p>
            <a:endParaRPr lang="en-GB" dirty="0"/>
          </a:p>
          <a:p>
            <a:r>
              <a:rPr lang="en-GB" b="1" u="sng" dirty="0"/>
              <a:t>NHS Value objective </a:t>
            </a:r>
            <a:r>
              <a:rPr lang="en-GB" b="1" u="sng" dirty="0">
                <a:latin typeface="Aptos" panose="020B0004020202020204" pitchFamily="34" charset="0"/>
              </a:rPr>
              <a:t>(led by Professor Ramon Luengo-Fernandez, University of Oxford)</a:t>
            </a:r>
          </a:p>
          <a:p>
            <a:pPr marL="342900" indent="-342900">
              <a:buFont typeface="Arial" panose="020B0604020202020204" pitchFamily="34" charset="0"/>
              <a:buChar char="•"/>
            </a:pPr>
            <a:r>
              <a:rPr lang="en-GB" dirty="0"/>
              <a:t>To establish if the </a:t>
            </a:r>
            <a:r>
              <a:rPr lang="en-GB" b="1" dirty="0"/>
              <a:t>additional cost of </a:t>
            </a:r>
            <a:r>
              <a:rPr lang="en-GB" b="1" dirty="0" err="1"/>
              <a:t>pHDM</a:t>
            </a:r>
            <a:r>
              <a:rPr lang="en-GB" b="1" dirty="0"/>
              <a:t> to the NHS is justified </a:t>
            </a:r>
            <a:r>
              <a:rPr lang="en-GB" dirty="0"/>
              <a:t>through a reduction in NEC </a:t>
            </a:r>
          </a:p>
        </p:txBody>
      </p:sp>
      <p:sp>
        <p:nvSpPr>
          <p:cNvPr id="7" name="Footer Placeholder 6">
            <a:extLst>
              <a:ext uri="{FF2B5EF4-FFF2-40B4-BE49-F238E27FC236}">
                <a16:creationId xmlns:a16="http://schemas.microsoft.com/office/drawing/2014/main" id="{0A4C8BCC-949D-87D3-334F-41D5EFA64089}"/>
              </a:ext>
            </a:extLst>
          </p:cNvPr>
          <p:cNvSpPr>
            <a:spLocks noGrp="1"/>
          </p:cNvSpPr>
          <p:nvPr>
            <p:ph type="ftr" sz="quarter" idx="11"/>
          </p:nvPr>
        </p:nvSpPr>
        <p:spPr>
          <a:xfrm>
            <a:off x="2031978" y="6408784"/>
            <a:ext cx="3423452" cy="137272"/>
          </a:xfrm>
          <a:solidFill>
            <a:schemeClr val="bg1"/>
          </a:solidFill>
        </p:spPr>
        <p:txBody>
          <a:bodyPr/>
          <a:lstStyle/>
          <a:p>
            <a:r>
              <a:rPr lang="en-GB" dirty="0">
                <a:solidFill>
                  <a:schemeClr val="tx1"/>
                </a:solidFill>
              </a:rPr>
              <a:t>COLLABORATE Site Initiation Visit | IRAS 337660 | V1.3 18/06/2026</a:t>
            </a:r>
          </a:p>
        </p:txBody>
      </p:sp>
    </p:spTree>
    <p:extLst>
      <p:ext uri="{BB962C8B-B14F-4D97-AF65-F5344CB8AC3E}">
        <p14:creationId xmlns:p14="http://schemas.microsoft.com/office/powerpoint/2010/main" val="393839305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F5697-C0DF-6430-6220-7D92E8DDB13B}"/>
            </a:ext>
          </a:extLst>
        </p:cNvPr>
        <p:cNvGrpSpPr/>
        <p:nvPr/>
      </p:nvGrpSpPr>
      <p:grpSpPr>
        <a:xfrm>
          <a:off x="0" y="0"/>
          <a:ext cx="0" cy="0"/>
          <a:chOff x="0" y="0"/>
          <a:chExt cx="0" cy="0"/>
        </a:xfrm>
      </p:grpSpPr>
      <p:sp>
        <p:nvSpPr>
          <p:cNvPr id="6" name="Date Placeholder 5">
            <a:extLst>
              <a:ext uri="{FF2B5EF4-FFF2-40B4-BE49-F238E27FC236}">
                <a16:creationId xmlns:a16="http://schemas.microsoft.com/office/drawing/2014/main" id="{6B9E2E31-4715-F168-FBC5-6316084F40A8}"/>
              </a:ext>
            </a:extLst>
          </p:cNvPr>
          <p:cNvSpPr>
            <a:spLocks noGrp="1"/>
          </p:cNvSpPr>
          <p:nvPr>
            <p:ph type="dt" sz="half" idx="10"/>
          </p:nvPr>
        </p:nvSpPr>
        <p:spPr>
          <a:xfrm>
            <a:off x="10641349" y="6393702"/>
            <a:ext cx="1233647" cy="137270"/>
          </a:xfrm>
        </p:spPr>
        <p:txBody>
          <a:bodyPr/>
          <a:lstStyle/>
          <a:p>
            <a:fld id="{6744D6FC-E856-4F19-85C1-0CA7ECF389C3}" type="datetime1">
              <a:rPr lang="en-GB" smtClean="0"/>
              <a:t>30/07/2026</a:t>
            </a:fld>
            <a:endParaRPr lang="en-GB"/>
          </a:p>
        </p:txBody>
      </p:sp>
      <p:sp>
        <p:nvSpPr>
          <p:cNvPr id="7" name="Footer Placeholder 6">
            <a:extLst>
              <a:ext uri="{FF2B5EF4-FFF2-40B4-BE49-F238E27FC236}">
                <a16:creationId xmlns:a16="http://schemas.microsoft.com/office/drawing/2014/main" id="{28261F5B-1A84-B23C-5513-679AD353BBD6}"/>
              </a:ext>
            </a:extLst>
          </p:cNvPr>
          <p:cNvSpPr>
            <a:spLocks noGrp="1"/>
          </p:cNvSpPr>
          <p:nvPr>
            <p:ph type="ftr" sz="quarter" idx="11"/>
          </p:nvPr>
        </p:nvSpPr>
        <p:spPr>
          <a:xfrm>
            <a:off x="1965261" y="6393702"/>
            <a:ext cx="3423452" cy="137272"/>
          </a:xfrm>
        </p:spPr>
        <p:txBody>
          <a:bodyPr/>
          <a:lstStyle/>
          <a:p>
            <a:r>
              <a:rPr lang="en-GB"/>
              <a:t>COLLABORATE Site Initiation Visit | IRAS 337660 | V1.3 18/06/2026</a:t>
            </a:r>
          </a:p>
        </p:txBody>
      </p:sp>
      <p:sp>
        <p:nvSpPr>
          <p:cNvPr id="8" name="Slide Number Placeholder 7">
            <a:extLst>
              <a:ext uri="{FF2B5EF4-FFF2-40B4-BE49-F238E27FC236}">
                <a16:creationId xmlns:a16="http://schemas.microsoft.com/office/drawing/2014/main" id="{59B88C28-51CC-2352-B97A-DE885D663E11}"/>
              </a:ext>
            </a:extLst>
          </p:cNvPr>
          <p:cNvSpPr>
            <a:spLocks noGrp="1"/>
          </p:cNvSpPr>
          <p:nvPr>
            <p:ph type="sldNum" sz="quarter" idx="12"/>
          </p:nvPr>
        </p:nvSpPr>
        <p:spPr>
          <a:xfrm>
            <a:off x="5936755" y="6393702"/>
            <a:ext cx="318491" cy="137272"/>
          </a:xfrm>
        </p:spPr>
        <p:txBody>
          <a:bodyPr/>
          <a:lstStyle/>
          <a:p>
            <a:fld id="{CBA53E11-492D-48B3-9F9B-09541CA2A39A}" type="slidenum">
              <a:rPr lang="en-GB" smtClean="0"/>
              <a:pPr/>
              <a:t>3</a:t>
            </a:fld>
            <a:endParaRPr lang="en-GB"/>
          </a:p>
        </p:txBody>
      </p:sp>
      <p:sp>
        <p:nvSpPr>
          <p:cNvPr id="2" name="Title 1">
            <a:extLst>
              <a:ext uri="{FF2B5EF4-FFF2-40B4-BE49-F238E27FC236}">
                <a16:creationId xmlns:a16="http://schemas.microsoft.com/office/drawing/2014/main" id="{39A6F994-A634-A8D1-AAE7-CF617C22219C}"/>
              </a:ext>
            </a:extLst>
          </p:cNvPr>
          <p:cNvSpPr>
            <a:spLocks noGrp="1"/>
          </p:cNvSpPr>
          <p:nvPr>
            <p:ph type="title"/>
          </p:nvPr>
        </p:nvSpPr>
        <p:spPr>
          <a:xfrm>
            <a:off x="339571" y="331046"/>
            <a:ext cx="7156991" cy="378044"/>
          </a:xfrm>
        </p:spPr>
        <p:txBody>
          <a:bodyPr/>
          <a:lstStyle/>
          <a:p>
            <a:r>
              <a:rPr lang="en-GB"/>
              <a:t>2-randomisation design, eligibility criteria</a:t>
            </a:r>
            <a:endParaRPr lang="en-US">
              <a:solidFill>
                <a:schemeClr val="tx2"/>
              </a:solidFill>
            </a:endParaRPr>
          </a:p>
        </p:txBody>
      </p:sp>
      <p:grpSp>
        <p:nvGrpSpPr>
          <p:cNvPr id="10" name="Group 9">
            <a:extLst>
              <a:ext uri="{FF2B5EF4-FFF2-40B4-BE49-F238E27FC236}">
                <a16:creationId xmlns:a16="http://schemas.microsoft.com/office/drawing/2014/main" id="{644E19C5-8998-3A73-BFCD-904E726FBD90}"/>
              </a:ext>
            </a:extLst>
          </p:cNvPr>
          <p:cNvGrpSpPr/>
          <p:nvPr/>
        </p:nvGrpSpPr>
        <p:grpSpPr>
          <a:xfrm>
            <a:off x="472964" y="1169798"/>
            <a:ext cx="10580345" cy="4491929"/>
            <a:chOff x="472964" y="1169798"/>
            <a:chExt cx="10580345" cy="4491929"/>
          </a:xfrm>
        </p:grpSpPr>
        <p:grpSp>
          <p:nvGrpSpPr>
            <p:cNvPr id="11" name="Group 10">
              <a:extLst>
                <a:ext uri="{FF2B5EF4-FFF2-40B4-BE49-F238E27FC236}">
                  <a16:creationId xmlns:a16="http://schemas.microsoft.com/office/drawing/2014/main" id="{91C5AD5E-AB48-A715-3870-6A5BC13666C7}"/>
                </a:ext>
              </a:extLst>
            </p:cNvPr>
            <p:cNvGrpSpPr/>
            <p:nvPr/>
          </p:nvGrpSpPr>
          <p:grpSpPr>
            <a:xfrm>
              <a:off x="1365504" y="1169798"/>
              <a:ext cx="9584492" cy="4491929"/>
              <a:chOff x="469392" y="258026"/>
              <a:chExt cx="8957014" cy="5466106"/>
            </a:xfrm>
          </p:grpSpPr>
          <p:sp>
            <p:nvSpPr>
              <p:cNvPr id="20" name="Rectangle: Rounded Corners 19">
                <a:extLst>
                  <a:ext uri="{FF2B5EF4-FFF2-40B4-BE49-F238E27FC236}">
                    <a16:creationId xmlns:a16="http://schemas.microsoft.com/office/drawing/2014/main" id="{38105FF9-9283-236F-8806-C974BE526174}"/>
                  </a:ext>
                </a:extLst>
              </p:cNvPr>
              <p:cNvSpPr/>
              <p:nvPr/>
            </p:nvSpPr>
            <p:spPr>
              <a:xfrm>
                <a:off x="469392" y="2100476"/>
                <a:ext cx="2075688" cy="3433430"/>
              </a:xfrm>
              <a:prstGeom prst="roundRect">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endParaRPr lang="en-GB" sz="1400" b="1">
                  <a:solidFill>
                    <a:schemeClr val="accent6"/>
                  </a:solidFill>
                </a:endParaRPr>
              </a:p>
              <a:p>
                <a:pPr algn="ctr"/>
                <a:r>
                  <a:rPr lang="en-GB" sz="1400" b="1">
                    <a:solidFill>
                      <a:schemeClr val="accent6"/>
                    </a:solidFill>
                  </a:rPr>
                  <a:t>Babies born &lt;29 weeks gestation</a:t>
                </a:r>
              </a:p>
              <a:p>
                <a:pPr algn="ctr"/>
                <a:endParaRPr lang="en-GB" sz="1400" b="1"/>
              </a:p>
              <a:p>
                <a:pPr marL="285750" indent="-285750">
                  <a:buFont typeface="Arial" panose="020B0604020202020204" pitchFamily="34" charset="0"/>
                  <a:buChar char="•"/>
                </a:pPr>
                <a:r>
                  <a:rPr lang="en-GB" sz="1400"/>
                  <a:t>No condition precluding enteral feeding</a:t>
                </a:r>
              </a:p>
              <a:p>
                <a:pPr marL="285750" indent="-285750">
                  <a:buFont typeface="Arial" panose="020B0604020202020204" pitchFamily="34" charset="0"/>
                  <a:buChar char="•"/>
                </a:pPr>
                <a:r>
                  <a:rPr lang="en-GB" sz="1400"/>
                  <a:t>Maternal intention to express breast milk</a:t>
                </a:r>
              </a:p>
              <a:p>
                <a:pPr marL="285750" indent="-285750">
                  <a:buFont typeface="Arial" panose="020B0604020202020204" pitchFamily="34" charset="0"/>
                  <a:buChar char="•"/>
                </a:pPr>
                <a:r>
                  <a:rPr lang="en-GB" sz="1400"/>
                  <a:t>Parent/guardian verbal consent (document in eCRF)</a:t>
                </a:r>
              </a:p>
              <a:p>
                <a:pPr algn="ctr"/>
                <a:endParaRPr lang="en-GB" sz="1400"/>
              </a:p>
            </p:txBody>
          </p:sp>
          <p:sp>
            <p:nvSpPr>
              <p:cNvPr id="21" name="TextBox 20">
                <a:extLst>
                  <a:ext uri="{FF2B5EF4-FFF2-40B4-BE49-F238E27FC236}">
                    <a16:creationId xmlns:a16="http://schemas.microsoft.com/office/drawing/2014/main" id="{FF181B2E-105C-99C6-4320-3F2571AD1B14}"/>
                  </a:ext>
                </a:extLst>
              </p:cNvPr>
              <p:cNvSpPr txBox="1"/>
              <p:nvPr/>
            </p:nvSpPr>
            <p:spPr>
              <a:xfrm>
                <a:off x="3258427" y="258026"/>
                <a:ext cx="2940636" cy="973765"/>
              </a:xfrm>
              <a:prstGeom prst="rect">
                <a:avLst/>
              </a:prstGeom>
              <a:noFill/>
            </p:spPr>
            <p:txBody>
              <a:bodyPr wrap="square" lIns="91440" tIns="45720" rIns="91440" bIns="45720" rtlCol="0" anchor="t">
                <a:spAutoFit/>
              </a:bodyPr>
              <a:lstStyle/>
              <a:p>
                <a:pPr algn="ctr"/>
                <a:r>
                  <a:rPr lang="en-GB" b="1"/>
                  <a:t>Randomisation 1</a:t>
                </a:r>
              </a:p>
              <a:p>
                <a:pPr algn="ctr"/>
                <a:r>
                  <a:rPr lang="en-GB" sz="1400"/>
                  <a:t>When attending clinician decides supplementary feed is required</a:t>
                </a:r>
              </a:p>
            </p:txBody>
          </p:sp>
          <p:sp>
            <p:nvSpPr>
              <p:cNvPr id="22" name="TextBox 21">
                <a:extLst>
                  <a:ext uri="{FF2B5EF4-FFF2-40B4-BE49-F238E27FC236}">
                    <a16:creationId xmlns:a16="http://schemas.microsoft.com/office/drawing/2014/main" id="{F9DE6475-36EF-ED15-360A-2159A21DB0A8}"/>
                  </a:ext>
                </a:extLst>
              </p:cNvPr>
              <p:cNvSpPr txBox="1"/>
              <p:nvPr/>
            </p:nvSpPr>
            <p:spPr>
              <a:xfrm>
                <a:off x="6852030" y="402535"/>
                <a:ext cx="2539987" cy="973765"/>
              </a:xfrm>
              <a:prstGeom prst="rect">
                <a:avLst/>
              </a:prstGeom>
              <a:noFill/>
            </p:spPr>
            <p:txBody>
              <a:bodyPr wrap="square" lIns="91440" tIns="45720" rIns="91440" bIns="45720" rtlCol="0" anchor="t">
                <a:spAutoFit/>
              </a:bodyPr>
              <a:lstStyle/>
              <a:p>
                <a:pPr algn="ctr"/>
                <a:r>
                  <a:rPr lang="en-GB" b="1"/>
                  <a:t>Randomisation 2</a:t>
                </a:r>
              </a:p>
              <a:p>
                <a:pPr algn="ctr"/>
                <a:r>
                  <a:rPr lang="en-GB" sz="1400"/>
                  <a:t>When receiving 60-120ml/kg/day human milk</a:t>
                </a:r>
              </a:p>
            </p:txBody>
          </p:sp>
          <p:sp>
            <p:nvSpPr>
              <p:cNvPr id="23" name="Rectangle: Rounded Corners 22">
                <a:extLst>
                  <a:ext uri="{FF2B5EF4-FFF2-40B4-BE49-F238E27FC236}">
                    <a16:creationId xmlns:a16="http://schemas.microsoft.com/office/drawing/2014/main" id="{86636279-0D01-484A-2ECD-249E1EFB816E}"/>
                  </a:ext>
                </a:extLst>
              </p:cNvPr>
              <p:cNvSpPr/>
              <p:nvPr/>
            </p:nvSpPr>
            <p:spPr>
              <a:xfrm>
                <a:off x="3712464" y="1848874"/>
                <a:ext cx="2231280" cy="122834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GB"/>
                  <a:t>Supplemental pasteurised human donor milk</a:t>
                </a:r>
              </a:p>
            </p:txBody>
          </p:sp>
          <p:sp>
            <p:nvSpPr>
              <p:cNvPr id="24" name="Rectangle: Rounded Corners 23">
                <a:extLst>
                  <a:ext uri="{FF2B5EF4-FFF2-40B4-BE49-F238E27FC236}">
                    <a16:creationId xmlns:a16="http://schemas.microsoft.com/office/drawing/2014/main" id="{6A7E59C2-6C47-07F0-D037-32E2DB8A10BD}"/>
                  </a:ext>
                </a:extLst>
              </p:cNvPr>
              <p:cNvSpPr/>
              <p:nvPr/>
            </p:nvSpPr>
            <p:spPr>
              <a:xfrm>
                <a:off x="3712464" y="4305563"/>
                <a:ext cx="2231280" cy="1228344"/>
              </a:xfrm>
              <a:prstGeom prst="round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lgn="ctr"/>
                <a:r>
                  <a:rPr lang="en-GB"/>
                  <a:t>Supplemental </a:t>
                </a:r>
                <a:br>
                  <a:rPr lang="en-GB"/>
                </a:br>
                <a:r>
                  <a:rPr lang="en-GB"/>
                  <a:t>preterm Formula </a:t>
                </a:r>
                <a:endParaRPr lang="en-US"/>
              </a:p>
            </p:txBody>
          </p:sp>
          <p:sp>
            <p:nvSpPr>
              <p:cNvPr id="25" name="Rectangle: Rounded Corners 24">
                <a:extLst>
                  <a:ext uri="{FF2B5EF4-FFF2-40B4-BE49-F238E27FC236}">
                    <a16:creationId xmlns:a16="http://schemas.microsoft.com/office/drawing/2014/main" id="{F50EE72F-4647-EDA6-C684-A45C87326CAB}"/>
                  </a:ext>
                </a:extLst>
              </p:cNvPr>
              <p:cNvSpPr/>
              <p:nvPr/>
            </p:nvSpPr>
            <p:spPr>
              <a:xfrm>
                <a:off x="6982968" y="2697741"/>
                <a:ext cx="2443438" cy="606551"/>
              </a:xfrm>
              <a:prstGeom prst="roundRect">
                <a:avLst/>
              </a:prstGeom>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GB"/>
                  <a:t>No routine fortification</a:t>
                </a:r>
              </a:p>
            </p:txBody>
          </p:sp>
          <p:sp>
            <p:nvSpPr>
              <p:cNvPr id="26" name="Rectangle: Rounded Corners 25">
                <a:extLst>
                  <a:ext uri="{FF2B5EF4-FFF2-40B4-BE49-F238E27FC236}">
                    <a16:creationId xmlns:a16="http://schemas.microsoft.com/office/drawing/2014/main" id="{49F2B9C0-38C6-5919-FCF1-FE867FA740B5}"/>
                  </a:ext>
                </a:extLst>
              </p:cNvPr>
              <p:cNvSpPr/>
              <p:nvPr/>
            </p:nvSpPr>
            <p:spPr>
              <a:xfrm>
                <a:off x="6982967" y="1839240"/>
                <a:ext cx="2409050" cy="60655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a:t>Routine fortification</a:t>
                </a:r>
              </a:p>
            </p:txBody>
          </p:sp>
          <p:sp>
            <p:nvSpPr>
              <p:cNvPr id="27" name="Rectangle: Rounded Corners 26">
                <a:extLst>
                  <a:ext uri="{FF2B5EF4-FFF2-40B4-BE49-F238E27FC236}">
                    <a16:creationId xmlns:a16="http://schemas.microsoft.com/office/drawing/2014/main" id="{181EF3A8-A05A-4AC5-C948-E972C476C3AF}"/>
                  </a:ext>
                </a:extLst>
              </p:cNvPr>
              <p:cNvSpPr/>
              <p:nvPr/>
            </p:nvSpPr>
            <p:spPr>
              <a:xfrm>
                <a:off x="6982967" y="5117581"/>
                <a:ext cx="2443438" cy="606551"/>
              </a:xfrm>
              <a:prstGeom prst="roundRect">
                <a:avLst/>
              </a:prstGeom>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r>
                  <a:rPr lang="en-GB"/>
                  <a:t>No routine fortification</a:t>
                </a:r>
                <a:endParaRPr lang="en-US"/>
              </a:p>
            </p:txBody>
          </p:sp>
          <p:sp>
            <p:nvSpPr>
              <p:cNvPr id="28" name="Rectangle: Rounded Corners 27">
                <a:extLst>
                  <a:ext uri="{FF2B5EF4-FFF2-40B4-BE49-F238E27FC236}">
                    <a16:creationId xmlns:a16="http://schemas.microsoft.com/office/drawing/2014/main" id="{E6F09C59-4CC9-5E94-F739-EAF9A373780D}"/>
                  </a:ext>
                </a:extLst>
              </p:cNvPr>
              <p:cNvSpPr/>
              <p:nvPr/>
            </p:nvSpPr>
            <p:spPr>
              <a:xfrm>
                <a:off x="6982968" y="4258318"/>
                <a:ext cx="2443438" cy="60655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a:t>Routine fortification</a:t>
                </a:r>
              </a:p>
            </p:txBody>
          </p:sp>
          <p:sp>
            <p:nvSpPr>
              <p:cNvPr id="29" name="Left Brace 28">
                <a:extLst>
                  <a:ext uri="{FF2B5EF4-FFF2-40B4-BE49-F238E27FC236}">
                    <a16:creationId xmlns:a16="http://schemas.microsoft.com/office/drawing/2014/main" id="{923038FF-EAFF-50B5-927C-FE21098D3E97}"/>
                  </a:ext>
                </a:extLst>
              </p:cNvPr>
              <p:cNvSpPr/>
              <p:nvPr/>
            </p:nvSpPr>
            <p:spPr>
              <a:xfrm>
                <a:off x="2523744" y="2468880"/>
                <a:ext cx="969264" cy="2450592"/>
              </a:xfrm>
              <a:prstGeom prst="leftBrace">
                <a:avLst>
                  <a:gd name="adj1" fmla="val 8333"/>
                  <a:gd name="adj2" fmla="val 50362"/>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30" name="Left Brace 29">
                <a:extLst>
                  <a:ext uri="{FF2B5EF4-FFF2-40B4-BE49-F238E27FC236}">
                    <a16:creationId xmlns:a16="http://schemas.microsoft.com/office/drawing/2014/main" id="{8A7175D9-AE91-6325-3FFD-07AF173AB894}"/>
                  </a:ext>
                </a:extLst>
              </p:cNvPr>
              <p:cNvSpPr/>
              <p:nvPr/>
            </p:nvSpPr>
            <p:spPr>
              <a:xfrm>
                <a:off x="5775960" y="2075402"/>
                <a:ext cx="1036937" cy="873800"/>
              </a:xfrm>
              <a:prstGeom prst="leftBrace">
                <a:avLst>
                  <a:gd name="adj1" fmla="val 8333"/>
                  <a:gd name="adj2" fmla="val 50362"/>
                </a:avLst>
              </a:prstGeom>
              <a:ln>
                <a:prstDash val="dash"/>
              </a:ln>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31" name="Left Brace 30">
                <a:extLst>
                  <a:ext uri="{FF2B5EF4-FFF2-40B4-BE49-F238E27FC236}">
                    <a16:creationId xmlns:a16="http://schemas.microsoft.com/office/drawing/2014/main" id="{AED8C9FA-9F22-FBA7-7479-6992E9FC9E7A}"/>
                  </a:ext>
                </a:extLst>
              </p:cNvPr>
              <p:cNvSpPr/>
              <p:nvPr/>
            </p:nvSpPr>
            <p:spPr>
              <a:xfrm>
                <a:off x="5775960" y="4430531"/>
                <a:ext cx="969264" cy="1066254"/>
              </a:xfrm>
              <a:prstGeom prst="leftBrace">
                <a:avLst>
                  <a:gd name="adj1" fmla="val 8333"/>
                  <a:gd name="adj2" fmla="val 50362"/>
                </a:avLst>
              </a:prstGeom>
              <a:ln>
                <a:prstDash val="dashDot"/>
              </a:ln>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32" name="Left Brace 31">
                <a:extLst>
                  <a:ext uri="{FF2B5EF4-FFF2-40B4-BE49-F238E27FC236}">
                    <a16:creationId xmlns:a16="http://schemas.microsoft.com/office/drawing/2014/main" id="{3A8992B0-99DE-35E9-3D2A-2152760DCE97}"/>
                  </a:ext>
                </a:extLst>
              </p:cNvPr>
              <p:cNvSpPr/>
              <p:nvPr/>
            </p:nvSpPr>
            <p:spPr>
              <a:xfrm>
                <a:off x="5815584" y="3107299"/>
                <a:ext cx="969264" cy="1228344"/>
              </a:xfrm>
              <a:prstGeom prst="leftBrace">
                <a:avLst>
                  <a:gd name="adj1" fmla="val 8333"/>
                  <a:gd name="adj2" fmla="val 50362"/>
                </a:avLst>
              </a:prstGeom>
              <a:ln>
                <a:prstDash val="solid"/>
              </a:ln>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cxnSp>
            <p:nvCxnSpPr>
              <p:cNvPr id="33" name="Straight Connector 32">
                <a:extLst>
                  <a:ext uri="{FF2B5EF4-FFF2-40B4-BE49-F238E27FC236}">
                    <a16:creationId xmlns:a16="http://schemas.microsoft.com/office/drawing/2014/main" id="{F60AF66F-B3C3-B446-095F-7072491E9337}"/>
                  </a:ext>
                </a:extLst>
              </p:cNvPr>
              <p:cNvCxnSpPr>
                <a:stCxn id="29" idx="1"/>
              </p:cNvCxnSpPr>
              <p:nvPr/>
            </p:nvCxnSpPr>
            <p:spPr>
              <a:xfrm>
                <a:off x="2523744" y="3703047"/>
                <a:ext cx="3420000" cy="18561"/>
              </a:xfrm>
              <a:prstGeom prst="line">
                <a:avLst/>
              </a:prstGeom>
              <a:ln w="28575"/>
            </p:spPr>
            <p:style>
              <a:lnRef idx="2">
                <a:schemeClr val="dk1"/>
              </a:lnRef>
              <a:fillRef idx="0">
                <a:schemeClr val="dk1"/>
              </a:fillRef>
              <a:effectRef idx="1">
                <a:schemeClr val="dk1"/>
              </a:effectRef>
              <a:fontRef idx="minor">
                <a:schemeClr val="tx1"/>
              </a:fontRef>
            </p:style>
          </p:cxnSp>
        </p:grpSp>
        <p:grpSp>
          <p:nvGrpSpPr>
            <p:cNvPr id="12" name="Group 11">
              <a:extLst>
                <a:ext uri="{FF2B5EF4-FFF2-40B4-BE49-F238E27FC236}">
                  <a16:creationId xmlns:a16="http://schemas.microsoft.com/office/drawing/2014/main" id="{9B93A803-1D9B-009F-F29D-157FAB6C3E59}"/>
                </a:ext>
              </a:extLst>
            </p:cNvPr>
            <p:cNvGrpSpPr/>
            <p:nvPr/>
          </p:nvGrpSpPr>
          <p:grpSpPr>
            <a:xfrm>
              <a:off x="4138654" y="2043149"/>
              <a:ext cx="3569177" cy="400110"/>
              <a:chOff x="4140079" y="2115166"/>
              <a:chExt cx="3659586" cy="370453"/>
            </a:xfrm>
          </p:grpSpPr>
          <p:sp>
            <p:nvSpPr>
              <p:cNvPr id="18" name="Rectangle 17">
                <a:extLst>
                  <a:ext uri="{FF2B5EF4-FFF2-40B4-BE49-F238E27FC236}">
                    <a16:creationId xmlns:a16="http://schemas.microsoft.com/office/drawing/2014/main" id="{4C1E9989-DDA9-4C7C-81FA-DE446C2EF14D}"/>
                  </a:ext>
                </a:extLst>
              </p:cNvPr>
              <p:cNvSpPr/>
              <p:nvPr/>
            </p:nvSpPr>
            <p:spPr>
              <a:xfrm>
                <a:off x="4246178" y="2135683"/>
                <a:ext cx="3447393" cy="29292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19BB71B-C89E-86FA-F171-EE7B2EB6E368}"/>
                  </a:ext>
                </a:extLst>
              </p:cNvPr>
              <p:cNvSpPr txBox="1"/>
              <p:nvPr/>
            </p:nvSpPr>
            <p:spPr>
              <a:xfrm>
                <a:off x="4140079" y="2115166"/>
                <a:ext cx="3659586" cy="370453"/>
              </a:xfrm>
              <a:prstGeom prst="rect">
                <a:avLst/>
              </a:prstGeom>
              <a:noFill/>
            </p:spPr>
            <p:txBody>
              <a:bodyPr wrap="square" rtlCol="0">
                <a:spAutoFit/>
              </a:bodyPr>
              <a:lstStyle/>
              <a:p>
                <a:pPr algn="ctr"/>
                <a:r>
                  <a:rPr lang="en-GB" sz="1000" b="1"/>
                  <a:t>Exclusion: </a:t>
                </a:r>
                <a:r>
                  <a:rPr lang="en-GB" sz="1000"/>
                  <a:t>Baby has already received </a:t>
                </a:r>
                <a:r>
                  <a:rPr lang="en-GB" sz="1000" err="1"/>
                  <a:t>pHDM</a:t>
                </a:r>
                <a:r>
                  <a:rPr lang="en-GB" sz="1000"/>
                  <a:t> or Preterm Formula</a:t>
                </a:r>
              </a:p>
            </p:txBody>
          </p:sp>
        </p:grpSp>
        <p:sp>
          <p:nvSpPr>
            <p:cNvPr id="13" name="Rectangle 12">
              <a:extLst>
                <a:ext uri="{FF2B5EF4-FFF2-40B4-BE49-F238E27FC236}">
                  <a16:creationId xmlns:a16="http://schemas.microsoft.com/office/drawing/2014/main" id="{71CA84AD-2C09-E8F8-207E-2E3D440F7045}"/>
                </a:ext>
              </a:extLst>
            </p:cNvPr>
            <p:cNvSpPr/>
            <p:nvPr/>
          </p:nvSpPr>
          <p:spPr>
            <a:xfrm>
              <a:off x="8205686" y="2088987"/>
              <a:ext cx="2744311" cy="29292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Box 14">
              <a:extLst>
                <a:ext uri="{FF2B5EF4-FFF2-40B4-BE49-F238E27FC236}">
                  <a16:creationId xmlns:a16="http://schemas.microsoft.com/office/drawing/2014/main" id="{F8B23DCD-53F8-08F2-7DDA-46882E2F0FE1}"/>
                </a:ext>
              </a:extLst>
            </p:cNvPr>
            <p:cNvSpPr txBox="1"/>
            <p:nvPr/>
          </p:nvSpPr>
          <p:spPr>
            <a:xfrm>
              <a:off x="8205686" y="2111344"/>
              <a:ext cx="2847623" cy="400110"/>
            </a:xfrm>
            <a:prstGeom prst="rect">
              <a:avLst/>
            </a:prstGeom>
            <a:noFill/>
          </p:spPr>
          <p:txBody>
            <a:bodyPr wrap="square" rtlCol="0">
              <a:spAutoFit/>
            </a:bodyPr>
            <a:lstStyle/>
            <a:p>
              <a:r>
                <a:rPr lang="en-GB" sz="1000" b="1"/>
                <a:t>Exclusion: </a:t>
              </a:r>
              <a:r>
                <a:rPr lang="en-GB" sz="1000"/>
                <a:t>Baby has already received Fortifier</a:t>
              </a:r>
            </a:p>
            <a:p>
              <a:endParaRPr lang="en-GB" sz="1000"/>
            </a:p>
          </p:txBody>
        </p:sp>
        <p:sp>
          <p:nvSpPr>
            <p:cNvPr id="16" name="Rectangle 15">
              <a:extLst>
                <a:ext uri="{FF2B5EF4-FFF2-40B4-BE49-F238E27FC236}">
                  <a16:creationId xmlns:a16="http://schemas.microsoft.com/office/drawing/2014/main" id="{DDA646E5-9BC0-FE40-5402-6D46A63AE4A6}"/>
                </a:ext>
              </a:extLst>
            </p:cNvPr>
            <p:cNvSpPr/>
            <p:nvPr/>
          </p:nvSpPr>
          <p:spPr>
            <a:xfrm>
              <a:off x="1497303" y="2393164"/>
              <a:ext cx="1957500" cy="27011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Inclusion criteria</a:t>
              </a:r>
            </a:p>
          </p:txBody>
        </p:sp>
        <p:sp>
          <p:nvSpPr>
            <p:cNvPr id="17" name="TextBox 16">
              <a:extLst>
                <a:ext uri="{FF2B5EF4-FFF2-40B4-BE49-F238E27FC236}">
                  <a16:creationId xmlns:a16="http://schemas.microsoft.com/office/drawing/2014/main" id="{23682C7D-4470-BEE6-7BD4-70BB3ADB25BC}"/>
                </a:ext>
              </a:extLst>
            </p:cNvPr>
            <p:cNvSpPr txBox="1"/>
            <p:nvPr/>
          </p:nvSpPr>
          <p:spPr>
            <a:xfrm>
              <a:off x="472964" y="1169798"/>
              <a:ext cx="2764222" cy="923330"/>
            </a:xfrm>
            <a:prstGeom prst="rect">
              <a:avLst/>
            </a:prstGeom>
            <a:noFill/>
          </p:spPr>
          <p:txBody>
            <a:bodyPr wrap="square" lIns="91440" tIns="45720" rIns="91440" bIns="45720" rtlCol="0" anchor="t">
              <a:spAutoFit/>
            </a:bodyPr>
            <a:lstStyle/>
            <a:p>
              <a:r>
                <a:rPr lang="en-GB" b="1">
                  <a:solidFill>
                    <a:srgbClr val="EC68A3"/>
                  </a:solidFill>
                </a:rPr>
                <a:t>Babies can participate in either or both randomisations</a:t>
              </a:r>
            </a:p>
          </p:txBody>
        </p:sp>
      </p:grpSp>
    </p:spTree>
    <p:extLst>
      <p:ext uri="{BB962C8B-B14F-4D97-AF65-F5344CB8AC3E}">
        <p14:creationId xmlns:p14="http://schemas.microsoft.com/office/powerpoint/2010/main" val="297265438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541B4-D3D4-30A8-A363-F72B3055D911}"/>
            </a:ext>
          </a:extLst>
        </p:cNvPr>
        <p:cNvGrpSpPr/>
        <p:nvPr/>
      </p:nvGrpSpPr>
      <p:grpSpPr>
        <a:xfrm>
          <a:off x="0" y="0"/>
          <a:ext cx="0" cy="0"/>
          <a:chOff x="0" y="0"/>
          <a:chExt cx="0" cy="0"/>
        </a:xfrm>
      </p:grpSpPr>
      <p:cxnSp>
        <p:nvCxnSpPr>
          <p:cNvPr id="114" name="Straight Arrow Connector 113">
            <a:extLst>
              <a:ext uri="{FF2B5EF4-FFF2-40B4-BE49-F238E27FC236}">
                <a16:creationId xmlns:a16="http://schemas.microsoft.com/office/drawing/2014/main" id="{5BAFCCBE-51CF-7DCB-534E-D76C651B2A20}"/>
              </a:ext>
            </a:extLst>
          </p:cNvPr>
          <p:cNvCxnSpPr>
            <a:cxnSpLocks/>
          </p:cNvCxnSpPr>
          <p:nvPr/>
        </p:nvCxnSpPr>
        <p:spPr>
          <a:xfrm flipH="1" flipV="1">
            <a:off x="9647699" y="3915398"/>
            <a:ext cx="12541" cy="577881"/>
          </a:xfrm>
          <a:prstGeom prst="straightConnector1">
            <a:avLst/>
          </a:prstGeom>
          <a:ln w="76200">
            <a:solidFill>
              <a:srgbClr val="00BFFF"/>
            </a:solidFill>
            <a:tailEnd type="triangle"/>
          </a:ln>
        </p:spPr>
        <p:style>
          <a:lnRef idx="1">
            <a:schemeClr val="accent1"/>
          </a:lnRef>
          <a:fillRef idx="0">
            <a:schemeClr val="accent1"/>
          </a:fillRef>
          <a:effectRef idx="0">
            <a:schemeClr val="accent1"/>
          </a:effectRef>
          <a:fontRef idx="minor">
            <a:schemeClr val="tx1"/>
          </a:fontRef>
        </p:style>
      </p:cxnSp>
      <p:sp>
        <p:nvSpPr>
          <p:cNvPr id="6" name="Date Placeholder 5">
            <a:extLst>
              <a:ext uri="{FF2B5EF4-FFF2-40B4-BE49-F238E27FC236}">
                <a16:creationId xmlns:a16="http://schemas.microsoft.com/office/drawing/2014/main" id="{C37377E4-A16E-ACDD-D15A-83D5B55423E0}"/>
              </a:ext>
            </a:extLst>
          </p:cNvPr>
          <p:cNvSpPr>
            <a:spLocks noGrp="1"/>
          </p:cNvSpPr>
          <p:nvPr>
            <p:ph type="dt" sz="half" idx="10"/>
          </p:nvPr>
        </p:nvSpPr>
        <p:spPr>
          <a:xfrm>
            <a:off x="10641349" y="6393702"/>
            <a:ext cx="1233647" cy="137270"/>
          </a:xfrm>
        </p:spPr>
        <p:txBody>
          <a:bodyPr/>
          <a:lstStyle/>
          <a:p>
            <a:fld id="{0B5B13DA-BB2D-44E5-86E3-C3FA5811D8B7}" type="datetime1">
              <a:rPr lang="en-GB" smtClean="0"/>
              <a:t>30/07/2026</a:t>
            </a:fld>
            <a:endParaRPr lang="en-GB"/>
          </a:p>
        </p:txBody>
      </p:sp>
      <p:sp>
        <p:nvSpPr>
          <p:cNvPr id="7" name="Footer Placeholder 6">
            <a:extLst>
              <a:ext uri="{FF2B5EF4-FFF2-40B4-BE49-F238E27FC236}">
                <a16:creationId xmlns:a16="http://schemas.microsoft.com/office/drawing/2014/main" id="{D60169AD-1D0F-AB47-A2F8-AF8471B434F1}"/>
              </a:ext>
            </a:extLst>
          </p:cNvPr>
          <p:cNvSpPr>
            <a:spLocks noGrp="1"/>
          </p:cNvSpPr>
          <p:nvPr>
            <p:ph type="ftr" sz="quarter" idx="11"/>
          </p:nvPr>
        </p:nvSpPr>
        <p:spPr>
          <a:xfrm>
            <a:off x="1965261" y="6393702"/>
            <a:ext cx="3423452" cy="137272"/>
          </a:xfrm>
        </p:spPr>
        <p:txBody>
          <a:bodyPr/>
          <a:lstStyle/>
          <a:p>
            <a:r>
              <a:rPr lang="en-GB"/>
              <a:t>COLLABORATE Site Initiation Visit | IRAS 337660 | V1.3 18/06/2026</a:t>
            </a:r>
          </a:p>
        </p:txBody>
      </p:sp>
      <p:sp>
        <p:nvSpPr>
          <p:cNvPr id="8" name="Slide Number Placeholder 7">
            <a:extLst>
              <a:ext uri="{FF2B5EF4-FFF2-40B4-BE49-F238E27FC236}">
                <a16:creationId xmlns:a16="http://schemas.microsoft.com/office/drawing/2014/main" id="{28FE2681-125E-1D02-353C-7B6194B4F60F}"/>
              </a:ext>
            </a:extLst>
          </p:cNvPr>
          <p:cNvSpPr>
            <a:spLocks noGrp="1"/>
          </p:cNvSpPr>
          <p:nvPr>
            <p:ph type="sldNum" sz="quarter" idx="12"/>
          </p:nvPr>
        </p:nvSpPr>
        <p:spPr>
          <a:xfrm>
            <a:off x="5936755" y="6393702"/>
            <a:ext cx="318491" cy="137272"/>
          </a:xfrm>
        </p:spPr>
        <p:txBody>
          <a:bodyPr/>
          <a:lstStyle/>
          <a:p>
            <a:fld id="{CBA53E11-492D-48B3-9F9B-09541CA2A39A}" type="slidenum">
              <a:rPr lang="en-GB" smtClean="0"/>
              <a:pPr/>
              <a:t>4</a:t>
            </a:fld>
            <a:endParaRPr lang="en-GB"/>
          </a:p>
        </p:txBody>
      </p:sp>
      <p:sp>
        <p:nvSpPr>
          <p:cNvPr id="2" name="Title 1">
            <a:extLst>
              <a:ext uri="{FF2B5EF4-FFF2-40B4-BE49-F238E27FC236}">
                <a16:creationId xmlns:a16="http://schemas.microsoft.com/office/drawing/2014/main" id="{69E5ABF8-E3FD-BB35-5871-8A97730F47FC}"/>
              </a:ext>
            </a:extLst>
          </p:cNvPr>
          <p:cNvSpPr>
            <a:spLocks noGrp="1"/>
          </p:cNvSpPr>
          <p:nvPr>
            <p:ph type="title"/>
          </p:nvPr>
        </p:nvSpPr>
        <p:spPr>
          <a:xfrm>
            <a:off x="300134" y="255940"/>
            <a:ext cx="2786164" cy="378044"/>
          </a:xfrm>
        </p:spPr>
        <p:txBody>
          <a:bodyPr/>
          <a:lstStyle/>
          <a:p>
            <a:r>
              <a:rPr lang="en-GB">
                <a:solidFill>
                  <a:schemeClr val="tx2">
                    <a:lumMod val="60000"/>
                    <a:lumOff val="40000"/>
                  </a:schemeClr>
                </a:solidFill>
              </a:rPr>
              <a:t>Study Flowchart</a:t>
            </a:r>
            <a:endParaRPr lang="en-US">
              <a:solidFill>
                <a:schemeClr val="tx2">
                  <a:lumMod val="60000"/>
                  <a:lumOff val="40000"/>
                </a:schemeClr>
              </a:solidFill>
            </a:endParaRPr>
          </a:p>
        </p:txBody>
      </p:sp>
      <p:grpSp>
        <p:nvGrpSpPr>
          <p:cNvPr id="3" name="Group 2">
            <a:extLst>
              <a:ext uri="{FF2B5EF4-FFF2-40B4-BE49-F238E27FC236}">
                <a16:creationId xmlns:a16="http://schemas.microsoft.com/office/drawing/2014/main" id="{5F0D7B6F-D179-724F-E4AA-630085D37F5E}"/>
              </a:ext>
            </a:extLst>
          </p:cNvPr>
          <p:cNvGrpSpPr/>
          <p:nvPr/>
        </p:nvGrpSpPr>
        <p:grpSpPr>
          <a:xfrm>
            <a:off x="153697" y="387203"/>
            <a:ext cx="12034480" cy="5839827"/>
            <a:chOff x="127387" y="892634"/>
            <a:chExt cx="12034480" cy="5839827"/>
          </a:xfrm>
        </p:grpSpPr>
        <p:sp>
          <p:nvSpPr>
            <p:cNvPr id="4" name="TextBox 3">
              <a:extLst>
                <a:ext uri="{FF2B5EF4-FFF2-40B4-BE49-F238E27FC236}">
                  <a16:creationId xmlns:a16="http://schemas.microsoft.com/office/drawing/2014/main" id="{6BF2BC35-CA80-EB38-1ACB-34DF87F906E9}"/>
                </a:ext>
              </a:extLst>
            </p:cNvPr>
            <p:cNvSpPr txBox="1"/>
            <p:nvPr/>
          </p:nvSpPr>
          <p:spPr>
            <a:xfrm>
              <a:off x="9925803" y="1441139"/>
              <a:ext cx="2236064" cy="1200329"/>
            </a:xfrm>
            <a:prstGeom prst="rect">
              <a:avLst/>
            </a:prstGeom>
            <a:noFill/>
          </p:spPr>
          <p:txBody>
            <a:bodyPr wrap="square" rtlCol="0">
              <a:spAutoFit/>
            </a:bodyPr>
            <a:lstStyle/>
            <a:p>
              <a:pPr algn="ctr"/>
              <a:r>
                <a:rPr lang="en-GB" b="1"/>
                <a:t>2-year </a:t>
              </a:r>
              <a:r>
                <a:rPr lang="en-GB"/>
                <a:t>PARCA-R assessment sent electronically to parent</a:t>
              </a:r>
              <a:endParaRPr lang="en-GB" b="1"/>
            </a:p>
          </p:txBody>
        </p:sp>
        <p:grpSp>
          <p:nvGrpSpPr>
            <p:cNvPr id="5" name="Group 4">
              <a:extLst>
                <a:ext uri="{FF2B5EF4-FFF2-40B4-BE49-F238E27FC236}">
                  <a16:creationId xmlns:a16="http://schemas.microsoft.com/office/drawing/2014/main" id="{14ABF36F-F993-C4FD-DAD9-E7B8918A4895}"/>
                </a:ext>
              </a:extLst>
            </p:cNvPr>
            <p:cNvGrpSpPr/>
            <p:nvPr/>
          </p:nvGrpSpPr>
          <p:grpSpPr>
            <a:xfrm>
              <a:off x="127387" y="892634"/>
              <a:ext cx="11528459" cy="5839827"/>
              <a:chOff x="127387" y="892634"/>
              <a:chExt cx="11528459" cy="5839827"/>
            </a:xfrm>
          </p:grpSpPr>
          <p:sp>
            <p:nvSpPr>
              <p:cNvPr id="9" name="TextBox 8">
                <a:extLst>
                  <a:ext uri="{FF2B5EF4-FFF2-40B4-BE49-F238E27FC236}">
                    <a16:creationId xmlns:a16="http://schemas.microsoft.com/office/drawing/2014/main" id="{3AB338B6-B163-FFFB-A732-149F92DD44F0}"/>
                  </a:ext>
                </a:extLst>
              </p:cNvPr>
              <p:cNvSpPr txBox="1"/>
              <p:nvPr/>
            </p:nvSpPr>
            <p:spPr>
              <a:xfrm>
                <a:off x="127387" y="5045887"/>
                <a:ext cx="3549600" cy="923330"/>
              </a:xfrm>
              <a:prstGeom prst="rect">
                <a:avLst/>
              </a:prstGeom>
              <a:noFill/>
            </p:spPr>
            <p:txBody>
              <a:bodyPr wrap="square">
                <a:spAutoFit/>
              </a:bodyPr>
              <a:lstStyle/>
              <a:p>
                <a:pPr algn="ctr">
                  <a:defRPr/>
                </a:pPr>
                <a:r>
                  <a:rPr lang="en-GB">
                    <a:solidFill>
                      <a:schemeClr val="tx2"/>
                    </a:solidFill>
                    <a:latin typeface="Imperial Sans Text"/>
                  </a:rPr>
                  <a:t>Parent </a:t>
                </a:r>
                <a:r>
                  <a:rPr lang="en-GB" b="1">
                    <a:solidFill>
                      <a:schemeClr val="tx2"/>
                    </a:solidFill>
                    <a:latin typeface="Imperial Sans Text"/>
                  </a:rPr>
                  <a:t>verbally</a:t>
                </a:r>
                <a:r>
                  <a:rPr lang="en-GB">
                    <a:solidFill>
                      <a:schemeClr val="tx2"/>
                    </a:solidFill>
                    <a:latin typeface="Imperial Sans Text"/>
                  </a:rPr>
                  <a:t> </a:t>
                </a:r>
                <a:r>
                  <a:rPr lang="en-GB" b="1">
                    <a:solidFill>
                      <a:schemeClr val="tx2"/>
                    </a:solidFill>
                    <a:latin typeface="Imperial Sans Text"/>
                  </a:rPr>
                  <a:t>consents to R1 and/or R2 </a:t>
                </a:r>
                <a:r>
                  <a:rPr lang="en-GB" b="1"/>
                  <a:t>prior</a:t>
                </a:r>
                <a:r>
                  <a:rPr lang="en-GB"/>
                  <a:t> to any supplemental feed or fortifier</a:t>
                </a:r>
              </a:p>
            </p:txBody>
          </p:sp>
          <p:sp>
            <p:nvSpPr>
              <p:cNvPr id="14" name="TextBox 13">
                <a:extLst>
                  <a:ext uri="{FF2B5EF4-FFF2-40B4-BE49-F238E27FC236}">
                    <a16:creationId xmlns:a16="http://schemas.microsoft.com/office/drawing/2014/main" id="{074438B2-1700-D1E2-3736-8BC769164DB2}"/>
                  </a:ext>
                </a:extLst>
              </p:cNvPr>
              <p:cNvSpPr txBox="1"/>
              <p:nvPr/>
            </p:nvSpPr>
            <p:spPr>
              <a:xfrm>
                <a:off x="261986" y="1461367"/>
                <a:ext cx="2921993" cy="1077218"/>
              </a:xfrm>
              <a:prstGeom prst="rect">
                <a:avLst/>
              </a:prstGeom>
              <a:noFill/>
              <a:ln>
                <a:noFill/>
              </a:ln>
            </p:spPr>
            <p:txBody>
              <a:bodyPr wrap="square" lIns="91440" tIns="45720" rIns="91440" bIns="45720" rtlCol="0" anchor="t">
                <a:spAutoFit/>
              </a:bodyPr>
              <a:lstStyle/>
              <a:p>
                <a:pPr marL="285750" indent="-285750">
                  <a:buFont typeface="Arial" panose="020B0604020202020204" pitchFamily="34" charset="0"/>
                  <a:buChar char="•"/>
                </a:pPr>
                <a:r>
                  <a:rPr lang="en-GB" sz="1600" b="1">
                    <a:solidFill>
                      <a:srgbClr val="006400"/>
                    </a:solidFill>
                  </a:rPr>
                  <a:t>Check eligibility </a:t>
                </a:r>
              </a:p>
              <a:p>
                <a:pPr marL="285750" indent="-285750">
                  <a:buFont typeface="Arial" panose="020B0604020202020204" pitchFamily="34" charset="0"/>
                  <a:buChar char="•"/>
                </a:pPr>
                <a:r>
                  <a:rPr lang="en-GB" sz="1600">
                    <a:solidFill>
                      <a:srgbClr val="006400"/>
                    </a:solidFill>
                  </a:rPr>
                  <a:t>Discuss study at appropriate time, provide PIS</a:t>
                </a:r>
              </a:p>
            </p:txBody>
          </p:sp>
          <p:sp>
            <p:nvSpPr>
              <p:cNvPr id="34" name="TextBox 33">
                <a:extLst>
                  <a:ext uri="{FF2B5EF4-FFF2-40B4-BE49-F238E27FC236}">
                    <a16:creationId xmlns:a16="http://schemas.microsoft.com/office/drawing/2014/main" id="{863D92F6-43F4-9782-EED5-B498211DC92B}"/>
                  </a:ext>
                </a:extLst>
              </p:cNvPr>
              <p:cNvSpPr txBox="1"/>
              <p:nvPr/>
            </p:nvSpPr>
            <p:spPr>
              <a:xfrm>
                <a:off x="9125339" y="4978135"/>
                <a:ext cx="2240092" cy="1754326"/>
              </a:xfrm>
              <a:prstGeom prst="rect">
                <a:avLst/>
              </a:prstGeom>
              <a:noFill/>
            </p:spPr>
            <p:txBody>
              <a:bodyPr wrap="square" lIns="91440" tIns="45720" rIns="91440" bIns="45720" anchor="t">
                <a:spAutoFit/>
              </a:bodyPr>
              <a:lstStyle/>
              <a:p>
                <a:pPr marL="342900" indent="-342900" algn="ctr">
                  <a:buFont typeface="Arial" panose="020B0604020202020204" pitchFamily="34" charset="0"/>
                  <a:buChar char="•"/>
                  <a:defRPr/>
                </a:pPr>
                <a:r>
                  <a:rPr lang="en-GB">
                    <a:solidFill>
                      <a:srgbClr val="006400"/>
                    </a:solidFill>
                  </a:rPr>
                  <a:t>Enter </a:t>
                </a:r>
                <a:r>
                  <a:rPr lang="en-GB" b="1">
                    <a:solidFill>
                      <a:srgbClr val="006400"/>
                    </a:solidFill>
                  </a:rPr>
                  <a:t>ancillary outcome data</a:t>
                </a:r>
                <a:r>
                  <a:rPr lang="en-GB">
                    <a:solidFill>
                      <a:srgbClr val="006400"/>
                    </a:solidFill>
                  </a:rPr>
                  <a:t> to eCRF</a:t>
                </a:r>
              </a:p>
              <a:p>
                <a:pPr marL="342900" indent="-342900" algn="ctr">
                  <a:buFont typeface="Arial" panose="020B0604020202020204" pitchFamily="34" charset="0"/>
                  <a:buChar char="•"/>
                  <a:defRPr/>
                </a:pPr>
                <a:r>
                  <a:rPr lang="en-GB">
                    <a:solidFill>
                      <a:srgbClr val="006400"/>
                    </a:solidFill>
                  </a:rPr>
                  <a:t>Sign parent up to </a:t>
                </a:r>
                <a:r>
                  <a:rPr lang="en-GB" b="1" err="1">
                    <a:solidFill>
                      <a:srgbClr val="006400"/>
                    </a:solidFill>
                  </a:rPr>
                  <a:t>ePARCA</a:t>
                </a:r>
                <a:r>
                  <a:rPr lang="en-GB" b="1">
                    <a:solidFill>
                      <a:srgbClr val="006400"/>
                    </a:solidFill>
                  </a:rPr>
                  <a:t>-R</a:t>
                </a:r>
              </a:p>
              <a:p>
                <a:pPr marR="0" lvl="0" algn="ctr" defTabSz="914400" rtl="0" eaLnBrk="1" fontAlgn="auto" latinLnBrk="0" hangingPunct="1">
                  <a:lnSpc>
                    <a:spcPct val="100000"/>
                  </a:lnSpc>
                  <a:spcBef>
                    <a:spcPts val="0"/>
                  </a:spcBef>
                  <a:spcAft>
                    <a:spcPts val="0"/>
                  </a:spcAft>
                  <a:buClrTx/>
                  <a:buSzTx/>
                  <a:tabLst/>
                  <a:defRPr/>
                </a:pPr>
                <a:endParaRPr lang="en-GB" b="1">
                  <a:solidFill>
                    <a:schemeClr val="tx2"/>
                  </a:solidFill>
                  <a:latin typeface="Imperial Sans Text"/>
                </a:endParaRPr>
              </a:p>
            </p:txBody>
          </p:sp>
          <p:grpSp>
            <p:nvGrpSpPr>
              <p:cNvPr id="35" name="Group 34">
                <a:extLst>
                  <a:ext uri="{FF2B5EF4-FFF2-40B4-BE49-F238E27FC236}">
                    <a16:creationId xmlns:a16="http://schemas.microsoft.com/office/drawing/2014/main" id="{5DAC9908-5699-968F-8D55-8D5E86C3DA89}"/>
                  </a:ext>
                </a:extLst>
              </p:cNvPr>
              <p:cNvGrpSpPr/>
              <p:nvPr/>
            </p:nvGrpSpPr>
            <p:grpSpPr>
              <a:xfrm>
                <a:off x="127388" y="892634"/>
                <a:ext cx="11528458" cy="4106076"/>
                <a:chOff x="127388" y="892634"/>
                <a:chExt cx="11528458" cy="4106076"/>
              </a:xfrm>
            </p:grpSpPr>
            <p:sp>
              <p:nvSpPr>
                <p:cNvPr id="36" name="Rectangle 35">
                  <a:extLst>
                    <a:ext uri="{FF2B5EF4-FFF2-40B4-BE49-F238E27FC236}">
                      <a16:creationId xmlns:a16="http://schemas.microsoft.com/office/drawing/2014/main" id="{3E707659-9A71-BFAE-9EC4-4D06800D81CC}"/>
                    </a:ext>
                  </a:extLst>
                </p:cNvPr>
                <p:cNvSpPr/>
                <p:nvPr/>
              </p:nvSpPr>
              <p:spPr>
                <a:xfrm>
                  <a:off x="127388" y="3767769"/>
                  <a:ext cx="11528458" cy="65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E82D4AF3-849F-77F2-6B50-1C7EF6F6BF18}"/>
                    </a:ext>
                  </a:extLst>
                </p:cNvPr>
                <p:cNvSpPr txBox="1"/>
                <p:nvPr/>
              </p:nvSpPr>
              <p:spPr>
                <a:xfrm>
                  <a:off x="3313819" y="892634"/>
                  <a:ext cx="3014033" cy="107721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GB" sz="1600">
                      <a:solidFill>
                        <a:schemeClr val="tx2"/>
                      </a:solidFill>
                    </a:rPr>
                    <a:t>Participant </a:t>
                  </a:r>
                  <a:r>
                    <a:rPr lang="en-GB" sz="1600" b="1">
                      <a:solidFill>
                        <a:schemeClr val="tx2"/>
                      </a:solidFill>
                    </a:rPr>
                    <a:t>randomised </a:t>
                  </a:r>
                  <a:r>
                    <a:rPr lang="en-GB" sz="1600">
                      <a:solidFill>
                        <a:schemeClr val="tx2"/>
                      </a:solidFill>
                    </a:rPr>
                    <a:t>to </a:t>
                  </a:r>
                  <a:r>
                    <a:rPr lang="en-GB" sz="1600" b="1">
                      <a:solidFill>
                        <a:schemeClr val="tx2"/>
                      </a:solidFill>
                    </a:rPr>
                    <a:t>R1</a:t>
                  </a:r>
                  <a:r>
                    <a:rPr lang="en-GB" sz="1600">
                      <a:solidFill>
                        <a:schemeClr val="tx2"/>
                      </a:solidFill>
                    </a:rPr>
                    <a:t> (formula top up or </a:t>
                  </a:r>
                  <a:r>
                    <a:rPr lang="en-GB" sz="1600" err="1">
                      <a:solidFill>
                        <a:schemeClr val="tx2"/>
                      </a:solidFill>
                    </a:rPr>
                    <a:t>pHDM</a:t>
                  </a:r>
                  <a:r>
                    <a:rPr lang="en-GB" sz="1600">
                      <a:solidFill>
                        <a:schemeClr val="tx2"/>
                      </a:solidFill>
                    </a:rPr>
                    <a:t> top up) </a:t>
                  </a:r>
                  <a:r>
                    <a:rPr lang="en-GB" sz="1600" b="1">
                      <a:solidFill>
                        <a:schemeClr val="tx2"/>
                      </a:solidFill>
                    </a:rPr>
                    <a:t>and/or R2</a:t>
                  </a:r>
                  <a:r>
                    <a:rPr lang="en-GB" sz="1600">
                      <a:solidFill>
                        <a:schemeClr val="tx2"/>
                      </a:solidFill>
                    </a:rPr>
                    <a:t> (fortifier or no fortifier) </a:t>
                  </a:r>
                  <a:r>
                    <a:rPr lang="en-GB" sz="1600" u="sng">
                      <a:solidFill>
                        <a:schemeClr val="tx2"/>
                      </a:solidFill>
                    </a:rPr>
                    <a:t>when criteria met</a:t>
                  </a:r>
                </a:p>
              </p:txBody>
            </p:sp>
            <p:cxnSp>
              <p:nvCxnSpPr>
                <p:cNvPr id="38" name="Straight Arrow Connector 37">
                  <a:extLst>
                    <a:ext uri="{FF2B5EF4-FFF2-40B4-BE49-F238E27FC236}">
                      <a16:creationId xmlns:a16="http://schemas.microsoft.com/office/drawing/2014/main" id="{1661A079-B9DE-1EFD-AC00-373C36A9B6EA}"/>
                    </a:ext>
                  </a:extLst>
                </p:cNvPr>
                <p:cNvCxnSpPr>
                  <a:cxnSpLocks/>
                </p:cNvCxnSpPr>
                <p:nvPr/>
              </p:nvCxnSpPr>
              <p:spPr>
                <a:xfrm>
                  <a:off x="702378" y="3014145"/>
                  <a:ext cx="0" cy="753701"/>
                </a:xfrm>
                <a:prstGeom prst="straightConnector1">
                  <a:avLst/>
                </a:prstGeom>
                <a:ln w="76200">
                  <a:solidFill>
                    <a:srgbClr val="00BFFF"/>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CC7C7D4-23E8-E2B6-CBD1-FFFBA6DAAD34}"/>
                    </a:ext>
                  </a:extLst>
                </p:cNvPr>
                <p:cNvCxnSpPr>
                  <a:cxnSpLocks/>
                </p:cNvCxnSpPr>
                <p:nvPr/>
              </p:nvCxnSpPr>
              <p:spPr>
                <a:xfrm flipV="1">
                  <a:off x="1902187" y="4387852"/>
                  <a:ext cx="0" cy="610858"/>
                </a:xfrm>
                <a:prstGeom prst="straightConnector1">
                  <a:avLst/>
                </a:prstGeom>
                <a:ln w="76200">
                  <a:solidFill>
                    <a:srgbClr val="00BFFF"/>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461BE8B-8C27-3D3C-CD4F-CE3DA9553560}"/>
                    </a:ext>
                  </a:extLst>
                </p:cNvPr>
                <p:cNvCxnSpPr>
                  <a:cxnSpLocks/>
                </p:cNvCxnSpPr>
                <p:nvPr/>
              </p:nvCxnSpPr>
              <p:spPr>
                <a:xfrm>
                  <a:off x="4217625" y="2958424"/>
                  <a:ext cx="0" cy="797064"/>
                </a:xfrm>
                <a:prstGeom prst="straightConnector1">
                  <a:avLst/>
                </a:prstGeom>
                <a:ln w="76200">
                  <a:solidFill>
                    <a:srgbClr val="00BFFF"/>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FFEE3448-59AB-925C-2460-B3C628B8C62C}"/>
                    </a:ext>
                  </a:extLst>
                </p:cNvPr>
                <p:cNvSpPr txBox="1"/>
                <p:nvPr/>
              </p:nvSpPr>
              <p:spPr>
                <a:xfrm>
                  <a:off x="6698140" y="1362792"/>
                  <a:ext cx="3064575" cy="1477328"/>
                </a:xfrm>
                <a:prstGeom prst="rect">
                  <a:avLst/>
                </a:prstGeom>
                <a:noFill/>
              </p:spPr>
              <p:txBody>
                <a:bodyPr wrap="square" lIns="91440" tIns="45720" rIns="91440" bIns="45720" rtlCol="0" anchor="t">
                  <a:spAutoFit/>
                </a:bodyPr>
                <a:lstStyle/>
                <a:p>
                  <a:pPr algn="ctr"/>
                  <a:r>
                    <a:rPr lang="en-GB" b="1">
                      <a:solidFill>
                        <a:schemeClr val="accent1"/>
                      </a:solidFill>
                    </a:rPr>
                    <a:t>Outcome data </a:t>
                  </a:r>
                  <a:r>
                    <a:rPr lang="en-GB">
                      <a:solidFill>
                        <a:schemeClr val="accent1"/>
                      </a:solidFill>
                    </a:rPr>
                    <a:t>from EPR (Badger.net) </a:t>
                  </a:r>
                  <a:r>
                    <a:rPr lang="en-GB">
                      <a:solidFill>
                        <a:srgbClr val="006400"/>
                      </a:solidFill>
                    </a:rPr>
                    <a:t>auto-uploaded </a:t>
                  </a:r>
                  <a:r>
                    <a:rPr lang="en-GB">
                      <a:solidFill>
                        <a:schemeClr val="accent1"/>
                      </a:solidFill>
                    </a:rPr>
                    <a:t>to study database </a:t>
                  </a:r>
                  <a:br>
                    <a:rPr lang="en-GB">
                      <a:solidFill>
                        <a:schemeClr val="accent1"/>
                      </a:solidFill>
                    </a:rPr>
                  </a:br>
                  <a:r>
                    <a:rPr lang="en-GB">
                      <a:solidFill>
                        <a:schemeClr val="accent1"/>
                      </a:solidFill>
                    </a:rPr>
                    <a:t>(quarterly via NNRD) </a:t>
                  </a:r>
                </a:p>
                <a:p>
                  <a:pPr algn="ctr"/>
                  <a:endParaRPr lang="en-GB">
                    <a:solidFill>
                      <a:srgbClr val="006400"/>
                    </a:solidFill>
                  </a:endParaRPr>
                </a:p>
              </p:txBody>
            </p:sp>
            <p:grpSp>
              <p:nvGrpSpPr>
                <p:cNvPr id="45" name="Group 44">
                  <a:extLst>
                    <a:ext uri="{FF2B5EF4-FFF2-40B4-BE49-F238E27FC236}">
                      <a16:creationId xmlns:a16="http://schemas.microsoft.com/office/drawing/2014/main" id="{C6570D78-9FDD-B85D-7975-7DEC34108F38}"/>
                    </a:ext>
                  </a:extLst>
                </p:cNvPr>
                <p:cNvGrpSpPr/>
                <p:nvPr/>
              </p:nvGrpSpPr>
              <p:grpSpPr>
                <a:xfrm>
                  <a:off x="4351283" y="3377494"/>
                  <a:ext cx="4827375" cy="335202"/>
                  <a:chOff x="4483100" y="3472934"/>
                  <a:chExt cx="4545791" cy="223122"/>
                </a:xfrm>
              </p:grpSpPr>
              <p:cxnSp>
                <p:nvCxnSpPr>
                  <p:cNvPr id="48" name="Straight Connector 47">
                    <a:extLst>
                      <a:ext uri="{FF2B5EF4-FFF2-40B4-BE49-F238E27FC236}">
                        <a16:creationId xmlns:a16="http://schemas.microsoft.com/office/drawing/2014/main" id="{8AAE6263-B4C3-967B-3827-4700F48729CD}"/>
                      </a:ext>
                    </a:extLst>
                  </p:cNvPr>
                  <p:cNvCxnSpPr/>
                  <p:nvPr/>
                </p:nvCxnSpPr>
                <p:spPr>
                  <a:xfrm>
                    <a:off x="4494991" y="3596985"/>
                    <a:ext cx="4533900" cy="0"/>
                  </a:xfrm>
                  <a:prstGeom prst="line">
                    <a:avLst/>
                  </a:prstGeom>
                  <a:ln w="38100"/>
                </p:spPr>
                <p:style>
                  <a:lnRef idx="2">
                    <a:schemeClr val="accent6"/>
                  </a:lnRef>
                  <a:fillRef idx="0">
                    <a:schemeClr val="accent6"/>
                  </a:fillRef>
                  <a:effectRef idx="1">
                    <a:schemeClr val="accent6"/>
                  </a:effectRef>
                  <a:fontRef idx="minor">
                    <a:schemeClr val="tx1"/>
                  </a:fontRef>
                </p:style>
              </p:cxnSp>
              <p:cxnSp>
                <p:nvCxnSpPr>
                  <p:cNvPr id="49" name="Straight Connector 48">
                    <a:extLst>
                      <a:ext uri="{FF2B5EF4-FFF2-40B4-BE49-F238E27FC236}">
                        <a16:creationId xmlns:a16="http://schemas.microsoft.com/office/drawing/2014/main" id="{507DA9A2-F8AA-A67A-D623-1205803F97FD}"/>
                      </a:ext>
                    </a:extLst>
                  </p:cNvPr>
                  <p:cNvCxnSpPr>
                    <a:cxnSpLocks/>
                  </p:cNvCxnSpPr>
                  <p:nvPr/>
                </p:nvCxnSpPr>
                <p:spPr>
                  <a:xfrm>
                    <a:off x="9017000" y="3481112"/>
                    <a:ext cx="0" cy="176489"/>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50" name="Straight Connector 49">
                    <a:extLst>
                      <a:ext uri="{FF2B5EF4-FFF2-40B4-BE49-F238E27FC236}">
                        <a16:creationId xmlns:a16="http://schemas.microsoft.com/office/drawing/2014/main" id="{3A604F06-C557-EBC8-B3C3-A84D4CE70913}"/>
                      </a:ext>
                    </a:extLst>
                  </p:cNvPr>
                  <p:cNvCxnSpPr>
                    <a:cxnSpLocks/>
                  </p:cNvCxnSpPr>
                  <p:nvPr/>
                </p:nvCxnSpPr>
                <p:spPr>
                  <a:xfrm flipH="1">
                    <a:off x="4483100" y="3472934"/>
                    <a:ext cx="6229" cy="223122"/>
                  </a:xfrm>
                  <a:prstGeom prst="line">
                    <a:avLst/>
                  </a:prstGeom>
                  <a:ln/>
                </p:spPr>
                <p:style>
                  <a:lnRef idx="2">
                    <a:schemeClr val="accent6"/>
                  </a:lnRef>
                  <a:fillRef idx="0">
                    <a:schemeClr val="accent6"/>
                  </a:fillRef>
                  <a:effectRef idx="1">
                    <a:schemeClr val="accent6"/>
                  </a:effectRef>
                  <a:fontRef idx="minor">
                    <a:schemeClr val="tx1"/>
                  </a:fontRef>
                </p:style>
              </p:cxnSp>
            </p:grpSp>
            <p:cxnSp>
              <p:nvCxnSpPr>
                <p:cNvPr id="46" name="Straight Arrow Connector 45">
                  <a:extLst>
                    <a:ext uri="{FF2B5EF4-FFF2-40B4-BE49-F238E27FC236}">
                      <a16:creationId xmlns:a16="http://schemas.microsoft.com/office/drawing/2014/main" id="{F3ACE80A-E114-87A7-689B-A7D26F7FF4CC}"/>
                    </a:ext>
                  </a:extLst>
                </p:cNvPr>
                <p:cNvCxnSpPr>
                  <a:cxnSpLocks/>
                </p:cNvCxnSpPr>
                <p:nvPr/>
              </p:nvCxnSpPr>
              <p:spPr>
                <a:xfrm flipV="1">
                  <a:off x="7001368" y="3106285"/>
                  <a:ext cx="207974" cy="377888"/>
                </a:xfrm>
                <a:prstGeom prst="straightConnector1">
                  <a:avLst/>
                </a:prstGeom>
                <a:ln w="76200">
                  <a:tailEnd type="triangle"/>
                </a:ln>
              </p:spPr>
              <p:style>
                <a:lnRef idx="2">
                  <a:schemeClr val="accent6"/>
                </a:lnRef>
                <a:fillRef idx="0">
                  <a:schemeClr val="accent6"/>
                </a:fillRef>
                <a:effectRef idx="1">
                  <a:schemeClr val="accent6"/>
                </a:effectRef>
                <a:fontRef idx="minor">
                  <a:schemeClr val="tx1"/>
                </a:fontRef>
              </p:style>
            </p:cxnSp>
            <p:pic>
              <p:nvPicPr>
                <p:cNvPr id="47" name="Picture 46">
                  <a:extLst>
                    <a:ext uri="{FF2B5EF4-FFF2-40B4-BE49-F238E27FC236}">
                      <a16:creationId xmlns:a16="http://schemas.microsoft.com/office/drawing/2014/main" id="{CA04297F-632E-5FB2-0AC8-4E2CA21A68D9}"/>
                    </a:ext>
                  </a:extLst>
                </p:cNvPr>
                <p:cNvPicPr>
                  <a:picLocks noChangeAspect="1"/>
                </p:cNvPicPr>
                <p:nvPr/>
              </p:nvPicPr>
              <p:blipFill>
                <a:blip r:embed="rId3"/>
                <a:srcRect l="9121" r="14438" b="12822"/>
                <a:stretch>
                  <a:fillRect/>
                </a:stretch>
              </p:blipFill>
              <p:spPr>
                <a:xfrm>
                  <a:off x="7209342" y="2983406"/>
                  <a:ext cx="523530" cy="485524"/>
                </a:xfrm>
                <a:prstGeom prst="rect">
                  <a:avLst/>
                </a:prstGeom>
              </p:spPr>
            </p:pic>
          </p:grpSp>
        </p:grpSp>
      </p:grpSp>
      <p:sp>
        <p:nvSpPr>
          <p:cNvPr id="12" name="Rectangle 11">
            <a:extLst>
              <a:ext uri="{FF2B5EF4-FFF2-40B4-BE49-F238E27FC236}">
                <a16:creationId xmlns:a16="http://schemas.microsoft.com/office/drawing/2014/main" id="{B72A9E33-EAD2-7A22-6F96-6C371E318CC0}"/>
              </a:ext>
            </a:extLst>
          </p:cNvPr>
          <p:cNvSpPr/>
          <p:nvPr/>
        </p:nvSpPr>
        <p:spPr>
          <a:xfrm>
            <a:off x="947214" y="3390114"/>
            <a:ext cx="3362266" cy="420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FF4500"/>
                </a:solidFill>
              </a:rPr>
              <a:t>Add all infants &lt;29 weeks gestation to </a:t>
            </a:r>
            <a:r>
              <a:rPr lang="en-GB" sz="1200" b="1">
                <a:solidFill>
                  <a:srgbClr val="FF4500"/>
                </a:solidFill>
              </a:rPr>
              <a:t>screening &amp; enrolment log</a:t>
            </a:r>
          </a:p>
        </p:txBody>
      </p:sp>
      <p:grpSp>
        <p:nvGrpSpPr>
          <p:cNvPr id="102" name="Group 101">
            <a:extLst>
              <a:ext uri="{FF2B5EF4-FFF2-40B4-BE49-F238E27FC236}">
                <a16:creationId xmlns:a16="http://schemas.microsoft.com/office/drawing/2014/main" id="{2A443D76-8023-FD13-0489-4EEA9EA908C0}"/>
              </a:ext>
            </a:extLst>
          </p:cNvPr>
          <p:cNvGrpSpPr/>
          <p:nvPr/>
        </p:nvGrpSpPr>
        <p:grpSpPr>
          <a:xfrm>
            <a:off x="5970873" y="5833034"/>
            <a:ext cx="1371529" cy="571221"/>
            <a:chOff x="8915939" y="255939"/>
            <a:chExt cx="1562866" cy="568465"/>
          </a:xfrm>
        </p:grpSpPr>
        <p:pic>
          <p:nvPicPr>
            <p:cNvPr id="19" name="Picture 18">
              <a:extLst>
                <a:ext uri="{FF2B5EF4-FFF2-40B4-BE49-F238E27FC236}">
                  <a16:creationId xmlns:a16="http://schemas.microsoft.com/office/drawing/2014/main" id="{54E677F8-1930-8D29-34EA-1571215BACE8}"/>
                </a:ext>
              </a:extLst>
            </p:cNvPr>
            <p:cNvPicPr>
              <a:picLocks noChangeAspect="1"/>
            </p:cNvPicPr>
            <p:nvPr/>
          </p:nvPicPr>
          <p:blipFill>
            <a:blip r:embed="rId4"/>
            <a:srcRect l="12551" t="9219" r="16438" b="10371"/>
            <a:stretch>
              <a:fillRect/>
            </a:stretch>
          </p:blipFill>
          <p:spPr>
            <a:xfrm>
              <a:off x="8915939" y="255939"/>
              <a:ext cx="502022" cy="568465"/>
            </a:xfrm>
            <a:prstGeom prst="rect">
              <a:avLst/>
            </a:prstGeom>
          </p:spPr>
        </p:pic>
        <p:pic>
          <p:nvPicPr>
            <p:cNvPr id="21" name="Picture 20">
              <a:extLst>
                <a:ext uri="{FF2B5EF4-FFF2-40B4-BE49-F238E27FC236}">
                  <a16:creationId xmlns:a16="http://schemas.microsoft.com/office/drawing/2014/main" id="{29789995-BA1A-BE0F-2837-46B39DFAB464}"/>
                </a:ext>
              </a:extLst>
            </p:cNvPr>
            <p:cNvPicPr>
              <a:picLocks noChangeAspect="1"/>
            </p:cNvPicPr>
            <p:nvPr/>
          </p:nvPicPr>
          <p:blipFill>
            <a:blip r:embed="rId5"/>
            <a:stretch>
              <a:fillRect/>
            </a:stretch>
          </p:blipFill>
          <p:spPr>
            <a:xfrm>
              <a:off x="9951053" y="261415"/>
              <a:ext cx="527752" cy="527752"/>
            </a:xfrm>
            <a:prstGeom prst="rect">
              <a:avLst/>
            </a:prstGeom>
          </p:spPr>
        </p:pic>
        <p:sp>
          <p:nvSpPr>
            <p:cNvPr id="23" name="Arrow: Right 22">
              <a:extLst>
                <a:ext uri="{FF2B5EF4-FFF2-40B4-BE49-F238E27FC236}">
                  <a16:creationId xmlns:a16="http://schemas.microsoft.com/office/drawing/2014/main" id="{D17417B3-29A4-9A5D-5881-1508982F3DB2}"/>
                </a:ext>
              </a:extLst>
            </p:cNvPr>
            <p:cNvSpPr/>
            <p:nvPr/>
          </p:nvSpPr>
          <p:spPr>
            <a:xfrm>
              <a:off x="9449888" y="476965"/>
              <a:ext cx="469238" cy="222761"/>
            </a:xfrm>
            <a:prstGeom prst="rightArrow">
              <a:avLst/>
            </a:prstGeom>
            <a:noFill/>
            <a:ln>
              <a:solidFill>
                <a:srgbClr val="00B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5" name="TextBox 24">
            <a:extLst>
              <a:ext uri="{FF2B5EF4-FFF2-40B4-BE49-F238E27FC236}">
                <a16:creationId xmlns:a16="http://schemas.microsoft.com/office/drawing/2014/main" id="{B9F606A3-DF58-7B07-D284-B51898B1F4C6}"/>
              </a:ext>
            </a:extLst>
          </p:cNvPr>
          <p:cNvSpPr txBox="1"/>
          <p:nvPr/>
        </p:nvSpPr>
        <p:spPr>
          <a:xfrm>
            <a:off x="5017460" y="5456407"/>
            <a:ext cx="3396290" cy="570009"/>
          </a:xfrm>
          <a:prstGeom prst="rect">
            <a:avLst/>
          </a:prstGeom>
          <a:noFill/>
        </p:spPr>
        <p:txBody>
          <a:bodyPr wrap="square" lIns="0" tIns="0" rIns="0" bIns="0" rtlCol="0">
            <a:noAutofit/>
          </a:bodyPr>
          <a:lstStyle/>
          <a:p>
            <a:pPr algn="ctr">
              <a:lnSpc>
                <a:spcPct val="105000"/>
              </a:lnSpc>
            </a:pPr>
            <a:r>
              <a:rPr lang="en-GB" sz="1200" b="1">
                <a:solidFill>
                  <a:srgbClr val="FF4500"/>
                </a:solidFill>
              </a:rPr>
              <a:t>Infant may be transferred to a step-down unit (continuing care site) during this time</a:t>
            </a:r>
          </a:p>
        </p:txBody>
      </p:sp>
      <p:pic>
        <p:nvPicPr>
          <p:cNvPr id="55" name="Picture 54">
            <a:extLst>
              <a:ext uri="{FF2B5EF4-FFF2-40B4-BE49-F238E27FC236}">
                <a16:creationId xmlns:a16="http://schemas.microsoft.com/office/drawing/2014/main" id="{D3A05C76-D538-63C9-A0B8-B6121D18E01C}"/>
              </a:ext>
            </a:extLst>
          </p:cNvPr>
          <p:cNvPicPr>
            <a:picLocks noChangeAspect="1"/>
          </p:cNvPicPr>
          <p:nvPr/>
        </p:nvPicPr>
        <p:blipFill>
          <a:blip r:embed="rId6"/>
          <a:srcRect l="7150" t="13809"/>
          <a:stretch>
            <a:fillRect/>
          </a:stretch>
        </p:blipFill>
        <p:spPr>
          <a:xfrm>
            <a:off x="9268794" y="5368609"/>
            <a:ext cx="378905" cy="351729"/>
          </a:xfrm>
          <a:prstGeom prst="rect">
            <a:avLst/>
          </a:prstGeom>
        </p:spPr>
      </p:pic>
      <p:pic>
        <p:nvPicPr>
          <p:cNvPr id="56" name="Picture 55">
            <a:extLst>
              <a:ext uri="{FF2B5EF4-FFF2-40B4-BE49-F238E27FC236}">
                <a16:creationId xmlns:a16="http://schemas.microsoft.com/office/drawing/2014/main" id="{78504D02-3AA0-8161-35AC-C64D38075F9C}"/>
              </a:ext>
            </a:extLst>
          </p:cNvPr>
          <p:cNvPicPr>
            <a:picLocks noChangeAspect="1"/>
          </p:cNvPicPr>
          <p:nvPr/>
        </p:nvPicPr>
        <p:blipFill>
          <a:blip r:embed="rId6"/>
          <a:srcRect l="7150" t="13809"/>
          <a:stretch>
            <a:fillRect/>
          </a:stretch>
        </p:blipFill>
        <p:spPr>
          <a:xfrm>
            <a:off x="9281335" y="4542397"/>
            <a:ext cx="378905" cy="351729"/>
          </a:xfrm>
          <a:prstGeom prst="rect">
            <a:avLst/>
          </a:prstGeom>
        </p:spPr>
      </p:pic>
      <p:grpSp>
        <p:nvGrpSpPr>
          <p:cNvPr id="68" name="Group 67">
            <a:extLst>
              <a:ext uri="{FF2B5EF4-FFF2-40B4-BE49-F238E27FC236}">
                <a16:creationId xmlns:a16="http://schemas.microsoft.com/office/drawing/2014/main" id="{F8DA95B2-C5D9-7E7F-DFDE-9548D7068120}"/>
              </a:ext>
            </a:extLst>
          </p:cNvPr>
          <p:cNvGrpSpPr/>
          <p:nvPr/>
        </p:nvGrpSpPr>
        <p:grpSpPr>
          <a:xfrm>
            <a:off x="400426" y="4240655"/>
            <a:ext cx="3879135" cy="1623834"/>
            <a:chOff x="400426" y="4240655"/>
            <a:chExt cx="3879135" cy="1623834"/>
          </a:xfrm>
        </p:grpSpPr>
        <p:grpSp>
          <p:nvGrpSpPr>
            <p:cNvPr id="32" name="Group 31">
              <a:extLst>
                <a:ext uri="{FF2B5EF4-FFF2-40B4-BE49-F238E27FC236}">
                  <a16:creationId xmlns:a16="http://schemas.microsoft.com/office/drawing/2014/main" id="{925EEC02-B942-B3E0-9B27-CD5A6108D166}"/>
                </a:ext>
              </a:extLst>
            </p:cNvPr>
            <p:cNvGrpSpPr/>
            <p:nvPr/>
          </p:nvGrpSpPr>
          <p:grpSpPr>
            <a:xfrm>
              <a:off x="400426" y="5456407"/>
              <a:ext cx="3879135" cy="408082"/>
              <a:chOff x="400426" y="5456407"/>
              <a:chExt cx="3879135" cy="408082"/>
            </a:xfrm>
          </p:grpSpPr>
          <p:pic>
            <p:nvPicPr>
              <p:cNvPr id="27" name="Picture 26">
                <a:extLst>
                  <a:ext uri="{FF2B5EF4-FFF2-40B4-BE49-F238E27FC236}">
                    <a16:creationId xmlns:a16="http://schemas.microsoft.com/office/drawing/2014/main" id="{F79CCE2E-32A4-EBB2-5F4A-B014332BD45B}"/>
                  </a:ext>
                </a:extLst>
              </p:cNvPr>
              <p:cNvPicPr>
                <a:picLocks noChangeAspect="1"/>
              </p:cNvPicPr>
              <p:nvPr/>
            </p:nvPicPr>
            <p:blipFill>
              <a:blip r:embed="rId6"/>
              <a:stretch>
                <a:fillRect/>
              </a:stretch>
            </p:blipFill>
            <p:spPr>
              <a:xfrm>
                <a:off x="400426" y="5456407"/>
                <a:ext cx="408082" cy="408082"/>
              </a:xfrm>
              <a:prstGeom prst="rect">
                <a:avLst/>
              </a:prstGeom>
            </p:spPr>
          </p:pic>
          <p:sp>
            <p:nvSpPr>
              <p:cNvPr id="28" name="TextBox 27">
                <a:extLst>
                  <a:ext uri="{FF2B5EF4-FFF2-40B4-BE49-F238E27FC236}">
                    <a16:creationId xmlns:a16="http://schemas.microsoft.com/office/drawing/2014/main" id="{953B9B5B-9E6F-A5FC-4427-EB4F4359EF35}"/>
                  </a:ext>
                </a:extLst>
              </p:cNvPr>
              <p:cNvSpPr txBox="1"/>
              <p:nvPr/>
            </p:nvSpPr>
            <p:spPr>
              <a:xfrm>
                <a:off x="763579" y="5567545"/>
                <a:ext cx="3515982" cy="241470"/>
              </a:xfrm>
              <a:prstGeom prst="rect">
                <a:avLst/>
              </a:prstGeom>
              <a:noFill/>
            </p:spPr>
            <p:txBody>
              <a:bodyPr wrap="square" lIns="0" tIns="0" rIns="0" bIns="0" rtlCol="0" anchor="t">
                <a:noAutofit/>
              </a:bodyPr>
              <a:lstStyle/>
              <a:p>
                <a:pPr>
                  <a:lnSpc>
                    <a:spcPct val="105000"/>
                  </a:lnSpc>
                </a:pPr>
                <a:r>
                  <a:rPr lang="en-GB" sz="1200">
                    <a:solidFill>
                      <a:srgbClr val="006400"/>
                    </a:solidFill>
                  </a:rPr>
                  <a:t>Document verbal consent in study database</a:t>
                </a:r>
              </a:p>
              <a:p>
                <a:pPr>
                  <a:lnSpc>
                    <a:spcPct val="105000"/>
                  </a:lnSpc>
                </a:pPr>
                <a:r>
                  <a:rPr lang="en-GB" sz="1200">
                    <a:solidFill>
                      <a:srgbClr val="006400"/>
                    </a:solidFill>
                  </a:rPr>
                  <a:t>Provide copy of consent form to parent and upload to medical notes</a:t>
                </a:r>
              </a:p>
            </p:txBody>
          </p:sp>
        </p:grpSp>
        <p:sp>
          <p:nvSpPr>
            <p:cNvPr id="59" name="Rectangle 58">
              <a:extLst>
                <a:ext uri="{FF2B5EF4-FFF2-40B4-BE49-F238E27FC236}">
                  <a16:creationId xmlns:a16="http://schemas.microsoft.com/office/drawing/2014/main" id="{B788C9FC-3575-FF4E-43DA-A245C9CDF95A}"/>
                </a:ext>
              </a:extLst>
            </p:cNvPr>
            <p:cNvSpPr/>
            <p:nvPr/>
          </p:nvSpPr>
          <p:spPr>
            <a:xfrm>
              <a:off x="1218908" y="4240655"/>
              <a:ext cx="1419178" cy="299801"/>
            </a:xfrm>
            <a:prstGeom prst="rect">
              <a:avLst/>
            </a:prstGeom>
            <a:solidFill>
              <a:srgbClr val="00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Consen</a:t>
              </a:r>
              <a:r>
                <a:rPr lang="en-GB" sz="1600">
                  <a:solidFill>
                    <a:schemeClr val="tx1"/>
                  </a:solidFill>
                </a:rPr>
                <a:t>t</a:t>
              </a:r>
            </a:p>
          </p:txBody>
        </p:sp>
      </p:grpSp>
      <p:grpSp>
        <p:nvGrpSpPr>
          <p:cNvPr id="72" name="Group 71">
            <a:extLst>
              <a:ext uri="{FF2B5EF4-FFF2-40B4-BE49-F238E27FC236}">
                <a16:creationId xmlns:a16="http://schemas.microsoft.com/office/drawing/2014/main" id="{B4267192-7270-AE9A-35AE-F26F2B4A0DE4}"/>
              </a:ext>
            </a:extLst>
          </p:cNvPr>
          <p:cNvGrpSpPr/>
          <p:nvPr/>
        </p:nvGrpSpPr>
        <p:grpSpPr>
          <a:xfrm>
            <a:off x="3348120" y="1400467"/>
            <a:ext cx="3057273" cy="1340720"/>
            <a:chOff x="3019010" y="-670761"/>
            <a:chExt cx="3976100" cy="1340720"/>
          </a:xfrm>
        </p:grpSpPr>
        <p:sp>
          <p:nvSpPr>
            <p:cNvPr id="51" name="TextBox 50">
              <a:extLst>
                <a:ext uri="{FF2B5EF4-FFF2-40B4-BE49-F238E27FC236}">
                  <a16:creationId xmlns:a16="http://schemas.microsoft.com/office/drawing/2014/main" id="{BA539B8F-BE6F-1885-4105-D35001519E8B}"/>
                </a:ext>
              </a:extLst>
            </p:cNvPr>
            <p:cNvSpPr txBox="1"/>
            <p:nvPr/>
          </p:nvSpPr>
          <p:spPr>
            <a:xfrm>
              <a:off x="3479129" y="-531622"/>
              <a:ext cx="3515981" cy="241470"/>
            </a:xfrm>
            <a:prstGeom prst="rect">
              <a:avLst/>
            </a:prstGeom>
            <a:noFill/>
          </p:spPr>
          <p:txBody>
            <a:bodyPr wrap="square" lIns="0" tIns="0" rIns="0" bIns="0" rtlCol="0" anchor="t">
              <a:noAutofit/>
            </a:bodyPr>
            <a:lstStyle/>
            <a:p>
              <a:pPr>
                <a:lnSpc>
                  <a:spcPct val="105000"/>
                </a:lnSpc>
              </a:pPr>
              <a:r>
                <a:rPr lang="en-GB" sz="1200">
                  <a:solidFill>
                    <a:srgbClr val="006400"/>
                  </a:solidFill>
                </a:rPr>
                <a:t>Randomise via study database</a:t>
              </a:r>
            </a:p>
          </p:txBody>
        </p:sp>
        <p:grpSp>
          <p:nvGrpSpPr>
            <p:cNvPr id="71" name="Group 70">
              <a:extLst>
                <a:ext uri="{FF2B5EF4-FFF2-40B4-BE49-F238E27FC236}">
                  <a16:creationId xmlns:a16="http://schemas.microsoft.com/office/drawing/2014/main" id="{1835A46E-8DB9-E2D3-E290-69123D360561}"/>
                </a:ext>
              </a:extLst>
            </p:cNvPr>
            <p:cNvGrpSpPr/>
            <p:nvPr/>
          </p:nvGrpSpPr>
          <p:grpSpPr>
            <a:xfrm>
              <a:off x="3019010" y="-670761"/>
              <a:ext cx="2183363" cy="1340720"/>
              <a:chOff x="3019010" y="-670761"/>
              <a:chExt cx="2183363" cy="1340720"/>
            </a:xfrm>
          </p:grpSpPr>
          <p:pic>
            <p:nvPicPr>
              <p:cNvPr id="33" name="Picture 32">
                <a:extLst>
                  <a:ext uri="{FF2B5EF4-FFF2-40B4-BE49-F238E27FC236}">
                    <a16:creationId xmlns:a16="http://schemas.microsoft.com/office/drawing/2014/main" id="{2D59737E-D044-02BE-05BE-24664CE88C95}"/>
                  </a:ext>
                </a:extLst>
              </p:cNvPr>
              <p:cNvPicPr>
                <a:picLocks noChangeAspect="1"/>
              </p:cNvPicPr>
              <p:nvPr/>
            </p:nvPicPr>
            <p:blipFill>
              <a:blip r:embed="rId6"/>
              <a:srcRect r="23277" b="24137"/>
              <a:stretch>
                <a:fillRect/>
              </a:stretch>
            </p:blipFill>
            <p:spPr>
              <a:xfrm>
                <a:off x="3019010" y="-670761"/>
                <a:ext cx="376192" cy="309582"/>
              </a:xfrm>
              <a:prstGeom prst="rect">
                <a:avLst/>
              </a:prstGeom>
            </p:spPr>
          </p:pic>
          <p:sp>
            <p:nvSpPr>
              <p:cNvPr id="60" name="Rectangle 59">
                <a:extLst>
                  <a:ext uri="{FF2B5EF4-FFF2-40B4-BE49-F238E27FC236}">
                    <a16:creationId xmlns:a16="http://schemas.microsoft.com/office/drawing/2014/main" id="{40DC766D-33D2-8FDB-8B05-7EEBEA7B1584}"/>
                  </a:ext>
                </a:extLst>
              </p:cNvPr>
              <p:cNvSpPr/>
              <p:nvPr/>
            </p:nvSpPr>
            <p:spPr>
              <a:xfrm>
                <a:off x="3045852" y="110578"/>
                <a:ext cx="2156521" cy="559381"/>
              </a:xfrm>
              <a:prstGeom prst="rect">
                <a:avLst/>
              </a:prstGeom>
              <a:solidFill>
                <a:srgbClr val="00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Randomised </a:t>
                </a:r>
              </a:p>
              <a:p>
                <a:pPr algn="ctr"/>
                <a:r>
                  <a:rPr lang="en-GB" sz="1600" b="1">
                    <a:solidFill>
                      <a:schemeClr val="tx1"/>
                    </a:solidFill>
                  </a:rPr>
                  <a:t>(recruited</a:t>
                </a:r>
                <a:r>
                  <a:rPr lang="en-GB" sz="1600">
                    <a:solidFill>
                      <a:schemeClr val="tx1"/>
                    </a:solidFill>
                  </a:rPr>
                  <a:t>)</a:t>
                </a:r>
              </a:p>
            </p:txBody>
          </p:sp>
        </p:grpSp>
      </p:grpSp>
      <p:sp>
        <p:nvSpPr>
          <p:cNvPr id="61" name="Rectangle 60">
            <a:extLst>
              <a:ext uri="{FF2B5EF4-FFF2-40B4-BE49-F238E27FC236}">
                <a16:creationId xmlns:a16="http://schemas.microsoft.com/office/drawing/2014/main" id="{C6832587-457A-BFAC-7FCA-F80728492E89}"/>
              </a:ext>
            </a:extLst>
          </p:cNvPr>
          <p:cNvSpPr/>
          <p:nvPr/>
        </p:nvSpPr>
        <p:spPr>
          <a:xfrm>
            <a:off x="291956" y="2053855"/>
            <a:ext cx="1766579" cy="513577"/>
          </a:xfrm>
          <a:prstGeom prst="rect">
            <a:avLst/>
          </a:prstGeom>
          <a:solidFill>
            <a:srgbClr val="00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Eligibility, Study introduced</a:t>
            </a:r>
          </a:p>
        </p:txBody>
      </p:sp>
      <p:sp>
        <p:nvSpPr>
          <p:cNvPr id="65" name="Rectangle 64">
            <a:extLst>
              <a:ext uri="{FF2B5EF4-FFF2-40B4-BE49-F238E27FC236}">
                <a16:creationId xmlns:a16="http://schemas.microsoft.com/office/drawing/2014/main" id="{89906971-1730-9FB0-5424-BE51E5B7CAC9}"/>
              </a:ext>
            </a:extLst>
          </p:cNvPr>
          <p:cNvSpPr/>
          <p:nvPr/>
        </p:nvSpPr>
        <p:spPr>
          <a:xfrm>
            <a:off x="300133" y="4540456"/>
            <a:ext cx="3766314" cy="1324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nvGrpSpPr>
          <p:cNvPr id="67" name="Group 66">
            <a:extLst>
              <a:ext uri="{FF2B5EF4-FFF2-40B4-BE49-F238E27FC236}">
                <a16:creationId xmlns:a16="http://schemas.microsoft.com/office/drawing/2014/main" id="{EE6C6648-19C2-C4DE-BA45-C250F9C16AAF}"/>
              </a:ext>
            </a:extLst>
          </p:cNvPr>
          <p:cNvGrpSpPr/>
          <p:nvPr/>
        </p:nvGrpSpPr>
        <p:grpSpPr>
          <a:xfrm>
            <a:off x="279163" y="868781"/>
            <a:ext cx="2842729" cy="1177500"/>
            <a:chOff x="180190" y="928650"/>
            <a:chExt cx="3073598" cy="1864093"/>
          </a:xfrm>
        </p:grpSpPr>
        <p:pic>
          <p:nvPicPr>
            <p:cNvPr id="30" name="Picture 29">
              <a:extLst>
                <a:ext uri="{FF2B5EF4-FFF2-40B4-BE49-F238E27FC236}">
                  <a16:creationId xmlns:a16="http://schemas.microsoft.com/office/drawing/2014/main" id="{CCDB48AF-307C-1FC1-D005-5B06CA06752E}"/>
                </a:ext>
              </a:extLst>
            </p:cNvPr>
            <p:cNvPicPr>
              <a:picLocks noChangeAspect="1"/>
            </p:cNvPicPr>
            <p:nvPr/>
          </p:nvPicPr>
          <p:blipFill>
            <a:blip r:embed="rId6"/>
            <a:srcRect l="7150" t="13809"/>
            <a:stretch>
              <a:fillRect/>
            </a:stretch>
          </p:blipFill>
          <p:spPr>
            <a:xfrm>
              <a:off x="184911" y="1136786"/>
              <a:ext cx="378905" cy="466865"/>
            </a:xfrm>
            <a:prstGeom prst="rect">
              <a:avLst/>
            </a:prstGeom>
          </p:spPr>
        </p:pic>
        <p:pic>
          <p:nvPicPr>
            <p:cNvPr id="31" name="Picture 30">
              <a:extLst>
                <a:ext uri="{FF2B5EF4-FFF2-40B4-BE49-F238E27FC236}">
                  <a16:creationId xmlns:a16="http://schemas.microsoft.com/office/drawing/2014/main" id="{D49AFB80-BE18-E39B-3E29-5A4E15201DC9}"/>
                </a:ext>
              </a:extLst>
            </p:cNvPr>
            <p:cNvPicPr>
              <a:picLocks noChangeAspect="1"/>
            </p:cNvPicPr>
            <p:nvPr/>
          </p:nvPicPr>
          <p:blipFill>
            <a:blip r:embed="rId6"/>
            <a:srcRect l="7150" t="20046"/>
            <a:stretch>
              <a:fillRect/>
            </a:stretch>
          </p:blipFill>
          <p:spPr>
            <a:xfrm>
              <a:off x="184911" y="1548628"/>
              <a:ext cx="378905" cy="499430"/>
            </a:xfrm>
            <a:prstGeom prst="rect">
              <a:avLst/>
            </a:prstGeom>
          </p:spPr>
        </p:pic>
        <p:sp>
          <p:nvSpPr>
            <p:cNvPr id="66" name="Rectangle 65">
              <a:extLst>
                <a:ext uri="{FF2B5EF4-FFF2-40B4-BE49-F238E27FC236}">
                  <a16:creationId xmlns:a16="http://schemas.microsoft.com/office/drawing/2014/main" id="{F00AFC6F-BC58-B789-BF87-28E8441DB360}"/>
                </a:ext>
              </a:extLst>
            </p:cNvPr>
            <p:cNvSpPr/>
            <p:nvPr/>
          </p:nvSpPr>
          <p:spPr>
            <a:xfrm>
              <a:off x="180190" y="928650"/>
              <a:ext cx="3073598" cy="1864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69" name="Rectangle 68">
            <a:extLst>
              <a:ext uri="{FF2B5EF4-FFF2-40B4-BE49-F238E27FC236}">
                <a16:creationId xmlns:a16="http://schemas.microsoft.com/office/drawing/2014/main" id="{C93DAFDB-9CED-952E-A2BC-00BF9B8DCCE7}"/>
              </a:ext>
            </a:extLst>
          </p:cNvPr>
          <p:cNvSpPr/>
          <p:nvPr/>
        </p:nvSpPr>
        <p:spPr>
          <a:xfrm>
            <a:off x="3391356" y="410215"/>
            <a:ext cx="3014037" cy="1783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nvGrpSpPr>
          <p:cNvPr id="78" name="Group 77">
            <a:extLst>
              <a:ext uri="{FF2B5EF4-FFF2-40B4-BE49-F238E27FC236}">
                <a16:creationId xmlns:a16="http://schemas.microsoft.com/office/drawing/2014/main" id="{47A91F3A-ADC3-61D7-9E67-7A4E7CEECE44}"/>
              </a:ext>
            </a:extLst>
          </p:cNvPr>
          <p:cNvGrpSpPr/>
          <p:nvPr/>
        </p:nvGrpSpPr>
        <p:grpSpPr>
          <a:xfrm>
            <a:off x="6635207" y="2152851"/>
            <a:ext cx="3305366" cy="408082"/>
            <a:chOff x="6332945" y="2076121"/>
            <a:chExt cx="3009308" cy="408082"/>
          </a:xfrm>
        </p:grpSpPr>
        <p:sp>
          <p:nvSpPr>
            <p:cNvPr id="53" name="TextBox 52">
              <a:extLst>
                <a:ext uri="{FF2B5EF4-FFF2-40B4-BE49-F238E27FC236}">
                  <a16:creationId xmlns:a16="http://schemas.microsoft.com/office/drawing/2014/main" id="{64DE9795-A376-8198-67E5-2871A05DCA13}"/>
                </a:ext>
              </a:extLst>
            </p:cNvPr>
            <p:cNvSpPr txBox="1"/>
            <p:nvPr/>
          </p:nvSpPr>
          <p:spPr>
            <a:xfrm>
              <a:off x="6748056" y="2187328"/>
              <a:ext cx="2594197" cy="241470"/>
            </a:xfrm>
            <a:prstGeom prst="rect">
              <a:avLst/>
            </a:prstGeom>
            <a:noFill/>
          </p:spPr>
          <p:txBody>
            <a:bodyPr wrap="square" lIns="0" tIns="0" rIns="0" bIns="0" rtlCol="0">
              <a:noAutofit/>
            </a:bodyPr>
            <a:lstStyle/>
            <a:p>
              <a:pPr algn="l">
                <a:lnSpc>
                  <a:spcPct val="105000"/>
                </a:lnSpc>
              </a:pPr>
              <a:r>
                <a:rPr lang="en-GB" sz="1200">
                  <a:solidFill>
                    <a:srgbClr val="006400"/>
                  </a:solidFill>
                </a:rPr>
                <a:t>Ensure participants’ EPR data is complete</a:t>
              </a:r>
            </a:p>
          </p:txBody>
        </p:sp>
        <p:pic>
          <p:nvPicPr>
            <p:cNvPr id="54" name="Picture 53">
              <a:extLst>
                <a:ext uri="{FF2B5EF4-FFF2-40B4-BE49-F238E27FC236}">
                  <a16:creationId xmlns:a16="http://schemas.microsoft.com/office/drawing/2014/main" id="{371CBF6D-065D-7294-9BC3-0E6EF1741A19}"/>
                </a:ext>
              </a:extLst>
            </p:cNvPr>
            <p:cNvPicPr>
              <a:picLocks noChangeAspect="1"/>
            </p:cNvPicPr>
            <p:nvPr/>
          </p:nvPicPr>
          <p:blipFill>
            <a:blip r:embed="rId6"/>
            <a:stretch>
              <a:fillRect/>
            </a:stretch>
          </p:blipFill>
          <p:spPr>
            <a:xfrm>
              <a:off x="6332945" y="2076121"/>
              <a:ext cx="408082" cy="408082"/>
            </a:xfrm>
            <a:prstGeom prst="rect">
              <a:avLst/>
            </a:prstGeom>
          </p:spPr>
        </p:pic>
      </p:grpSp>
      <p:sp>
        <p:nvSpPr>
          <p:cNvPr id="82" name="TextBox 81">
            <a:extLst>
              <a:ext uri="{FF2B5EF4-FFF2-40B4-BE49-F238E27FC236}">
                <a16:creationId xmlns:a16="http://schemas.microsoft.com/office/drawing/2014/main" id="{9D7059F5-082F-C69D-BAF3-3665B8A95161}"/>
              </a:ext>
            </a:extLst>
          </p:cNvPr>
          <p:cNvSpPr txBox="1"/>
          <p:nvPr/>
        </p:nvSpPr>
        <p:spPr>
          <a:xfrm>
            <a:off x="109166" y="3297646"/>
            <a:ext cx="1239045" cy="58477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GB" sz="1600" b="1">
                <a:solidFill>
                  <a:srgbClr val="C71585"/>
                </a:solidFill>
              </a:rPr>
              <a:t>NNU Admission</a:t>
            </a:r>
          </a:p>
        </p:txBody>
      </p:sp>
      <p:sp>
        <p:nvSpPr>
          <p:cNvPr id="90" name="TextBox 89">
            <a:extLst>
              <a:ext uri="{FF2B5EF4-FFF2-40B4-BE49-F238E27FC236}">
                <a16:creationId xmlns:a16="http://schemas.microsoft.com/office/drawing/2014/main" id="{4D4E23D9-01AA-04CF-52F4-C8FD8F5B2B76}"/>
              </a:ext>
            </a:extLst>
          </p:cNvPr>
          <p:cNvSpPr txBox="1"/>
          <p:nvPr/>
        </p:nvSpPr>
        <p:spPr>
          <a:xfrm>
            <a:off x="9151649" y="3306734"/>
            <a:ext cx="1239045" cy="58477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GB" sz="1600" b="1">
                <a:solidFill>
                  <a:srgbClr val="C71585"/>
                </a:solidFill>
              </a:rPr>
              <a:t>NNU Discharge</a:t>
            </a:r>
          </a:p>
        </p:txBody>
      </p:sp>
      <p:pic>
        <p:nvPicPr>
          <p:cNvPr id="94" name="Picture 93">
            <a:extLst>
              <a:ext uri="{FF2B5EF4-FFF2-40B4-BE49-F238E27FC236}">
                <a16:creationId xmlns:a16="http://schemas.microsoft.com/office/drawing/2014/main" id="{BF5C7685-6FEF-B7BF-B228-40ABCBADEAE6}"/>
              </a:ext>
            </a:extLst>
          </p:cNvPr>
          <p:cNvPicPr>
            <a:picLocks noChangeAspect="1"/>
          </p:cNvPicPr>
          <p:nvPr/>
        </p:nvPicPr>
        <p:blipFill>
          <a:blip r:embed="rId6"/>
          <a:srcRect l="12796" t="27331" r="23277" b="24137"/>
          <a:stretch>
            <a:fillRect/>
          </a:stretch>
        </p:blipFill>
        <p:spPr>
          <a:xfrm>
            <a:off x="3404354" y="1809530"/>
            <a:ext cx="241016" cy="198050"/>
          </a:xfrm>
          <a:prstGeom prst="rect">
            <a:avLst/>
          </a:prstGeom>
        </p:spPr>
      </p:pic>
      <p:sp>
        <p:nvSpPr>
          <p:cNvPr id="95" name="TextBox 94">
            <a:extLst>
              <a:ext uri="{FF2B5EF4-FFF2-40B4-BE49-F238E27FC236}">
                <a16:creationId xmlns:a16="http://schemas.microsoft.com/office/drawing/2014/main" id="{4C7BFA63-DAAF-9781-75F0-61CD2C71E33A}"/>
              </a:ext>
            </a:extLst>
          </p:cNvPr>
          <p:cNvSpPr txBox="1"/>
          <p:nvPr/>
        </p:nvSpPr>
        <p:spPr>
          <a:xfrm>
            <a:off x="3703297" y="1770945"/>
            <a:ext cx="2663549" cy="241470"/>
          </a:xfrm>
          <a:prstGeom prst="rect">
            <a:avLst/>
          </a:prstGeom>
          <a:noFill/>
        </p:spPr>
        <p:txBody>
          <a:bodyPr wrap="square" lIns="0" tIns="0" rIns="0" bIns="0" rtlCol="0">
            <a:noAutofit/>
          </a:bodyPr>
          <a:lstStyle/>
          <a:p>
            <a:pPr algn="l">
              <a:lnSpc>
                <a:spcPct val="105000"/>
              </a:lnSpc>
            </a:pPr>
            <a:r>
              <a:rPr lang="en-GB" sz="1200">
                <a:solidFill>
                  <a:srgbClr val="006400"/>
                </a:solidFill>
              </a:rPr>
              <a:t>Document allocation in medical notes, attach cot card</a:t>
            </a:r>
          </a:p>
        </p:txBody>
      </p:sp>
      <p:sp>
        <p:nvSpPr>
          <p:cNvPr id="96" name="TextBox 95">
            <a:extLst>
              <a:ext uri="{FF2B5EF4-FFF2-40B4-BE49-F238E27FC236}">
                <a16:creationId xmlns:a16="http://schemas.microsoft.com/office/drawing/2014/main" id="{B3F16D20-D085-B387-69BC-072C7EE6C5E5}"/>
              </a:ext>
            </a:extLst>
          </p:cNvPr>
          <p:cNvSpPr txBox="1"/>
          <p:nvPr/>
        </p:nvSpPr>
        <p:spPr>
          <a:xfrm>
            <a:off x="4238869" y="3919327"/>
            <a:ext cx="4953472" cy="1324033"/>
          </a:xfrm>
          <a:prstGeom prst="rect">
            <a:avLst/>
          </a:prstGeom>
          <a:noFill/>
          <a:ln w="28575">
            <a:solidFill>
              <a:srgbClr val="00B050"/>
            </a:solidFill>
          </a:ln>
        </p:spPr>
        <p:txBody>
          <a:bodyPr wrap="square" lIns="0" tIns="0" rIns="0" bIns="0" rtlCol="0" anchor="t">
            <a:noAutofit/>
          </a:bodyPr>
          <a:lstStyle/>
          <a:p>
            <a:pPr marL="285750" indent="-285750">
              <a:lnSpc>
                <a:spcPct val="105000"/>
              </a:lnSpc>
              <a:buFont typeface="Arial" panose="020B0604020202020204" pitchFamily="34" charset="0"/>
              <a:buChar char="•"/>
            </a:pPr>
            <a:r>
              <a:rPr lang="en-GB" sz="1600">
                <a:solidFill>
                  <a:schemeClr val="tx2"/>
                </a:solidFill>
              </a:rPr>
              <a:t>Randomised feed to continue until </a:t>
            </a:r>
            <a:r>
              <a:rPr lang="en-GB" sz="1600" b="1">
                <a:solidFill>
                  <a:schemeClr val="tx2"/>
                </a:solidFill>
              </a:rPr>
              <a:t>34 weeks PMA</a:t>
            </a:r>
          </a:p>
          <a:p>
            <a:pPr marL="285750" indent="-285750">
              <a:lnSpc>
                <a:spcPct val="105000"/>
              </a:lnSpc>
              <a:buFont typeface="Arial" panose="020B0604020202020204" pitchFamily="34" charset="0"/>
              <a:buChar char="•"/>
            </a:pPr>
            <a:r>
              <a:rPr lang="en-GB" sz="1600" b="1">
                <a:solidFill>
                  <a:schemeClr val="tx2"/>
                </a:solidFill>
              </a:rPr>
              <a:t>Safety reporting </a:t>
            </a:r>
            <a:r>
              <a:rPr lang="en-GB" sz="1600">
                <a:solidFill>
                  <a:schemeClr val="tx2"/>
                </a:solidFill>
              </a:rPr>
              <a:t>from randomisation to NNU discharge, 34 weeks PMA, or death (whichever is first)</a:t>
            </a:r>
            <a:endParaRPr lang="en-GB" sz="1600">
              <a:solidFill>
                <a:schemeClr val="tx2"/>
              </a:solidFill>
              <a:cs typeface="Arial"/>
            </a:endParaRPr>
          </a:p>
          <a:p>
            <a:pPr marL="285750" indent="-285750" algn="l">
              <a:lnSpc>
                <a:spcPct val="105000"/>
              </a:lnSpc>
              <a:buFont typeface="Arial" panose="020B0604020202020204" pitchFamily="34" charset="0"/>
              <a:buChar char="•"/>
            </a:pPr>
            <a:r>
              <a:rPr lang="en-GB" sz="1600" b="1">
                <a:solidFill>
                  <a:schemeClr val="tx2"/>
                </a:solidFill>
              </a:rPr>
              <a:t>Protocol compliance </a:t>
            </a:r>
            <a:r>
              <a:rPr lang="en-GB" sz="1600">
                <a:solidFill>
                  <a:schemeClr val="tx2"/>
                </a:solidFill>
              </a:rPr>
              <a:t>reporting</a:t>
            </a:r>
          </a:p>
          <a:p>
            <a:pPr marL="285750" indent="-285750" algn="l">
              <a:lnSpc>
                <a:spcPct val="105000"/>
              </a:lnSpc>
              <a:buFont typeface="Arial" panose="020B0604020202020204" pitchFamily="34" charset="0"/>
              <a:buChar char="•"/>
            </a:pPr>
            <a:endParaRPr lang="en-GB" sz="1600">
              <a:solidFill>
                <a:schemeClr val="tx2"/>
              </a:solidFill>
            </a:endParaRPr>
          </a:p>
        </p:txBody>
      </p:sp>
      <p:sp>
        <p:nvSpPr>
          <p:cNvPr id="99" name="Rectangle 98">
            <a:extLst>
              <a:ext uri="{FF2B5EF4-FFF2-40B4-BE49-F238E27FC236}">
                <a16:creationId xmlns:a16="http://schemas.microsoft.com/office/drawing/2014/main" id="{669BF8E4-DCB3-EA0B-8561-C30937EBD6EF}"/>
              </a:ext>
            </a:extLst>
          </p:cNvPr>
          <p:cNvSpPr/>
          <p:nvPr/>
        </p:nvSpPr>
        <p:spPr>
          <a:xfrm>
            <a:off x="4243935" y="3260615"/>
            <a:ext cx="4961031" cy="65478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1" name="TextBox 100">
            <a:extLst>
              <a:ext uri="{FF2B5EF4-FFF2-40B4-BE49-F238E27FC236}">
                <a16:creationId xmlns:a16="http://schemas.microsoft.com/office/drawing/2014/main" id="{C8ED8539-DFB2-7D41-7C07-6710EA7B502A}"/>
              </a:ext>
            </a:extLst>
          </p:cNvPr>
          <p:cNvSpPr txBox="1"/>
          <p:nvPr/>
        </p:nvSpPr>
        <p:spPr>
          <a:xfrm>
            <a:off x="4825583" y="3467532"/>
            <a:ext cx="3700858" cy="253177"/>
          </a:xfrm>
          <a:prstGeom prst="rect">
            <a:avLst/>
          </a:prstGeom>
          <a:noFill/>
        </p:spPr>
        <p:txBody>
          <a:bodyPr wrap="square" lIns="0" tIns="0" rIns="0" bIns="0" rtlCol="0">
            <a:noAutofit/>
          </a:bodyPr>
          <a:lstStyle/>
          <a:p>
            <a:pPr algn="l">
              <a:lnSpc>
                <a:spcPct val="105000"/>
              </a:lnSpc>
            </a:pPr>
            <a:r>
              <a:rPr lang="en-GB" sz="1600" b="1"/>
              <a:t>Randomised Intervention(s) received</a:t>
            </a:r>
            <a:endParaRPr lang="en-GB" sz="1600" b="1">
              <a:solidFill>
                <a:schemeClr val="tx1"/>
              </a:solidFill>
            </a:endParaRPr>
          </a:p>
        </p:txBody>
      </p:sp>
      <p:pic>
        <p:nvPicPr>
          <p:cNvPr id="105" name="Picture 104">
            <a:extLst>
              <a:ext uri="{FF2B5EF4-FFF2-40B4-BE49-F238E27FC236}">
                <a16:creationId xmlns:a16="http://schemas.microsoft.com/office/drawing/2014/main" id="{9D1CC55C-B72D-C1EC-F27D-840F065CF220}"/>
              </a:ext>
            </a:extLst>
          </p:cNvPr>
          <p:cNvPicPr>
            <a:picLocks noChangeAspect="1"/>
          </p:cNvPicPr>
          <p:nvPr/>
        </p:nvPicPr>
        <p:blipFill>
          <a:blip r:embed="rId7"/>
          <a:srcRect l="15657" t="3124" r="12374" b="24562"/>
          <a:stretch>
            <a:fillRect/>
          </a:stretch>
        </p:blipFill>
        <p:spPr>
          <a:xfrm>
            <a:off x="10930685" y="231404"/>
            <a:ext cx="654973" cy="658112"/>
          </a:xfrm>
          <a:prstGeom prst="rect">
            <a:avLst/>
          </a:prstGeom>
        </p:spPr>
      </p:pic>
      <p:sp>
        <p:nvSpPr>
          <p:cNvPr id="109" name="Rectangle 108">
            <a:extLst>
              <a:ext uri="{FF2B5EF4-FFF2-40B4-BE49-F238E27FC236}">
                <a16:creationId xmlns:a16="http://schemas.microsoft.com/office/drawing/2014/main" id="{6578D9B7-2B37-0CF3-BBC8-770646B3B066}"/>
              </a:ext>
            </a:extLst>
          </p:cNvPr>
          <p:cNvSpPr/>
          <p:nvPr/>
        </p:nvSpPr>
        <p:spPr>
          <a:xfrm>
            <a:off x="10696521" y="2154523"/>
            <a:ext cx="1290078" cy="673063"/>
          </a:xfrm>
          <a:prstGeom prst="rect">
            <a:avLst/>
          </a:prstGeom>
          <a:solidFill>
            <a:srgbClr val="00B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Final data collection timepoint</a:t>
            </a:r>
            <a:endParaRPr lang="en-GB" sz="1600">
              <a:solidFill>
                <a:schemeClr val="tx1"/>
              </a:solidFill>
            </a:endParaRPr>
          </a:p>
        </p:txBody>
      </p:sp>
      <p:cxnSp>
        <p:nvCxnSpPr>
          <p:cNvPr id="111" name="Straight Arrow Connector 110">
            <a:extLst>
              <a:ext uri="{FF2B5EF4-FFF2-40B4-BE49-F238E27FC236}">
                <a16:creationId xmlns:a16="http://schemas.microsoft.com/office/drawing/2014/main" id="{976480FE-A679-96AE-AE60-2D0DFDD9C16A}"/>
              </a:ext>
            </a:extLst>
          </p:cNvPr>
          <p:cNvCxnSpPr>
            <a:cxnSpLocks/>
          </p:cNvCxnSpPr>
          <p:nvPr/>
        </p:nvCxnSpPr>
        <p:spPr>
          <a:xfrm>
            <a:off x="11671964" y="2807794"/>
            <a:ext cx="0" cy="461974"/>
          </a:xfrm>
          <a:prstGeom prst="straightConnector1">
            <a:avLst/>
          </a:prstGeom>
          <a:ln w="76200">
            <a:solidFill>
              <a:srgbClr val="00BFFF"/>
            </a:solidFill>
            <a:tailEnd type="triangle"/>
          </a:ln>
        </p:spPr>
        <p:style>
          <a:lnRef idx="1">
            <a:schemeClr val="accent1"/>
          </a:lnRef>
          <a:fillRef idx="0">
            <a:schemeClr val="accent1"/>
          </a:fillRef>
          <a:effectRef idx="0">
            <a:schemeClr val="accent1"/>
          </a:effectRef>
          <a:fontRef idx="minor">
            <a:schemeClr val="tx1"/>
          </a:fontRef>
        </p:style>
      </p:cxnSp>
      <p:sp>
        <p:nvSpPr>
          <p:cNvPr id="118" name="Rectangle 117">
            <a:extLst>
              <a:ext uri="{FF2B5EF4-FFF2-40B4-BE49-F238E27FC236}">
                <a16:creationId xmlns:a16="http://schemas.microsoft.com/office/drawing/2014/main" id="{567C3FDE-F8BC-40FA-306F-3C7E5843B669}"/>
              </a:ext>
            </a:extLst>
          </p:cNvPr>
          <p:cNvSpPr/>
          <p:nvPr/>
        </p:nvSpPr>
        <p:spPr>
          <a:xfrm>
            <a:off x="9271272" y="4441601"/>
            <a:ext cx="2157150" cy="1490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pic>
        <p:nvPicPr>
          <p:cNvPr id="10" name="Picture 9">
            <a:extLst>
              <a:ext uri="{FF2B5EF4-FFF2-40B4-BE49-F238E27FC236}">
                <a16:creationId xmlns:a16="http://schemas.microsoft.com/office/drawing/2014/main" id="{EBB55EA1-C2CC-3BEF-9B9B-B6010FD9428E}"/>
              </a:ext>
            </a:extLst>
          </p:cNvPr>
          <p:cNvPicPr>
            <a:picLocks noChangeAspect="1"/>
          </p:cNvPicPr>
          <p:nvPr/>
        </p:nvPicPr>
        <p:blipFill>
          <a:blip r:embed="rId6"/>
          <a:srcRect l="11011" t="19430" r="8988" b="21397"/>
          <a:stretch>
            <a:fillRect/>
          </a:stretch>
        </p:blipFill>
        <p:spPr>
          <a:xfrm>
            <a:off x="441990" y="5784944"/>
            <a:ext cx="326472" cy="241471"/>
          </a:xfrm>
          <a:prstGeom prst="rect">
            <a:avLst/>
          </a:prstGeom>
        </p:spPr>
      </p:pic>
    </p:spTree>
    <p:extLst>
      <p:ext uri="{BB962C8B-B14F-4D97-AF65-F5344CB8AC3E}">
        <p14:creationId xmlns:p14="http://schemas.microsoft.com/office/powerpoint/2010/main" val="186494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D3BCA-3B0F-1D4F-0DEF-D1F205E1135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889936-C3DA-5E52-651C-19F995F2CEB5}"/>
              </a:ext>
            </a:extLst>
          </p:cNvPr>
          <p:cNvSpPr/>
          <p:nvPr/>
        </p:nvSpPr>
        <p:spPr>
          <a:xfrm flipH="1">
            <a:off x="0" y="0"/>
            <a:ext cx="121919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Imperial Sans Text"/>
              <a:ea typeface="+mn-ea"/>
              <a:cs typeface="+mn-cs"/>
            </a:endParaRPr>
          </a:p>
        </p:txBody>
      </p:sp>
      <p:pic>
        <p:nvPicPr>
          <p:cNvPr id="3" name="Picture 2" descr="A purple hexagon on a black background&#10;&#10;AI-generated content may be incorrect.">
            <a:extLst>
              <a:ext uri="{FF2B5EF4-FFF2-40B4-BE49-F238E27FC236}">
                <a16:creationId xmlns:a16="http://schemas.microsoft.com/office/drawing/2014/main" id="{B905276E-FFE7-4E24-9892-9EC57782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4932" y="561723"/>
            <a:ext cx="2990592" cy="2115068"/>
          </a:xfrm>
          <a:prstGeom prst="rect">
            <a:avLst/>
          </a:prstGeom>
        </p:spPr>
      </p:pic>
      <p:pic>
        <p:nvPicPr>
          <p:cNvPr id="5" name="Picture 4" descr="A purple hexagon on a black background&#10;&#10;AI-generated content may be incorrect.">
            <a:extLst>
              <a:ext uri="{FF2B5EF4-FFF2-40B4-BE49-F238E27FC236}">
                <a16:creationId xmlns:a16="http://schemas.microsoft.com/office/drawing/2014/main" id="{BAAC79FC-28B4-881B-C879-2FC85AE38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9344" y="-908177"/>
            <a:ext cx="4662906" cy="3297796"/>
          </a:xfrm>
          <a:prstGeom prst="rect">
            <a:avLst/>
          </a:prstGeom>
        </p:spPr>
      </p:pic>
      <p:pic>
        <p:nvPicPr>
          <p:cNvPr id="9" name="Picture 8" descr="A purple hexagon on a black background&#10;&#10;AI-generated content may be incorrect.">
            <a:extLst>
              <a:ext uri="{FF2B5EF4-FFF2-40B4-BE49-F238E27FC236}">
                <a16:creationId xmlns:a16="http://schemas.microsoft.com/office/drawing/2014/main" id="{9E80324C-FDD7-6DB2-216F-4DE443225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620046">
            <a:off x="8267425" y="4028976"/>
            <a:ext cx="5317574" cy="3760804"/>
          </a:xfrm>
          <a:prstGeom prst="rect">
            <a:avLst/>
          </a:prstGeom>
        </p:spPr>
      </p:pic>
      <p:pic>
        <p:nvPicPr>
          <p:cNvPr id="4" name="Picture 3">
            <a:extLst>
              <a:ext uri="{FF2B5EF4-FFF2-40B4-BE49-F238E27FC236}">
                <a16:creationId xmlns:a16="http://schemas.microsoft.com/office/drawing/2014/main" id="{5CB8B46C-9D26-2F5A-6F0C-DA1CC7DECE4B}"/>
              </a:ext>
            </a:extLst>
          </p:cNvPr>
          <p:cNvPicPr>
            <a:picLocks noChangeAspect="1"/>
          </p:cNvPicPr>
          <p:nvPr/>
        </p:nvPicPr>
        <p:blipFill>
          <a:blip r:embed="rId3"/>
          <a:stretch>
            <a:fillRect/>
          </a:stretch>
        </p:blipFill>
        <p:spPr>
          <a:xfrm>
            <a:off x="11350595" y="2426182"/>
            <a:ext cx="514422" cy="371527"/>
          </a:xfrm>
          <a:prstGeom prst="rect">
            <a:avLst/>
          </a:prstGeom>
        </p:spPr>
      </p:pic>
      <p:pic>
        <p:nvPicPr>
          <p:cNvPr id="12" name="Picture 11">
            <a:extLst>
              <a:ext uri="{FF2B5EF4-FFF2-40B4-BE49-F238E27FC236}">
                <a16:creationId xmlns:a16="http://schemas.microsoft.com/office/drawing/2014/main" id="{61B1FA6D-054C-0F6C-5DD9-0FCB03BC9EB9}"/>
              </a:ext>
            </a:extLst>
          </p:cNvPr>
          <p:cNvPicPr>
            <a:picLocks noChangeAspect="1"/>
          </p:cNvPicPr>
          <p:nvPr/>
        </p:nvPicPr>
        <p:blipFill>
          <a:blip r:embed="rId3"/>
          <a:stretch>
            <a:fillRect/>
          </a:stretch>
        </p:blipFill>
        <p:spPr>
          <a:xfrm>
            <a:off x="10226062" y="3341187"/>
            <a:ext cx="514422" cy="371527"/>
          </a:xfrm>
          <a:prstGeom prst="rect">
            <a:avLst/>
          </a:prstGeom>
        </p:spPr>
      </p:pic>
      <p:pic>
        <p:nvPicPr>
          <p:cNvPr id="14" name="Picture 13">
            <a:extLst>
              <a:ext uri="{FF2B5EF4-FFF2-40B4-BE49-F238E27FC236}">
                <a16:creationId xmlns:a16="http://schemas.microsoft.com/office/drawing/2014/main" id="{AB351A89-1E74-F424-7F78-B34B04B66679}"/>
              </a:ext>
            </a:extLst>
          </p:cNvPr>
          <p:cNvPicPr>
            <a:picLocks noChangeAspect="1"/>
          </p:cNvPicPr>
          <p:nvPr/>
        </p:nvPicPr>
        <p:blipFill>
          <a:blip r:embed="rId3"/>
          <a:stretch>
            <a:fillRect/>
          </a:stretch>
        </p:blipFill>
        <p:spPr>
          <a:xfrm>
            <a:off x="10344932" y="4249364"/>
            <a:ext cx="514422" cy="371527"/>
          </a:xfrm>
          <a:prstGeom prst="rect">
            <a:avLst/>
          </a:prstGeom>
        </p:spPr>
      </p:pic>
      <p:pic>
        <p:nvPicPr>
          <p:cNvPr id="2" name="Picture 1">
            <a:extLst>
              <a:ext uri="{FF2B5EF4-FFF2-40B4-BE49-F238E27FC236}">
                <a16:creationId xmlns:a16="http://schemas.microsoft.com/office/drawing/2014/main" id="{3450EBDA-2AF0-0624-7AA0-8B873F435C74}"/>
              </a:ext>
            </a:extLst>
          </p:cNvPr>
          <p:cNvPicPr>
            <a:picLocks noChangeAspect="1"/>
          </p:cNvPicPr>
          <p:nvPr/>
        </p:nvPicPr>
        <p:blipFill>
          <a:blip r:embed="rId3"/>
          <a:stretch>
            <a:fillRect/>
          </a:stretch>
        </p:blipFill>
        <p:spPr>
          <a:xfrm>
            <a:off x="10378462" y="3493587"/>
            <a:ext cx="514422" cy="371527"/>
          </a:xfrm>
          <a:prstGeom prst="rect">
            <a:avLst/>
          </a:prstGeom>
        </p:spPr>
      </p:pic>
      <p:grpSp>
        <p:nvGrpSpPr>
          <p:cNvPr id="15" name="Group 14">
            <a:extLst>
              <a:ext uri="{FF2B5EF4-FFF2-40B4-BE49-F238E27FC236}">
                <a16:creationId xmlns:a16="http://schemas.microsoft.com/office/drawing/2014/main" id="{3CD53707-8995-25EC-B076-7E1AA4840551}"/>
              </a:ext>
            </a:extLst>
          </p:cNvPr>
          <p:cNvGrpSpPr/>
          <p:nvPr/>
        </p:nvGrpSpPr>
        <p:grpSpPr>
          <a:xfrm>
            <a:off x="4317391" y="2341827"/>
            <a:ext cx="1614872" cy="2093300"/>
            <a:chOff x="4388680" y="2341827"/>
            <a:chExt cx="1614872" cy="2093300"/>
          </a:xfrm>
        </p:grpSpPr>
        <p:pic>
          <p:nvPicPr>
            <p:cNvPr id="6" name="Picture 5">
              <a:extLst>
                <a:ext uri="{FF2B5EF4-FFF2-40B4-BE49-F238E27FC236}">
                  <a16:creationId xmlns:a16="http://schemas.microsoft.com/office/drawing/2014/main" id="{16CA5B67-214D-5874-BA21-F4D5F925BD67}"/>
                </a:ext>
              </a:extLst>
            </p:cNvPr>
            <p:cNvPicPr>
              <a:picLocks noChangeAspect="1"/>
            </p:cNvPicPr>
            <p:nvPr/>
          </p:nvPicPr>
          <p:blipFill>
            <a:blip r:embed="rId3"/>
            <a:stretch>
              <a:fillRect/>
            </a:stretch>
          </p:blipFill>
          <p:spPr>
            <a:xfrm>
              <a:off x="5489130" y="2341827"/>
              <a:ext cx="514422" cy="371527"/>
            </a:xfrm>
            <a:prstGeom prst="rect">
              <a:avLst/>
            </a:prstGeom>
          </p:spPr>
        </p:pic>
        <p:pic>
          <p:nvPicPr>
            <p:cNvPr id="11" name="Picture 10">
              <a:extLst>
                <a:ext uri="{FF2B5EF4-FFF2-40B4-BE49-F238E27FC236}">
                  <a16:creationId xmlns:a16="http://schemas.microsoft.com/office/drawing/2014/main" id="{19B0532D-1D1A-60FA-1EA4-43B26FC776C8}"/>
                </a:ext>
              </a:extLst>
            </p:cNvPr>
            <p:cNvPicPr>
              <a:picLocks noChangeAspect="1"/>
            </p:cNvPicPr>
            <p:nvPr/>
          </p:nvPicPr>
          <p:blipFill>
            <a:blip r:embed="rId3"/>
            <a:stretch>
              <a:fillRect/>
            </a:stretch>
          </p:blipFill>
          <p:spPr>
            <a:xfrm>
              <a:off x="4388680" y="3243236"/>
              <a:ext cx="514422" cy="371527"/>
            </a:xfrm>
            <a:prstGeom prst="rect">
              <a:avLst/>
            </a:prstGeom>
          </p:spPr>
        </p:pic>
        <p:pic>
          <p:nvPicPr>
            <p:cNvPr id="13" name="Picture 12">
              <a:extLst>
                <a:ext uri="{FF2B5EF4-FFF2-40B4-BE49-F238E27FC236}">
                  <a16:creationId xmlns:a16="http://schemas.microsoft.com/office/drawing/2014/main" id="{6D622FD8-BF1C-9459-8350-5C59925BFE85}"/>
                </a:ext>
              </a:extLst>
            </p:cNvPr>
            <p:cNvPicPr>
              <a:picLocks noChangeAspect="1"/>
            </p:cNvPicPr>
            <p:nvPr/>
          </p:nvPicPr>
          <p:blipFill>
            <a:blip r:embed="rId3"/>
            <a:stretch>
              <a:fillRect/>
            </a:stretch>
          </p:blipFill>
          <p:spPr>
            <a:xfrm>
              <a:off x="4508752" y="4063600"/>
              <a:ext cx="514422" cy="371527"/>
            </a:xfrm>
            <a:prstGeom prst="rect">
              <a:avLst/>
            </a:prstGeom>
          </p:spPr>
        </p:pic>
      </p:grpSp>
      <p:sp>
        <p:nvSpPr>
          <p:cNvPr id="10" name="Title 1">
            <a:extLst>
              <a:ext uri="{FF2B5EF4-FFF2-40B4-BE49-F238E27FC236}">
                <a16:creationId xmlns:a16="http://schemas.microsoft.com/office/drawing/2014/main" id="{1E94BF27-8F02-75C1-81CC-517BF0747215}"/>
              </a:ext>
            </a:extLst>
          </p:cNvPr>
          <p:cNvSpPr txBox="1">
            <a:spLocks/>
          </p:cNvSpPr>
          <p:nvPr/>
        </p:nvSpPr>
        <p:spPr>
          <a:xfrm>
            <a:off x="379885" y="2622574"/>
            <a:ext cx="9144000" cy="1828800"/>
          </a:xfrm>
          <a:prstGeom prst="rect">
            <a:avLst/>
          </a:prstGeom>
        </p:spPr>
        <p:txBody>
          <a:bodyPr vert="horz" lIns="0" tIns="0" rIns="0" bIns="0" rtlCol="0" anchor="t">
            <a:noAutofit/>
          </a:bodyPr>
          <a:lstStyle>
            <a:lvl1pPr algn="l" defTabSz="685765" rtl="0" eaLnBrk="1" latinLnBrk="0" hangingPunct="1">
              <a:lnSpc>
                <a:spcPct val="90000"/>
              </a:lnSpc>
              <a:spcBef>
                <a:spcPct val="0"/>
              </a:spcBef>
              <a:buNone/>
              <a:defRPr sz="2600" b="1" kern="1200">
                <a:solidFill>
                  <a:schemeClr val="tx2"/>
                </a:solidFill>
                <a:latin typeface="+mj-lt"/>
                <a:ea typeface="+mj-ea"/>
                <a:cs typeface="+mj-cs"/>
              </a:defRPr>
            </a:lvl1pPr>
          </a:lstStyle>
          <a:p>
            <a:r>
              <a:rPr lang="en-US" sz="8000">
                <a:solidFill>
                  <a:schemeClr val="bg1"/>
                </a:solidFill>
              </a:rPr>
              <a:t>Study procedures : </a:t>
            </a:r>
            <a:r>
              <a:rPr lang="en-US" sz="6000">
                <a:solidFill>
                  <a:schemeClr val="bg1"/>
                </a:solidFill>
              </a:rPr>
              <a:t>consent, </a:t>
            </a:r>
            <a:r>
              <a:rPr lang="en-US" sz="6000" err="1">
                <a:solidFill>
                  <a:schemeClr val="bg1"/>
                </a:solidFill>
              </a:rPr>
              <a:t>randomisation</a:t>
            </a:r>
            <a:r>
              <a:rPr lang="en-US" sz="6000">
                <a:solidFill>
                  <a:schemeClr val="bg1"/>
                </a:solidFill>
              </a:rPr>
              <a:t>, interventions</a:t>
            </a:r>
          </a:p>
        </p:txBody>
      </p:sp>
      <p:sp>
        <p:nvSpPr>
          <p:cNvPr id="16" name="Slide Number Placeholder 15">
            <a:extLst>
              <a:ext uri="{FF2B5EF4-FFF2-40B4-BE49-F238E27FC236}">
                <a16:creationId xmlns:a16="http://schemas.microsoft.com/office/drawing/2014/main" id="{43A83709-C9C5-458B-489D-15C713ACC1BC}"/>
              </a:ext>
            </a:extLst>
          </p:cNvPr>
          <p:cNvSpPr>
            <a:spLocks noGrp="1"/>
          </p:cNvSpPr>
          <p:nvPr>
            <p:ph type="sldNum" sz="quarter" idx="12"/>
          </p:nvPr>
        </p:nvSpPr>
        <p:spPr/>
        <p:txBody>
          <a:bodyPr/>
          <a:lstStyle/>
          <a:p>
            <a:fld id="{CBA53E11-492D-48B3-9F9B-09541CA2A39A}" type="slidenum">
              <a:rPr lang="en-GB" smtClean="0"/>
              <a:pPr/>
              <a:t>5</a:t>
            </a:fld>
            <a:endParaRPr lang="en-GB"/>
          </a:p>
        </p:txBody>
      </p:sp>
      <p:sp>
        <p:nvSpPr>
          <p:cNvPr id="7" name="Date Placeholder 6">
            <a:extLst>
              <a:ext uri="{FF2B5EF4-FFF2-40B4-BE49-F238E27FC236}">
                <a16:creationId xmlns:a16="http://schemas.microsoft.com/office/drawing/2014/main" id="{6EA27F1A-284E-2376-B181-25A535902C71}"/>
              </a:ext>
            </a:extLst>
          </p:cNvPr>
          <p:cNvSpPr>
            <a:spLocks noGrp="1"/>
          </p:cNvSpPr>
          <p:nvPr>
            <p:ph type="dt" sz="half" idx="10"/>
          </p:nvPr>
        </p:nvSpPr>
        <p:spPr/>
        <p:txBody>
          <a:bodyPr/>
          <a:lstStyle/>
          <a:p>
            <a:fld id="{A6A467BC-F297-4821-A861-08BEE358E498}" type="datetime1">
              <a:rPr lang="en-GB" smtClean="0"/>
              <a:t>30/07/2026</a:t>
            </a:fld>
            <a:endParaRPr lang="en-GB"/>
          </a:p>
        </p:txBody>
      </p:sp>
      <p:sp>
        <p:nvSpPr>
          <p:cNvPr id="17" name="Footer Placeholder 16">
            <a:extLst>
              <a:ext uri="{FF2B5EF4-FFF2-40B4-BE49-F238E27FC236}">
                <a16:creationId xmlns:a16="http://schemas.microsoft.com/office/drawing/2014/main" id="{8A208FE6-F777-789F-8460-39656A0FC1D9}"/>
              </a:ext>
            </a:extLst>
          </p:cNvPr>
          <p:cNvSpPr>
            <a:spLocks noGrp="1"/>
          </p:cNvSpPr>
          <p:nvPr>
            <p:ph type="ftr" sz="quarter" idx="11"/>
          </p:nvPr>
        </p:nvSpPr>
        <p:spPr/>
        <p:txBody>
          <a:bodyPr/>
          <a:lstStyle/>
          <a:p>
            <a:r>
              <a:rPr lang="en-GB">
                <a:solidFill>
                  <a:schemeClr val="bg1"/>
                </a:solidFill>
              </a:rPr>
              <a:t>COLLABORATE Site Initiation Visit | IRAS 337660 | V1.3 18/06/2026</a:t>
            </a:r>
            <a:endParaRPr lang="en-GB" dirty="0">
              <a:solidFill>
                <a:schemeClr val="bg1"/>
              </a:solidFill>
            </a:endParaRPr>
          </a:p>
        </p:txBody>
      </p:sp>
    </p:spTree>
    <p:extLst>
      <p:ext uri="{BB962C8B-B14F-4D97-AF65-F5344CB8AC3E}">
        <p14:creationId xmlns:p14="http://schemas.microsoft.com/office/powerpoint/2010/main" val="354395412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E1691-407D-D317-FDD4-8397BC336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165488-FD4E-2A77-5A5D-982C816C00BB}"/>
              </a:ext>
            </a:extLst>
          </p:cNvPr>
          <p:cNvSpPr>
            <a:spLocks noGrp="1"/>
          </p:cNvSpPr>
          <p:nvPr>
            <p:ph type="title"/>
          </p:nvPr>
        </p:nvSpPr>
        <p:spPr>
          <a:xfrm>
            <a:off x="356712" y="325796"/>
            <a:ext cx="11478574" cy="5934075"/>
          </a:xfrm>
        </p:spPr>
        <p:txBody>
          <a:bodyPr/>
          <a:lstStyle/>
          <a:p>
            <a:r>
              <a:rPr lang="en-GB" dirty="0">
                <a:solidFill>
                  <a:schemeClr val="tx2"/>
                </a:solidFill>
              </a:rPr>
              <a:t>Eligibility and Consent</a:t>
            </a:r>
            <a:endParaRPr lang="en-US" dirty="0">
              <a:solidFill>
                <a:schemeClr val="tx2"/>
              </a:solidFill>
            </a:endParaRPr>
          </a:p>
        </p:txBody>
      </p:sp>
      <p:sp>
        <p:nvSpPr>
          <p:cNvPr id="3" name="Date Placeholder 2">
            <a:extLst>
              <a:ext uri="{FF2B5EF4-FFF2-40B4-BE49-F238E27FC236}">
                <a16:creationId xmlns:a16="http://schemas.microsoft.com/office/drawing/2014/main" id="{6271C0C6-8C7F-D49A-E394-7B4F75BCAEE4}"/>
              </a:ext>
            </a:extLst>
          </p:cNvPr>
          <p:cNvSpPr>
            <a:spLocks noGrp="1"/>
          </p:cNvSpPr>
          <p:nvPr>
            <p:ph type="dt" sz="half" idx="10"/>
          </p:nvPr>
        </p:nvSpPr>
        <p:spPr>
          <a:xfrm>
            <a:off x="10577741" y="6962386"/>
            <a:ext cx="1233647" cy="137270"/>
          </a:xfrm>
        </p:spPr>
        <p:txBody>
          <a:bodyPr/>
          <a:lstStyle/>
          <a:p>
            <a:fld id="{83465FA1-F7D9-4930-8448-0F0F271CE823}" type="datetime1">
              <a:rPr lang="en-GB" smtClean="0">
                <a:solidFill>
                  <a:schemeClr val="tx2"/>
                </a:solidFill>
              </a:rPr>
              <a:t>30/07/2026</a:t>
            </a:fld>
            <a:endParaRPr lang="en-GB">
              <a:solidFill>
                <a:schemeClr val="tx2"/>
              </a:solidFill>
            </a:endParaRPr>
          </a:p>
        </p:txBody>
      </p:sp>
      <p:sp>
        <p:nvSpPr>
          <p:cNvPr id="5" name="Slide Number Placeholder 4">
            <a:extLst>
              <a:ext uri="{FF2B5EF4-FFF2-40B4-BE49-F238E27FC236}">
                <a16:creationId xmlns:a16="http://schemas.microsoft.com/office/drawing/2014/main" id="{F6EF08A5-635F-079C-75F8-B99F64BFB4A1}"/>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solidFill>
                  <a:schemeClr val="tx2"/>
                </a:solidFill>
              </a:rPr>
              <a:pPr/>
              <a:t>6</a:t>
            </a:fld>
            <a:endParaRPr lang="en-GB">
              <a:solidFill>
                <a:schemeClr val="tx2"/>
              </a:solidFill>
            </a:endParaRPr>
          </a:p>
        </p:txBody>
      </p:sp>
      <p:sp>
        <p:nvSpPr>
          <p:cNvPr id="6" name="Content Placeholder 6">
            <a:extLst>
              <a:ext uri="{FF2B5EF4-FFF2-40B4-BE49-F238E27FC236}">
                <a16:creationId xmlns:a16="http://schemas.microsoft.com/office/drawing/2014/main" id="{EBC2ED98-0298-1879-1915-DBF55C733403}"/>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p>
        </p:txBody>
      </p:sp>
      <p:sp>
        <p:nvSpPr>
          <p:cNvPr id="7" name="Content Placeholder 6">
            <a:extLst>
              <a:ext uri="{FF2B5EF4-FFF2-40B4-BE49-F238E27FC236}">
                <a16:creationId xmlns:a16="http://schemas.microsoft.com/office/drawing/2014/main" id="{72691D83-3EBF-CBCA-D961-62D04B7B4FC8}"/>
              </a:ext>
            </a:extLst>
          </p:cNvPr>
          <p:cNvSpPr txBox="1">
            <a:spLocks/>
          </p:cNvSpPr>
          <p:nvPr/>
        </p:nvSpPr>
        <p:spPr>
          <a:xfrm>
            <a:off x="860362" y="1487783"/>
            <a:ext cx="10515599" cy="4157662"/>
          </a:xfrm>
          <a:prstGeom prst="rect">
            <a:avLst/>
          </a:prstGeom>
        </p:spPr>
        <p:txBody>
          <a:bodyPr vert="horz" lIns="91440" tIns="45720" rIns="91440" bIns="45720" rtlCol="0" anchor="t">
            <a:normAutofit fontScale="85000" lnSpcReduction="20000"/>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r>
              <a:rPr lang="en-GB" dirty="0"/>
              <a:t>Eligibility assessed by member of the clinical care team after admission to NNU </a:t>
            </a:r>
          </a:p>
          <a:p>
            <a:pPr lvl="1"/>
            <a:r>
              <a:rPr lang="en-GB" dirty="0"/>
              <a:t>	</a:t>
            </a:r>
            <a:r>
              <a:rPr lang="en-GB" b="1" u="sng" dirty="0"/>
              <a:t>Parents must consent to their baby's data to be included in NNRD</a:t>
            </a:r>
          </a:p>
          <a:p>
            <a:pPr lvl="1"/>
            <a:endParaRPr lang="en-GB" u="sng" dirty="0"/>
          </a:p>
          <a:p>
            <a:r>
              <a:rPr lang="en-GB" dirty="0"/>
              <a:t>Screening log</a:t>
            </a:r>
          </a:p>
          <a:p>
            <a:pPr marL="342900" indent="-342900">
              <a:buFont typeface="Arial" panose="020B0604020202020204" pitchFamily="34" charset="0"/>
              <a:buChar char="•"/>
            </a:pPr>
            <a:r>
              <a:rPr lang="en-GB" dirty="0"/>
              <a:t>Document all babies &lt;29 weeks gestation, template electronic log in site file, send to study team every 2 months (remove identifiable data first) </a:t>
            </a:r>
          </a:p>
          <a:p>
            <a:r>
              <a:rPr lang="en-GB" dirty="0"/>
              <a:t> </a:t>
            </a:r>
          </a:p>
          <a:p>
            <a:r>
              <a:rPr lang="en-GB" dirty="0"/>
              <a:t>Verbal consent </a:t>
            </a:r>
          </a:p>
          <a:p>
            <a:pPr marL="342900" lvl="1" indent="-342900">
              <a:buFont typeface="Arial" panose="020B0604020202020204" pitchFamily="34" charset="0"/>
              <a:buChar char="•"/>
            </a:pPr>
            <a:r>
              <a:rPr lang="en-GB" b="1" dirty="0"/>
              <a:t>Study discussed at an appropriate time and prior to any supplemental feed or fortifier</a:t>
            </a:r>
          </a:p>
          <a:p>
            <a:pPr marL="342900" lvl="1" indent="-342900">
              <a:buFont typeface="Arial" panose="020B0604020202020204" pitchFamily="34" charset="0"/>
              <a:buChar char="•"/>
            </a:pPr>
            <a:r>
              <a:rPr lang="en-GB" dirty="0"/>
              <a:t>Provide PIS part 1 and 2, ensure parents have adequate time to consider </a:t>
            </a:r>
          </a:p>
          <a:p>
            <a:pPr lvl="4"/>
            <a:r>
              <a:rPr lang="en-GB" dirty="0"/>
              <a:t>Parent information available in English and the ten other most prevalent UK languages</a:t>
            </a:r>
          </a:p>
          <a:p>
            <a:pPr lvl="4"/>
            <a:r>
              <a:rPr lang="en-GB" dirty="0"/>
              <a:t>Verbal consent statement completed by site staff electronically in Open Clinica </a:t>
            </a:r>
          </a:p>
          <a:p>
            <a:pPr lvl="5"/>
            <a:r>
              <a:rPr lang="en-GB" dirty="0">
                <a:solidFill>
                  <a:schemeClr val="tx2"/>
                </a:solidFill>
              </a:rPr>
              <a:t>Back up paper statement, if used should be transcribed into </a:t>
            </a:r>
            <a:r>
              <a:rPr lang="en-GB" dirty="0" err="1">
                <a:solidFill>
                  <a:schemeClr val="tx2"/>
                </a:solidFill>
              </a:rPr>
              <a:t>OpenClinica</a:t>
            </a:r>
            <a:r>
              <a:rPr lang="en-GB" dirty="0">
                <a:solidFill>
                  <a:schemeClr val="tx2"/>
                </a:solidFill>
              </a:rPr>
              <a:t> as soon as possible</a:t>
            </a:r>
          </a:p>
          <a:p>
            <a:pPr lvl="5"/>
            <a:r>
              <a:rPr lang="en-GB" dirty="0">
                <a:solidFill>
                  <a:schemeClr val="tx2"/>
                </a:solidFill>
              </a:rPr>
              <a:t>Once transcribed, paper statement should be confidentially destroyed, it will not be used as source data</a:t>
            </a:r>
          </a:p>
          <a:p>
            <a:pPr lvl="5"/>
            <a:r>
              <a:rPr lang="en-GB" dirty="0">
                <a:solidFill>
                  <a:schemeClr val="accent2"/>
                </a:solidFill>
              </a:rPr>
              <a:t>Individual </a:t>
            </a:r>
            <a:r>
              <a:rPr lang="en-GB" dirty="0" err="1">
                <a:solidFill>
                  <a:schemeClr val="accent2"/>
                </a:solidFill>
              </a:rPr>
              <a:t>OpenClinica</a:t>
            </a:r>
            <a:r>
              <a:rPr lang="en-GB" dirty="0">
                <a:solidFill>
                  <a:schemeClr val="accent2"/>
                </a:solidFill>
              </a:rPr>
              <a:t> user account required </a:t>
            </a:r>
            <a:r>
              <a:rPr lang="en-GB" dirty="0">
                <a:solidFill>
                  <a:schemeClr val="tx2"/>
                </a:solidFill>
              </a:rPr>
              <a:t>to document verbal consent in </a:t>
            </a:r>
            <a:r>
              <a:rPr lang="en-GB" dirty="0" err="1">
                <a:solidFill>
                  <a:schemeClr val="tx2"/>
                </a:solidFill>
              </a:rPr>
              <a:t>OpenClinica</a:t>
            </a:r>
            <a:endParaRPr lang="en-GB" dirty="0">
              <a:solidFill>
                <a:schemeClr val="tx2"/>
              </a:solidFill>
            </a:endParaRPr>
          </a:p>
          <a:p>
            <a:pPr lvl="4"/>
            <a:r>
              <a:rPr lang="en-GB" dirty="0"/>
              <a:t>Parents can consent to either R1 and/or R2, and can consent to R2 later</a:t>
            </a:r>
          </a:p>
          <a:p>
            <a:pPr marL="342900" lvl="1" indent="-342900">
              <a:buFont typeface="Arial" panose="020B0604020202020204" pitchFamily="34" charset="0"/>
              <a:buChar char="•"/>
            </a:pPr>
            <a:r>
              <a:rPr lang="en-GB" b="1" dirty="0"/>
              <a:t>Copy of consent statement downloaded from </a:t>
            </a:r>
            <a:r>
              <a:rPr lang="en-GB" b="1" dirty="0" err="1"/>
              <a:t>OpenClinica</a:t>
            </a:r>
            <a:r>
              <a:rPr lang="en-GB" b="1" dirty="0"/>
              <a:t> and provided to parent</a:t>
            </a:r>
          </a:p>
          <a:p>
            <a:pPr marL="342900" lvl="1" indent="-342900">
              <a:buFont typeface="Arial" panose="020B0604020202020204" pitchFamily="34" charset="0"/>
              <a:buChar char="•"/>
            </a:pPr>
            <a:r>
              <a:rPr lang="en-GB" b="1" dirty="0"/>
              <a:t>Participation documented in medical/research records</a:t>
            </a:r>
          </a:p>
          <a:p>
            <a:endParaRPr lang="en-GB" dirty="0"/>
          </a:p>
        </p:txBody>
      </p:sp>
      <p:sp>
        <p:nvSpPr>
          <p:cNvPr id="8" name="Rectangle 7">
            <a:extLst>
              <a:ext uri="{FF2B5EF4-FFF2-40B4-BE49-F238E27FC236}">
                <a16:creationId xmlns:a16="http://schemas.microsoft.com/office/drawing/2014/main" id="{3CF48216-D0FA-82A5-99A6-99F8E2E1D2D2}"/>
              </a:ext>
            </a:extLst>
          </p:cNvPr>
          <p:cNvSpPr/>
          <p:nvPr/>
        </p:nvSpPr>
        <p:spPr>
          <a:xfrm>
            <a:off x="7387208" y="5537562"/>
            <a:ext cx="4218416" cy="994551"/>
          </a:xfrm>
          <a:prstGeom prst="rect">
            <a:avLst/>
          </a:prstGeom>
          <a:solidFill>
            <a:srgbClr val="00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err="1">
                <a:solidFill>
                  <a:schemeClr val="bg1"/>
                </a:solidFill>
              </a:rPr>
              <a:t>OpenClinica</a:t>
            </a:r>
            <a:r>
              <a:rPr lang="en-GB" sz="1600" dirty="0">
                <a:solidFill>
                  <a:schemeClr val="bg1"/>
                </a:solidFill>
              </a:rPr>
              <a:t>: Schedule the Eligibility Visit on the participants record to record consent. Refer to the </a:t>
            </a:r>
            <a:r>
              <a:rPr lang="en-GB" sz="1600" dirty="0" err="1">
                <a:solidFill>
                  <a:schemeClr val="bg1"/>
                </a:solidFill>
              </a:rPr>
              <a:t>OpenClinica</a:t>
            </a:r>
            <a:r>
              <a:rPr lang="en-GB" sz="1600" dirty="0">
                <a:solidFill>
                  <a:schemeClr val="bg1"/>
                </a:solidFill>
              </a:rPr>
              <a:t> guide for further information </a:t>
            </a:r>
          </a:p>
        </p:txBody>
      </p:sp>
      <p:sp>
        <p:nvSpPr>
          <p:cNvPr id="9" name="Footer Placeholder 6">
            <a:extLst>
              <a:ext uri="{FF2B5EF4-FFF2-40B4-BE49-F238E27FC236}">
                <a16:creationId xmlns:a16="http://schemas.microsoft.com/office/drawing/2014/main" id="{A9306C0C-154D-3A8A-81F0-A20399F73533}"/>
              </a:ext>
            </a:extLst>
          </p:cNvPr>
          <p:cNvSpPr>
            <a:spLocks noGrp="1"/>
          </p:cNvSpPr>
          <p:nvPr>
            <p:ph type="ftr" sz="quarter" idx="11"/>
          </p:nvPr>
        </p:nvSpPr>
        <p:spPr>
          <a:xfrm>
            <a:off x="2031978" y="6408784"/>
            <a:ext cx="3423452" cy="137272"/>
          </a:xfrm>
          <a:solidFill>
            <a:schemeClr val="bg1"/>
          </a:solidFill>
        </p:spPr>
        <p:txBody>
          <a:bodyPr/>
          <a:lstStyle/>
          <a:p>
            <a:r>
              <a:rPr lang="en-GB" dirty="0">
                <a:solidFill>
                  <a:schemeClr val="tx1"/>
                </a:solidFill>
              </a:rPr>
              <a:t>COLLABORATE Site Initiation Visit | IRAS 337660 | V1.3 18/06/2026</a:t>
            </a:r>
          </a:p>
        </p:txBody>
      </p:sp>
    </p:spTree>
    <p:extLst>
      <p:ext uri="{BB962C8B-B14F-4D97-AF65-F5344CB8AC3E}">
        <p14:creationId xmlns:p14="http://schemas.microsoft.com/office/powerpoint/2010/main" val="114631258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435FD-EA64-2AAE-00F0-3FC877F43A1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78EBB3C-5B05-D479-EBB4-EFD8E5CD4FC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nvGrpSpPr>
          <p:cNvPr id="28" name="Group 27">
            <a:extLst>
              <a:ext uri="{FF2B5EF4-FFF2-40B4-BE49-F238E27FC236}">
                <a16:creationId xmlns:a16="http://schemas.microsoft.com/office/drawing/2014/main" id="{0E3F32B9-5466-CAC1-5666-2D494DE7F681}"/>
              </a:ext>
            </a:extLst>
          </p:cNvPr>
          <p:cNvGrpSpPr/>
          <p:nvPr/>
        </p:nvGrpSpPr>
        <p:grpSpPr>
          <a:xfrm>
            <a:off x="331835" y="1709588"/>
            <a:ext cx="2099734" cy="2917820"/>
            <a:chOff x="6783262" y="1647039"/>
            <a:chExt cx="2099734" cy="2917820"/>
          </a:xfrm>
        </p:grpSpPr>
        <p:sp>
          <p:nvSpPr>
            <p:cNvPr id="29" name="Rectangle 28">
              <a:extLst>
                <a:ext uri="{FF2B5EF4-FFF2-40B4-BE49-F238E27FC236}">
                  <a16:creationId xmlns:a16="http://schemas.microsoft.com/office/drawing/2014/main" id="{B645F10A-81D5-94CC-F18E-5F0260504B28}"/>
                </a:ext>
              </a:extLst>
            </p:cNvPr>
            <p:cNvSpPr/>
            <p:nvPr/>
          </p:nvSpPr>
          <p:spPr>
            <a:xfrm>
              <a:off x="6783262" y="1647039"/>
              <a:ext cx="2099734" cy="29178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ECD84B0-1682-E954-6CF2-3BDD6E8EE1EC}"/>
                </a:ext>
              </a:extLst>
            </p:cNvPr>
            <p:cNvPicPr>
              <a:picLocks noChangeAspect="1"/>
            </p:cNvPicPr>
            <p:nvPr/>
          </p:nvPicPr>
          <p:blipFill>
            <a:blip r:embed="rId3"/>
            <a:stretch>
              <a:fillRect/>
            </a:stretch>
          </p:blipFill>
          <p:spPr>
            <a:xfrm>
              <a:off x="6824010" y="1702484"/>
              <a:ext cx="2012609" cy="2822937"/>
            </a:xfrm>
            <a:prstGeom prst="rect">
              <a:avLst/>
            </a:prstGeom>
          </p:spPr>
        </p:pic>
      </p:grpSp>
      <p:sp>
        <p:nvSpPr>
          <p:cNvPr id="2" name="Title 1">
            <a:extLst>
              <a:ext uri="{FF2B5EF4-FFF2-40B4-BE49-F238E27FC236}">
                <a16:creationId xmlns:a16="http://schemas.microsoft.com/office/drawing/2014/main" id="{55F61A29-CAC9-B5CE-B97C-C59A3D05F287}"/>
              </a:ext>
            </a:extLst>
          </p:cNvPr>
          <p:cNvSpPr>
            <a:spLocks noGrp="1"/>
          </p:cNvSpPr>
          <p:nvPr>
            <p:ph type="title"/>
          </p:nvPr>
        </p:nvSpPr>
        <p:spPr>
          <a:xfrm>
            <a:off x="356713" y="224835"/>
            <a:ext cx="11478574" cy="5934075"/>
          </a:xfrm>
        </p:spPr>
        <p:txBody>
          <a:bodyPr/>
          <a:lstStyle/>
          <a:p>
            <a:r>
              <a:rPr lang="en-GB" dirty="0"/>
              <a:t>Patient facing and engagement material</a:t>
            </a:r>
            <a:endParaRPr lang="en-US" dirty="0"/>
          </a:p>
        </p:txBody>
      </p:sp>
      <p:sp>
        <p:nvSpPr>
          <p:cNvPr id="3" name="Date Placeholder 2">
            <a:extLst>
              <a:ext uri="{FF2B5EF4-FFF2-40B4-BE49-F238E27FC236}">
                <a16:creationId xmlns:a16="http://schemas.microsoft.com/office/drawing/2014/main" id="{7D9EB880-0835-25DD-9EB7-D31F9101E2E7}"/>
              </a:ext>
            </a:extLst>
          </p:cNvPr>
          <p:cNvSpPr>
            <a:spLocks noGrp="1"/>
          </p:cNvSpPr>
          <p:nvPr>
            <p:ph type="dt" sz="half" idx="10"/>
          </p:nvPr>
        </p:nvSpPr>
        <p:spPr>
          <a:xfrm>
            <a:off x="10577739" y="6600436"/>
            <a:ext cx="1233647" cy="137270"/>
          </a:xfrm>
        </p:spPr>
        <p:txBody>
          <a:bodyPr/>
          <a:lstStyle/>
          <a:p>
            <a:fld id="{7A79A6FE-57A0-4921-B9AE-48CC04B6D988}" type="datetime1">
              <a:rPr lang="en-GB" smtClean="0"/>
              <a:t>30/07/2026</a:t>
            </a:fld>
            <a:endParaRPr lang="en-GB"/>
          </a:p>
        </p:txBody>
      </p:sp>
      <p:sp>
        <p:nvSpPr>
          <p:cNvPr id="4" name="Footer Placeholder 3">
            <a:extLst>
              <a:ext uri="{FF2B5EF4-FFF2-40B4-BE49-F238E27FC236}">
                <a16:creationId xmlns:a16="http://schemas.microsoft.com/office/drawing/2014/main" id="{ECFF3E09-E5F0-3798-2706-D638087D5ADF}"/>
              </a:ext>
            </a:extLst>
          </p:cNvPr>
          <p:cNvSpPr>
            <a:spLocks noGrp="1"/>
          </p:cNvSpPr>
          <p:nvPr>
            <p:ph type="ftr" sz="quarter" idx="11"/>
          </p:nvPr>
        </p:nvSpPr>
        <p:spPr>
          <a:xfrm>
            <a:off x="1996901" y="6419900"/>
            <a:ext cx="3423452" cy="137272"/>
          </a:xfrm>
        </p:spPr>
        <p:txBody>
          <a:bodyPr/>
          <a:lstStyle/>
          <a:p>
            <a:r>
              <a:rPr lang="en-GB"/>
              <a:t>COLLABORATE Site Initiation Visit | IRAS 337660 | V1.3 18/06/2026</a:t>
            </a:r>
          </a:p>
        </p:txBody>
      </p:sp>
      <p:sp>
        <p:nvSpPr>
          <p:cNvPr id="5" name="Slide Number Placeholder 4">
            <a:extLst>
              <a:ext uri="{FF2B5EF4-FFF2-40B4-BE49-F238E27FC236}">
                <a16:creationId xmlns:a16="http://schemas.microsoft.com/office/drawing/2014/main" id="{B1ABBABE-58D9-28EA-CEF1-D5AB0238BA26}"/>
              </a:ext>
            </a:extLst>
          </p:cNvPr>
          <p:cNvSpPr>
            <a:spLocks noGrp="1"/>
          </p:cNvSpPr>
          <p:nvPr>
            <p:ph type="sldNum" sz="quarter" idx="12"/>
          </p:nvPr>
        </p:nvSpPr>
        <p:spPr>
          <a:xfrm>
            <a:off x="5873142" y="6419900"/>
            <a:ext cx="318491" cy="137272"/>
          </a:xfrm>
        </p:spPr>
        <p:txBody>
          <a:bodyPr/>
          <a:lstStyle/>
          <a:p>
            <a:fld id="{CBA53E11-492D-48B3-9F9B-09541CA2A39A}" type="slidenum">
              <a:rPr lang="en-GB" smtClean="0"/>
              <a:pPr/>
              <a:t>7</a:t>
            </a:fld>
            <a:endParaRPr lang="en-GB"/>
          </a:p>
        </p:txBody>
      </p:sp>
      <p:sp>
        <p:nvSpPr>
          <p:cNvPr id="6" name="Content Placeholder 6">
            <a:extLst>
              <a:ext uri="{FF2B5EF4-FFF2-40B4-BE49-F238E27FC236}">
                <a16:creationId xmlns:a16="http://schemas.microsoft.com/office/drawing/2014/main" id="{143A52BE-7276-3BAF-6709-82C0AB1F8A13}"/>
              </a:ext>
            </a:extLst>
          </p:cNvPr>
          <p:cNvSpPr txBox="1">
            <a:spLocks/>
          </p:cNvSpPr>
          <p:nvPr/>
        </p:nvSpPr>
        <p:spPr>
          <a:xfrm>
            <a:off x="774590" y="174025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bg1"/>
              </a:solidFill>
            </a:endParaRPr>
          </a:p>
        </p:txBody>
      </p:sp>
      <p:grpSp>
        <p:nvGrpSpPr>
          <p:cNvPr id="10" name="Group 9">
            <a:extLst>
              <a:ext uri="{FF2B5EF4-FFF2-40B4-BE49-F238E27FC236}">
                <a16:creationId xmlns:a16="http://schemas.microsoft.com/office/drawing/2014/main" id="{0DBDAEB8-03E0-1637-B60D-4228FA9EEF50}"/>
              </a:ext>
            </a:extLst>
          </p:cNvPr>
          <p:cNvGrpSpPr/>
          <p:nvPr/>
        </p:nvGrpSpPr>
        <p:grpSpPr>
          <a:xfrm>
            <a:off x="477559" y="1619268"/>
            <a:ext cx="10979728" cy="4409344"/>
            <a:chOff x="416819" y="1590428"/>
            <a:chExt cx="10979728" cy="4409344"/>
          </a:xfrm>
        </p:grpSpPr>
        <p:grpSp>
          <p:nvGrpSpPr>
            <p:cNvPr id="11" name="Group 10">
              <a:extLst>
                <a:ext uri="{FF2B5EF4-FFF2-40B4-BE49-F238E27FC236}">
                  <a16:creationId xmlns:a16="http://schemas.microsoft.com/office/drawing/2014/main" id="{A27696B2-7E8B-85EF-D5FC-559E29555CC1}"/>
                </a:ext>
              </a:extLst>
            </p:cNvPr>
            <p:cNvGrpSpPr/>
            <p:nvPr/>
          </p:nvGrpSpPr>
          <p:grpSpPr>
            <a:xfrm>
              <a:off x="1425048" y="2415845"/>
              <a:ext cx="2099734" cy="2917820"/>
              <a:chOff x="5402742" y="1533107"/>
              <a:chExt cx="2099734" cy="2917820"/>
            </a:xfrm>
          </p:grpSpPr>
          <p:sp>
            <p:nvSpPr>
              <p:cNvPr id="22" name="Rectangle 21">
                <a:extLst>
                  <a:ext uri="{FF2B5EF4-FFF2-40B4-BE49-F238E27FC236}">
                    <a16:creationId xmlns:a16="http://schemas.microsoft.com/office/drawing/2014/main" id="{C6AAA7C2-AED9-3908-CB59-8A30378FA802}"/>
                  </a:ext>
                </a:extLst>
              </p:cNvPr>
              <p:cNvSpPr/>
              <p:nvPr/>
            </p:nvSpPr>
            <p:spPr>
              <a:xfrm>
                <a:off x="5402742" y="1533107"/>
                <a:ext cx="2099734" cy="29178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B20F4DEA-EB06-0D0D-7A87-C02032BB4BDA}"/>
                  </a:ext>
                </a:extLst>
              </p:cNvPr>
              <p:cNvPicPr>
                <a:picLocks noChangeAspect="1"/>
              </p:cNvPicPr>
              <p:nvPr/>
            </p:nvPicPr>
            <p:blipFill>
              <a:blip r:embed="rId4"/>
              <a:stretch>
                <a:fillRect/>
              </a:stretch>
            </p:blipFill>
            <p:spPr>
              <a:xfrm>
                <a:off x="5425768" y="1564280"/>
                <a:ext cx="2012609" cy="2820196"/>
              </a:xfrm>
              <a:prstGeom prst="rect">
                <a:avLst/>
              </a:prstGeom>
            </p:spPr>
          </p:pic>
        </p:grpSp>
        <p:grpSp>
          <p:nvGrpSpPr>
            <p:cNvPr id="12" name="Group 11">
              <a:extLst>
                <a:ext uri="{FF2B5EF4-FFF2-40B4-BE49-F238E27FC236}">
                  <a16:creationId xmlns:a16="http://schemas.microsoft.com/office/drawing/2014/main" id="{21808DC0-D853-D6D0-F551-A364FDD6559E}"/>
                </a:ext>
              </a:extLst>
            </p:cNvPr>
            <p:cNvGrpSpPr/>
            <p:nvPr/>
          </p:nvGrpSpPr>
          <p:grpSpPr>
            <a:xfrm>
              <a:off x="3795762" y="1590428"/>
              <a:ext cx="2834480" cy="3938831"/>
              <a:chOff x="8845397" y="1468421"/>
              <a:chExt cx="1915043" cy="2661170"/>
            </a:xfrm>
          </p:grpSpPr>
          <p:sp>
            <p:nvSpPr>
              <p:cNvPr id="20" name="Rectangle 19">
                <a:extLst>
                  <a:ext uri="{FF2B5EF4-FFF2-40B4-BE49-F238E27FC236}">
                    <a16:creationId xmlns:a16="http://schemas.microsoft.com/office/drawing/2014/main" id="{123E2BBD-6EC4-86A0-104F-5B6D490598D8}"/>
                  </a:ext>
                </a:extLst>
              </p:cNvPr>
              <p:cNvSpPr/>
              <p:nvPr/>
            </p:nvSpPr>
            <p:spPr>
              <a:xfrm>
                <a:off x="8845397" y="1468421"/>
                <a:ext cx="1915043" cy="26611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8AF90CE7-570C-B7B7-BA1C-974699450CDD}"/>
                  </a:ext>
                </a:extLst>
              </p:cNvPr>
              <p:cNvPicPr>
                <a:picLocks noChangeAspect="1"/>
              </p:cNvPicPr>
              <p:nvPr/>
            </p:nvPicPr>
            <p:blipFill>
              <a:blip r:embed="rId5"/>
              <a:srcRect l="6348" r="9959"/>
              <a:stretch>
                <a:fillRect/>
              </a:stretch>
            </p:blipFill>
            <p:spPr>
              <a:xfrm>
                <a:off x="8915720" y="1493106"/>
                <a:ext cx="1783301" cy="2605291"/>
              </a:xfrm>
              <a:prstGeom prst="rect">
                <a:avLst/>
              </a:prstGeom>
            </p:spPr>
          </p:pic>
        </p:grpSp>
        <p:sp>
          <p:nvSpPr>
            <p:cNvPr id="13" name="TextBox 12">
              <a:extLst>
                <a:ext uri="{FF2B5EF4-FFF2-40B4-BE49-F238E27FC236}">
                  <a16:creationId xmlns:a16="http://schemas.microsoft.com/office/drawing/2014/main" id="{979205A0-DC31-FCAB-B57A-D4FF859D5E2F}"/>
                </a:ext>
              </a:extLst>
            </p:cNvPr>
            <p:cNvSpPr txBox="1"/>
            <p:nvPr/>
          </p:nvSpPr>
          <p:spPr>
            <a:xfrm>
              <a:off x="416819" y="4665516"/>
              <a:ext cx="1299965" cy="646331"/>
            </a:xfrm>
            <a:prstGeom prst="rect">
              <a:avLst/>
            </a:prstGeom>
            <a:noFill/>
          </p:spPr>
          <p:txBody>
            <a:bodyPr wrap="square" rtlCol="0">
              <a:spAutoFit/>
            </a:bodyPr>
            <a:lstStyle/>
            <a:p>
              <a:r>
                <a:rPr lang="en-GB">
                  <a:solidFill>
                    <a:schemeClr val="accent3"/>
                  </a:solidFill>
                </a:rPr>
                <a:t>PIS part 1&amp;2</a:t>
              </a:r>
            </a:p>
          </p:txBody>
        </p:sp>
        <p:pic>
          <p:nvPicPr>
            <p:cNvPr id="14" name="Picture 13">
              <a:extLst>
                <a:ext uri="{FF2B5EF4-FFF2-40B4-BE49-F238E27FC236}">
                  <a16:creationId xmlns:a16="http://schemas.microsoft.com/office/drawing/2014/main" id="{83754A94-36BA-FE11-80D2-AF740BED0AFD}"/>
                </a:ext>
              </a:extLst>
            </p:cNvPr>
            <p:cNvPicPr>
              <a:picLocks noChangeAspect="1"/>
            </p:cNvPicPr>
            <p:nvPr/>
          </p:nvPicPr>
          <p:blipFill>
            <a:blip r:embed="rId6"/>
            <a:stretch>
              <a:fillRect/>
            </a:stretch>
          </p:blipFill>
          <p:spPr>
            <a:xfrm>
              <a:off x="7656027" y="2063114"/>
              <a:ext cx="2684566" cy="1052510"/>
            </a:xfrm>
            <a:prstGeom prst="rect">
              <a:avLst/>
            </a:prstGeom>
          </p:spPr>
        </p:pic>
        <p:grpSp>
          <p:nvGrpSpPr>
            <p:cNvPr id="15" name="Group 14">
              <a:extLst>
                <a:ext uri="{FF2B5EF4-FFF2-40B4-BE49-F238E27FC236}">
                  <a16:creationId xmlns:a16="http://schemas.microsoft.com/office/drawing/2014/main" id="{62E2DF18-BECE-2025-921C-932A3CCB8E8B}"/>
                </a:ext>
              </a:extLst>
            </p:cNvPr>
            <p:cNvGrpSpPr/>
            <p:nvPr/>
          </p:nvGrpSpPr>
          <p:grpSpPr>
            <a:xfrm>
              <a:off x="7551976" y="4279706"/>
              <a:ext cx="1202848" cy="1643078"/>
              <a:chOff x="6205071" y="4230458"/>
              <a:chExt cx="1369773" cy="1871096"/>
            </a:xfrm>
          </p:grpSpPr>
          <p:sp>
            <p:nvSpPr>
              <p:cNvPr id="18" name="Rectangle 17">
                <a:extLst>
                  <a:ext uri="{FF2B5EF4-FFF2-40B4-BE49-F238E27FC236}">
                    <a16:creationId xmlns:a16="http://schemas.microsoft.com/office/drawing/2014/main" id="{84B3AED0-39F5-83B5-31A2-0D6FA646F162}"/>
                  </a:ext>
                </a:extLst>
              </p:cNvPr>
              <p:cNvSpPr/>
              <p:nvPr/>
            </p:nvSpPr>
            <p:spPr>
              <a:xfrm>
                <a:off x="6205071" y="4230458"/>
                <a:ext cx="1369773" cy="18710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74918707-DAE5-8635-BC12-257FCABFBB31}"/>
                  </a:ext>
                </a:extLst>
              </p:cNvPr>
              <p:cNvPicPr>
                <a:picLocks noChangeAspect="1"/>
              </p:cNvPicPr>
              <p:nvPr/>
            </p:nvPicPr>
            <p:blipFill>
              <a:blip r:embed="rId7"/>
              <a:srcRect l="744"/>
              <a:stretch>
                <a:fillRect/>
              </a:stretch>
            </p:blipFill>
            <p:spPr>
              <a:xfrm>
                <a:off x="6279156" y="4302051"/>
                <a:ext cx="1216666" cy="1720930"/>
              </a:xfrm>
              <a:prstGeom prst="rect">
                <a:avLst/>
              </a:prstGeom>
            </p:spPr>
          </p:pic>
        </p:grpSp>
        <p:sp>
          <p:nvSpPr>
            <p:cNvPr id="16" name="TextBox 15">
              <a:extLst>
                <a:ext uri="{FF2B5EF4-FFF2-40B4-BE49-F238E27FC236}">
                  <a16:creationId xmlns:a16="http://schemas.microsoft.com/office/drawing/2014/main" id="{18C4FCBC-E4DB-758B-5101-FE7C3DB734D4}"/>
                </a:ext>
              </a:extLst>
            </p:cNvPr>
            <p:cNvSpPr txBox="1"/>
            <p:nvPr/>
          </p:nvSpPr>
          <p:spPr>
            <a:xfrm>
              <a:off x="7303497" y="3919611"/>
              <a:ext cx="1854614" cy="369332"/>
            </a:xfrm>
            <a:prstGeom prst="rect">
              <a:avLst/>
            </a:prstGeom>
            <a:noFill/>
          </p:spPr>
          <p:txBody>
            <a:bodyPr wrap="square" rtlCol="0">
              <a:spAutoFit/>
            </a:bodyPr>
            <a:lstStyle/>
            <a:p>
              <a:pPr algn="ctr"/>
              <a:r>
                <a:rPr lang="en-GB">
                  <a:solidFill>
                    <a:schemeClr val="accent3"/>
                  </a:solidFill>
                </a:rPr>
                <a:t>Posters/flyers</a:t>
              </a:r>
            </a:p>
          </p:txBody>
        </p:sp>
        <p:pic>
          <p:nvPicPr>
            <p:cNvPr id="17" name="Graphic 16" descr="Label with solid fill">
              <a:extLst>
                <a:ext uri="{FF2B5EF4-FFF2-40B4-BE49-F238E27FC236}">
                  <a16:creationId xmlns:a16="http://schemas.microsoft.com/office/drawing/2014/main" id="{7664CDF5-9E31-C078-2E89-72B0C90137D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482147" y="5085372"/>
              <a:ext cx="914400" cy="914400"/>
            </a:xfrm>
            <a:prstGeom prst="rect">
              <a:avLst/>
            </a:prstGeom>
          </p:spPr>
        </p:pic>
      </p:grpSp>
      <p:sp>
        <p:nvSpPr>
          <p:cNvPr id="24" name="TextBox 23">
            <a:extLst>
              <a:ext uri="{FF2B5EF4-FFF2-40B4-BE49-F238E27FC236}">
                <a16:creationId xmlns:a16="http://schemas.microsoft.com/office/drawing/2014/main" id="{3ECA034E-22A7-2AAF-51E3-B528D41C2815}"/>
              </a:ext>
            </a:extLst>
          </p:cNvPr>
          <p:cNvSpPr txBox="1"/>
          <p:nvPr/>
        </p:nvSpPr>
        <p:spPr>
          <a:xfrm>
            <a:off x="3593271" y="1158194"/>
            <a:ext cx="3250099" cy="369332"/>
          </a:xfrm>
          <a:prstGeom prst="rect">
            <a:avLst/>
          </a:prstGeom>
          <a:noFill/>
        </p:spPr>
        <p:txBody>
          <a:bodyPr wrap="square" rtlCol="0">
            <a:spAutoFit/>
          </a:bodyPr>
          <a:lstStyle/>
          <a:p>
            <a:pPr algn="ctr"/>
            <a:r>
              <a:rPr lang="en-GB">
                <a:solidFill>
                  <a:schemeClr val="accent3"/>
                </a:solidFill>
              </a:rPr>
              <a:t>Verbal Consent statement</a:t>
            </a:r>
          </a:p>
        </p:txBody>
      </p:sp>
      <p:sp>
        <p:nvSpPr>
          <p:cNvPr id="25" name="TextBox 24">
            <a:extLst>
              <a:ext uri="{FF2B5EF4-FFF2-40B4-BE49-F238E27FC236}">
                <a16:creationId xmlns:a16="http://schemas.microsoft.com/office/drawing/2014/main" id="{5B875A21-2AA4-852B-EA23-3B21A3DA5B15}"/>
              </a:ext>
            </a:extLst>
          </p:cNvPr>
          <p:cNvSpPr txBox="1"/>
          <p:nvPr/>
        </p:nvSpPr>
        <p:spPr>
          <a:xfrm>
            <a:off x="9935344" y="4232691"/>
            <a:ext cx="1854614" cy="923330"/>
          </a:xfrm>
          <a:prstGeom prst="rect">
            <a:avLst/>
          </a:prstGeom>
          <a:noFill/>
        </p:spPr>
        <p:txBody>
          <a:bodyPr wrap="square" rtlCol="0">
            <a:spAutoFit/>
          </a:bodyPr>
          <a:lstStyle/>
          <a:p>
            <a:pPr algn="ctr"/>
            <a:r>
              <a:rPr lang="en-GB">
                <a:solidFill>
                  <a:schemeClr val="accent3"/>
                </a:solidFill>
              </a:rPr>
              <a:t>Cot cards and paper note labels</a:t>
            </a:r>
          </a:p>
        </p:txBody>
      </p:sp>
      <p:sp>
        <p:nvSpPr>
          <p:cNvPr id="26" name="TextBox 25">
            <a:extLst>
              <a:ext uri="{FF2B5EF4-FFF2-40B4-BE49-F238E27FC236}">
                <a16:creationId xmlns:a16="http://schemas.microsoft.com/office/drawing/2014/main" id="{22E247A8-9053-2EFD-E19F-FE56C98C5D70}"/>
              </a:ext>
            </a:extLst>
          </p:cNvPr>
          <p:cNvSpPr txBox="1"/>
          <p:nvPr/>
        </p:nvSpPr>
        <p:spPr>
          <a:xfrm>
            <a:off x="7086666" y="1298192"/>
            <a:ext cx="4330744" cy="646331"/>
          </a:xfrm>
          <a:prstGeom prst="rect">
            <a:avLst/>
          </a:prstGeom>
          <a:noFill/>
        </p:spPr>
        <p:txBody>
          <a:bodyPr wrap="square" rtlCol="0">
            <a:spAutoFit/>
          </a:bodyPr>
          <a:lstStyle/>
          <a:p>
            <a:pPr algn="ctr"/>
            <a:r>
              <a:rPr lang="en-GB">
                <a:solidFill>
                  <a:schemeClr val="accent3"/>
                </a:solidFill>
              </a:rPr>
              <a:t>Videos explaining the study, randomisation and NNRD linked in PIS 1</a:t>
            </a:r>
          </a:p>
        </p:txBody>
      </p:sp>
      <p:sp>
        <p:nvSpPr>
          <p:cNvPr id="27" name="TextBox 26">
            <a:extLst>
              <a:ext uri="{FF2B5EF4-FFF2-40B4-BE49-F238E27FC236}">
                <a16:creationId xmlns:a16="http://schemas.microsoft.com/office/drawing/2014/main" id="{C5C7C4E1-EC4C-3191-4C4D-FC85649CA20A}"/>
              </a:ext>
            </a:extLst>
          </p:cNvPr>
          <p:cNvSpPr txBox="1"/>
          <p:nvPr/>
        </p:nvSpPr>
        <p:spPr>
          <a:xfrm>
            <a:off x="7364237" y="3166760"/>
            <a:ext cx="3464587" cy="461665"/>
          </a:xfrm>
          <a:prstGeom prst="rect">
            <a:avLst/>
          </a:prstGeom>
          <a:noFill/>
        </p:spPr>
        <p:txBody>
          <a:bodyPr wrap="square" rtlCol="0">
            <a:spAutoFit/>
          </a:bodyPr>
          <a:lstStyle/>
          <a:p>
            <a:pPr algn="ctr"/>
            <a:r>
              <a:rPr lang="en-GB" sz="1200" u="sng">
                <a:solidFill>
                  <a:schemeClr val="accent3"/>
                </a:solidFill>
                <a:hlinkClick r:id="rId9">
                  <a:extLst>
                    <a:ext uri="{A12FA001-AC4F-418D-AE19-62706E023703}">
                      <ahyp:hlinkClr xmlns:ahyp="http://schemas.microsoft.com/office/drawing/2018/hyperlinkcolor" val="tx"/>
                    </a:ext>
                  </a:extLst>
                </a:hlinkClick>
              </a:rPr>
              <a:t>https://www.imperial.ac.uk/neonatal-data-analysis-unit/collaborate/</a:t>
            </a:r>
            <a:endParaRPr lang="en-GB" sz="1200" u="sng">
              <a:solidFill>
                <a:schemeClr val="accent3"/>
              </a:solidFill>
            </a:endParaRPr>
          </a:p>
        </p:txBody>
      </p:sp>
      <p:sp>
        <p:nvSpPr>
          <p:cNvPr id="7" name="TextBox 6">
            <a:extLst>
              <a:ext uri="{FF2B5EF4-FFF2-40B4-BE49-F238E27FC236}">
                <a16:creationId xmlns:a16="http://schemas.microsoft.com/office/drawing/2014/main" id="{E38F88A2-A0D8-4976-91AB-C976FBC4A674}"/>
              </a:ext>
            </a:extLst>
          </p:cNvPr>
          <p:cNvSpPr txBox="1"/>
          <p:nvPr/>
        </p:nvSpPr>
        <p:spPr>
          <a:xfrm>
            <a:off x="477559" y="5420883"/>
            <a:ext cx="2859214" cy="301058"/>
          </a:xfrm>
          <a:prstGeom prst="rect">
            <a:avLst/>
          </a:prstGeom>
          <a:noFill/>
        </p:spPr>
        <p:txBody>
          <a:bodyPr wrap="square" lIns="0" tIns="0" rIns="0" bIns="0" rtlCol="0">
            <a:noAutofit/>
          </a:bodyPr>
          <a:lstStyle/>
          <a:p>
            <a:pPr>
              <a:lnSpc>
                <a:spcPct val="105000"/>
              </a:lnSpc>
            </a:pPr>
            <a:r>
              <a:rPr lang="en-GB" sz="1100">
                <a:solidFill>
                  <a:schemeClr val="bg1"/>
                </a:solidFill>
              </a:rPr>
              <a:t>PIS available in:</a:t>
            </a:r>
          </a:p>
          <a:p>
            <a:pPr>
              <a:lnSpc>
                <a:spcPct val="105000"/>
              </a:lnSpc>
            </a:pPr>
            <a:r>
              <a:rPr lang="en-GB" sz="1200">
                <a:solidFill>
                  <a:schemeClr val="bg1"/>
                </a:solidFill>
              </a:rPr>
              <a:t>Polish; Romanian; Punjabi; Urdu; Portuguese; Spanish; Arabic; Bengali; Gujarati; Italian </a:t>
            </a:r>
            <a:endParaRPr lang="en-GB" sz="1100">
              <a:solidFill>
                <a:schemeClr val="bg1"/>
              </a:solidFill>
            </a:endParaRPr>
          </a:p>
        </p:txBody>
      </p:sp>
    </p:spTree>
    <p:extLst>
      <p:ext uri="{BB962C8B-B14F-4D97-AF65-F5344CB8AC3E}">
        <p14:creationId xmlns:p14="http://schemas.microsoft.com/office/powerpoint/2010/main" val="112169508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08B0B-7237-9C96-0EB8-3BFD5CDCD3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56BF2-C009-3C29-07F2-DDE779B1743A}"/>
              </a:ext>
            </a:extLst>
          </p:cNvPr>
          <p:cNvSpPr>
            <a:spLocks noGrp="1"/>
          </p:cNvSpPr>
          <p:nvPr>
            <p:ph type="title"/>
          </p:nvPr>
        </p:nvSpPr>
        <p:spPr>
          <a:xfrm>
            <a:off x="356712" y="325796"/>
            <a:ext cx="11478574" cy="5934075"/>
          </a:xfrm>
        </p:spPr>
        <p:txBody>
          <a:bodyPr/>
          <a:lstStyle/>
          <a:p>
            <a:r>
              <a:rPr lang="en-GB" dirty="0">
                <a:solidFill>
                  <a:schemeClr val="tx2"/>
                </a:solidFill>
              </a:rPr>
              <a:t>Randomisation</a:t>
            </a:r>
            <a:endParaRPr lang="en-US" dirty="0">
              <a:solidFill>
                <a:schemeClr val="tx2"/>
              </a:solidFill>
            </a:endParaRPr>
          </a:p>
        </p:txBody>
      </p:sp>
      <p:sp>
        <p:nvSpPr>
          <p:cNvPr id="3" name="Date Placeholder 2">
            <a:extLst>
              <a:ext uri="{FF2B5EF4-FFF2-40B4-BE49-F238E27FC236}">
                <a16:creationId xmlns:a16="http://schemas.microsoft.com/office/drawing/2014/main" id="{57012E33-4151-6D2D-66D4-40DCD39719BF}"/>
              </a:ext>
            </a:extLst>
          </p:cNvPr>
          <p:cNvSpPr>
            <a:spLocks noGrp="1"/>
          </p:cNvSpPr>
          <p:nvPr>
            <p:ph type="dt" sz="half" idx="10"/>
          </p:nvPr>
        </p:nvSpPr>
        <p:spPr>
          <a:xfrm>
            <a:off x="10577741" y="6962386"/>
            <a:ext cx="1233647" cy="137270"/>
          </a:xfrm>
        </p:spPr>
        <p:txBody>
          <a:bodyPr/>
          <a:lstStyle/>
          <a:p>
            <a:fld id="{B6F8652F-A261-4853-B6E1-E5EFDCE6E8B1}" type="datetime1">
              <a:rPr lang="en-GB" smtClean="0">
                <a:solidFill>
                  <a:schemeClr val="tx2"/>
                </a:solidFill>
              </a:rPr>
              <a:t>30/07/2026</a:t>
            </a:fld>
            <a:endParaRPr lang="en-GB">
              <a:solidFill>
                <a:schemeClr val="tx2"/>
              </a:solidFill>
            </a:endParaRPr>
          </a:p>
        </p:txBody>
      </p:sp>
      <p:sp>
        <p:nvSpPr>
          <p:cNvPr id="5" name="Slide Number Placeholder 4">
            <a:extLst>
              <a:ext uri="{FF2B5EF4-FFF2-40B4-BE49-F238E27FC236}">
                <a16:creationId xmlns:a16="http://schemas.microsoft.com/office/drawing/2014/main" id="{4F3F0B54-3FAB-F675-E4F7-A2070EF0B6A0}"/>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solidFill>
                  <a:schemeClr val="tx2"/>
                </a:solidFill>
              </a:rPr>
              <a:pPr/>
              <a:t>8</a:t>
            </a:fld>
            <a:endParaRPr lang="en-GB">
              <a:solidFill>
                <a:schemeClr val="tx2"/>
              </a:solidFill>
            </a:endParaRPr>
          </a:p>
        </p:txBody>
      </p:sp>
      <p:sp>
        <p:nvSpPr>
          <p:cNvPr id="6" name="Content Placeholder 6">
            <a:extLst>
              <a:ext uri="{FF2B5EF4-FFF2-40B4-BE49-F238E27FC236}">
                <a16:creationId xmlns:a16="http://schemas.microsoft.com/office/drawing/2014/main" id="{8854C606-7850-FAAB-7933-7404939E638E}"/>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p>
        </p:txBody>
      </p:sp>
      <p:sp>
        <p:nvSpPr>
          <p:cNvPr id="8" name="Content Placeholder 6">
            <a:extLst>
              <a:ext uri="{FF2B5EF4-FFF2-40B4-BE49-F238E27FC236}">
                <a16:creationId xmlns:a16="http://schemas.microsoft.com/office/drawing/2014/main" id="{B422A58C-2158-0C02-DA5F-F920EE0823AF}"/>
              </a:ext>
            </a:extLst>
          </p:cNvPr>
          <p:cNvSpPr txBox="1">
            <a:spLocks/>
          </p:cNvSpPr>
          <p:nvPr/>
        </p:nvSpPr>
        <p:spPr>
          <a:xfrm>
            <a:off x="838199" y="1214001"/>
            <a:ext cx="10515599" cy="4725203"/>
          </a:xfrm>
          <a:prstGeom prst="rect">
            <a:avLst/>
          </a:prstGeom>
        </p:spPr>
        <p:txBody>
          <a:bodyPr vert="horz" lIns="91440" tIns="45720" rIns="91440" bIns="45720" rtlCol="0" anchor="t">
            <a:normAutofit fontScale="92500" lnSpcReduction="10000"/>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r>
              <a:rPr lang="en-GB" dirty="0"/>
              <a:t>Timings of randomisation discussed on previous slide (Slide 3: Study design)</a:t>
            </a:r>
          </a:p>
          <a:p>
            <a:endParaRPr lang="en-GB" dirty="0"/>
          </a:p>
          <a:p>
            <a:r>
              <a:rPr lang="en-GB" b="1" dirty="0"/>
              <a:t>Process</a:t>
            </a:r>
          </a:p>
          <a:p>
            <a:pPr marL="457200" lvl="1" indent="-457200">
              <a:buFont typeface="+mj-lt"/>
              <a:buAutoNum type="arabicPeriod"/>
            </a:pPr>
            <a:r>
              <a:rPr lang="en-GB" dirty="0"/>
              <a:t>Randomise via </a:t>
            </a:r>
            <a:r>
              <a:rPr lang="en-GB" b="1" dirty="0" err="1"/>
              <a:t>OpenClinica</a:t>
            </a:r>
            <a:r>
              <a:rPr lang="en-GB" b="1" dirty="0"/>
              <a:t> with individual user account </a:t>
            </a:r>
            <a:r>
              <a:rPr lang="en-GB" dirty="0"/>
              <a:t>(user account granted when required study and database training completed)</a:t>
            </a:r>
          </a:p>
          <a:p>
            <a:pPr marL="457200" lvl="1" indent="-457200">
              <a:buFont typeface="+mj-lt"/>
              <a:buAutoNum type="arabicPeriod"/>
            </a:pPr>
            <a:r>
              <a:rPr lang="en-GB" dirty="0"/>
              <a:t>First ensure the CRFs have been fully completed within the Eligibility Visit, including consent, eligibility, participant ID, and randomisation stratification </a:t>
            </a:r>
          </a:p>
          <a:p>
            <a:pPr marL="457200" lvl="1" indent="-457200">
              <a:buFont typeface="+mj-lt"/>
              <a:buAutoNum type="arabicPeriod"/>
            </a:pPr>
            <a:r>
              <a:rPr lang="en-GB" dirty="0"/>
              <a:t>Schedule the Randomisation Visit  </a:t>
            </a:r>
          </a:p>
          <a:p>
            <a:pPr marL="457200" lvl="1" indent="-457200">
              <a:buFont typeface="+mj-lt"/>
              <a:buAutoNum type="arabicPeriod"/>
            </a:pPr>
            <a:r>
              <a:rPr lang="en-GB" dirty="0"/>
              <a:t>On the Randomisation Eligibility Form, confirm that the participant is eligible for randomisation, select ‘Randomise’, the date of randomisation will auto-populate </a:t>
            </a:r>
          </a:p>
          <a:p>
            <a:pPr marL="457200" lvl="1" indent="-457200">
              <a:buFont typeface="+mj-lt"/>
              <a:buAutoNum type="arabicPeriod"/>
            </a:pPr>
            <a:r>
              <a:rPr lang="en-GB" b="1" i="1" dirty="0">
                <a:highlight>
                  <a:srgbClr val="FFFF00"/>
                </a:highlight>
              </a:rPr>
              <a:t>Randomisation assignment may take 10-20 seconds to appear on the assignment form. Please wait until the Randomisation Assignment form status changes to “Data Entry Started” (orange pencil icon) before opening the form to view the allocation. </a:t>
            </a:r>
            <a:r>
              <a:rPr lang="en-GB" i="1" dirty="0"/>
              <a:t>Once the allocation has been generated, click complete and confirm the form.</a:t>
            </a:r>
            <a:endParaRPr lang="en-GB" dirty="0"/>
          </a:p>
          <a:p>
            <a:pPr marL="342900" lvl="1" indent="-342900">
              <a:buFont typeface="Arial" panose="020B0604020202020204" pitchFamily="34" charset="0"/>
              <a:buChar char="•"/>
            </a:pPr>
            <a:r>
              <a:rPr lang="en-GB" dirty="0"/>
              <a:t>Input the allocation on provided Cot cards and stickers for paper medical notes to remind staff and parents of study and allocation, add a flag if using electronic records</a:t>
            </a:r>
          </a:p>
          <a:p>
            <a:pPr marL="342900" lvl="1" indent="-342900">
              <a:buFont typeface="Arial" panose="020B0604020202020204" pitchFamily="34" charset="0"/>
              <a:buChar char="•"/>
            </a:pPr>
            <a:endParaRPr lang="en-GB" dirty="0"/>
          </a:p>
        </p:txBody>
      </p:sp>
      <p:sp>
        <p:nvSpPr>
          <p:cNvPr id="7" name="Rectangle 6">
            <a:extLst>
              <a:ext uri="{FF2B5EF4-FFF2-40B4-BE49-F238E27FC236}">
                <a16:creationId xmlns:a16="http://schemas.microsoft.com/office/drawing/2014/main" id="{0EE6615C-0D2C-FF58-3316-A8153C54E6F9}"/>
              </a:ext>
            </a:extLst>
          </p:cNvPr>
          <p:cNvSpPr/>
          <p:nvPr/>
        </p:nvSpPr>
        <p:spPr>
          <a:xfrm>
            <a:off x="6005344" y="6007608"/>
            <a:ext cx="5600280" cy="524506"/>
          </a:xfrm>
          <a:prstGeom prst="rect">
            <a:avLst/>
          </a:prstGeom>
          <a:solidFill>
            <a:srgbClr val="006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1"/>
                </a:solidFill>
              </a:rPr>
              <a:t>Refer to the </a:t>
            </a:r>
            <a:r>
              <a:rPr lang="en-GB" sz="1600" dirty="0" err="1">
                <a:solidFill>
                  <a:schemeClr val="bg1"/>
                </a:solidFill>
              </a:rPr>
              <a:t>OpenClinica</a:t>
            </a:r>
            <a:r>
              <a:rPr lang="en-GB" sz="1600" dirty="0">
                <a:solidFill>
                  <a:schemeClr val="bg1"/>
                </a:solidFill>
              </a:rPr>
              <a:t> guide and randomisation video for further information </a:t>
            </a:r>
          </a:p>
        </p:txBody>
      </p:sp>
      <p:sp>
        <p:nvSpPr>
          <p:cNvPr id="9" name="Footer Placeholder 6">
            <a:extLst>
              <a:ext uri="{FF2B5EF4-FFF2-40B4-BE49-F238E27FC236}">
                <a16:creationId xmlns:a16="http://schemas.microsoft.com/office/drawing/2014/main" id="{6A9FE1A0-E216-6232-650B-A81461451F46}"/>
              </a:ext>
            </a:extLst>
          </p:cNvPr>
          <p:cNvSpPr>
            <a:spLocks noGrp="1"/>
          </p:cNvSpPr>
          <p:nvPr>
            <p:ph type="ftr" sz="quarter" idx="11"/>
          </p:nvPr>
        </p:nvSpPr>
        <p:spPr>
          <a:xfrm>
            <a:off x="2031978" y="6408784"/>
            <a:ext cx="3423452" cy="137272"/>
          </a:xfrm>
          <a:solidFill>
            <a:schemeClr val="bg1"/>
          </a:solidFill>
        </p:spPr>
        <p:txBody>
          <a:bodyPr/>
          <a:lstStyle/>
          <a:p>
            <a:r>
              <a:rPr lang="en-GB" dirty="0">
                <a:solidFill>
                  <a:schemeClr val="tx1"/>
                </a:solidFill>
              </a:rPr>
              <a:t>COLLABORATE Site Initiation Visit | IRAS 337660 | V1.3 18/06/2026</a:t>
            </a:r>
          </a:p>
        </p:txBody>
      </p:sp>
    </p:spTree>
    <p:extLst>
      <p:ext uri="{BB962C8B-B14F-4D97-AF65-F5344CB8AC3E}">
        <p14:creationId xmlns:p14="http://schemas.microsoft.com/office/powerpoint/2010/main" val="16814709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60202-616C-4193-BCD1-FBEE2EA7B1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17A12-BB03-72D2-5DC8-DDAA0E53081A}"/>
              </a:ext>
            </a:extLst>
          </p:cNvPr>
          <p:cNvSpPr>
            <a:spLocks noGrp="1"/>
          </p:cNvSpPr>
          <p:nvPr>
            <p:ph type="title"/>
          </p:nvPr>
        </p:nvSpPr>
        <p:spPr>
          <a:xfrm>
            <a:off x="356712" y="325796"/>
            <a:ext cx="11478574" cy="5934075"/>
          </a:xfrm>
        </p:spPr>
        <p:txBody>
          <a:bodyPr/>
          <a:lstStyle/>
          <a:p>
            <a:r>
              <a:rPr lang="en-GB" dirty="0">
                <a:solidFill>
                  <a:schemeClr val="accent1"/>
                </a:solidFill>
              </a:rPr>
              <a:t>Interventions</a:t>
            </a:r>
            <a:endParaRPr lang="en-US" dirty="0">
              <a:solidFill>
                <a:schemeClr val="accent1"/>
              </a:solidFill>
            </a:endParaRPr>
          </a:p>
        </p:txBody>
      </p:sp>
      <p:sp>
        <p:nvSpPr>
          <p:cNvPr id="3" name="Date Placeholder 2">
            <a:extLst>
              <a:ext uri="{FF2B5EF4-FFF2-40B4-BE49-F238E27FC236}">
                <a16:creationId xmlns:a16="http://schemas.microsoft.com/office/drawing/2014/main" id="{79F6A126-191E-387A-E732-0C08A52731F1}"/>
              </a:ext>
            </a:extLst>
          </p:cNvPr>
          <p:cNvSpPr>
            <a:spLocks noGrp="1"/>
          </p:cNvSpPr>
          <p:nvPr>
            <p:ph type="dt" sz="half" idx="10"/>
          </p:nvPr>
        </p:nvSpPr>
        <p:spPr>
          <a:xfrm>
            <a:off x="10577741" y="6962386"/>
            <a:ext cx="1233647" cy="137270"/>
          </a:xfrm>
        </p:spPr>
        <p:txBody>
          <a:bodyPr/>
          <a:lstStyle/>
          <a:p>
            <a:fld id="{D6316073-AEFE-4C86-9537-29E4D80D0883}" type="datetime1">
              <a:rPr lang="en-GB" smtClean="0">
                <a:solidFill>
                  <a:schemeClr val="accent1"/>
                </a:solidFill>
              </a:rPr>
              <a:t>30/07/2026</a:t>
            </a:fld>
            <a:endParaRPr lang="en-GB">
              <a:solidFill>
                <a:schemeClr val="accent1"/>
              </a:solidFill>
            </a:endParaRPr>
          </a:p>
        </p:txBody>
      </p:sp>
      <p:sp>
        <p:nvSpPr>
          <p:cNvPr id="5" name="Slide Number Placeholder 4">
            <a:extLst>
              <a:ext uri="{FF2B5EF4-FFF2-40B4-BE49-F238E27FC236}">
                <a16:creationId xmlns:a16="http://schemas.microsoft.com/office/drawing/2014/main" id="{E15FA531-A0CB-EE89-22B0-F7919A2FD14C}"/>
              </a:ext>
            </a:extLst>
          </p:cNvPr>
          <p:cNvSpPr>
            <a:spLocks noGrp="1"/>
          </p:cNvSpPr>
          <p:nvPr>
            <p:ph type="sldNum" sz="quarter" idx="12"/>
          </p:nvPr>
        </p:nvSpPr>
        <p:spPr>
          <a:xfrm>
            <a:off x="5873145" y="6394841"/>
            <a:ext cx="318491" cy="137272"/>
          </a:xfrm>
        </p:spPr>
        <p:txBody>
          <a:bodyPr/>
          <a:lstStyle/>
          <a:p>
            <a:fld id="{CBA53E11-492D-48B3-9F9B-09541CA2A39A}" type="slidenum">
              <a:rPr lang="en-GB" smtClean="0">
                <a:solidFill>
                  <a:schemeClr val="accent1"/>
                </a:solidFill>
              </a:rPr>
              <a:pPr/>
              <a:t>9</a:t>
            </a:fld>
            <a:endParaRPr lang="en-GB">
              <a:solidFill>
                <a:schemeClr val="accent1"/>
              </a:solidFill>
            </a:endParaRPr>
          </a:p>
        </p:txBody>
      </p:sp>
      <p:sp>
        <p:nvSpPr>
          <p:cNvPr id="6" name="Content Placeholder 6">
            <a:extLst>
              <a:ext uri="{FF2B5EF4-FFF2-40B4-BE49-F238E27FC236}">
                <a16:creationId xmlns:a16="http://schemas.microsoft.com/office/drawing/2014/main" id="{86A42E64-2739-19A0-B287-C05671D1DA3B}"/>
              </a:ext>
            </a:extLst>
          </p:cNvPr>
          <p:cNvSpPr txBox="1">
            <a:spLocks/>
          </p:cNvSpPr>
          <p:nvPr/>
        </p:nvSpPr>
        <p:spPr>
          <a:xfrm>
            <a:off x="774592" y="2102209"/>
            <a:ext cx="10515599" cy="4157662"/>
          </a:xfrm>
          <a:prstGeom prst="rect">
            <a:avLst/>
          </a:prstGeom>
        </p:spPr>
        <p:txBody>
          <a:bodyPr>
            <a:normAutofit/>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endParaRPr lang="en-GB">
              <a:solidFill>
                <a:schemeClr val="accent1"/>
              </a:solidFill>
            </a:endParaRPr>
          </a:p>
        </p:txBody>
      </p:sp>
      <p:sp>
        <p:nvSpPr>
          <p:cNvPr id="8" name="Content Placeholder 6">
            <a:extLst>
              <a:ext uri="{FF2B5EF4-FFF2-40B4-BE49-F238E27FC236}">
                <a16:creationId xmlns:a16="http://schemas.microsoft.com/office/drawing/2014/main" id="{C4DC12C9-2CDD-41C8-9D2F-64F5464CD583}"/>
              </a:ext>
            </a:extLst>
          </p:cNvPr>
          <p:cNvSpPr txBox="1">
            <a:spLocks/>
          </p:cNvSpPr>
          <p:nvPr/>
        </p:nvSpPr>
        <p:spPr>
          <a:xfrm>
            <a:off x="901809" y="1418309"/>
            <a:ext cx="10515599" cy="4157662"/>
          </a:xfrm>
          <a:prstGeom prst="rect">
            <a:avLst/>
          </a:prstGeom>
        </p:spPr>
        <p:txBody>
          <a:bodyPr vert="horz" lIns="91440" tIns="45720" rIns="91440" bIns="45720" rtlCol="0" anchor="t">
            <a:normAutofit fontScale="77500" lnSpcReduction="20000"/>
          </a:bodyPr>
          <a:lstStyle>
            <a:lvl1pPr marL="0" indent="0" algn="l" defTabSz="685765" rtl="0" eaLnBrk="1" latinLnBrk="0" hangingPunct="1">
              <a:lnSpc>
                <a:spcPct val="105000"/>
              </a:lnSpc>
              <a:spcBef>
                <a:spcPts val="0"/>
              </a:spcBef>
              <a:buClr>
                <a:schemeClr val="accent2"/>
              </a:buClr>
              <a:buFont typeface="Arial" panose="020B0604020202020204" pitchFamily="34" charset="0"/>
              <a:buNone/>
              <a:defRPr sz="2000" kern="1200">
                <a:solidFill>
                  <a:schemeClr val="tx2"/>
                </a:solidFill>
                <a:latin typeface="+mn-lt"/>
                <a:ea typeface="+mn-ea"/>
                <a:cs typeface="+mn-cs"/>
              </a:defRPr>
            </a:lvl1pPr>
            <a:lvl2pPr marL="0" indent="0" algn="l" defTabSz="685765" rtl="0" eaLnBrk="1" latinLnBrk="0" hangingPunct="1">
              <a:lnSpc>
                <a:spcPct val="105000"/>
              </a:lnSpc>
              <a:spcBef>
                <a:spcPts val="0"/>
              </a:spcBef>
              <a:buClr>
                <a:schemeClr val="accent2"/>
              </a:buClr>
              <a:buFont typeface="Arial" panose="020B0604020202020204" pitchFamily="34" charset="0"/>
              <a:buNone/>
              <a:defRPr sz="2000" b="0" kern="1200">
                <a:solidFill>
                  <a:schemeClr val="tx2"/>
                </a:solidFill>
                <a:latin typeface="+mj-lt"/>
                <a:ea typeface="+mn-ea"/>
                <a:cs typeface="+mn-cs"/>
              </a:defRPr>
            </a:lvl2pPr>
            <a:lvl3pPr marL="161991"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3pPr>
            <a:lvl4pPr marL="323984"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4pPr>
            <a:lvl5pPr marL="485975" indent="-161991" algn="l" defTabSz="685765" rtl="0" eaLnBrk="1" latinLnBrk="0" hangingPunct="1">
              <a:lnSpc>
                <a:spcPct val="105000"/>
              </a:lnSpc>
              <a:spcBef>
                <a:spcPts val="0"/>
              </a:spcBef>
              <a:buClr>
                <a:schemeClr val="accent2"/>
              </a:buClr>
              <a:buFont typeface="Arial" panose="020B0604020202020204" pitchFamily="34" charset="0"/>
              <a:buChar char="•"/>
              <a:defRPr sz="2000" kern="1200">
                <a:solidFill>
                  <a:schemeClr val="tx2"/>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algn="ctr"/>
            <a:r>
              <a:rPr lang="en-GB" sz="2800" b="1" dirty="0">
                <a:solidFill>
                  <a:schemeClr val="accent2"/>
                </a:solidFill>
              </a:rPr>
              <a:t>All interventions (formula, </a:t>
            </a:r>
            <a:r>
              <a:rPr lang="en-GB" sz="2800" b="1" dirty="0" err="1">
                <a:solidFill>
                  <a:schemeClr val="accent2"/>
                </a:solidFill>
              </a:rPr>
              <a:t>pHDM</a:t>
            </a:r>
            <a:r>
              <a:rPr lang="en-GB" sz="2800" b="1" dirty="0">
                <a:solidFill>
                  <a:schemeClr val="accent2"/>
                </a:solidFill>
              </a:rPr>
              <a:t>, fortifier) are standard hospital stock used as part of standard of care</a:t>
            </a:r>
          </a:p>
          <a:p>
            <a:pPr algn="ctr"/>
            <a:endParaRPr lang="en-GB" b="1" dirty="0">
              <a:solidFill>
                <a:schemeClr val="accent1"/>
              </a:solidFill>
            </a:endParaRPr>
          </a:p>
          <a:p>
            <a:pPr algn="ctr"/>
            <a:endParaRPr lang="en-GB" b="1" dirty="0">
              <a:solidFill>
                <a:schemeClr val="accent1"/>
              </a:solidFill>
            </a:endParaRPr>
          </a:p>
          <a:p>
            <a:pPr algn="ctr"/>
            <a:endParaRPr lang="en-GB" b="1" dirty="0">
              <a:solidFill>
                <a:schemeClr val="accent1"/>
              </a:solidFill>
            </a:endParaRPr>
          </a:p>
          <a:p>
            <a:pPr algn="ctr"/>
            <a:endParaRPr lang="en-GB" b="1" dirty="0">
              <a:solidFill>
                <a:schemeClr val="accent1"/>
              </a:solidFill>
            </a:endParaRPr>
          </a:p>
          <a:p>
            <a:endParaRPr lang="en-GB" sz="2400" b="1" dirty="0">
              <a:solidFill>
                <a:schemeClr val="accent1"/>
              </a:solidFill>
            </a:endParaRPr>
          </a:p>
          <a:p>
            <a:endParaRPr lang="en-GB" sz="2400" dirty="0">
              <a:solidFill>
                <a:schemeClr val="accent1"/>
              </a:solidFill>
            </a:endParaRPr>
          </a:p>
          <a:p>
            <a:endParaRPr lang="en-GB" sz="2400" dirty="0">
              <a:solidFill>
                <a:schemeClr val="accent1"/>
              </a:solidFill>
            </a:endParaRPr>
          </a:p>
          <a:p>
            <a:r>
              <a:rPr lang="en-GB" sz="2300" dirty="0">
                <a:solidFill>
                  <a:schemeClr val="accent1"/>
                </a:solidFill>
              </a:rPr>
              <a:t>Ensure any </a:t>
            </a:r>
            <a:r>
              <a:rPr lang="en-GB" sz="2300" b="1" dirty="0">
                <a:solidFill>
                  <a:schemeClr val="accent1"/>
                </a:solidFill>
              </a:rPr>
              <a:t>protocol deviations, unexpected Serious Adverse Reactions</a:t>
            </a:r>
            <a:r>
              <a:rPr lang="en-GB" sz="2300" dirty="0">
                <a:solidFill>
                  <a:schemeClr val="accent1"/>
                </a:solidFill>
              </a:rPr>
              <a:t> or participant </a:t>
            </a:r>
            <a:r>
              <a:rPr lang="en-GB" sz="2300" b="1" dirty="0">
                <a:solidFill>
                  <a:schemeClr val="accent1"/>
                </a:solidFill>
              </a:rPr>
              <a:t>withdrawals</a:t>
            </a:r>
            <a:r>
              <a:rPr lang="en-GB" sz="2300" dirty="0">
                <a:solidFill>
                  <a:schemeClr val="accent1"/>
                </a:solidFill>
              </a:rPr>
              <a:t> are </a:t>
            </a:r>
            <a:r>
              <a:rPr lang="en-GB" sz="2300" u="sng" dirty="0">
                <a:solidFill>
                  <a:schemeClr val="accent1"/>
                </a:solidFill>
              </a:rPr>
              <a:t>reported to the core research team </a:t>
            </a:r>
            <a:r>
              <a:rPr lang="en-GB" sz="2300" dirty="0">
                <a:solidFill>
                  <a:schemeClr val="accent1"/>
                </a:solidFill>
              </a:rPr>
              <a:t>(i.e. lead research nurse or PI at Investigator Site) who will complete the relevant form on Open Clinica.</a:t>
            </a:r>
          </a:p>
          <a:p>
            <a:endParaRPr lang="en-GB" dirty="0">
              <a:solidFill>
                <a:schemeClr val="accent1"/>
              </a:solidFill>
            </a:endParaRPr>
          </a:p>
          <a:p>
            <a:endParaRPr lang="en-GB" b="1" dirty="0">
              <a:solidFill>
                <a:schemeClr val="accent1"/>
              </a:solidFill>
            </a:endParaRPr>
          </a:p>
          <a:p>
            <a:r>
              <a:rPr lang="en-GB" b="1" dirty="0">
                <a:solidFill>
                  <a:schemeClr val="accent1"/>
                </a:solidFill>
              </a:rPr>
              <a:t>Additional guidance: </a:t>
            </a:r>
          </a:p>
          <a:p>
            <a:r>
              <a:rPr lang="en-GB" dirty="0">
                <a:solidFill>
                  <a:schemeClr val="accent1"/>
                </a:solidFill>
              </a:rPr>
              <a:t>Refer to the discretionary fortification guidance and mineral and supplementation guidance available in the Investigator Site File maintained by the core research team.</a:t>
            </a:r>
          </a:p>
          <a:p>
            <a:endParaRPr lang="en-GB" dirty="0">
              <a:solidFill>
                <a:schemeClr val="accent1"/>
              </a:solidFill>
            </a:endParaRPr>
          </a:p>
        </p:txBody>
      </p:sp>
      <p:pic>
        <p:nvPicPr>
          <p:cNvPr id="7" name="Picture 6">
            <a:extLst>
              <a:ext uri="{FF2B5EF4-FFF2-40B4-BE49-F238E27FC236}">
                <a16:creationId xmlns:a16="http://schemas.microsoft.com/office/drawing/2014/main" id="{C2E1A5D5-5CDC-C1F4-01A3-24DD38E99C49}"/>
              </a:ext>
            </a:extLst>
          </p:cNvPr>
          <p:cNvPicPr>
            <a:picLocks noChangeAspect="1"/>
          </p:cNvPicPr>
          <p:nvPr/>
        </p:nvPicPr>
        <p:blipFill>
          <a:blip r:embed="rId2"/>
          <a:stretch>
            <a:fillRect/>
          </a:stretch>
        </p:blipFill>
        <p:spPr>
          <a:xfrm>
            <a:off x="5175505" y="2173160"/>
            <a:ext cx="1255840" cy="1255840"/>
          </a:xfrm>
          <a:prstGeom prst="rect">
            <a:avLst/>
          </a:prstGeom>
          <a:solidFill>
            <a:schemeClr val="bg1"/>
          </a:solidFill>
        </p:spPr>
      </p:pic>
      <p:sp>
        <p:nvSpPr>
          <p:cNvPr id="9" name="Footer Placeholder 6">
            <a:extLst>
              <a:ext uri="{FF2B5EF4-FFF2-40B4-BE49-F238E27FC236}">
                <a16:creationId xmlns:a16="http://schemas.microsoft.com/office/drawing/2014/main" id="{1C81BE7B-B1EA-42CA-7B7C-C93C1B436081}"/>
              </a:ext>
            </a:extLst>
          </p:cNvPr>
          <p:cNvSpPr>
            <a:spLocks noGrp="1"/>
          </p:cNvSpPr>
          <p:nvPr>
            <p:ph type="ftr" sz="quarter" idx="11"/>
          </p:nvPr>
        </p:nvSpPr>
        <p:spPr>
          <a:xfrm>
            <a:off x="2031978" y="6408784"/>
            <a:ext cx="3423452" cy="137272"/>
          </a:xfrm>
          <a:solidFill>
            <a:schemeClr val="bg1"/>
          </a:solidFill>
        </p:spPr>
        <p:txBody>
          <a:bodyPr/>
          <a:lstStyle/>
          <a:p>
            <a:r>
              <a:rPr lang="en-GB" dirty="0">
                <a:solidFill>
                  <a:schemeClr val="tx1"/>
                </a:solidFill>
              </a:rPr>
              <a:t>COLLABORATE Site Initiation Visit | IRAS 337660 | V1.3 18/06/2026</a:t>
            </a:r>
          </a:p>
        </p:txBody>
      </p:sp>
    </p:spTree>
    <p:extLst>
      <p:ext uri="{BB962C8B-B14F-4D97-AF65-F5344CB8AC3E}">
        <p14:creationId xmlns:p14="http://schemas.microsoft.com/office/powerpoint/2010/main" val="1692946768"/>
      </p:ext>
    </p:extLst>
  </p:cSld>
  <p:clrMapOvr>
    <a:masterClrMapping/>
  </p:clrMapOvr>
  <p:transition>
    <p:fade/>
  </p:transition>
</p:sld>
</file>

<file path=ppt/theme/theme1.xml><?xml version="1.0" encoding="utf-8"?>
<a:theme xmlns:a="http://schemas.openxmlformats.org/drawingml/2006/main" name="ICL PPT Theme">
  <a:themeElements>
    <a:clrScheme name="ICTU colour palette">
      <a:dk1>
        <a:srgbClr val="000000"/>
      </a:dk1>
      <a:lt1>
        <a:srgbClr val="FFFFFF"/>
      </a:lt1>
      <a:dk2>
        <a:srgbClr val="000080"/>
      </a:dk2>
      <a:lt2>
        <a:srgbClr val="E7E6E6"/>
      </a:lt2>
      <a:accent1>
        <a:srgbClr val="000080"/>
      </a:accent1>
      <a:accent2>
        <a:srgbClr val="C71585"/>
      </a:accent2>
      <a:accent3>
        <a:srgbClr val="EE82EE"/>
      </a:accent3>
      <a:accent4>
        <a:srgbClr val="C71585"/>
      </a:accent4>
      <a:accent5>
        <a:srgbClr val="EE82EE"/>
      </a:accent5>
      <a:accent6>
        <a:srgbClr val="FFB6C1"/>
      </a:accent6>
      <a:hlink>
        <a:srgbClr val="C71585"/>
      </a:hlink>
      <a:folHlink>
        <a:srgbClr val="C71585"/>
      </a:folHlink>
    </a:clrScheme>
    <a:fontScheme name="Imperial College Standard Font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105000"/>
          </a:lnSpc>
          <a:defRPr sz="1600" dirty="0">
            <a:solidFill>
              <a:schemeClr val="tx1"/>
            </a:solidFill>
          </a:defRPr>
        </a:defPPr>
      </a:lstStyle>
    </a:txDef>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Arial_ICL_PowerPoint 16_9 template.potx" id="{0A6366DA-4143-4819-954D-649CAC6891CC}" vid="{00E466E9-FA83-448D-94BE-48FEA435C0D8}"/>
    </a:ext>
  </a:extLst>
</a:theme>
</file>

<file path=ppt/theme/theme2.xml><?xml version="1.0" encoding="utf-8"?>
<a:theme xmlns:a="http://schemas.openxmlformats.org/drawingml/2006/main" name="1_ICL PPT Theme">
  <a:themeElements>
    <a:clrScheme name="ICTU colour palette">
      <a:dk1>
        <a:srgbClr val="000000"/>
      </a:dk1>
      <a:lt1>
        <a:srgbClr val="FFFFFF"/>
      </a:lt1>
      <a:dk2>
        <a:srgbClr val="000080"/>
      </a:dk2>
      <a:lt2>
        <a:srgbClr val="E7E6E6"/>
      </a:lt2>
      <a:accent1>
        <a:srgbClr val="000080"/>
      </a:accent1>
      <a:accent2>
        <a:srgbClr val="C71585"/>
      </a:accent2>
      <a:accent3>
        <a:srgbClr val="EE82EE"/>
      </a:accent3>
      <a:accent4>
        <a:srgbClr val="C71585"/>
      </a:accent4>
      <a:accent5>
        <a:srgbClr val="EE82EE"/>
      </a:accent5>
      <a:accent6>
        <a:srgbClr val="FFB6C1"/>
      </a:accent6>
      <a:hlink>
        <a:srgbClr val="C71585"/>
      </a:hlink>
      <a:folHlink>
        <a:srgbClr val="C71585"/>
      </a:folHlink>
    </a:clrScheme>
    <a:fontScheme name="Imperial College Standard Font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105000"/>
          </a:lnSpc>
          <a:defRPr sz="1600" dirty="0">
            <a:solidFill>
              <a:schemeClr val="tx1"/>
            </a:solidFill>
          </a:defRPr>
        </a:defPPr>
      </a:lstStyle>
    </a:txDef>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Arial_ICL_PowerPoint 16_9 template.potx" id="{0A6366DA-4143-4819-954D-649CAC6891CC}" vid="{00E466E9-FA83-448D-94BE-48FEA435C0D8}"/>
    </a:ext>
  </a:extLst>
</a:theme>
</file>

<file path=ppt/theme/theme3.xml><?xml version="1.0" encoding="utf-8"?>
<a:theme xmlns:a="http://schemas.openxmlformats.org/drawingml/2006/main" name="2_ICL PPT Theme">
  <a:themeElements>
    <a:clrScheme name="Imperial colour theme">
      <a:dk1>
        <a:sysClr val="windowText" lastClr="000000"/>
      </a:dk1>
      <a:lt1>
        <a:sysClr val="window" lastClr="FFFFFF"/>
      </a:lt1>
      <a:dk2>
        <a:srgbClr val="000080"/>
      </a:dk2>
      <a:lt2>
        <a:srgbClr val="F5F5F5"/>
      </a:lt2>
      <a:accent1>
        <a:srgbClr val="0000CD"/>
      </a:accent1>
      <a:accent2>
        <a:srgbClr val="C71585"/>
      </a:accent2>
      <a:accent3>
        <a:srgbClr val="7B68EE"/>
      </a:accent3>
      <a:accent4>
        <a:srgbClr val="FF0000"/>
      </a:accent4>
      <a:accent5>
        <a:srgbClr val="FF4500"/>
      </a:accent5>
      <a:accent6>
        <a:srgbClr val="006400"/>
      </a:accent6>
      <a:hlink>
        <a:srgbClr val="000080"/>
      </a:hlink>
      <a:folHlink>
        <a:srgbClr val="C71585"/>
      </a:folHlink>
    </a:clrScheme>
    <a:fontScheme name="Imperial Sans font theme">
      <a:majorFont>
        <a:latin typeface="Imperial Sans Text Semibold"/>
        <a:ea typeface=""/>
        <a:cs typeface=""/>
      </a:majorFont>
      <a:minorFont>
        <a:latin typeface="Imperial Sans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105000"/>
          </a:lnSpc>
          <a:defRPr sz="1600" dirty="0">
            <a:solidFill>
              <a:schemeClr val="tx1"/>
            </a:solidFill>
          </a:defRPr>
        </a:defPPr>
      </a:lstStyle>
    </a:txDef>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ICL_PowerPoint 16_9 template.potx" id="{FC6A7385-02D5-45C5-BC81-F9BF7D36211D}" vid="{B7F9A338-07DC-4150-84C9-0DA5C0584E5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151ca97c-182c-4e5d-ba79-e856a0943844" xsi:nil="true"/>
    <TaxCatchAll xmlns="00e30c9c-22c8-4e54-88f8-7f24e5a05ad7" xsi:nil="true"/>
    <lcf76f155ced4ddcb4097134ff3c332f xmlns="151ca97c-182c-4e5d-ba79-e856a094384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5E2A8064302C24D823324CB581A4CAD" ma:contentTypeVersion="13" ma:contentTypeDescription="Create a new document." ma:contentTypeScope="" ma:versionID="fb61a65421a2c68bf229853feb1b5d3d">
  <xsd:schema xmlns:xsd="http://www.w3.org/2001/XMLSchema" xmlns:xs="http://www.w3.org/2001/XMLSchema" xmlns:p="http://schemas.microsoft.com/office/2006/metadata/properties" xmlns:ns2="151ca97c-182c-4e5d-ba79-e856a0943844" xmlns:ns3="00e30c9c-22c8-4e54-88f8-7f24e5a05ad7" targetNamespace="http://schemas.microsoft.com/office/2006/metadata/properties" ma:root="true" ma:fieldsID="09d7748526844b8013259942e15ca923" ns2:_="" ns3:_="">
    <xsd:import namespace="151ca97c-182c-4e5d-ba79-e856a0943844"/>
    <xsd:import namespace="00e30c9c-22c8-4e54-88f8-7f24e5a05a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_Flow_SignoffStatu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1ca97c-182c-4e5d-ba79-e856a09438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Flow_SignoffStatus" ma:index="12" nillable="true" ma:displayName="Sign-off status" ma:internalName="_x0024_Resources_x003a_core_x002c_Signoff_Status">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661dae-d6df-48fc-a54e-a577d2899e9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0e30c9c-22c8-4e54-88f8-7f24e5a05ad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a8a83f6-029d-4fff-be50-5a88e960ea95}" ma:internalName="TaxCatchAll" ma:showField="CatchAllData" ma:web="00e30c9c-22c8-4e54-88f8-7f24e5a05a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47FDD2-A164-4286-A862-51803463DBCE}">
  <ds:schemaRefs>
    <ds:schemaRef ds:uri="http://schemas.microsoft.com/sharepoint/v3/contenttype/forms"/>
  </ds:schemaRefs>
</ds:datastoreItem>
</file>

<file path=customXml/itemProps2.xml><?xml version="1.0" encoding="utf-8"?>
<ds:datastoreItem xmlns:ds="http://schemas.openxmlformats.org/officeDocument/2006/customXml" ds:itemID="{867806EA-7B49-4492-9695-0BED23A64EC1}">
  <ds:schemaRefs>
    <ds:schemaRef ds:uri="151ca97c-182c-4e5d-ba79-e856a0943844"/>
    <ds:schemaRef ds:uri="http://schemas.microsoft.com/office/2006/metadata/properties"/>
    <ds:schemaRef ds:uri="00e30c9c-22c8-4e54-88f8-7f24e5a05ad7"/>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F5B3FC37-91CB-429E-80DB-7562E481AE76}">
  <ds:schemaRefs>
    <ds:schemaRef ds:uri="00e30c9c-22c8-4e54-88f8-7f24e5a05ad7"/>
    <ds:schemaRef ds:uri="151ca97c-182c-4e5d-ba79-e856a09438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ICL PPT Theme</Template>
  <TotalTime>9</TotalTime>
  <Words>2284</Words>
  <Application>Microsoft Office PowerPoint</Application>
  <PresentationFormat>Widescreen</PresentationFormat>
  <Paragraphs>304</Paragraphs>
  <Slides>15</Slides>
  <Notes>10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Imperial Sans Text</vt:lpstr>
      <vt:lpstr>Calibri</vt:lpstr>
      <vt:lpstr>Aptos</vt:lpstr>
      <vt:lpstr>Arial,Sans-Serif</vt:lpstr>
      <vt:lpstr>Imperial Sans Text Semibold</vt:lpstr>
      <vt:lpstr>Courier New</vt:lpstr>
      <vt:lpstr>Arial</vt:lpstr>
      <vt:lpstr>Aptos Display</vt:lpstr>
      <vt:lpstr>ICL PPT Theme</vt:lpstr>
      <vt:lpstr>1_ICL PPT Theme</vt:lpstr>
      <vt:lpstr>2_ICL PPT Theme</vt:lpstr>
      <vt:lpstr>COLLABORATE</vt:lpstr>
      <vt:lpstr>Study Objectives</vt:lpstr>
      <vt:lpstr>2-randomisation design, eligibility criteria</vt:lpstr>
      <vt:lpstr>Study Flowchart</vt:lpstr>
      <vt:lpstr>PowerPoint Presentation</vt:lpstr>
      <vt:lpstr>Eligibility and Consent</vt:lpstr>
      <vt:lpstr>Patient facing and engagement material</vt:lpstr>
      <vt:lpstr>Randomisation</vt:lpstr>
      <vt:lpstr>Interventions</vt:lpstr>
      <vt:lpstr>Key Study Documents</vt:lpstr>
      <vt:lpstr>Account set up - OpenClinica</vt:lpstr>
      <vt:lpstr>GCP – Key Principles</vt:lpstr>
      <vt:lpstr>GCP – Key Principles</vt:lpstr>
      <vt:lpstr>GCP – Informed Consent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 xxxxx</dc:title>
  <dc:creator>Carly Murphy-Merrydew</dc:creator>
  <cp:lastModifiedBy>Way, Rosalind</cp:lastModifiedBy>
  <cp:revision>1</cp:revision>
  <cp:lastPrinted>2026-01-28T10:33:14Z</cp:lastPrinted>
  <dcterms:created xsi:type="dcterms:W3CDTF">2024-09-12T08:44:53Z</dcterms:created>
  <dcterms:modified xsi:type="dcterms:W3CDTF">2026-07-30T14:14:25Z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0x01010005E2A8064302C24D823324CB581A4CAD</vt:lpwstr>
  </property>
  <property fmtid="{D5CDD505-2E9C-101B-9397-08002B2CF9AE}" pid="3" name="MediaServiceImageTags">
    <vt:lpwstr/>
  </property>
</Properties>
</file>