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6" autoAdjust="0"/>
    <p:restoredTop sz="94660"/>
  </p:normalViewPr>
  <p:slideViewPr>
    <p:cSldViewPr snapToGrid="0">
      <p:cViewPr varScale="1">
        <p:scale>
          <a:sx n="58" d="100"/>
          <a:sy n="58" d="100"/>
        </p:scale>
        <p:origin x="370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503CA-C8FB-47FF-938F-09BDE3F2C2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83CFE3-2C8A-4065-A1A1-8AE34DA27D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7C41F5-8DDC-4152-AD1D-F9B57F9F0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783A1-1117-4DBA-B182-4E4833E318FC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A30440-50CA-4DA0-9B76-0BB88F29A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7F07DA-935B-4B8F-9AA5-F51C50CE3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B8410-2EB2-4F20-A501-D42E96C6AA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9828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68571-7CDF-4E7A-8963-EE6DD2838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5C2EF6-0B65-423E-B8E3-12C05E4C25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61C0B7-4507-4DA5-B37D-B40D2991D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783A1-1117-4DBA-B182-4E4833E318FC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298C37-EEF1-4662-AD30-B133A0A3A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0C78A-EE56-4DBD-9012-DF4BB6DDD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B8410-2EB2-4F20-A501-D42E96C6AA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5693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D07B7F-9D1E-423A-BF16-E73A8D688D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F675A7-411A-4FEC-98CD-AABADA526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D070E8-693B-49D6-96B4-7E6AAE512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783A1-1117-4DBA-B182-4E4833E318FC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A9F019-1243-4D69-A055-1C765E82B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5BA993-BFC8-497B-B546-6D63A7D35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B8410-2EB2-4F20-A501-D42E96C6AA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2327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82578-14AB-4AB3-A7A0-56307B351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1DC39-61AA-463A-B3DD-67A36EFA91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E14B81-4CD2-47C9-A422-84CB02345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783A1-1117-4DBA-B182-4E4833E318FC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FDDEB2-DE67-4F33-B5E0-6693554B7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42A97D-1F25-4FA2-B4BE-97D682D77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B8410-2EB2-4F20-A501-D42E96C6AA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6726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543BF-7900-411F-9080-20210B2B6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01639F-1F2F-415D-A63C-A4C831FF51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F642B6-8B85-4C5C-913C-3F1B89C1D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783A1-1117-4DBA-B182-4E4833E318FC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F2D18-4C5D-4747-874C-B2A42197F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07B46-4CD4-47DF-A9D4-047F04024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B8410-2EB2-4F20-A501-D42E96C6AA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4158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B438D-26B3-42D2-81F9-4EEC06491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0371C8-2696-4AF2-82BF-3AD0B5B2D0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2C5A09-19F9-4095-860A-EB6B3BEA0B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6BBD31-0ADF-4CC1-945D-2325E1E0B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783A1-1117-4DBA-B182-4E4833E318FC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D1A06F-9BBA-4B48-A38B-C06AC198D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F1164C-B15A-4B99-BAC7-81D594AA9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B8410-2EB2-4F20-A501-D42E96C6AA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4286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B67D6-1C06-4F57-968A-DEEC7E569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91AC57-0421-4787-A02B-4528B31D75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5DE14A-86E5-453A-89C1-A8CAE55489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512D20-EFD7-4CA6-99EF-9824F31994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2E8536-1D78-4D57-BB38-D8A079F686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5C3AC1-6FB0-458D-9AC9-006D40494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783A1-1117-4DBA-B182-4E4833E318FC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D8F7BA-97D4-47A3-8A03-88DF4A311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E2F90D-9CC6-40BC-B28F-1334D25B6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B8410-2EB2-4F20-A501-D42E96C6AA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124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49FB6-EB9C-4242-BDEC-4BE6704E5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8E0EA3-A716-4CD6-83B7-8B1F17E2F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783A1-1117-4DBA-B182-4E4833E318FC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613E9D-206F-4FAA-816A-855A11A46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0E2D12-8F40-46CC-BE89-A0A30C270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B8410-2EB2-4F20-A501-D42E96C6AA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65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92E4B7-A14F-4603-84D0-A2A9329B9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783A1-1117-4DBA-B182-4E4833E318FC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82B5B4-5C6A-49FD-908E-1805A83A0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005BB2-26CA-494C-A718-4DD14F76F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B8410-2EB2-4F20-A501-D42E96C6AA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0725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A402A-CAF3-4E09-BC11-F74907317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A7586B-F08F-46A5-B388-8304EE6F47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90EF43-14D3-46C0-A411-AAE47989C8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D3D65B-6698-464C-8605-7B0BA15C5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783A1-1117-4DBA-B182-4E4833E318FC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16BFAC-8427-4157-881C-B5ADB72DF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F04D81-D077-49E7-9DB8-0A4725B1C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B8410-2EB2-4F20-A501-D42E96C6AA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58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3340A-6156-4240-9146-8619B282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83EF64-784B-45DF-A0BE-D845431194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B01666-9309-481F-AF81-C6EC12B911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33FE10-2B04-4B9A-A9CF-EDD3BDA76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783A1-1117-4DBA-B182-4E4833E318FC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F20521-7102-48B4-B9AD-B5AD1FA99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4CE68E-705B-4AFB-8B4F-1D259C4A8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B8410-2EB2-4F20-A501-D42E96C6AA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7488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6FF5B6-5F4D-40EA-980F-DA554A103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5AF4BA-24AF-45CA-B710-10380554E4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AE56D8-70EC-4220-B855-2C2EC4CA98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783A1-1117-4DBA-B182-4E4833E318FC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FDED56-2E2E-4EA2-A4D0-90C2395640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090A52-D83F-4A2D-93A7-FBF8411EA4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DB8410-2EB2-4F20-A501-D42E96C6AA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038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the-qrcode-generator.com/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D1677A1-64DA-4936-A5E9-5CCCF5D42A5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29E5DC-F71E-4D3F-8EC2-4D10F3C253D3}"/>
              </a:ext>
            </a:extLst>
          </p:cNvPr>
          <p:cNvSpPr/>
          <p:nvPr/>
        </p:nvSpPr>
        <p:spPr>
          <a:xfrm>
            <a:off x="0" y="4764157"/>
            <a:ext cx="12192000" cy="209384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2631CCF-B4A9-4A08-BE50-590B7F196352}"/>
              </a:ext>
            </a:extLst>
          </p:cNvPr>
          <p:cNvSpPr/>
          <p:nvPr/>
        </p:nvSpPr>
        <p:spPr>
          <a:xfrm>
            <a:off x="8903805" y="3100975"/>
            <a:ext cx="3299792" cy="3101009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F47C343-52AB-4E9A-97F4-05470277DAA6}"/>
              </a:ext>
            </a:extLst>
          </p:cNvPr>
          <p:cNvSpPr txBox="1"/>
          <p:nvPr/>
        </p:nvSpPr>
        <p:spPr>
          <a:xfrm>
            <a:off x="536713" y="350736"/>
            <a:ext cx="11032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accent1">
                    <a:lumMod val="50000"/>
                  </a:schemeClr>
                </a:solidFill>
              </a:rPr>
              <a:t>Insert title: e.g. Share your views on….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6F7583C-45E1-4985-87AB-86D71A19CCF9}"/>
              </a:ext>
            </a:extLst>
          </p:cNvPr>
          <p:cNvSpPr txBox="1"/>
          <p:nvPr/>
        </p:nvSpPr>
        <p:spPr>
          <a:xfrm>
            <a:off x="357810" y="997431"/>
            <a:ext cx="779227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>
                <a:solidFill>
                  <a:schemeClr val="accent1">
                    <a:lumMod val="50000"/>
                  </a:schemeClr>
                </a:solidFill>
                <a:latin typeface="Produkt Regular" pitchFamily="50" charset="0"/>
              </a:rPr>
              <a:t>[ Insert short promo sentence/question/title to capture people’s attention and set the scene] </a:t>
            </a:r>
            <a:r>
              <a:rPr lang="en-GB" sz="1400" i="1" dirty="0">
                <a:solidFill>
                  <a:schemeClr val="accent1">
                    <a:lumMod val="50000"/>
                  </a:schemeClr>
                </a:solidFill>
                <a:latin typeface="Produkt Regular" pitchFamily="50" charset="0"/>
              </a:rPr>
              <a:t>e.g. </a:t>
            </a:r>
          </a:p>
          <a:p>
            <a:pPr algn="ctr"/>
            <a:r>
              <a:rPr lang="en-GB" sz="1400" i="1" dirty="0">
                <a:solidFill>
                  <a:schemeClr val="accent1">
                    <a:lumMod val="50000"/>
                  </a:schemeClr>
                </a:solidFill>
                <a:latin typeface="Produkt Regular" pitchFamily="50" charset="0"/>
              </a:rPr>
              <a:t>Join an online workshop to share your views on …. This will include talking about xxxx and  our plans for public involvement</a:t>
            </a:r>
          </a:p>
        </p:txBody>
      </p:sp>
      <p:sp>
        <p:nvSpPr>
          <p:cNvPr id="10" name="TextBox 14">
            <a:extLst>
              <a:ext uri="{FF2B5EF4-FFF2-40B4-BE49-F238E27FC236}">
                <a16:creationId xmlns:a16="http://schemas.microsoft.com/office/drawing/2014/main" id="{EEBE4C68-12B8-49E6-B18A-98BDD5F5E98D}"/>
              </a:ext>
            </a:extLst>
          </p:cNvPr>
          <p:cNvSpPr txBox="1"/>
          <p:nvPr/>
        </p:nvSpPr>
        <p:spPr>
          <a:xfrm>
            <a:off x="9218953" y="5461832"/>
            <a:ext cx="26462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b="1" dirty="0">
                <a:solidFill>
                  <a:schemeClr val="bg1"/>
                </a:solidFill>
              </a:rPr>
              <a:t>tinyurl.com/</a:t>
            </a:r>
            <a:r>
              <a:rPr lang="en-GB" sz="2000" b="1" dirty="0" err="1">
                <a:highlight>
                  <a:srgbClr val="FFFF00"/>
                </a:highlight>
              </a:rPr>
              <a:t>xxxxx</a:t>
            </a:r>
            <a:endParaRPr lang="en-GB" sz="2000" b="1" dirty="0">
              <a:highlight>
                <a:srgbClr val="FFFF00"/>
              </a:highligh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1717534-811C-4FFA-8E41-EC1F12E38393}"/>
              </a:ext>
            </a:extLst>
          </p:cNvPr>
          <p:cNvSpPr/>
          <p:nvPr/>
        </p:nvSpPr>
        <p:spPr>
          <a:xfrm>
            <a:off x="9770169" y="3904128"/>
            <a:ext cx="1543867" cy="15063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/>
              <a:t>QR code to online sign-up form goes here</a:t>
            </a:r>
            <a:endParaRPr lang="en-GB" sz="16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9822E34-8AA3-40CD-879C-53E1CD30BCCB}"/>
              </a:ext>
            </a:extLst>
          </p:cNvPr>
          <p:cNvSpPr txBox="1"/>
          <p:nvPr/>
        </p:nvSpPr>
        <p:spPr>
          <a:xfrm>
            <a:off x="9526657" y="3420948"/>
            <a:ext cx="2054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i="0" u="none" strike="noStrike" dirty="0">
                <a:solidFill>
                  <a:srgbClr val="FFFFFF"/>
                </a:solidFill>
                <a:effectLst/>
              </a:rPr>
              <a:t>Register to attend: </a:t>
            </a:r>
            <a:endParaRPr lang="en-GB" dirty="0"/>
          </a:p>
        </p:txBody>
      </p:sp>
      <p:pic>
        <p:nvPicPr>
          <p:cNvPr id="17" name="Graphic 16" descr="Online meeting with solid fill">
            <a:extLst>
              <a:ext uri="{FF2B5EF4-FFF2-40B4-BE49-F238E27FC236}">
                <a16:creationId xmlns:a16="http://schemas.microsoft.com/office/drawing/2014/main" id="{57E03679-57AB-4AE9-8B19-3FA24126CC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47316" y="131544"/>
            <a:ext cx="2507971" cy="2507971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8E064823-C178-47F0-89B5-216986048ACF}"/>
              </a:ext>
            </a:extLst>
          </p:cNvPr>
          <p:cNvSpPr txBox="1"/>
          <p:nvPr/>
        </p:nvSpPr>
        <p:spPr>
          <a:xfrm>
            <a:off x="190502" y="2312932"/>
            <a:ext cx="82428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2060"/>
                </a:solidFill>
              </a:rPr>
              <a:t>[INSERT DATE AND TIME]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3BC6515-2BF7-4A91-9B90-A9119946EE57}"/>
              </a:ext>
            </a:extLst>
          </p:cNvPr>
          <p:cNvSpPr txBox="1"/>
          <p:nvPr/>
        </p:nvSpPr>
        <p:spPr>
          <a:xfrm>
            <a:off x="298174" y="2780568"/>
            <a:ext cx="859402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i="0" u="none" strike="noStrike" dirty="0">
                <a:solidFill>
                  <a:srgbClr val="006EAF"/>
                </a:solidFill>
                <a:effectLst/>
                <a:latin typeface="YAD7QhG2T6o 0"/>
              </a:rPr>
              <a:t>Who can attend? </a:t>
            </a:r>
            <a:r>
              <a:rPr lang="en-GB" sz="1600" i="1" u="none" strike="noStrike" dirty="0">
                <a:solidFill>
                  <a:srgbClr val="006EAF"/>
                </a:solidFill>
                <a:effectLst/>
                <a:latin typeface="YAD7QhG2T6o 0"/>
              </a:rPr>
              <a:t>[List any experience required]</a:t>
            </a:r>
            <a:endParaRPr lang="en-GB" sz="1600" i="1" dirty="0">
              <a:solidFill>
                <a:srgbClr val="000000"/>
              </a:solidFill>
              <a:effectLst/>
              <a:latin typeface="YAD7QhG2T6o 0"/>
            </a:endParaRPr>
          </a:p>
          <a:p>
            <a:r>
              <a:rPr lang="en-GB" sz="1600" b="0" i="0" u="none" strike="noStrike" dirty="0">
                <a:solidFill>
                  <a:srgbClr val="000000"/>
                </a:solidFill>
                <a:effectLst/>
                <a:latin typeface="YAD7QhG2T6o 0"/>
              </a:rPr>
              <a:t>E.g. Individuals with lived experience of XXXX (as a patient or carer/family member)</a:t>
            </a:r>
            <a:endParaRPr lang="en-GB" sz="1600" dirty="0">
              <a:solidFill>
                <a:srgbClr val="000000"/>
              </a:solidFill>
              <a:effectLst/>
              <a:latin typeface="YAD7QhG2T6o 0"/>
            </a:endParaRPr>
          </a:p>
          <a:p>
            <a:r>
              <a:rPr lang="en-GB" sz="1600" b="1" i="0" u="none" strike="noStrike" dirty="0">
                <a:solidFill>
                  <a:srgbClr val="006EAF"/>
                </a:solidFill>
                <a:effectLst/>
                <a:latin typeface="YAD7QhG2T6o 0"/>
              </a:rPr>
              <a:t>What is involved? </a:t>
            </a:r>
            <a:r>
              <a:rPr lang="en-GB" sz="1600" i="1" u="none" strike="noStrike" dirty="0">
                <a:solidFill>
                  <a:srgbClr val="006EAF"/>
                </a:solidFill>
                <a:effectLst/>
                <a:latin typeface="YAD7QhG2T6o 0"/>
              </a:rPr>
              <a:t>[List what will be covered in the session]</a:t>
            </a:r>
            <a:endParaRPr lang="en-GB" sz="1600" i="1" dirty="0">
              <a:solidFill>
                <a:srgbClr val="000000"/>
              </a:solidFill>
              <a:effectLst/>
              <a:latin typeface="YAD7QhG2T6o 0"/>
            </a:endParaRPr>
          </a:p>
          <a:p>
            <a:r>
              <a:rPr lang="en-GB" sz="1600" b="0" i="0" u="none" strike="noStrike" dirty="0">
                <a:solidFill>
                  <a:srgbClr val="000000"/>
                </a:solidFill>
                <a:effectLst/>
                <a:latin typeface="YAD7QhG2T6o 0"/>
              </a:rPr>
              <a:t>E.g. During the online session you will be given: </a:t>
            </a:r>
            <a:endParaRPr lang="en-GB" sz="1600" dirty="0">
              <a:solidFill>
                <a:srgbClr val="000000"/>
              </a:solidFill>
              <a:effectLst/>
              <a:latin typeface="YAD7QhG2T6o 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0" i="0" u="none" strike="noStrike" dirty="0">
                <a:solidFill>
                  <a:srgbClr val="000000"/>
                </a:solidFill>
                <a:effectLst/>
              </a:rPr>
              <a:t>an introduction to the research topic</a:t>
            </a: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0" i="0" u="none" strike="noStrike" dirty="0">
                <a:solidFill>
                  <a:srgbClr val="000000"/>
                </a:solidFill>
                <a:effectLst/>
              </a:rPr>
              <a:t>an opportunity to ask any questions </a:t>
            </a: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0" i="0" u="none" strike="noStrike" dirty="0">
                <a:solidFill>
                  <a:srgbClr val="000000"/>
                </a:solidFill>
                <a:effectLst/>
              </a:rPr>
              <a:t>an opportunity to share your views on our research based on your lived experience</a:t>
            </a:r>
            <a:endParaRPr lang="en-GB" sz="16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39E8D7F-FD4C-4784-9B2F-C73764EEBF75}"/>
              </a:ext>
            </a:extLst>
          </p:cNvPr>
          <p:cNvSpPr txBox="1"/>
          <p:nvPr/>
        </p:nvSpPr>
        <p:spPr>
          <a:xfrm>
            <a:off x="274156" y="4890222"/>
            <a:ext cx="8075544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0" u="none" strike="noStrike" dirty="0">
                <a:solidFill>
                  <a:srgbClr val="FFFFFF"/>
                </a:solidFill>
                <a:effectLst/>
                <a:latin typeface="YAD7QhG2T6o 0"/>
              </a:rPr>
              <a:t>Further details: </a:t>
            </a:r>
            <a:endParaRPr lang="en-GB" dirty="0">
              <a:solidFill>
                <a:srgbClr val="FFFFFF"/>
              </a:solidFill>
              <a:effectLst/>
              <a:latin typeface="YAD7QhG2T6o 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i="0" u="none" strike="noStrike" dirty="0">
                <a:solidFill>
                  <a:srgbClr val="FFFFFF"/>
                </a:solidFill>
                <a:effectLst/>
              </a:rPr>
              <a:t>Online sessions via Zoom (computer or phone).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i="0" u="none" strike="noStrike" dirty="0">
                <a:solidFill>
                  <a:srgbClr val="FFFFFF"/>
                </a:solidFill>
                <a:effectLst/>
              </a:rPr>
              <a:t>Attendees will be paid for their time and given a contribution to </a:t>
            </a:r>
            <a:r>
              <a:rPr lang="en-GB" b="1" i="0" u="none" strike="noStrike" dirty="0" err="1">
                <a:solidFill>
                  <a:srgbClr val="FFFFFF"/>
                </a:solidFill>
                <a:effectLst/>
              </a:rPr>
              <a:t>wifi</a:t>
            </a:r>
            <a:r>
              <a:rPr lang="en-GB" b="1" i="0" u="none" strike="noStrike" dirty="0">
                <a:solidFill>
                  <a:srgbClr val="FFFFFF"/>
                </a:solidFill>
                <a:effectLst/>
              </a:rPr>
              <a:t>/data expenses </a:t>
            </a:r>
            <a:r>
              <a:rPr lang="en-GB" sz="1400" i="1" u="none" strike="noStrike" dirty="0">
                <a:solidFill>
                  <a:srgbClr val="FFFFFF"/>
                </a:solidFill>
                <a:effectLst/>
              </a:rPr>
              <a:t>[for online meeting NIHR guidance recommends attendees are paid £25 </a:t>
            </a:r>
            <a:r>
              <a:rPr lang="en-GB" sz="1400" i="1" u="none" strike="noStrike" dirty="0" err="1">
                <a:solidFill>
                  <a:srgbClr val="FFFFFF"/>
                </a:solidFill>
                <a:effectLst/>
              </a:rPr>
              <a:t>ph</a:t>
            </a:r>
            <a:r>
              <a:rPr lang="en-GB" sz="1400" i="1" u="none" strike="noStrike" dirty="0">
                <a:solidFill>
                  <a:srgbClr val="FFFFFF"/>
                </a:solidFill>
                <a:effectLst/>
              </a:rPr>
              <a:t> + £5 one off fee for </a:t>
            </a:r>
            <a:r>
              <a:rPr lang="en-GB" sz="1400" i="1" u="none" strike="noStrike" dirty="0" err="1">
                <a:solidFill>
                  <a:srgbClr val="FFFFFF"/>
                </a:solidFill>
                <a:effectLst/>
              </a:rPr>
              <a:t>wifi</a:t>
            </a:r>
            <a:r>
              <a:rPr lang="en-GB" sz="1400" i="1" u="none" strike="noStrike" dirty="0">
                <a:solidFill>
                  <a:srgbClr val="FFFFFF"/>
                </a:solidFill>
                <a:effectLst/>
              </a:rPr>
              <a:t>/data costs, if your payment differs from this, please specify]</a:t>
            </a:r>
            <a:endParaRPr lang="en-GB" sz="1400" i="1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B7C03E2-AF5A-413B-8B37-4288DBF1CC35}"/>
              </a:ext>
            </a:extLst>
          </p:cNvPr>
          <p:cNvSpPr txBox="1"/>
          <p:nvPr/>
        </p:nvSpPr>
        <p:spPr>
          <a:xfrm>
            <a:off x="190502" y="6432059"/>
            <a:ext cx="7896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0" u="none" strike="noStrike" dirty="0">
                <a:solidFill>
                  <a:srgbClr val="FFFFFF"/>
                </a:solidFill>
                <a:effectLst/>
              </a:rPr>
              <a:t>For more information, get in touch via: [ADD contact details]</a:t>
            </a:r>
            <a:endParaRPr lang="en-GB" dirty="0"/>
          </a:p>
        </p:txBody>
      </p:sp>
      <p:pic>
        <p:nvPicPr>
          <p:cNvPr id="25" name="Picture 2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60268922-51CD-45D2-AFB7-9845E32AF48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3613" y="6152438"/>
            <a:ext cx="1368747" cy="554342"/>
          </a:xfrm>
          <a:prstGeom prst="rect">
            <a:avLst/>
          </a:prstGeom>
        </p:spPr>
      </p:pic>
      <p:pic>
        <p:nvPicPr>
          <p:cNvPr id="27" name="Picture 2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7F4B8AFE-8AF9-4C4C-B85C-DCAFCCF6821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9613" y="6156669"/>
            <a:ext cx="2054087" cy="538105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1FB6DF1B-6B2C-4763-860E-F7DD692AADC9}"/>
              </a:ext>
            </a:extLst>
          </p:cNvPr>
          <p:cNvSpPr txBox="1"/>
          <p:nvPr/>
        </p:nvSpPr>
        <p:spPr>
          <a:xfrm>
            <a:off x="8118609" y="4785007"/>
            <a:ext cx="168302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[Obtain QR code from https://www.the-qrcode-generator.com/</a:t>
            </a:r>
            <a:r>
              <a:rPr lang="en-GB" sz="1400" dirty="0">
                <a:solidFill>
                  <a:schemeClr val="bg1"/>
                </a:solidFill>
              </a:rPr>
              <a:t>]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87E45DC-6316-49F9-869E-A87FA3CB4DD4}"/>
              </a:ext>
            </a:extLst>
          </p:cNvPr>
          <p:cNvSpPr txBox="1"/>
          <p:nvPr/>
        </p:nvSpPr>
        <p:spPr>
          <a:xfrm>
            <a:off x="7992720" y="6514321"/>
            <a:ext cx="4295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highlight>
                  <a:srgbClr val="FFFF00"/>
                </a:highlight>
              </a:rPr>
              <a:t>Change/update logos as needed</a:t>
            </a:r>
          </a:p>
        </p:txBody>
      </p:sp>
    </p:spTree>
    <p:extLst>
      <p:ext uri="{BB962C8B-B14F-4D97-AF65-F5344CB8AC3E}">
        <p14:creationId xmlns:p14="http://schemas.microsoft.com/office/powerpoint/2010/main" val="3817615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A0E2ACC75E1374EAE549283D4A102A8" ma:contentTypeVersion="6" ma:contentTypeDescription="Create a new document." ma:contentTypeScope="" ma:versionID="d7514ab81869d432065c9f673b0a3eca">
  <xsd:schema xmlns:xsd="http://www.w3.org/2001/XMLSchema" xmlns:xs="http://www.w3.org/2001/XMLSchema" xmlns:p="http://schemas.microsoft.com/office/2006/metadata/properties" xmlns:ns2="855a46fb-fd45-4447-ad70-f97d4a259d15" xmlns:ns3="f1bc92c5-378d-4d3b-8988-eaf887d7068d" targetNamespace="http://schemas.microsoft.com/office/2006/metadata/properties" ma:root="true" ma:fieldsID="2d6786f9a1b25b08de11d83811ad6226" ns2:_="" ns3:_="">
    <xsd:import namespace="855a46fb-fd45-4447-ad70-f97d4a259d15"/>
    <xsd:import namespace="f1bc92c5-378d-4d3b-8988-eaf887d7068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5a46fb-fd45-4447-ad70-f97d4a259d1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bc92c5-378d-4d3b-8988-eaf887d7068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6C80CA6-BC3F-43D4-AAD9-29E619583464}"/>
</file>

<file path=customXml/itemProps2.xml><?xml version="1.0" encoding="utf-8"?>
<ds:datastoreItem xmlns:ds="http://schemas.openxmlformats.org/officeDocument/2006/customXml" ds:itemID="{2349321A-F45F-47F5-84F3-1B2A2B3417B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69F1E96-B10B-4059-95E4-4753339508B5}">
  <ds:schemaRefs>
    <ds:schemaRef ds:uri="http://schemas.microsoft.com/office/2006/documentManagement/types"/>
    <ds:schemaRef ds:uri="http://schemas.microsoft.com/office/infopath/2007/PartnerControls"/>
    <ds:schemaRef ds:uri="855a46fb-fd45-4447-ad70-f97d4a259d15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258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Produkt Regular</vt:lpstr>
      <vt:lpstr>YAD7QhG2T6o 0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Johnson, Halle</dc:creator>
  <cp:lastModifiedBy>Johnson, Halle</cp:lastModifiedBy>
  <cp:revision>1</cp:revision>
  <dcterms:created xsi:type="dcterms:W3CDTF">2021-11-18T09:16:29Z</dcterms:created>
  <dcterms:modified xsi:type="dcterms:W3CDTF">2021-11-18T09:32:38Z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0x0101006A0E2ACC75E1374EAE549283D4A102A8</vt:lpwstr>
  </property>
</Properties>
</file>