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4"/>
  </p:sldMasterIdLst>
  <p:sldIdLst>
    <p:sldId id="257" r:id="rId5"/>
  </p:sldIdLst>
  <p:sldSz cx="51206400" cy="288036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4" userDrawn="1">
          <p15:clr>
            <a:srgbClr val="A4A3A4"/>
          </p15:clr>
        </p15:guide>
        <p15:guide id="2" pos="1625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D67F00"/>
    <a:srgbClr val="E0E080"/>
    <a:srgbClr val="D2ECEC"/>
    <a:srgbClr val="CCECFF"/>
    <a:srgbClr val="92DA8C"/>
    <a:srgbClr val="97D5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912" autoAdjust="0"/>
    <p:restoredTop sz="97474" autoAdjust="0"/>
  </p:normalViewPr>
  <p:slideViewPr>
    <p:cSldViewPr snapToGrid="0">
      <p:cViewPr varScale="1">
        <p:scale>
          <a:sx n="32" d="100"/>
          <a:sy n="32" d="100"/>
        </p:scale>
        <p:origin x="1317" y="110"/>
      </p:cViewPr>
      <p:guideLst>
        <p:guide orient="horz" pos="9074"/>
        <p:guide pos="1625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4713925"/>
            <a:ext cx="38404800" cy="10027920"/>
          </a:xfrm>
        </p:spPr>
        <p:txBody>
          <a:bodyPr anchor="b"/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5128560"/>
            <a:ext cx="38404800" cy="6954200"/>
          </a:xfrm>
        </p:spPr>
        <p:txBody>
          <a:bodyPr/>
          <a:lstStyle>
            <a:lvl1pPr marL="0" indent="0" algn="ctr">
              <a:buNone/>
              <a:defRPr sz="10080"/>
            </a:lvl1pPr>
            <a:lvl2pPr marL="1920240" indent="0" algn="ctr">
              <a:buNone/>
              <a:defRPr sz="8400"/>
            </a:lvl2pPr>
            <a:lvl3pPr marL="3840480" indent="0" algn="ctr">
              <a:buNone/>
              <a:defRPr sz="7560"/>
            </a:lvl3pPr>
            <a:lvl4pPr marL="5760720" indent="0" algn="ctr">
              <a:buNone/>
              <a:defRPr sz="6720"/>
            </a:lvl4pPr>
            <a:lvl5pPr marL="7680960" indent="0" algn="ctr">
              <a:buNone/>
              <a:defRPr sz="6720"/>
            </a:lvl5pPr>
            <a:lvl6pPr marL="9601200" indent="0" algn="ctr">
              <a:buNone/>
              <a:defRPr sz="6720"/>
            </a:lvl6pPr>
            <a:lvl7pPr marL="11521440" indent="0" algn="ctr">
              <a:buNone/>
              <a:defRPr sz="6720"/>
            </a:lvl7pPr>
            <a:lvl8pPr marL="13441680" indent="0" algn="ctr">
              <a:buNone/>
              <a:defRPr sz="6720"/>
            </a:lvl8pPr>
            <a:lvl9pPr marL="15361920" indent="0" algn="ctr">
              <a:buNone/>
              <a:defRPr sz="67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3971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322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533525"/>
            <a:ext cx="11041380" cy="244097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533525"/>
            <a:ext cx="32484060" cy="244097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82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3203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7180902"/>
            <a:ext cx="44165520" cy="11981495"/>
          </a:xfrm>
        </p:spPr>
        <p:txBody>
          <a:bodyPr anchor="b"/>
          <a:lstStyle>
            <a:lvl1pPr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19275747"/>
            <a:ext cx="44165520" cy="6300785"/>
          </a:xfrm>
        </p:spPr>
        <p:txBody>
          <a:bodyPr/>
          <a:lstStyle>
            <a:lvl1pPr marL="0" indent="0">
              <a:buNone/>
              <a:defRPr sz="10080">
                <a:solidFill>
                  <a:schemeClr val="tx1">
                    <a:tint val="75000"/>
                  </a:schemeClr>
                </a:solidFill>
              </a:defRPr>
            </a:lvl1pPr>
            <a:lvl2pPr marL="192024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74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204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7667625"/>
            <a:ext cx="21762720" cy="182756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0765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0" y="1533527"/>
            <a:ext cx="44165520" cy="55673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7112" y="7060885"/>
            <a:ext cx="21662705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7112" y="10521315"/>
            <a:ext cx="21662705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0" y="7060885"/>
            <a:ext cx="21769390" cy="3460430"/>
          </a:xfrm>
        </p:spPr>
        <p:txBody>
          <a:bodyPr anchor="b"/>
          <a:lstStyle>
            <a:lvl1pPr marL="0" indent="0"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0" y="10521315"/>
            <a:ext cx="21769390" cy="154752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85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1108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26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9390" y="4147187"/>
            <a:ext cx="25923240" cy="20469225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107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112" y="1920240"/>
            <a:ext cx="16515395" cy="6720840"/>
          </a:xfrm>
        </p:spPr>
        <p:txBody>
          <a:bodyPr anchor="b"/>
          <a:lstStyle>
            <a:lvl1pPr>
              <a:defRPr sz="134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769390" y="4147187"/>
            <a:ext cx="25923240" cy="20469225"/>
          </a:xfrm>
        </p:spPr>
        <p:txBody>
          <a:bodyPr anchor="t"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7112" y="8641080"/>
            <a:ext cx="16515395" cy="16008670"/>
          </a:xfrm>
        </p:spPr>
        <p:txBody>
          <a:bodyPr/>
          <a:lstStyle>
            <a:lvl1pPr marL="0" indent="0">
              <a:buNone/>
              <a:defRPr sz="6720"/>
            </a:lvl1pPr>
            <a:lvl2pPr marL="1920240" indent="0">
              <a:buNone/>
              <a:defRPr sz="5880"/>
            </a:lvl2pPr>
            <a:lvl3pPr marL="3840480" indent="0">
              <a:buNone/>
              <a:defRPr sz="5040"/>
            </a:lvl3pPr>
            <a:lvl4pPr marL="5760720" indent="0">
              <a:buNone/>
              <a:defRPr sz="4200"/>
            </a:lvl4pPr>
            <a:lvl5pPr marL="7680960" indent="0">
              <a:buNone/>
              <a:defRPr sz="4200"/>
            </a:lvl5pPr>
            <a:lvl6pPr marL="9601200" indent="0">
              <a:buNone/>
              <a:defRPr sz="4200"/>
            </a:lvl6pPr>
            <a:lvl7pPr marL="11521440" indent="0">
              <a:buNone/>
              <a:defRPr sz="4200"/>
            </a:lvl7pPr>
            <a:lvl8pPr marL="13441680" indent="0">
              <a:buNone/>
              <a:defRPr sz="4200"/>
            </a:lvl8pPr>
            <a:lvl9pPr marL="15361920" indent="0">
              <a:buNone/>
              <a:defRPr sz="4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802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0440" y="1533527"/>
            <a:ext cx="44165520" cy="5567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0440" y="7667625"/>
            <a:ext cx="44165520" cy="182756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FA10CD-6393-49D2-8E6D-D9BC9E0BBF96}" type="datetimeFigureOut">
              <a:rPr lang="en-GB" smtClean="0"/>
              <a:t>29/09/2025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26696672"/>
            <a:ext cx="1728216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64520" y="26696672"/>
            <a:ext cx="11521440" cy="15335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3531-97F2-487E-8A9A-249ECA1F46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6212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07E08E8-0196-9428-6258-833397177F3A}"/>
              </a:ext>
            </a:extLst>
          </p:cNvPr>
          <p:cNvSpPr/>
          <p:nvPr/>
        </p:nvSpPr>
        <p:spPr>
          <a:xfrm>
            <a:off x="2797029" y="712261"/>
            <a:ext cx="48097440" cy="27610078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7D0CD3E9-9727-CBFA-C0F1-AE44DE3F9830}"/>
              </a:ext>
            </a:extLst>
          </p:cNvPr>
          <p:cNvGrpSpPr/>
          <p:nvPr/>
        </p:nvGrpSpPr>
        <p:grpSpPr>
          <a:xfrm rot="10800000">
            <a:off x="-12700011" y="-17584196"/>
            <a:ext cx="78221361" cy="44000198"/>
            <a:chOff x="-12758821" y="2735804"/>
            <a:chExt cx="78221361" cy="44000198"/>
          </a:xfrm>
        </p:grpSpPr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D18401C1-20A2-7728-A633-3D17C3EDA143}"/>
                </a:ext>
              </a:extLst>
            </p:cNvPr>
            <p:cNvSpPr/>
            <p:nvPr/>
          </p:nvSpPr>
          <p:spPr>
            <a:xfrm rot="5400000" flipH="1">
              <a:off x="-15084875" y="5255329"/>
              <a:ext cx="43806727" cy="39154620"/>
            </a:xfrm>
            <a:prstGeom prst="arc">
              <a:avLst>
                <a:gd name="adj1" fmla="val 15975602"/>
                <a:gd name="adj2" fmla="val 0"/>
              </a:avLst>
            </a:prstGeom>
            <a:ln w="381000">
              <a:solidFill>
                <a:schemeClr val="bg1">
                  <a:lumMod val="50000"/>
                </a:schemeClr>
              </a:solidFill>
              <a:headEnd type="stealth" w="lg" len="lg"/>
              <a:tailEnd type="non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8D890F77-108F-4771-FF44-2E1E7EFB49DC}"/>
                </a:ext>
              </a:extLst>
            </p:cNvPr>
            <p:cNvSpPr/>
            <p:nvPr/>
          </p:nvSpPr>
          <p:spPr>
            <a:xfrm rot="5400000" flipH="1" flipV="1">
              <a:off x="25139090" y="3904634"/>
              <a:ext cx="41492280" cy="39154620"/>
            </a:xfrm>
            <a:prstGeom prst="arc">
              <a:avLst>
                <a:gd name="adj1" fmla="val 15975602"/>
                <a:gd name="adj2" fmla="val 0"/>
              </a:avLst>
            </a:prstGeom>
            <a:ln w="38100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37BE670-193C-4443-BA2D-09BFE79AE567}"/>
              </a:ext>
            </a:extLst>
          </p:cNvPr>
          <p:cNvSpPr/>
          <p:nvPr/>
        </p:nvSpPr>
        <p:spPr>
          <a:xfrm>
            <a:off x="6696037" y="1020204"/>
            <a:ext cx="40434470" cy="100027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Reduced health burden from radiation threats and hazards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41844D5-B31F-4CE0-B70B-AA157BE228E4}"/>
              </a:ext>
            </a:extLst>
          </p:cNvPr>
          <p:cNvSpPr txBox="1"/>
          <p:nvPr/>
        </p:nvSpPr>
        <p:spPr>
          <a:xfrm>
            <a:off x="3077281" y="25625073"/>
            <a:ext cx="2952000" cy="2441606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4000" b="1" dirty="0"/>
              <a:t>Inputs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528C7AD-6BEF-483E-9EA4-82762C137384}"/>
              </a:ext>
            </a:extLst>
          </p:cNvPr>
          <p:cNvSpPr txBox="1"/>
          <p:nvPr/>
        </p:nvSpPr>
        <p:spPr>
          <a:xfrm>
            <a:off x="3077281" y="18093228"/>
            <a:ext cx="2952000" cy="7264838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4000" b="1" dirty="0"/>
              <a:t>Activities</a:t>
            </a:r>
          </a:p>
          <a:p>
            <a:r>
              <a:rPr lang="en-GB" sz="4000" b="1" dirty="0"/>
              <a:t>/projects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B95410C2-E2E8-4863-85E5-88773DE03B56}"/>
              </a:ext>
            </a:extLst>
          </p:cNvPr>
          <p:cNvSpPr txBox="1"/>
          <p:nvPr/>
        </p:nvSpPr>
        <p:spPr>
          <a:xfrm>
            <a:off x="3077281" y="13781230"/>
            <a:ext cx="2952000" cy="4086224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4000" b="1" dirty="0"/>
              <a:t>Outputs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900C310D-8B1F-4E1F-84C8-80BCBCA8E922}"/>
              </a:ext>
            </a:extLst>
          </p:cNvPr>
          <p:cNvSpPr txBox="1"/>
          <p:nvPr/>
        </p:nvSpPr>
        <p:spPr>
          <a:xfrm>
            <a:off x="3077281" y="7582145"/>
            <a:ext cx="2952000" cy="5931985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4000" b="1" dirty="0"/>
              <a:t>Outcomes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31D8D76-CFB9-4C4A-9496-690BAE6AAE02}"/>
              </a:ext>
            </a:extLst>
          </p:cNvPr>
          <p:cNvSpPr txBox="1"/>
          <p:nvPr/>
        </p:nvSpPr>
        <p:spPr>
          <a:xfrm>
            <a:off x="3077281" y="927327"/>
            <a:ext cx="2952000" cy="632872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4000" b="1" dirty="0"/>
              <a:t>Impacts</a:t>
            </a:r>
          </a:p>
        </p:txBody>
      </p:sp>
      <p:sp>
        <p:nvSpPr>
          <p:cNvPr id="85" name="Rectangle: Rounded Corners 84">
            <a:extLst>
              <a:ext uri="{FF2B5EF4-FFF2-40B4-BE49-F238E27FC236}">
                <a16:creationId xmlns:a16="http://schemas.microsoft.com/office/drawing/2014/main" id="{7E6F9B7C-2C27-4870-A010-E7EB68EF7233}"/>
              </a:ext>
            </a:extLst>
          </p:cNvPr>
          <p:cNvSpPr/>
          <p:nvPr/>
        </p:nvSpPr>
        <p:spPr>
          <a:xfrm rot="16200000">
            <a:off x="3013693" y="21390357"/>
            <a:ext cx="7264838" cy="700464"/>
          </a:xfrm>
          <a:prstGeom prst="round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Research Themes</a:t>
            </a:r>
          </a:p>
        </p:txBody>
      </p:sp>
      <p:sp>
        <p:nvSpPr>
          <p:cNvPr id="87" name="Rectangle: Rounded Corners 86">
            <a:extLst>
              <a:ext uri="{FF2B5EF4-FFF2-40B4-BE49-F238E27FC236}">
                <a16:creationId xmlns:a16="http://schemas.microsoft.com/office/drawing/2014/main" id="{F98D94FB-7FD3-49A6-B995-410FF59586F7}"/>
              </a:ext>
            </a:extLst>
          </p:cNvPr>
          <p:cNvSpPr/>
          <p:nvPr/>
        </p:nvSpPr>
        <p:spPr>
          <a:xfrm>
            <a:off x="7181451" y="21885163"/>
            <a:ext cx="40132459" cy="1548000"/>
          </a:xfrm>
          <a:prstGeom prst="roundRect">
            <a:avLst/>
          </a:prstGeom>
          <a:solidFill>
            <a:srgbClr val="97D5D2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spcCol="1080000" rtlCol="0" anchor="ctr"/>
          <a:lstStyle/>
          <a:p>
            <a:endParaRPr lang="en-GB" sz="4000" b="1" dirty="0">
              <a:solidFill>
                <a:srgbClr val="7F7F7F"/>
              </a:solidFill>
            </a:endParaRPr>
          </a:p>
        </p:txBody>
      </p:sp>
      <p:sp>
        <p:nvSpPr>
          <p:cNvPr id="88" name="Rectangle: Rounded Corners 87">
            <a:extLst>
              <a:ext uri="{FF2B5EF4-FFF2-40B4-BE49-F238E27FC236}">
                <a16:creationId xmlns:a16="http://schemas.microsoft.com/office/drawing/2014/main" id="{735666CC-04D6-4812-B068-788A28F331A4}"/>
              </a:ext>
            </a:extLst>
          </p:cNvPr>
          <p:cNvSpPr/>
          <p:nvPr/>
        </p:nvSpPr>
        <p:spPr>
          <a:xfrm>
            <a:off x="7181451" y="20073228"/>
            <a:ext cx="40132459" cy="1548000"/>
          </a:xfrm>
          <a:prstGeom prst="roundRect">
            <a:avLst/>
          </a:prstGeom>
          <a:solidFill>
            <a:srgbClr val="97D5D2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spcCol="1080000" rtlCol="0" anchor="ctr"/>
          <a:lstStyle/>
          <a:p>
            <a:endParaRPr lang="en-GB" sz="4000" b="1" dirty="0">
              <a:solidFill>
                <a:srgbClr val="7F7F7F"/>
              </a:solidFill>
            </a:endParaRPr>
          </a:p>
        </p:txBody>
      </p:sp>
      <p:sp>
        <p:nvSpPr>
          <p:cNvPr id="86" name="Rectangle: Rounded Corners 85">
            <a:extLst>
              <a:ext uri="{FF2B5EF4-FFF2-40B4-BE49-F238E27FC236}">
                <a16:creationId xmlns:a16="http://schemas.microsoft.com/office/drawing/2014/main" id="{FE6CD20F-7084-4A77-B724-04F325FADB8D}"/>
              </a:ext>
            </a:extLst>
          </p:cNvPr>
          <p:cNvSpPr/>
          <p:nvPr/>
        </p:nvSpPr>
        <p:spPr>
          <a:xfrm>
            <a:off x="7181451" y="18261293"/>
            <a:ext cx="40132459" cy="1548000"/>
          </a:xfrm>
          <a:prstGeom prst="roundRect">
            <a:avLst/>
          </a:prstGeom>
          <a:solidFill>
            <a:srgbClr val="97D5D2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spcCol="1080000" rtlCol="0" anchor="ctr"/>
          <a:lstStyle/>
          <a:p>
            <a:pPr algn="ctr"/>
            <a:endParaRPr lang="en-GB" sz="4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660ECC5C-697B-468A-BB5D-0086F49EE920}"/>
              </a:ext>
            </a:extLst>
          </p:cNvPr>
          <p:cNvSpPr/>
          <p:nvPr/>
        </p:nvSpPr>
        <p:spPr>
          <a:xfrm>
            <a:off x="24116396" y="13871154"/>
            <a:ext cx="5267816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Public Engagement  and involvement</a:t>
            </a:r>
          </a:p>
        </p:txBody>
      </p:sp>
      <p:sp>
        <p:nvSpPr>
          <p:cNvPr id="56" name="Rectangle: Rounded Corners 55">
            <a:extLst>
              <a:ext uri="{FF2B5EF4-FFF2-40B4-BE49-F238E27FC236}">
                <a16:creationId xmlns:a16="http://schemas.microsoft.com/office/drawing/2014/main" id="{BF0D7E1D-0613-4E74-BAAD-3AE5B6043030}"/>
              </a:ext>
            </a:extLst>
          </p:cNvPr>
          <p:cNvSpPr/>
          <p:nvPr/>
        </p:nvSpPr>
        <p:spPr>
          <a:xfrm>
            <a:off x="12256731" y="13871154"/>
            <a:ext cx="5267816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Contribution to expert committees</a:t>
            </a:r>
          </a:p>
        </p:txBody>
      </p:sp>
      <p:sp>
        <p:nvSpPr>
          <p:cNvPr id="57" name="Rectangle: Rounded Corners 56">
            <a:extLst>
              <a:ext uri="{FF2B5EF4-FFF2-40B4-BE49-F238E27FC236}">
                <a16:creationId xmlns:a16="http://schemas.microsoft.com/office/drawing/2014/main" id="{D5CFE4AE-B264-4A06-A498-DBDFF7C6FFFF}"/>
              </a:ext>
            </a:extLst>
          </p:cNvPr>
          <p:cNvSpPr/>
          <p:nvPr/>
        </p:nvSpPr>
        <p:spPr>
          <a:xfrm>
            <a:off x="36045116" y="13871154"/>
            <a:ext cx="5267816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Detailed reports</a:t>
            </a:r>
          </a:p>
        </p:txBody>
      </p:sp>
      <p:sp>
        <p:nvSpPr>
          <p:cNvPr id="58" name="Rectangle: Rounded Corners 57">
            <a:extLst>
              <a:ext uri="{FF2B5EF4-FFF2-40B4-BE49-F238E27FC236}">
                <a16:creationId xmlns:a16="http://schemas.microsoft.com/office/drawing/2014/main" id="{5D1A5B97-337E-4147-B72F-1FC43CD87CAE}"/>
              </a:ext>
            </a:extLst>
          </p:cNvPr>
          <p:cNvSpPr/>
          <p:nvPr/>
        </p:nvSpPr>
        <p:spPr>
          <a:xfrm>
            <a:off x="6292371" y="13871154"/>
            <a:ext cx="5267816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Engagement with Stakeholders</a:t>
            </a:r>
          </a:p>
        </p:txBody>
      </p:sp>
      <p:sp>
        <p:nvSpPr>
          <p:cNvPr id="71" name="Rectangle: Rounded Corners 70">
            <a:extLst>
              <a:ext uri="{FF2B5EF4-FFF2-40B4-BE49-F238E27FC236}">
                <a16:creationId xmlns:a16="http://schemas.microsoft.com/office/drawing/2014/main" id="{D6529347-0193-4037-B496-0814A8C68F4A}"/>
              </a:ext>
            </a:extLst>
          </p:cNvPr>
          <p:cNvSpPr/>
          <p:nvPr/>
        </p:nvSpPr>
        <p:spPr>
          <a:xfrm>
            <a:off x="6547965" y="7630272"/>
            <a:ext cx="4644000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Improved training for future leaders, increased research capacity, trained staff and better career progression</a:t>
            </a:r>
          </a:p>
        </p:txBody>
      </p:sp>
      <p:sp>
        <p:nvSpPr>
          <p:cNvPr id="72" name="Rectangle: Rounded Corners 71">
            <a:extLst>
              <a:ext uri="{FF2B5EF4-FFF2-40B4-BE49-F238E27FC236}">
                <a16:creationId xmlns:a16="http://schemas.microsoft.com/office/drawing/2014/main" id="{9BA64621-1F31-476B-8507-D5B8F67E1DAD}"/>
              </a:ext>
            </a:extLst>
          </p:cNvPr>
          <p:cNvSpPr/>
          <p:nvPr/>
        </p:nvSpPr>
        <p:spPr>
          <a:xfrm>
            <a:off x="11371860" y="7630272"/>
            <a:ext cx="4284000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Policy makers and Practitioners aware of research outputs and evidence used in health systems</a:t>
            </a:r>
          </a:p>
        </p:txBody>
      </p:sp>
      <p:sp>
        <p:nvSpPr>
          <p:cNvPr id="73" name="Rectangle: Rounded Corners 72">
            <a:extLst>
              <a:ext uri="{FF2B5EF4-FFF2-40B4-BE49-F238E27FC236}">
                <a16:creationId xmlns:a16="http://schemas.microsoft.com/office/drawing/2014/main" id="{537654C5-E818-40E5-8950-0965F9BF99AD}"/>
              </a:ext>
            </a:extLst>
          </p:cNvPr>
          <p:cNvSpPr/>
          <p:nvPr/>
        </p:nvSpPr>
        <p:spPr>
          <a:xfrm>
            <a:off x="15890345" y="7630272"/>
            <a:ext cx="4813902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Insights into radiation protection and the potential health impacts of ionising and non-ionising radiations</a:t>
            </a:r>
          </a:p>
        </p:txBody>
      </p:sp>
      <p:sp>
        <p:nvSpPr>
          <p:cNvPr id="74" name="Rectangle: Rounded Corners 73">
            <a:extLst>
              <a:ext uri="{FF2B5EF4-FFF2-40B4-BE49-F238E27FC236}">
                <a16:creationId xmlns:a16="http://schemas.microsoft.com/office/drawing/2014/main" id="{83BED915-9A2C-4656-807A-C06320778DC9}"/>
              </a:ext>
            </a:extLst>
          </p:cNvPr>
          <p:cNvSpPr/>
          <p:nvPr/>
        </p:nvSpPr>
        <p:spPr>
          <a:xfrm>
            <a:off x="29061208" y="7630272"/>
            <a:ext cx="3291982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Improved trust, capacity and capability to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</a:rPr>
              <a:t>respond to radiation emergencies</a:t>
            </a:r>
          </a:p>
        </p:txBody>
      </p:sp>
      <p:sp>
        <p:nvSpPr>
          <p:cNvPr id="75" name="Rectangle: Rounded Corners 74">
            <a:extLst>
              <a:ext uri="{FF2B5EF4-FFF2-40B4-BE49-F238E27FC236}">
                <a16:creationId xmlns:a16="http://schemas.microsoft.com/office/drawing/2014/main" id="{10FC2E93-D2A7-4FDA-A0AD-6CE3FBEFEDB1}"/>
              </a:ext>
            </a:extLst>
          </p:cNvPr>
          <p:cNvSpPr/>
          <p:nvPr/>
        </p:nvSpPr>
        <p:spPr>
          <a:xfrm>
            <a:off x="20878144" y="7647252"/>
            <a:ext cx="3576514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Research outputs maximised.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</a:rPr>
              <a:t>Improved awareness of HPRU research and improved reputation</a:t>
            </a:r>
          </a:p>
        </p:txBody>
      </p:sp>
      <p:sp>
        <p:nvSpPr>
          <p:cNvPr id="111" name="Rectangle: Rounded Corners 110">
            <a:extLst>
              <a:ext uri="{FF2B5EF4-FFF2-40B4-BE49-F238E27FC236}">
                <a16:creationId xmlns:a16="http://schemas.microsoft.com/office/drawing/2014/main" id="{3A4BD3E9-C43E-4AA1-845D-0F03DE562DAD}"/>
              </a:ext>
            </a:extLst>
          </p:cNvPr>
          <p:cNvSpPr/>
          <p:nvPr/>
        </p:nvSpPr>
        <p:spPr>
          <a:xfrm>
            <a:off x="18221091" y="13871154"/>
            <a:ext cx="5198761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PhD and Early Research Career training </a:t>
            </a:r>
          </a:p>
        </p:txBody>
      </p:sp>
      <p:sp>
        <p:nvSpPr>
          <p:cNvPr id="112" name="Rectangle: Rounded Corners 111">
            <a:extLst>
              <a:ext uri="{FF2B5EF4-FFF2-40B4-BE49-F238E27FC236}">
                <a16:creationId xmlns:a16="http://schemas.microsoft.com/office/drawing/2014/main" id="{C558DFDD-6920-4580-9F58-AFA0C30E5C1C}"/>
              </a:ext>
            </a:extLst>
          </p:cNvPr>
          <p:cNvSpPr/>
          <p:nvPr/>
        </p:nvSpPr>
        <p:spPr>
          <a:xfrm>
            <a:off x="42009478" y="13871154"/>
            <a:ext cx="5279220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Scientific Papers in peer-reviewed literature</a:t>
            </a:r>
          </a:p>
        </p:txBody>
      </p:sp>
      <p:sp>
        <p:nvSpPr>
          <p:cNvPr id="114" name="Rectangle: Rounded Corners 113">
            <a:extLst>
              <a:ext uri="{FF2B5EF4-FFF2-40B4-BE49-F238E27FC236}">
                <a16:creationId xmlns:a16="http://schemas.microsoft.com/office/drawing/2014/main" id="{E3E5D4BC-7E1D-465A-8DAD-FE8A28100C9E}"/>
              </a:ext>
            </a:extLst>
          </p:cNvPr>
          <p:cNvSpPr/>
          <p:nvPr/>
        </p:nvSpPr>
        <p:spPr>
          <a:xfrm>
            <a:off x="32503688" y="7630272"/>
            <a:ext cx="5267817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Improved public health policy at national and international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</a:rPr>
              <a:t>levels, incorporating considerations of health equity</a:t>
            </a:r>
          </a:p>
        </p:txBody>
      </p:sp>
      <p:sp>
        <p:nvSpPr>
          <p:cNvPr id="115" name="Rectangle: Rounded Corners 114">
            <a:extLst>
              <a:ext uri="{FF2B5EF4-FFF2-40B4-BE49-F238E27FC236}">
                <a16:creationId xmlns:a16="http://schemas.microsoft.com/office/drawing/2014/main" id="{C917BE98-99FA-44B1-9067-D936FFEB7CCD}"/>
              </a:ext>
            </a:extLst>
          </p:cNvPr>
          <p:cNvSpPr/>
          <p:nvPr/>
        </p:nvSpPr>
        <p:spPr>
          <a:xfrm>
            <a:off x="37898368" y="7630272"/>
            <a:ext cx="5279220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Strengthened evidence base for health protection leading to updated advice to stakeholders and policy development as needed</a:t>
            </a:r>
            <a:endParaRPr lang="en-GB" sz="4000" b="1" dirty="0">
              <a:solidFill>
                <a:schemeClr val="tx1"/>
              </a:solidFill>
            </a:endParaRPr>
          </a:p>
        </p:txBody>
      </p:sp>
      <p:sp>
        <p:nvSpPr>
          <p:cNvPr id="120" name="Rectangle: Rounded Corners 119">
            <a:extLst>
              <a:ext uri="{FF2B5EF4-FFF2-40B4-BE49-F238E27FC236}">
                <a16:creationId xmlns:a16="http://schemas.microsoft.com/office/drawing/2014/main" id="{08EEB550-D226-4C27-8CF1-F9403EBAA91D}"/>
              </a:ext>
            </a:extLst>
          </p:cNvPr>
          <p:cNvSpPr/>
          <p:nvPr/>
        </p:nvSpPr>
        <p:spPr>
          <a:xfrm>
            <a:off x="43314368" y="7630272"/>
            <a:ext cx="3985358" cy="5931986"/>
          </a:xfrm>
          <a:prstGeom prst="roundRect">
            <a:avLst/>
          </a:prstGeom>
          <a:solidFill>
            <a:srgbClr val="E0E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Transfer of knowledge to key national and international </a:t>
            </a:r>
          </a:p>
          <a:p>
            <a:pPr algn="ctr"/>
            <a:r>
              <a:rPr lang="en-US" sz="4000" b="1" dirty="0">
                <a:solidFill>
                  <a:schemeClr val="tx1"/>
                </a:solidFill>
              </a:rPr>
              <a:t>stakeholders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28D01127-5D9C-4C94-8F78-05D4721D113D}"/>
              </a:ext>
            </a:extLst>
          </p:cNvPr>
          <p:cNvSpPr txBox="1"/>
          <p:nvPr/>
        </p:nvSpPr>
        <p:spPr>
          <a:xfrm>
            <a:off x="14366449" y="19914304"/>
            <a:ext cx="23384822" cy="1805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</a:rPr>
              <a:t>Theme II: Mechanisms and  biomarkers linking ionising radiation to health effects</a:t>
            </a:r>
            <a:endParaRPr lang="en-GB" sz="4000" b="1" dirty="0">
              <a:solidFill>
                <a:schemeClr val="bg1"/>
              </a:solidFill>
            </a:endParaRP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0236C0C-C0D8-4E8E-88E3-D5E72A7114EF}"/>
              </a:ext>
            </a:extLst>
          </p:cNvPr>
          <p:cNvSpPr txBox="1"/>
          <p:nvPr/>
        </p:nvSpPr>
        <p:spPr>
          <a:xfrm>
            <a:off x="12937474" y="18049394"/>
            <a:ext cx="26242772" cy="1805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</a:rPr>
              <a:t>Theme I: Long-term risks  associated with ionising radiation </a:t>
            </a: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28286370-AD1A-4D68-B81D-856743186990}"/>
              </a:ext>
            </a:extLst>
          </p:cNvPr>
          <p:cNvSpPr txBox="1"/>
          <p:nvPr/>
        </p:nvSpPr>
        <p:spPr>
          <a:xfrm>
            <a:off x="12654071" y="21783133"/>
            <a:ext cx="26809578" cy="1805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</a:rPr>
              <a:t>Theme III: Radiation releases: Accidents and incidents</a:t>
            </a:r>
          </a:p>
        </p:txBody>
      </p:sp>
      <p:sp>
        <p:nvSpPr>
          <p:cNvPr id="97" name="Rectangle: Rounded Corners 96">
            <a:extLst>
              <a:ext uri="{FF2B5EF4-FFF2-40B4-BE49-F238E27FC236}">
                <a16:creationId xmlns:a16="http://schemas.microsoft.com/office/drawing/2014/main" id="{6706C9ED-B307-4518-9507-BA5A16FF6A3E}"/>
              </a:ext>
            </a:extLst>
          </p:cNvPr>
          <p:cNvSpPr/>
          <p:nvPr/>
        </p:nvSpPr>
        <p:spPr>
          <a:xfrm>
            <a:off x="7179006" y="23697098"/>
            <a:ext cx="40115319" cy="1548000"/>
          </a:xfrm>
          <a:prstGeom prst="roundRect">
            <a:avLst/>
          </a:prstGeom>
          <a:solidFill>
            <a:srgbClr val="97D5D2">
              <a:alpha val="2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6" spcCol="1080000" rtlCol="0" anchor="ctr"/>
          <a:lstStyle/>
          <a:p>
            <a:endParaRPr lang="en-GB" sz="4000" b="1" dirty="0">
              <a:solidFill>
                <a:srgbClr val="7F7F7F"/>
              </a:solidFill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0C016564-191D-4ACE-9547-5069BE5E225E}"/>
              </a:ext>
            </a:extLst>
          </p:cNvPr>
          <p:cNvSpPr txBox="1"/>
          <p:nvPr/>
        </p:nvSpPr>
        <p:spPr>
          <a:xfrm>
            <a:off x="15212411" y="23611467"/>
            <a:ext cx="21766051" cy="180521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4000" b="1" dirty="0">
                <a:solidFill>
                  <a:schemeClr val="bg1"/>
                </a:solidFill>
              </a:rPr>
              <a:t>Theme IV: Effects of non- ionising radiation exposure and health</a:t>
            </a:r>
          </a:p>
        </p:txBody>
      </p:sp>
      <p:sp>
        <p:nvSpPr>
          <p:cNvPr id="247" name="Rectangle: Rounded Corners 246">
            <a:extLst>
              <a:ext uri="{FF2B5EF4-FFF2-40B4-BE49-F238E27FC236}">
                <a16:creationId xmlns:a16="http://schemas.microsoft.com/office/drawing/2014/main" id="{78B583DD-B0FB-4565-A577-D6D0FA6294D9}"/>
              </a:ext>
            </a:extLst>
          </p:cNvPr>
          <p:cNvSpPr/>
          <p:nvPr/>
        </p:nvSpPr>
        <p:spPr>
          <a:xfrm>
            <a:off x="30080756" y="13871154"/>
            <a:ext cx="5267816" cy="4098880"/>
          </a:xfrm>
          <a:prstGeom prst="roundRect">
            <a:avLst/>
          </a:prstGeom>
          <a:solidFill>
            <a:srgbClr val="92D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Information in plain English</a:t>
            </a:r>
          </a:p>
        </p:txBody>
      </p:sp>
      <p:sp>
        <p:nvSpPr>
          <p:cNvPr id="146" name="Rectangle: Rounded Corners 145">
            <a:extLst>
              <a:ext uri="{FF2B5EF4-FFF2-40B4-BE49-F238E27FC236}">
                <a16:creationId xmlns:a16="http://schemas.microsoft.com/office/drawing/2014/main" id="{14C8C1DB-5377-4517-99C0-70B4E7EFF0AF}"/>
              </a:ext>
            </a:extLst>
          </p:cNvPr>
          <p:cNvSpPr/>
          <p:nvPr/>
        </p:nvSpPr>
        <p:spPr>
          <a:xfrm>
            <a:off x="27535803" y="3838585"/>
            <a:ext cx="6408000" cy="358892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Policy change</a:t>
            </a:r>
          </a:p>
        </p:txBody>
      </p:sp>
      <p:sp>
        <p:nvSpPr>
          <p:cNvPr id="147" name="Rectangle: Rounded Corners 146">
            <a:extLst>
              <a:ext uri="{FF2B5EF4-FFF2-40B4-BE49-F238E27FC236}">
                <a16:creationId xmlns:a16="http://schemas.microsoft.com/office/drawing/2014/main" id="{9B991233-8238-4799-B0AF-81A7621D2B45}"/>
              </a:ext>
            </a:extLst>
          </p:cNvPr>
          <p:cNvSpPr/>
          <p:nvPr/>
        </p:nvSpPr>
        <p:spPr>
          <a:xfrm>
            <a:off x="6696037" y="2336039"/>
            <a:ext cx="6408000" cy="1214852"/>
          </a:xfrm>
          <a:prstGeom prst="roundRect">
            <a:avLst/>
          </a:prstGeom>
          <a:solidFill>
            <a:srgbClr val="D6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Societal impact</a:t>
            </a:r>
          </a:p>
        </p:txBody>
      </p:sp>
      <p:sp>
        <p:nvSpPr>
          <p:cNvPr id="148" name="Rectangle: Rounded Corners 147">
            <a:extLst>
              <a:ext uri="{FF2B5EF4-FFF2-40B4-BE49-F238E27FC236}">
                <a16:creationId xmlns:a16="http://schemas.microsoft.com/office/drawing/2014/main" id="{525FD019-BB32-4ED5-A7FD-7A4A2DDD49CA}"/>
              </a:ext>
            </a:extLst>
          </p:cNvPr>
          <p:cNvSpPr/>
          <p:nvPr/>
        </p:nvSpPr>
        <p:spPr>
          <a:xfrm>
            <a:off x="13417034" y="2336039"/>
            <a:ext cx="5223326" cy="1214852"/>
          </a:xfrm>
          <a:prstGeom prst="roundRect">
            <a:avLst/>
          </a:prstGeom>
          <a:solidFill>
            <a:srgbClr val="D6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Economic impact</a:t>
            </a:r>
          </a:p>
        </p:txBody>
      </p:sp>
      <p:sp>
        <p:nvSpPr>
          <p:cNvPr id="149" name="Rectangle: Rounded Corners 148">
            <a:extLst>
              <a:ext uri="{FF2B5EF4-FFF2-40B4-BE49-F238E27FC236}">
                <a16:creationId xmlns:a16="http://schemas.microsoft.com/office/drawing/2014/main" id="{C25C1BDD-9215-4A84-BA5E-AD43666F9C2E}"/>
              </a:ext>
            </a:extLst>
          </p:cNvPr>
          <p:cNvSpPr/>
          <p:nvPr/>
        </p:nvSpPr>
        <p:spPr>
          <a:xfrm>
            <a:off x="27535803" y="2336039"/>
            <a:ext cx="6408000" cy="1214852"/>
          </a:xfrm>
          <a:prstGeom prst="roundRect">
            <a:avLst/>
          </a:prstGeom>
          <a:solidFill>
            <a:srgbClr val="D6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Political impact</a:t>
            </a:r>
          </a:p>
        </p:txBody>
      </p:sp>
      <p:sp>
        <p:nvSpPr>
          <p:cNvPr id="150" name="Rectangle: Rounded Corners 149">
            <a:extLst>
              <a:ext uri="{FF2B5EF4-FFF2-40B4-BE49-F238E27FC236}">
                <a16:creationId xmlns:a16="http://schemas.microsoft.com/office/drawing/2014/main" id="{3FD178A4-8859-4C0A-ACEF-639C5BD53F35}"/>
              </a:ext>
            </a:extLst>
          </p:cNvPr>
          <p:cNvSpPr/>
          <p:nvPr/>
        </p:nvSpPr>
        <p:spPr>
          <a:xfrm>
            <a:off x="13417034" y="3838585"/>
            <a:ext cx="5223326" cy="358892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Healthcare cost savings. </a:t>
            </a:r>
          </a:p>
          <a:p>
            <a:pPr algn="ctr"/>
            <a:r>
              <a:rPr lang="en-GB" sz="4000" b="1" dirty="0">
                <a:solidFill>
                  <a:schemeClr val="tx1"/>
                </a:solidFill>
              </a:rPr>
              <a:t>Cost-effectiveness of mitigation, control and/or intervention</a:t>
            </a:r>
          </a:p>
        </p:txBody>
      </p:sp>
      <p:sp>
        <p:nvSpPr>
          <p:cNvPr id="151" name="Rectangle: Rounded Corners 150">
            <a:extLst>
              <a:ext uri="{FF2B5EF4-FFF2-40B4-BE49-F238E27FC236}">
                <a16:creationId xmlns:a16="http://schemas.microsoft.com/office/drawing/2014/main" id="{F87C8905-0C75-43BE-9C24-8F79BB5AA03E}"/>
              </a:ext>
            </a:extLst>
          </p:cNvPr>
          <p:cNvSpPr/>
          <p:nvPr/>
        </p:nvSpPr>
        <p:spPr>
          <a:xfrm>
            <a:off x="6696037" y="3838585"/>
            <a:ext cx="6408000" cy="358892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Reduced health burden from radiation threats and hazards</a:t>
            </a:r>
          </a:p>
        </p:txBody>
      </p:sp>
      <p:sp>
        <p:nvSpPr>
          <p:cNvPr id="152" name="Rectangle: Rounded Corners 151">
            <a:extLst>
              <a:ext uri="{FF2B5EF4-FFF2-40B4-BE49-F238E27FC236}">
                <a16:creationId xmlns:a16="http://schemas.microsoft.com/office/drawing/2014/main" id="{BE6F42E5-2E52-4B1B-82CD-ECD567F5A50D}"/>
              </a:ext>
            </a:extLst>
          </p:cNvPr>
          <p:cNvSpPr/>
          <p:nvPr/>
        </p:nvSpPr>
        <p:spPr>
          <a:xfrm>
            <a:off x="34154910" y="2336039"/>
            <a:ext cx="6408000" cy="1214852"/>
          </a:xfrm>
          <a:prstGeom prst="roundRect">
            <a:avLst/>
          </a:prstGeom>
          <a:solidFill>
            <a:srgbClr val="D6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Scientific impact</a:t>
            </a:r>
          </a:p>
        </p:txBody>
      </p:sp>
      <p:sp>
        <p:nvSpPr>
          <p:cNvPr id="153" name="Rectangle: Rounded Corners 152">
            <a:extLst>
              <a:ext uri="{FF2B5EF4-FFF2-40B4-BE49-F238E27FC236}">
                <a16:creationId xmlns:a16="http://schemas.microsoft.com/office/drawing/2014/main" id="{E3C9DCEC-E30B-4C8A-AF81-B138AD900CA0}"/>
              </a:ext>
            </a:extLst>
          </p:cNvPr>
          <p:cNvSpPr/>
          <p:nvPr/>
        </p:nvSpPr>
        <p:spPr>
          <a:xfrm>
            <a:off x="40749197" y="2336039"/>
            <a:ext cx="6408000" cy="1214852"/>
          </a:xfrm>
          <a:prstGeom prst="roundRect">
            <a:avLst/>
          </a:prstGeom>
          <a:solidFill>
            <a:srgbClr val="D6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Environmental impact</a:t>
            </a:r>
          </a:p>
        </p:txBody>
      </p:sp>
      <p:sp>
        <p:nvSpPr>
          <p:cNvPr id="154" name="Rectangle: Rounded Corners 153">
            <a:extLst>
              <a:ext uri="{FF2B5EF4-FFF2-40B4-BE49-F238E27FC236}">
                <a16:creationId xmlns:a16="http://schemas.microsoft.com/office/drawing/2014/main" id="{F6250117-9D09-4CFB-8C70-F8DD3B551779}"/>
              </a:ext>
            </a:extLst>
          </p:cNvPr>
          <p:cNvSpPr/>
          <p:nvPr/>
        </p:nvSpPr>
        <p:spPr>
          <a:xfrm>
            <a:off x="34154910" y="3838585"/>
            <a:ext cx="6408000" cy="358892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Contribution to evidence base</a:t>
            </a:r>
          </a:p>
        </p:txBody>
      </p:sp>
      <p:sp>
        <p:nvSpPr>
          <p:cNvPr id="155" name="Rectangle: Rounded Corners 154">
            <a:extLst>
              <a:ext uri="{FF2B5EF4-FFF2-40B4-BE49-F238E27FC236}">
                <a16:creationId xmlns:a16="http://schemas.microsoft.com/office/drawing/2014/main" id="{8638222C-E5C9-4161-98D2-FF188D2C12A9}"/>
              </a:ext>
            </a:extLst>
          </p:cNvPr>
          <p:cNvSpPr/>
          <p:nvPr/>
        </p:nvSpPr>
        <p:spPr>
          <a:xfrm>
            <a:off x="40749197" y="3838585"/>
            <a:ext cx="6408000" cy="358892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Adoption of interventions to protect the environment </a:t>
            </a:r>
          </a:p>
        </p:txBody>
      </p:sp>
      <p:sp>
        <p:nvSpPr>
          <p:cNvPr id="156" name="Rectangle: Rounded Corners 155">
            <a:extLst>
              <a:ext uri="{FF2B5EF4-FFF2-40B4-BE49-F238E27FC236}">
                <a16:creationId xmlns:a16="http://schemas.microsoft.com/office/drawing/2014/main" id="{15CB2A1E-30B9-4687-990C-531C3F57FF53}"/>
              </a:ext>
            </a:extLst>
          </p:cNvPr>
          <p:cNvSpPr/>
          <p:nvPr/>
        </p:nvSpPr>
        <p:spPr>
          <a:xfrm>
            <a:off x="18953357" y="3838585"/>
            <a:ext cx="6408000" cy="3588926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chemeClr val="tx1"/>
                </a:solidFill>
              </a:rPr>
              <a:t>Contribution to guidelines, regulation, risk assessment, Health and Safety</a:t>
            </a:r>
          </a:p>
        </p:txBody>
      </p:sp>
      <p:sp>
        <p:nvSpPr>
          <p:cNvPr id="157" name="Rectangle: Rounded Corners 156">
            <a:extLst>
              <a:ext uri="{FF2B5EF4-FFF2-40B4-BE49-F238E27FC236}">
                <a16:creationId xmlns:a16="http://schemas.microsoft.com/office/drawing/2014/main" id="{338E4C36-9044-42BF-836B-D832828FA089}"/>
              </a:ext>
            </a:extLst>
          </p:cNvPr>
          <p:cNvSpPr/>
          <p:nvPr/>
        </p:nvSpPr>
        <p:spPr>
          <a:xfrm>
            <a:off x="18953357" y="2336039"/>
            <a:ext cx="6408000" cy="1214852"/>
          </a:xfrm>
          <a:prstGeom prst="roundRect">
            <a:avLst/>
          </a:prstGeom>
          <a:solidFill>
            <a:srgbClr val="D67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Legislative impact</a:t>
            </a:r>
          </a:p>
        </p:txBody>
      </p:sp>
      <p:sp>
        <p:nvSpPr>
          <p:cNvPr id="158" name="Rectangle: Rounded Corners 157">
            <a:extLst>
              <a:ext uri="{FF2B5EF4-FFF2-40B4-BE49-F238E27FC236}">
                <a16:creationId xmlns:a16="http://schemas.microsoft.com/office/drawing/2014/main" id="{5119F89E-B6EC-45A0-BB94-BFA918CF9290}"/>
              </a:ext>
            </a:extLst>
          </p:cNvPr>
          <p:cNvSpPr/>
          <p:nvPr/>
        </p:nvSpPr>
        <p:spPr>
          <a:xfrm rot="16200000">
            <a:off x="36872732" y="11493416"/>
            <a:ext cx="24453300" cy="3276000"/>
          </a:xfrm>
          <a:prstGeom prst="roundRect">
            <a:avLst/>
          </a:prstGeom>
          <a:gradFill flip="none" rotWithShape="1">
            <a:gsLst>
              <a:gs pos="0">
                <a:srgbClr val="404040"/>
              </a:gs>
              <a:gs pos="50000">
                <a:srgbClr val="404040">
                  <a:tint val="44500"/>
                  <a:satMod val="160000"/>
                </a:srgbClr>
              </a:gs>
              <a:gs pos="100000">
                <a:srgbClr val="404040">
                  <a:tint val="23500"/>
                  <a:satMod val="160000"/>
                </a:srgb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4000" b="1" dirty="0">
                <a:solidFill>
                  <a:schemeClr val="tx1"/>
                </a:solidFill>
              </a:rPr>
              <a:t>Knowledge Mobilisation</a:t>
            </a:r>
          </a:p>
          <a:p>
            <a:pPr algn="ctr"/>
            <a:endParaRPr lang="en-GB" sz="4000" b="1" dirty="0">
              <a:solidFill>
                <a:schemeClr val="tx1"/>
              </a:solidFill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</a:rPr>
              <a:t>Patient and Public Involvement, Engagement and Participation</a:t>
            </a:r>
          </a:p>
          <a:p>
            <a:pPr algn="ctr"/>
            <a:endParaRPr lang="en-GB" sz="4000" b="1" dirty="0">
              <a:solidFill>
                <a:schemeClr val="tx1"/>
              </a:solidFill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</a:rPr>
              <a:t>Research Inclusion</a:t>
            </a:r>
          </a:p>
          <a:p>
            <a:pPr algn="ctr"/>
            <a:endParaRPr lang="en-GB" sz="4000" b="1" dirty="0">
              <a:solidFill>
                <a:schemeClr val="tx1"/>
              </a:solidFill>
            </a:endParaRPr>
          </a:p>
          <a:p>
            <a:pPr algn="ctr"/>
            <a:r>
              <a:rPr lang="en-GB" sz="4000" b="1" dirty="0">
                <a:solidFill>
                  <a:schemeClr val="tx1"/>
                </a:solidFill>
              </a:rPr>
              <a:t>Academic Career Development 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9A3F1601-4603-4C8D-A96C-4D64057DE8A1}"/>
              </a:ext>
            </a:extLst>
          </p:cNvPr>
          <p:cNvSpPr/>
          <p:nvPr/>
        </p:nvSpPr>
        <p:spPr>
          <a:xfrm>
            <a:off x="6375112" y="25569845"/>
            <a:ext cx="4968000" cy="25520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solidFill>
                  <a:schemeClr val="tx1"/>
                </a:solidFill>
              </a:rPr>
              <a:t>HPRU collaborators at Imperial College, Kings College, MRC Toxicology Unit, Institute of Cancer Research and UKHSA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9244F19-A388-CBCC-2772-741E72BEEFF2}"/>
              </a:ext>
            </a:extLst>
          </p:cNvPr>
          <p:cNvSpPr txBox="1"/>
          <p:nvPr/>
        </p:nvSpPr>
        <p:spPr>
          <a:xfrm>
            <a:off x="47461382" y="25567876"/>
            <a:ext cx="3276000" cy="2556000"/>
          </a:xfrm>
          <a:prstGeom prst="roundRect">
            <a:avLst/>
          </a:prstGeom>
          <a:solidFill>
            <a:schemeClr val="tx1">
              <a:lumMod val="75000"/>
              <a:lumOff val="2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400">
                <a:solidFill>
                  <a:schemeClr val="bg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GB" sz="4000" b="1" dirty="0"/>
              <a:t>Risks and Assumptions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A81BB86D-E285-37B7-F052-8D2C8DF50997}"/>
              </a:ext>
            </a:extLst>
          </p:cNvPr>
          <p:cNvSpPr/>
          <p:nvPr/>
        </p:nvSpPr>
        <p:spPr>
          <a:xfrm>
            <a:off x="31259838" y="25569845"/>
            <a:ext cx="3819381" cy="255206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Funding mechanisms that enable benefits to be shared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1BECF492-CD5A-E218-BA04-87E124EC0F18}"/>
              </a:ext>
            </a:extLst>
          </p:cNvPr>
          <p:cNvSpPr/>
          <p:nvPr/>
        </p:nvSpPr>
        <p:spPr>
          <a:xfrm>
            <a:off x="39439302" y="25569845"/>
            <a:ext cx="3819381" cy="255206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Sufficient capacity and skills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4" name="Rectangle: Rounded Corners 223">
            <a:extLst>
              <a:ext uri="{FF2B5EF4-FFF2-40B4-BE49-F238E27FC236}">
                <a16:creationId xmlns:a16="http://schemas.microsoft.com/office/drawing/2014/main" id="{9E43B52D-9275-F268-EA66-B9F0D7B7936F}"/>
              </a:ext>
            </a:extLst>
          </p:cNvPr>
          <p:cNvSpPr/>
          <p:nvPr/>
        </p:nvSpPr>
        <p:spPr>
          <a:xfrm>
            <a:off x="35349570" y="25569845"/>
            <a:ext cx="3819381" cy="255206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Sufficient capacity in partner organisations to </a:t>
            </a:r>
            <a:r>
              <a:rPr lang="en-GB" sz="3000" b="1" dirty="0">
                <a:solidFill>
                  <a:schemeClr val="tx1"/>
                </a:solidFill>
              </a:rPr>
              <a:t>engage </a:t>
            </a:r>
            <a:r>
              <a:rPr kumimoji="0" lang="en-GB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and act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5" name="Rectangle: Rounded Corners 224">
            <a:extLst>
              <a:ext uri="{FF2B5EF4-FFF2-40B4-BE49-F238E27FC236}">
                <a16:creationId xmlns:a16="http://schemas.microsoft.com/office/drawing/2014/main" id="{6BDD07D6-FA88-5EE0-0BA6-53E3F96F29FB}"/>
              </a:ext>
            </a:extLst>
          </p:cNvPr>
          <p:cNvSpPr/>
          <p:nvPr/>
        </p:nvSpPr>
        <p:spPr>
          <a:xfrm>
            <a:off x="43529035" y="25569845"/>
            <a:ext cx="3819381" cy="255206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Maintained focus </a:t>
            </a:r>
          </a:p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kumimoji="0" lang="en-GB" sz="3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(no emergency incidents)</a:t>
            </a:r>
          </a:p>
        </p:txBody>
      </p:sp>
      <p:pic>
        <p:nvPicPr>
          <p:cNvPr id="3" name="Graphic 2" descr="Users with solid fill">
            <a:extLst>
              <a:ext uri="{FF2B5EF4-FFF2-40B4-BE49-F238E27FC236}">
                <a16:creationId xmlns:a16="http://schemas.microsoft.com/office/drawing/2014/main" id="{22FA31C4-6DBC-FB5A-20A6-BBF8EFEED0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758148" y="2516882"/>
            <a:ext cx="914400" cy="914400"/>
          </a:xfrm>
          <a:prstGeom prst="rect">
            <a:avLst/>
          </a:prstGeom>
        </p:spPr>
      </p:pic>
      <p:pic>
        <p:nvPicPr>
          <p:cNvPr id="8" name="Graphic 7" descr="Pound with solid fill">
            <a:extLst>
              <a:ext uri="{FF2B5EF4-FFF2-40B4-BE49-F238E27FC236}">
                <a16:creationId xmlns:a16="http://schemas.microsoft.com/office/drawing/2014/main" id="{A9ECDF6F-7C3E-61E3-21C6-88535AE5E1A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7841512" y="2558454"/>
            <a:ext cx="720000" cy="720000"/>
          </a:xfrm>
          <a:prstGeom prst="rect">
            <a:avLst/>
          </a:prstGeom>
        </p:spPr>
      </p:pic>
      <p:pic>
        <p:nvPicPr>
          <p:cNvPr id="14" name="Graphic 13" descr="List with solid fill">
            <a:extLst>
              <a:ext uri="{FF2B5EF4-FFF2-40B4-BE49-F238E27FC236}">
                <a16:creationId xmlns:a16="http://schemas.microsoft.com/office/drawing/2014/main" id="{FBD27276-D62F-D277-0318-485B9834ED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2889953" y="2479861"/>
            <a:ext cx="914400" cy="914400"/>
          </a:xfrm>
          <a:prstGeom prst="rect">
            <a:avLst/>
          </a:prstGeom>
        </p:spPr>
      </p:pic>
      <p:pic>
        <p:nvPicPr>
          <p:cNvPr id="16" name="Graphic 15" descr="Gavel with solid fill">
            <a:extLst>
              <a:ext uri="{FF2B5EF4-FFF2-40B4-BE49-F238E27FC236}">
                <a16:creationId xmlns:a16="http://schemas.microsoft.com/office/drawing/2014/main" id="{AAEFCB8E-3139-D667-4BC2-EF098AA930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4202354" y="2503830"/>
            <a:ext cx="914400" cy="914400"/>
          </a:xfrm>
          <a:prstGeom prst="rect">
            <a:avLst/>
          </a:prstGeom>
        </p:spPr>
      </p:pic>
      <p:pic>
        <p:nvPicPr>
          <p:cNvPr id="21" name="Graphic 20" descr="Earth globe: Americas with solid fill">
            <a:extLst>
              <a:ext uri="{FF2B5EF4-FFF2-40B4-BE49-F238E27FC236}">
                <a16:creationId xmlns:a16="http://schemas.microsoft.com/office/drawing/2014/main" id="{337A1A09-8E95-EBA0-F2B2-3053870CB09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46302126" y="2458458"/>
            <a:ext cx="914400" cy="914400"/>
          </a:xfrm>
          <a:prstGeom prst="rect">
            <a:avLst/>
          </a:prstGeom>
        </p:spPr>
      </p:pic>
      <p:pic>
        <p:nvPicPr>
          <p:cNvPr id="24" name="Graphic 23" descr="Statistics with solid fill">
            <a:extLst>
              <a:ext uri="{FF2B5EF4-FFF2-40B4-BE49-F238E27FC236}">
                <a16:creationId xmlns:a16="http://schemas.microsoft.com/office/drawing/2014/main" id="{F563BD1C-4FAC-434D-9206-99A42781205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39349812" y="2534658"/>
            <a:ext cx="914400" cy="914400"/>
          </a:xfrm>
          <a:prstGeom prst="rect">
            <a:avLst/>
          </a:prstGeom>
        </p:spPr>
      </p:pic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64EFD5F-A43D-99F0-CF51-AD220B27DEC0}"/>
              </a:ext>
            </a:extLst>
          </p:cNvPr>
          <p:cNvSpPr/>
          <p:nvPr/>
        </p:nvSpPr>
        <p:spPr>
          <a:xfrm>
            <a:off x="27170106" y="25569845"/>
            <a:ext cx="3819381" cy="255206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Development of relationships with stakeholders, next-  and end-users. </a:t>
            </a:r>
            <a:endParaRPr kumimoji="0" lang="en-GB" sz="3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219A145-307A-0091-57C4-6CA3DA7957C6}"/>
              </a:ext>
            </a:extLst>
          </p:cNvPr>
          <p:cNvSpPr/>
          <p:nvPr/>
        </p:nvSpPr>
        <p:spPr>
          <a:xfrm>
            <a:off x="16684790" y="25569845"/>
            <a:ext cx="4968000" cy="25520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solidFill>
                  <a:schemeClr val="tx1"/>
                </a:solidFill>
              </a:rPr>
              <a:t>PhD Students, Early Career Researchers and other HPRU academic, UKHSA and support staff.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4B869D59-62D9-4508-0306-995EDE3C0A5C}"/>
              </a:ext>
            </a:extLst>
          </p:cNvPr>
          <p:cNvSpPr/>
          <p:nvPr/>
        </p:nvSpPr>
        <p:spPr>
          <a:xfrm>
            <a:off x="21839630" y="25569845"/>
            <a:ext cx="4968000" cy="25520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solidFill>
                  <a:schemeClr val="tx1"/>
                </a:solidFill>
              </a:rPr>
              <a:t>Major Stakeholders: Government, Academia, Arms Lenth Bodies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3D7AC18F-38EC-332C-BDED-31BE4B012537}"/>
              </a:ext>
            </a:extLst>
          </p:cNvPr>
          <p:cNvSpPr/>
          <p:nvPr/>
        </p:nvSpPr>
        <p:spPr>
          <a:xfrm>
            <a:off x="11529951" y="25569845"/>
            <a:ext cx="4968000" cy="255206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000" b="1" dirty="0">
                <a:solidFill>
                  <a:schemeClr val="tx1"/>
                </a:solidFill>
              </a:rPr>
              <a:t>Funding from National Institute of Health and Care Research </a:t>
            </a:r>
          </a:p>
        </p:txBody>
      </p:sp>
    </p:spTree>
    <p:extLst>
      <p:ext uri="{BB962C8B-B14F-4D97-AF65-F5344CB8AC3E}">
        <p14:creationId xmlns:p14="http://schemas.microsoft.com/office/powerpoint/2010/main" val="89155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ea3ac7f-db55-4cb2-b004-6383661cc36f" xsi:nil="true"/>
    <lcf76f155ced4ddcb4097134ff3c332f xmlns="9f488dcd-90b1-46d1-aa5b-ac74a5c7457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C96AA5F2ABD7478CD3495289558810" ma:contentTypeVersion="12" ma:contentTypeDescription="Create a new document." ma:contentTypeScope="" ma:versionID="f55472941bbc46d67926cd72f9eba50a">
  <xsd:schema xmlns:xsd="http://www.w3.org/2001/XMLSchema" xmlns:xs="http://www.w3.org/2001/XMLSchema" xmlns:p="http://schemas.microsoft.com/office/2006/metadata/properties" xmlns:ns2="9f488dcd-90b1-46d1-aa5b-ac74a5c74572" xmlns:ns3="dea3ac7f-db55-4cb2-b004-6383661cc36f" targetNamespace="http://schemas.microsoft.com/office/2006/metadata/properties" ma:root="true" ma:fieldsID="51cf97d18e0de7569a620e597ffb1c1c" ns2:_="" ns3:_="">
    <xsd:import namespace="9f488dcd-90b1-46d1-aa5b-ac74a5c74572"/>
    <xsd:import namespace="dea3ac7f-db55-4cb2-b004-6383661cc3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488dcd-90b1-46d1-aa5b-ac74a5c745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a3ac7f-db55-4cb2-b004-6383661cc36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be103c2-e6d4-4c7e-8aa6-58d6423349b2}" ma:internalName="TaxCatchAll" ma:showField="CatchAllData" ma:web="dea3ac7f-db55-4cb2-b004-6383661cc3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2247D1-2B34-4DBD-945A-4FAA9F3458C2}">
  <ds:schemaRefs>
    <ds:schemaRef ds:uri="c2aa0501-c341-40a5-98ab-23420fc3e837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20213B8B-A64D-4668-9D25-BE5172CA6DD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607A52-EDBC-4877-89B8-2C8D0EF61F0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4582</TotalTime>
  <Words>362</Words>
  <Application>Microsoft Office PowerPoint</Application>
  <PresentationFormat>Custom</PresentationFormat>
  <Paragraphs>62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Mableson, Hayley</dc:creator>
  <cp:lastModifiedBy>Kerry Broom</cp:lastModifiedBy>
  <cp:revision>112</cp:revision>
  <cp:lastPrinted>2019-11-20T11:18:30Z</cp:lastPrinted>
  <dcterms:created xsi:type="dcterms:W3CDTF">2019-11-15T11:46:38Z</dcterms:created>
  <dcterms:modified xsi:type="dcterms:W3CDTF">2025-09-29T14:55:52Z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0x010100BBC96AA5F2ABD7478CD3495289558810</vt:lpwstr>
  </property>
</Properties>
</file>