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86" r:id="rId3"/>
    <p:sldId id="300" r:id="rId4"/>
    <p:sldId id="292" r:id="rId5"/>
    <p:sldId id="289" r:id="rId6"/>
    <p:sldId id="520" r:id="rId7"/>
    <p:sldId id="297" r:id="rId8"/>
    <p:sldId id="527" r:id="rId9"/>
    <p:sldId id="506" r:id="rId10"/>
    <p:sldId id="459" r:id="rId11"/>
    <p:sldId id="521" r:id="rId12"/>
    <p:sldId id="507" r:id="rId13"/>
    <p:sldId id="522" r:id="rId14"/>
    <p:sldId id="509" r:id="rId15"/>
    <p:sldId id="511" r:id="rId16"/>
    <p:sldId id="510" r:id="rId17"/>
    <p:sldId id="526" r:id="rId18"/>
    <p:sldId id="528" r:id="rId19"/>
    <p:sldId id="525" r:id="rId20"/>
    <p:sldId id="502" r:id="rId21"/>
    <p:sldId id="529" r:id="rId22"/>
    <p:sldId id="523" r:id="rId23"/>
    <p:sldId id="524" r:id="rId24"/>
    <p:sldId id="504" r:id="rId25"/>
    <p:sldId id="473" r:id="rId26"/>
    <p:sldId id="530" r:id="rId27"/>
    <p:sldId id="387" r:id="rId28"/>
    <p:sldId id="452" r:id="rId29"/>
    <p:sldId id="388" r:id="rId30"/>
    <p:sldId id="409" r:id="rId31"/>
    <p:sldId id="411" r:id="rId32"/>
    <p:sldId id="455" r:id="rId33"/>
    <p:sldId id="384" r:id="rId34"/>
    <p:sldId id="456" r:id="rId35"/>
    <p:sldId id="383" r:id="rId36"/>
    <p:sldId id="516" r:id="rId37"/>
    <p:sldId id="518" r:id="rId38"/>
    <p:sldId id="519" r:id="rId39"/>
    <p:sldId id="362" r:id="rId40"/>
    <p:sldId id="364" r:id="rId41"/>
    <p:sldId id="365" r:id="rId42"/>
    <p:sldId id="513" r:id="rId43"/>
    <p:sldId id="491" r:id="rId44"/>
    <p:sldId id="433" r:id="rId45"/>
    <p:sldId id="288" r:id="rId46"/>
    <p:sldId id="39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A4F543C-811C-A047-A0AD-C14AC2A6642C}">
          <p14:sldIdLst>
            <p14:sldId id="256"/>
            <p14:sldId id="286"/>
            <p14:sldId id="300"/>
            <p14:sldId id="292"/>
            <p14:sldId id="289"/>
            <p14:sldId id="520"/>
            <p14:sldId id="297"/>
            <p14:sldId id="527"/>
            <p14:sldId id="506"/>
            <p14:sldId id="459"/>
            <p14:sldId id="521"/>
            <p14:sldId id="507"/>
            <p14:sldId id="522"/>
            <p14:sldId id="509"/>
            <p14:sldId id="511"/>
            <p14:sldId id="510"/>
            <p14:sldId id="526"/>
            <p14:sldId id="528"/>
            <p14:sldId id="525"/>
            <p14:sldId id="502"/>
            <p14:sldId id="529"/>
            <p14:sldId id="523"/>
            <p14:sldId id="524"/>
            <p14:sldId id="504"/>
            <p14:sldId id="473"/>
            <p14:sldId id="530"/>
            <p14:sldId id="387"/>
            <p14:sldId id="452"/>
            <p14:sldId id="388"/>
            <p14:sldId id="409"/>
            <p14:sldId id="411"/>
            <p14:sldId id="455"/>
            <p14:sldId id="384"/>
            <p14:sldId id="456"/>
            <p14:sldId id="383"/>
            <p14:sldId id="516"/>
            <p14:sldId id="518"/>
            <p14:sldId id="519"/>
            <p14:sldId id="362"/>
            <p14:sldId id="364"/>
            <p14:sldId id="365"/>
            <p14:sldId id="513"/>
            <p14:sldId id="491"/>
            <p14:sldId id="433"/>
            <p14:sldId id="288"/>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986CE-3CBD-4DE0-BBE4-FEC96067B044}" v="1" dt="2026-06-18T10:24:09.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0" autoAdjust="0"/>
    <p:restoredTop sz="83666" autoAdjust="0"/>
  </p:normalViewPr>
  <p:slideViewPr>
    <p:cSldViewPr snapToGrid="0" snapToObjects="1">
      <p:cViewPr varScale="1">
        <p:scale>
          <a:sx n="48" d="100"/>
          <a:sy n="48" d="100"/>
        </p:scale>
        <p:origin x="64"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ley, Francine M" userId="637482fe-cae2-40c2-8046-bc4da11c7f44" providerId="ADAL" clId="{1F84C700-CD33-4961-9DE9-C0D5D49046BD}"/>
    <pc:docChg chg="custSel modSld">
      <pc:chgData name="Heatley, Francine M" userId="637482fe-cae2-40c2-8046-bc4da11c7f44" providerId="ADAL" clId="{1F84C700-CD33-4961-9DE9-C0D5D49046BD}" dt="2026-06-18T10:24:09.864" v="81"/>
      <pc:docMkLst>
        <pc:docMk/>
      </pc:docMkLst>
      <pc:sldChg chg="addSp delSp modSp mod">
        <pc:chgData name="Heatley, Francine M" userId="637482fe-cae2-40c2-8046-bc4da11c7f44" providerId="ADAL" clId="{1F84C700-CD33-4961-9DE9-C0D5D49046BD}" dt="2026-06-18T10:24:09.864" v="81"/>
        <pc:sldMkLst>
          <pc:docMk/>
          <pc:sldMk cId="1502104314" sldId="288"/>
        </pc:sldMkLst>
        <pc:picChg chg="del">
          <ac:chgData name="Heatley, Francine M" userId="637482fe-cae2-40c2-8046-bc4da11c7f44" providerId="ADAL" clId="{1F84C700-CD33-4961-9DE9-C0D5D49046BD}" dt="2026-06-18T10:23:42.535" v="80" actId="478"/>
          <ac:picMkLst>
            <pc:docMk/>
            <pc:sldMk cId="1502104314" sldId="288"/>
            <ac:picMk id="2" creationId="{5C75DA2E-90D4-9A91-08C5-4E2F735E692D}"/>
          </ac:picMkLst>
        </pc:picChg>
        <pc:picChg chg="add mod">
          <ac:chgData name="Heatley, Francine M" userId="637482fe-cae2-40c2-8046-bc4da11c7f44" providerId="ADAL" clId="{1F84C700-CD33-4961-9DE9-C0D5D49046BD}" dt="2026-06-18T10:24:09.864" v="81"/>
          <ac:picMkLst>
            <pc:docMk/>
            <pc:sldMk cId="1502104314" sldId="288"/>
            <ac:picMk id="3" creationId="{DB51459E-D2A2-AB2D-96A4-4F3CC85B21DC}"/>
          </ac:picMkLst>
        </pc:picChg>
      </pc:sldChg>
      <pc:sldChg chg="modSp mod">
        <pc:chgData name="Heatley, Francine M" userId="637482fe-cae2-40c2-8046-bc4da11c7f44" providerId="ADAL" clId="{1F84C700-CD33-4961-9DE9-C0D5D49046BD}" dt="2026-06-18T10:23:11.818" v="11" actId="20577"/>
        <pc:sldMkLst>
          <pc:docMk/>
          <pc:sldMk cId="3052565534" sldId="297"/>
        </pc:sldMkLst>
        <pc:spChg chg="mod">
          <ac:chgData name="Heatley, Francine M" userId="637482fe-cae2-40c2-8046-bc4da11c7f44" providerId="ADAL" clId="{1F84C700-CD33-4961-9DE9-C0D5D49046BD}" dt="2026-06-18T10:23:11.818" v="11" actId="20577"/>
          <ac:spMkLst>
            <pc:docMk/>
            <pc:sldMk cId="3052565534" sldId="297"/>
            <ac:spMk id="8" creationId="{B6B0DD9C-81A9-5D49-A66E-4F90036364A7}"/>
          </ac:spMkLst>
        </pc:spChg>
      </pc:sldChg>
      <pc:sldChg chg="modSp mod">
        <pc:chgData name="Heatley, Francine M" userId="637482fe-cae2-40c2-8046-bc4da11c7f44" providerId="ADAL" clId="{1F84C700-CD33-4961-9DE9-C0D5D49046BD}" dt="2026-06-18T10:23:37.915" v="79" actId="20577"/>
        <pc:sldMkLst>
          <pc:docMk/>
          <pc:sldMk cId="2043950244" sldId="433"/>
        </pc:sldMkLst>
        <pc:spChg chg="mod">
          <ac:chgData name="Heatley, Francine M" userId="637482fe-cae2-40c2-8046-bc4da11c7f44" providerId="ADAL" clId="{1F84C700-CD33-4961-9DE9-C0D5D49046BD}" dt="2026-06-18T10:23:37.915" v="79" actId="20577"/>
          <ac:spMkLst>
            <pc:docMk/>
            <pc:sldMk cId="2043950244" sldId="433"/>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4B5B2-ED31-714B-A5D7-6F085F1AE951}" type="datetimeFigureOut">
              <a:rPr lang="en-US" smtClean="0"/>
              <a:t>6/18/2026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CFD73-BD02-BE43-BA55-AB0FE4DB7D68}" type="slidenum">
              <a:rPr lang="en-US" smtClean="0"/>
              <a:t>‹#›</a:t>
            </a:fld>
            <a:endParaRPr lang="en-US"/>
          </a:p>
        </p:txBody>
      </p:sp>
    </p:spTree>
    <p:extLst>
      <p:ext uri="{BB962C8B-B14F-4D97-AF65-F5344CB8AC3E}">
        <p14:creationId xmlns:p14="http://schemas.microsoft.com/office/powerpoint/2010/main" val="161416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1</a:t>
            </a:fld>
            <a:endParaRPr lang="en-US"/>
          </a:p>
        </p:txBody>
      </p:sp>
    </p:spTree>
    <p:extLst>
      <p:ext uri="{BB962C8B-B14F-4D97-AF65-F5344CB8AC3E}">
        <p14:creationId xmlns:p14="http://schemas.microsoft.com/office/powerpoint/2010/main" val="3640470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ask you to complete a screening log and log reasons for inclusion/non inclusion in the pre screening</a:t>
            </a:r>
            <a:r>
              <a:rPr lang="en-GB" baseline="0" dirty="0"/>
              <a:t> log, and update the </a:t>
            </a:r>
            <a:r>
              <a:rPr lang="en-GB" baseline="0" dirty="0" err="1"/>
              <a:t>REDcap</a:t>
            </a:r>
            <a:r>
              <a:rPr lang="en-GB" baseline="0" dirty="0"/>
              <a:t> database regularly</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10</a:t>
            </a:fld>
            <a:endParaRPr lang="en-US" dirty="0"/>
          </a:p>
        </p:txBody>
      </p:sp>
    </p:spTree>
    <p:extLst>
      <p:ext uri="{BB962C8B-B14F-4D97-AF65-F5344CB8AC3E}">
        <p14:creationId xmlns:p14="http://schemas.microsoft.com/office/powerpoint/2010/main" val="299656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 ask you to complete a screening log and log reasons for inclusion/non inclusion in the pre screening</a:t>
            </a:r>
            <a:r>
              <a:rPr lang="en-GB" baseline="0" dirty="0"/>
              <a:t> log, and update the </a:t>
            </a:r>
            <a:r>
              <a:rPr lang="en-GB" baseline="0" dirty="0" err="1"/>
              <a:t>REDcap</a:t>
            </a:r>
            <a:r>
              <a:rPr lang="en-GB" baseline="0" dirty="0"/>
              <a:t> database regularly. Only screen those who would usually receive EDPTP for that type of operation.</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11</a:t>
            </a:fld>
            <a:endParaRPr lang="en-US" dirty="0"/>
          </a:p>
        </p:txBody>
      </p:sp>
    </p:spTree>
    <p:extLst>
      <p:ext uri="{BB962C8B-B14F-4D97-AF65-F5344CB8AC3E}">
        <p14:creationId xmlns:p14="http://schemas.microsoft.com/office/powerpoint/2010/main" val="3872943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2060"/>
                </a:solidFill>
                <a:highlight>
                  <a:srgbClr val="FFFF00"/>
                </a:highlight>
                <a:latin typeface="Arial" panose="020B0604020202020204" pitchFamily="34" charset="0"/>
                <a:cs typeface="Arial" panose="020B0604020202020204" pitchFamily="34" charset="0"/>
              </a:rPr>
              <a:t>Depending on patient and staff preference, consent can either be obtained in person, most likely on the day of procedure as the patient will be physically in the hospital. Verbally over the phone, copy of consent should posted or emailed to the patient. Electronically via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if this is indicated during screening, it will ask for email to be entered and this will allow patient to complete it online and this will be automatically transcribed into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8E3CFD73-BD02-BE43-BA55-AB0FE4DB7D68}" type="slidenum">
              <a:rPr lang="en-US" smtClean="0"/>
              <a:t>12</a:t>
            </a:fld>
            <a:endParaRPr lang="en-US"/>
          </a:p>
        </p:txBody>
      </p:sp>
    </p:spTree>
    <p:extLst>
      <p:ext uri="{BB962C8B-B14F-4D97-AF65-F5344CB8AC3E}">
        <p14:creationId xmlns:p14="http://schemas.microsoft.com/office/powerpoint/2010/main" val="4065884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2060"/>
                </a:solidFill>
                <a:highlight>
                  <a:srgbClr val="FFFF00"/>
                </a:highlight>
                <a:latin typeface="Arial" panose="020B0604020202020204" pitchFamily="34" charset="0"/>
                <a:cs typeface="Arial" panose="020B0604020202020204" pitchFamily="34" charset="0"/>
              </a:rPr>
              <a:t>Depending on patient and staff preference, consent can either be obtained in person, most likely on the day of procedure as the patient will be physically in the hospital. Verbally over the phone, copy of consent should posted or emailed to the patient. Electronically via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if this is indicated during screening, it will ask for email to be entered and this will allow patient to complete it online and this will be automatically transcribed into </a:t>
            </a:r>
            <a:r>
              <a:rPr lang="en-GB" sz="1200" dirty="0" err="1">
                <a:solidFill>
                  <a:srgbClr val="002060"/>
                </a:solidFill>
                <a:highlight>
                  <a:srgbClr val="FFFF00"/>
                </a:highlight>
                <a:latin typeface="Arial" panose="020B0604020202020204" pitchFamily="34" charset="0"/>
                <a:cs typeface="Arial" panose="020B0604020202020204" pitchFamily="34" charset="0"/>
              </a:rPr>
              <a:t>REDCap</a:t>
            </a:r>
            <a:r>
              <a:rPr lang="en-GB" sz="1200" dirty="0">
                <a:solidFill>
                  <a:srgbClr val="002060"/>
                </a:solidFill>
                <a:highlight>
                  <a:srgbClr val="FFFF00"/>
                </a:highlight>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8E3CFD73-BD02-BE43-BA55-AB0FE4DB7D68}" type="slidenum">
              <a:rPr lang="en-US" smtClean="0"/>
              <a:t>13</a:t>
            </a:fld>
            <a:endParaRPr lang="en-US"/>
          </a:p>
        </p:txBody>
      </p:sp>
    </p:spTree>
    <p:extLst>
      <p:ext uri="{BB962C8B-B14F-4D97-AF65-F5344CB8AC3E}">
        <p14:creationId xmlns:p14="http://schemas.microsoft.com/office/powerpoint/2010/main" val="127060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14</a:t>
            </a:fld>
            <a:endParaRPr lang="en-US"/>
          </a:p>
        </p:txBody>
      </p:sp>
    </p:spTree>
    <p:extLst>
      <p:ext uri="{BB962C8B-B14F-4D97-AF65-F5344CB8AC3E}">
        <p14:creationId xmlns:p14="http://schemas.microsoft.com/office/powerpoint/2010/main" val="245418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Randomisation can only be complete once the consent and eligibility form is fully complete. You will also need to complete the surgical speciality as randomisation will be stratified by </a:t>
            </a:r>
            <a:r>
              <a:rPr lang="en-GB" dirty="0" err="1"/>
              <a:t>this.Click</a:t>
            </a:r>
            <a:r>
              <a:rPr lang="en-GB" dirty="0"/>
              <a:t> yes to randomise now and the allocation will appear on the next screen </a:t>
            </a:r>
            <a:endParaRPr lang="en-US" dirty="0"/>
          </a:p>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15</a:t>
            </a:fld>
            <a:endParaRPr lang="en-US"/>
          </a:p>
        </p:txBody>
      </p:sp>
    </p:spTree>
    <p:extLst>
      <p:ext uri="{BB962C8B-B14F-4D97-AF65-F5344CB8AC3E}">
        <p14:creationId xmlns:p14="http://schemas.microsoft.com/office/powerpoint/2010/main" val="3574561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If the patient is eligible, the baseline information can be collected.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i="1" dirty="0">
                <a:solidFill>
                  <a:srgbClr val="002060"/>
                </a:solidFill>
                <a:latin typeface="Arial" panose="020B0604020202020204" pitchFamily="34" charset="0"/>
                <a:cs typeface="Arial" panose="020B0604020202020204" pitchFamily="34" charset="0"/>
              </a:rPr>
              <a:t>This can only be collected on </a:t>
            </a:r>
            <a:r>
              <a:rPr lang="en-GB" sz="1200" b="1" i="1" u="sng" dirty="0">
                <a:solidFill>
                  <a:srgbClr val="002060"/>
                </a:solidFill>
                <a:latin typeface="Arial" panose="020B0604020202020204" pitchFamily="34" charset="0"/>
                <a:cs typeface="Arial" panose="020B0604020202020204" pitchFamily="34" charset="0"/>
              </a:rPr>
              <a:t>OR</a:t>
            </a:r>
            <a:r>
              <a:rPr lang="en-GB" sz="1200" b="1" i="1" dirty="0">
                <a:solidFill>
                  <a:srgbClr val="002060"/>
                </a:solidFill>
                <a:latin typeface="Arial" panose="020B0604020202020204" pitchFamily="34" charset="0"/>
                <a:cs typeface="Arial" panose="020B0604020202020204" pitchFamily="34" charset="0"/>
              </a:rPr>
              <a:t> prior to the day of procedure (i.e. not after the day of procedure). </a:t>
            </a: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16</a:t>
            </a:fld>
            <a:endParaRPr lang="en-US" dirty="0"/>
          </a:p>
        </p:txBody>
      </p:sp>
    </p:spTree>
    <p:extLst>
      <p:ext uri="{BB962C8B-B14F-4D97-AF65-F5344CB8AC3E}">
        <p14:creationId xmlns:p14="http://schemas.microsoft.com/office/powerpoint/2010/main" val="28332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Check if patient is in hospital that they receive EDPTP </a:t>
            </a:r>
            <a:r>
              <a:rPr lang="en-GB" sz="1200" b="0">
                <a:solidFill>
                  <a:schemeClr val="tx1"/>
                </a:solidFill>
              </a:rPr>
              <a:t>on discharge</a:t>
            </a: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17</a:t>
            </a:fld>
            <a:endParaRPr lang="en-US" dirty="0"/>
          </a:p>
        </p:txBody>
      </p:sp>
    </p:spTree>
    <p:extLst>
      <p:ext uri="{BB962C8B-B14F-4D97-AF65-F5344CB8AC3E}">
        <p14:creationId xmlns:p14="http://schemas.microsoft.com/office/powerpoint/2010/main" val="248123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18</a:t>
            </a:fld>
            <a:endParaRPr lang="en-US" dirty="0"/>
          </a:p>
        </p:txBody>
      </p:sp>
    </p:spTree>
    <p:extLst>
      <p:ext uri="{BB962C8B-B14F-4D97-AF65-F5344CB8AC3E}">
        <p14:creationId xmlns:p14="http://schemas.microsoft.com/office/powerpoint/2010/main" val="130035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19</a:t>
            </a:fld>
            <a:endParaRPr lang="en-US" dirty="0"/>
          </a:p>
        </p:txBody>
      </p:sp>
    </p:spTree>
    <p:extLst>
      <p:ext uri="{BB962C8B-B14F-4D97-AF65-F5344CB8AC3E}">
        <p14:creationId xmlns:p14="http://schemas.microsoft.com/office/powerpoint/2010/main" val="98138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2</a:t>
            </a:fld>
            <a:endParaRPr lang="en-US"/>
          </a:p>
        </p:txBody>
      </p:sp>
    </p:spTree>
    <p:extLst>
      <p:ext uri="{BB962C8B-B14F-4D97-AF65-F5344CB8AC3E}">
        <p14:creationId xmlns:p14="http://schemas.microsoft.com/office/powerpoint/2010/main" val="124264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20</a:t>
            </a:fld>
            <a:endParaRPr lang="en-US" dirty="0"/>
          </a:p>
        </p:txBody>
      </p:sp>
    </p:spTree>
    <p:extLst>
      <p:ext uri="{BB962C8B-B14F-4D97-AF65-F5344CB8AC3E}">
        <p14:creationId xmlns:p14="http://schemas.microsoft.com/office/powerpoint/2010/main" val="2897827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21</a:t>
            </a:fld>
            <a:endParaRPr lang="en-US" dirty="0"/>
          </a:p>
        </p:txBody>
      </p:sp>
    </p:spTree>
    <p:extLst>
      <p:ext uri="{BB962C8B-B14F-4D97-AF65-F5344CB8AC3E}">
        <p14:creationId xmlns:p14="http://schemas.microsoft.com/office/powerpoint/2010/main" val="2834245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endParaRPr>
          </a:p>
        </p:txBody>
      </p:sp>
      <p:sp>
        <p:nvSpPr>
          <p:cNvPr id="4" name="Slide Number Placeholder 3"/>
          <p:cNvSpPr>
            <a:spLocks noGrp="1"/>
          </p:cNvSpPr>
          <p:nvPr>
            <p:ph type="sldNum" sz="quarter" idx="10"/>
          </p:nvPr>
        </p:nvSpPr>
        <p:spPr/>
        <p:txBody>
          <a:bodyPr/>
          <a:lstStyle/>
          <a:p>
            <a:fld id="{3FBF07B2-880D-1E4E-AC35-6D34FC031052}" type="slidenum">
              <a:rPr lang="en-US" smtClean="0"/>
              <a:t>22</a:t>
            </a:fld>
            <a:endParaRPr lang="en-US" dirty="0"/>
          </a:p>
        </p:txBody>
      </p:sp>
    </p:spTree>
    <p:extLst>
      <p:ext uri="{BB962C8B-B14F-4D97-AF65-F5344CB8AC3E}">
        <p14:creationId xmlns:p14="http://schemas.microsoft.com/office/powerpoint/2010/main" val="327704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If a participant reports that they have been diagnosed with the DVT or PE outside the trial DVT scan we ask that it is image confirmed (this should have happened as part of standard care). Please complete the additional scan form. </a:t>
            </a:r>
          </a:p>
        </p:txBody>
      </p:sp>
      <p:sp>
        <p:nvSpPr>
          <p:cNvPr id="4" name="Slide Number Placeholder 3"/>
          <p:cNvSpPr>
            <a:spLocks noGrp="1"/>
          </p:cNvSpPr>
          <p:nvPr>
            <p:ph type="sldNum" sz="quarter" idx="10"/>
          </p:nvPr>
        </p:nvSpPr>
        <p:spPr/>
        <p:txBody>
          <a:bodyPr/>
          <a:lstStyle/>
          <a:p>
            <a:fld id="{3FBF07B2-880D-1E4E-AC35-6D34FC031052}" type="slidenum">
              <a:rPr lang="en-US" smtClean="0"/>
              <a:t>23</a:t>
            </a:fld>
            <a:endParaRPr lang="en-US" dirty="0"/>
          </a:p>
        </p:txBody>
      </p:sp>
    </p:spTree>
    <p:extLst>
      <p:ext uri="{BB962C8B-B14F-4D97-AF65-F5344CB8AC3E}">
        <p14:creationId xmlns:p14="http://schemas.microsoft.com/office/powerpoint/2010/main" val="2190817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study flowchart showing the DVT scan and central follow-up. We would ask that if a patient reports a VTE at the remote follow-up it is imaged confirmed (should be as per standard care) and that a CRF is completed to note this. </a:t>
            </a:r>
          </a:p>
        </p:txBody>
      </p:sp>
      <p:sp>
        <p:nvSpPr>
          <p:cNvPr id="4" name="Slide Number Placeholder 3"/>
          <p:cNvSpPr>
            <a:spLocks noGrp="1"/>
          </p:cNvSpPr>
          <p:nvPr>
            <p:ph type="sldNum" sz="quarter" idx="5"/>
          </p:nvPr>
        </p:nvSpPr>
        <p:spPr/>
        <p:txBody>
          <a:bodyPr/>
          <a:lstStyle/>
          <a:p>
            <a:fld id="{8E3CFD73-BD02-BE43-BA55-AB0FE4DB7D68}" type="slidenum">
              <a:rPr lang="en-US" smtClean="0"/>
              <a:t>24</a:t>
            </a:fld>
            <a:endParaRPr lang="en-US"/>
          </a:p>
        </p:txBody>
      </p:sp>
    </p:spTree>
    <p:extLst>
      <p:ext uri="{BB962C8B-B14F-4D97-AF65-F5344CB8AC3E}">
        <p14:creationId xmlns:p14="http://schemas.microsoft.com/office/powerpoint/2010/main" val="2605880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 not withdraw patients if they don’t receive their treatment allocation. All patients will be followed up unless they specifically ask not to be.</a:t>
            </a:r>
          </a:p>
        </p:txBody>
      </p:sp>
      <p:sp>
        <p:nvSpPr>
          <p:cNvPr id="4" name="Slide Number Placeholder 3"/>
          <p:cNvSpPr>
            <a:spLocks noGrp="1"/>
          </p:cNvSpPr>
          <p:nvPr>
            <p:ph type="sldNum" sz="quarter" idx="5"/>
          </p:nvPr>
        </p:nvSpPr>
        <p:spPr/>
        <p:txBody>
          <a:bodyPr/>
          <a:lstStyle/>
          <a:p>
            <a:fld id="{3FBF07B2-880D-1E4E-AC35-6D34FC031052}" type="slidenum">
              <a:rPr lang="en-US" smtClean="0"/>
              <a:t>25</a:t>
            </a:fld>
            <a:endParaRPr lang="en-US" dirty="0"/>
          </a:p>
        </p:txBody>
      </p:sp>
    </p:spTree>
    <p:extLst>
      <p:ext uri="{BB962C8B-B14F-4D97-AF65-F5344CB8AC3E}">
        <p14:creationId xmlns:p14="http://schemas.microsoft.com/office/powerpoint/2010/main" val="87235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 not withdraw patients if they don’t receive their treatment allocation. All patients will be followed up unless they specifically ask not to be.</a:t>
            </a:r>
          </a:p>
        </p:txBody>
      </p:sp>
      <p:sp>
        <p:nvSpPr>
          <p:cNvPr id="4" name="Slide Number Placeholder 3"/>
          <p:cNvSpPr>
            <a:spLocks noGrp="1"/>
          </p:cNvSpPr>
          <p:nvPr>
            <p:ph type="sldNum" sz="quarter" idx="5"/>
          </p:nvPr>
        </p:nvSpPr>
        <p:spPr/>
        <p:txBody>
          <a:bodyPr/>
          <a:lstStyle/>
          <a:p>
            <a:fld id="{3FBF07B2-880D-1E4E-AC35-6D34FC031052}" type="slidenum">
              <a:rPr lang="en-US" smtClean="0"/>
              <a:t>26</a:t>
            </a:fld>
            <a:endParaRPr lang="en-US" dirty="0"/>
          </a:p>
        </p:txBody>
      </p:sp>
    </p:spTree>
    <p:extLst>
      <p:ext uri="{BB962C8B-B14F-4D97-AF65-F5344CB8AC3E}">
        <p14:creationId xmlns:p14="http://schemas.microsoft.com/office/powerpoint/2010/main" val="292193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none" dirty="0">
                <a:solidFill>
                  <a:srgbClr val="002060"/>
                </a:solidFill>
                <a:latin typeface="Arial" panose="020B0604020202020204" pitchFamily="34" charset="0"/>
                <a:cs typeface="Arial" panose="020B0604020202020204" pitchFamily="34" charset="0"/>
              </a:rPr>
              <a:t>Only AEs related to the GCS will be collected, if the site is randomised to GCS arm. (patients reported). But If you become aware of any AE please complete the AE form on </a:t>
            </a:r>
            <a:r>
              <a:rPr lang="en-GB" sz="1200" b="0" u="none" dirty="0" err="1">
                <a:solidFill>
                  <a:srgbClr val="002060"/>
                </a:solidFill>
                <a:latin typeface="Arial" panose="020B0604020202020204" pitchFamily="34" charset="0"/>
                <a:cs typeface="Arial" panose="020B0604020202020204" pitchFamily="34" charset="0"/>
              </a:rPr>
              <a:t>REDCap</a:t>
            </a:r>
            <a:r>
              <a:rPr lang="en-GB" sz="1200" b="0" u="none" dirty="0">
                <a:solidFill>
                  <a:srgbClr val="002060"/>
                </a:solidFill>
                <a:latin typeface="Arial" panose="020B0604020202020204" pitchFamily="34" charset="0"/>
                <a:cs typeface="Arial" panose="020B0604020202020204" pitchFamily="34" charset="0"/>
              </a:rPr>
              <a:t> </a:t>
            </a:r>
          </a:p>
          <a:p>
            <a:endParaRPr lang="en-GB" sz="1200" b="1" u="sng"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BF07B2-880D-1E4E-AC35-6D34FC031052}" type="slidenum">
              <a:rPr lang="en-US" smtClean="0"/>
              <a:t>27</a:t>
            </a:fld>
            <a:endParaRPr lang="en-US" dirty="0"/>
          </a:p>
        </p:txBody>
      </p:sp>
    </p:spTree>
    <p:extLst>
      <p:ext uri="{BB962C8B-B14F-4D97-AF65-F5344CB8AC3E}">
        <p14:creationId xmlns:p14="http://schemas.microsoft.com/office/powerpoint/2010/main" val="505162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BF07B2-880D-1E4E-AC35-6D34FC031052}" type="slidenum">
              <a:rPr lang="en-US" smtClean="0"/>
              <a:t>28</a:t>
            </a:fld>
            <a:endParaRPr lang="en-US" dirty="0"/>
          </a:p>
        </p:txBody>
      </p:sp>
    </p:spTree>
    <p:extLst>
      <p:ext uri="{BB962C8B-B14F-4D97-AF65-F5344CB8AC3E}">
        <p14:creationId xmlns:p14="http://schemas.microsoft.com/office/powerpoint/2010/main" val="2297037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BF07B2-880D-1E4E-AC35-6D34FC031052}" type="slidenum">
              <a:rPr lang="en-US" smtClean="0"/>
              <a:t>29</a:t>
            </a:fld>
            <a:endParaRPr lang="en-US" dirty="0"/>
          </a:p>
        </p:txBody>
      </p:sp>
    </p:spTree>
    <p:extLst>
      <p:ext uri="{BB962C8B-B14F-4D97-AF65-F5344CB8AC3E}">
        <p14:creationId xmlns:p14="http://schemas.microsoft.com/office/powerpoint/2010/main" val="128140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You probably all know this but Graduated compression stockings (GCS), also known by the brand name TED Stocking comes in different </a:t>
            </a:r>
            <a:r>
              <a:rPr lang="en-GB" sz="1200" dirty="0" err="1">
                <a:effectLst/>
                <a:latin typeface="Arial" panose="020B0604020202020204" pitchFamily="34" charset="0"/>
                <a:ea typeface="Times New Roman" panose="02020603050405020304" pitchFamily="18" charset="0"/>
              </a:rPr>
              <a:t>color</a:t>
            </a:r>
            <a:r>
              <a:rPr lang="en-GB" sz="1200" dirty="0">
                <a:effectLst/>
                <a:latin typeface="Arial" panose="020B0604020202020204" pitchFamily="34" charset="0"/>
                <a:ea typeface="Times New Roman" panose="02020603050405020304" pitchFamily="18" charset="0"/>
              </a:rPr>
              <a:t> and size.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TED stockings tend to be not that well fitting and takes a lot of nursing time trying to get these fitted appropriately. </a:t>
            </a:r>
          </a:p>
          <a:p>
            <a:endParaRPr lang="en-GB" dirty="0"/>
          </a:p>
        </p:txBody>
      </p:sp>
      <p:sp>
        <p:nvSpPr>
          <p:cNvPr id="4" name="Slide Number Placeholder 3"/>
          <p:cNvSpPr>
            <a:spLocks noGrp="1"/>
          </p:cNvSpPr>
          <p:nvPr>
            <p:ph type="sldNum" sz="quarter" idx="5"/>
          </p:nvPr>
        </p:nvSpPr>
        <p:spPr/>
        <p:txBody>
          <a:bodyPr/>
          <a:lstStyle/>
          <a:p>
            <a:fld id="{8E3CFD73-BD02-BE43-BA55-AB0FE4DB7D68}" type="slidenum">
              <a:rPr lang="en-US" smtClean="0"/>
              <a:t>3</a:t>
            </a:fld>
            <a:endParaRPr lang="en-US"/>
          </a:p>
        </p:txBody>
      </p:sp>
    </p:spTree>
    <p:extLst>
      <p:ext uri="{BB962C8B-B14F-4D97-AF65-F5344CB8AC3E}">
        <p14:creationId xmlns:p14="http://schemas.microsoft.com/office/powerpoint/2010/main" val="2482651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Causalit</a:t>
            </a:r>
            <a:r>
              <a:rPr lang="en-GB" baseline="0" dirty="0"/>
              <a:t>y of the AE will be determined, according to these definitions </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30</a:t>
            </a:fld>
            <a:endParaRPr lang="en-US" dirty="0"/>
          </a:p>
        </p:txBody>
      </p:sp>
    </p:spTree>
    <p:extLst>
      <p:ext uri="{BB962C8B-B14F-4D97-AF65-F5344CB8AC3E}">
        <p14:creationId xmlns:p14="http://schemas.microsoft.com/office/powerpoint/2010/main" val="3292541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SAEs should to be entered onto the </a:t>
            </a:r>
            <a:r>
              <a:rPr lang="en-GB" dirty="0" err="1"/>
              <a:t>REDCap</a:t>
            </a:r>
            <a:r>
              <a:rPr lang="en-GB" dirty="0"/>
              <a:t> system within 24 hours knowledge of the event. </a:t>
            </a:r>
          </a:p>
          <a:p>
            <a:r>
              <a:rPr lang="en-GB" dirty="0"/>
              <a:t>There is a paper SAE form in the CRFs if </a:t>
            </a:r>
            <a:r>
              <a:rPr lang="en-GB" dirty="0" err="1"/>
              <a:t>REDCap</a:t>
            </a:r>
            <a:r>
              <a:rPr lang="en-GB" dirty="0"/>
              <a:t> is unavailable.</a:t>
            </a:r>
          </a:p>
          <a:p>
            <a:r>
              <a:rPr lang="en-GB" dirty="0"/>
              <a:t>The PI must assign causality. </a:t>
            </a:r>
          </a:p>
        </p:txBody>
      </p:sp>
      <p:sp>
        <p:nvSpPr>
          <p:cNvPr id="4" name="Slide Number Placeholder 3"/>
          <p:cNvSpPr>
            <a:spLocks noGrp="1"/>
          </p:cNvSpPr>
          <p:nvPr>
            <p:ph type="sldNum" sz="quarter" idx="5"/>
          </p:nvPr>
        </p:nvSpPr>
        <p:spPr/>
        <p:txBody>
          <a:bodyPr/>
          <a:lstStyle/>
          <a:p>
            <a:fld id="{3FBF07B2-880D-1E4E-AC35-6D34FC031052}" type="slidenum">
              <a:rPr lang="en-US" smtClean="0"/>
              <a:t>31</a:t>
            </a:fld>
            <a:endParaRPr lang="en-US" dirty="0"/>
          </a:p>
        </p:txBody>
      </p:sp>
    </p:spTree>
    <p:extLst>
      <p:ext uri="{BB962C8B-B14F-4D97-AF65-F5344CB8AC3E}">
        <p14:creationId xmlns:p14="http://schemas.microsoft.com/office/powerpoint/2010/main" val="1026035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Protocol deviation occurs when a process or criteria has bot been actioned in line with approved protocol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protocol violation occurs when there is a consistent variation in practice from the defined protocol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Both protocol deviation and violations needs to be reported on the </a:t>
            </a:r>
            <a:r>
              <a:rPr lang="en-GB" dirty="0" err="1"/>
              <a:t>REDCap</a:t>
            </a:r>
            <a:r>
              <a:rPr lang="en-GB" dirty="0"/>
              <a:t> database as soon as you are aware of the event.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32</a:t>
            </a:fld>
            <a:endParaRPr lang="en-US" dirty="0"/>
          </a:p>
        </p:txBody>
      </p:sp>
    </p:spTree>
    <p:extLst>
      <p:ext uri="{BB962C8B-B14F-4D97-AF65-F5344CB8AC3E}">
        <p14:creationId xmlns:p14="http://schemas.microsoft.com/office/powerpoint/2010/main" val="4134185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participant should have a separate folder with the paper CRFs to be completed. </a:t>
            </a:r>
          </a:p>
          <a:p>
            <a:r>
              <a:rPr lang="en-GB" dirty="0"/>
              <a:t>All source data must be filed in this folder.</a:t>
            </a:r>
          </a:p>
          <a:p>
            <a:r>
              <a:rPr lang="en-GB" dirty="0"/>
              <a:t>Any corrections / changes to source data must be initialled and dated.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33</a:t>
            </a:fld>
            <a:endParaRPr lang="en-US" dirty="0"/>
          </a:p>
        </p:txBody>
      </p:sp>
    </p:spTree>
    <p:extLst>
      <p:ext uri="{BB962C8B-B14F-4D97-AF65-F5344CB8AC3E}">
        <p14:creationId xmlns:p14="http://schemas.microsoft.com/office/powerpoint/2010/main" val="2244761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ISF will be reviewed at monitoring visits so please ensure these documents are kept up-to-date</a:t>
            </a:r>
          </a:p>
          <a:p>
            <a:r>
              <a:rPr lang="en-GB" dirty="0"/>
              <a:t>Each study staff member listed on the delegation log must complete a training log which will need updating if any documents are updated.</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34</a:t>
            </a:fld>
            <a:endParaRPr lang="en-US" dirty="0"/>
          </a:p>
        </p:txBody>
      </p:sp>
    </p:spTree>
    <p:extLst>
      <p:ext uri="{BB962C8B-B14F-4D97-AF65-F5344CB8AC3E}">
        <p14:creationId xmlns:p14="http://schemas.microsoft.com/office/powerpoint/2010/main" val="1526056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REDCap</a:t>
            </a:r>
            <a:r>
              <a:rPr lang="en-GB" dirty="0"/>
              <a:t> system is being used as the eCRF. Individual access will be granted once the site is activated</a:t>
            </a:r>
            <a:br>
              <a:rPr lang="en-GB" dirty="0"/>
            </a:br>
            <a:r>
              <a:rPr lang="en-GB" dirty="0"/>
              <a:t>There is a </a:t>
            </a:r>
            <a:r>
              <a:rPr lang="en-GB" dirty="0" err="1"/>
              <a:t>REDCap</a:t>
            </a:r>
            <a:r>
              <a:rPr lang="en-GB" dirty="0"/>
              <a:t> guide included in the site file. </a:t>
            </a:r>
          </a:p>
          <a:p>
            <a:endParaRPr lang="en-GB" dirty="0"/>
          </a:p>
          <a:p>
            <a:r>
              <a:rPr lang="en-GB" dirty="0"/>
              <a:t>Ask if site</a:t>
            </a:r>
            <a:r>
              <a:rPr lang="en-GB" baseline="0" dirty="0"/>
              <a:t> is familiar with </a:t>
            </a:r>
            <a:r>
              <a:rPr lang="en-GB" baseline="0" dirty="0" err="1"/>
              <a:t>REDcap</a:t>
            </a:r>
            <a:r>
              <a:rPr lang="en-GB" baseline="0" dirty="0"/>
              <a:t> database</a:t>
            </a: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35</a:t>
            </a:fld>
            <a:endParaRPr lang="en-US" dirty="0"/>
          </a:p>
        </p:txBody>
      </p:sp>
    </p:spTree>
    <p:extLst>
      <p:ext uri="{BB962C8B-B14F-4D97-AF65-F5344CB8AC3E}">
        <p14:creationId xmlns:p14="http://schemas.microsoft.com/office/powerpoint/2010/main" val="2062940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36</a:t>
            </a:fld>
            <a:endParaRPr lang="en-US" dirty="0"/>
          </a:p>
        </p:txBody>
      </p:sp>
    </p:spTree>
    <p:extLst>
      <p:ext uri="{BB962C8B-B14F-4D97-AF65-F5344CB8AC3E}">
        <p14:creationId xmlns:p14="http://schemas.microsoft.com/office/powerpoint/2010/main" val="2984640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strategies that sites have reported working well for them.</a:t>
            </a:r>
          </a:p>
          <a:p>
            <a:r>
              <a:rPr lang="en-US" dirty="0"/>
              <a:t>Things like, screening the surgical lists daily, involving as many specialties as possible , involving the VTE lead and medical directors, attending patient safety meetings to promote the study. Covering all hospitals within the trust. </a:t>
            </a:r>
          </a:p>
          <a:p>
            <a:r>
              <a:rPr lang="en-GB" b="0" i="0" dirty="0">
                <a:solidFill>
                  <a:srgbClr val="323130"/>
                </a:solidFill>
                <a:effectLst/>
                <a:latin typeface="Segoe UI" panose="020B0502040204020203" pitchFamily="34" charset="0"/>
              </a:rPr>
              <a:t>if you're having capacity issues and we can help you make an application to the CRN.</a:t>
            </a:r>
          </a:p>
          <a:p>
            <a:r>
              <a:rPr lang="en-GB" b="0" i="0" dirty="0">
                <a:solidFill>
                  <a:srgbClr val="323130"/>
                </a:solidFill>
                <a:effectLst/>
                <a:latin typeface="Segoe UI" panose="020B0502040204020203" pitchFamily="34" charset="0"/>
              </a:rPr>
              <a:t>if you are randomised to intervention please ensure to supply stockings and if you are in control arm we are happy to provide stickers for you to use </a:t>
            </a: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37</a:t>
            </a:fld>
            <a:endParaRPr lang="en-US"/>
          </a:p>
        </p:txBody>
      </p:sp>
    </p:spTree>
    <p:extLst>
      <p:ext uri="{BB962C8B-B14F-4D97-AF65-F5344CB8AC3E}">
        <p14:creationId xmlns:p14="http://schemas.microsoft.com/office/powerpoint/2010/main" val="2993759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registered with the associated PI Scheme, find more</a:t>
            </a:r>
            <a:r>
              <a:rPr lang="en-GB" baseline="0" dirty="0"/>
              <a:t> information on NIHR website or get in touch with us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38</a:t>
            </a:fld>
            <a:endParaRPr lang="en-US" dirty="0"/>
          </a:p>
        </p:txBody>
      </p:sp>
    </p:spTree>
    <p:extLst>
      <p:ext uri="{BB962C8B-B14F-4D97-AF65-F5344CB8AC3E}">
        <p14:creationId xmlns:p14="http://schemas.microsoft.com/office/powerpoint/2010/main" val="3112361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List of Sponsor responsibilities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39</a:t>
            </a:fld>
            <a:endParaRPr lang="en-US" dirty="0"/>
          </a:p>
        </p:txBody>
      </p:sp>
    </p:spTree>
    <p:extLst>
      <p:ext uri="{BB962C8B-B14F-4D97-AF65-F5344CB8AC3E}">
        <p14:creationId xmlns:p14="http://schemas.microsoft.com/office/powerpoint/2010/main" val="188811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A Cochrane Review which reported benefit for GCS included small trials (18-440 patients), only one of which was published this millennium, and many of these trials were funded by stocking manufacturers. T</a:t>
            </a:r>
            <a:r>
              <a:rPr lang="en-GB" sz="1800" dirty="0">
                <a:effectLst/>
                <a:latin typeface="Arial" panose="020B0604020202020204" pitchFamily="34" charset="0"/>
                <a:ea typeface="Times New Roman" panose="02020603050405020304" pitchFamily="18" charset="0"/>
              </a:rPr>
              <a:t>wo large recent trials that did not supports the use of GCS were excluded from this review in stroke and orthopaedic patients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2060"/>
                </a:solidFill>
                <a:latin typeface="Arial" panose="020B0604020202020204" pitchFamily="34" charset="0"/>
                <a:cs typeface="Arial" panose="020B0604020202020204" pitchFamily="34" charset="0"/>
              </a:rPr>
              <a:t>GAPS trial showed </a:t>
            </a:r>
            <a:r>
              <a:rPr lang="en-GB" sz="1800" dirty="0">
                <a:solidFill>
                  <a:srgbClr val="002060"/>
                </a:solidFill>
                <a:latin typeface="Arial" panose="020B0604020202020204" pitchFamily="34" charset="0"/>
                <a:cs typeface="Arial" panose="020B0604020202020204" pitchFamily="34" charset="0"/>
              </a:rPr>
              <a:t>No additional benefit of GCS (when combined with LMWH) compared to LMWH alone for patients who undergo elective surgery and are at moderate or high risk of venous thromboembolism. GAPs excluded high risk patients so results cannot be extrapolated.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Arial" panose="020B0604020202020204" pitchFamily="34" charset="0"/>
                <a:cs typeface="Arial" panose="020B0604020202020204" pitchFamily="34" charset="0"/>
              </a:rPr>
              <a:t>2023 Updated Systematic review from this group </a:t>
            </a:r>
            <a:r>
              <a:rPr lang="en-GB" sz="1800" dirty="0">
                <a:effectLst/>
                <a:latin typeface="Arial" panose="020B0604020202020204" pitchFamily="34" charset="0"/>
                <a:ea typeface="Times New Roman" panose="02020603050405020304" pitchFamily="18" charset="0"/>
              </a:rPr>
              <a:t>no significant differences in rates of DVT, PE and VTE-related mortality between pharmacological prophylaxis alone versus pharmacological prophylaxis with additional GCS</a:t>
            </a:r>
            <a:endParaRPr lang="en-GB"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4</a:t>
            </a:fld>
            <a:endParaRPr lang="en-US"/>
          </a:p>
        </p:txBody>
      </p:sp>
    </p:spTree>
    <p:extLst>
      <p:ext uri="{BB962C8B-B14F-4D97-AF65-F5344CB8AC3E}">
        <p14:creationId xmlns:p14="http://schemas.microsoft.com/office/powerpoint/2010/main" val="3138358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few slides are a list of the PI responsibilities: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Before activating the trial PI must ensure all hospital staff involved in the trial should have the appropriate training and experience.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Once the trial is running </a:t>
            </a:r>
            <a:r>
              <a:rPr lang="en-GB" dirty="0">
                <a:sym typeface="Wingdings" pitchFamily="2" charset="2"/>
              </a:rPr>
              <a:t> ensure all staff adhere to the protocol, manual and SOPS; communicate to all local staff within the </a:t>
            </a:r>
            <a:r>
              <a:rPr lang="en-GB" dirty="0" err="1">
                <a:sym typeface="Wingdings" pitchFamily="2" charset="2"/>
              </a:rPr>
              <a:t>center</a:t>
            </a:r>
            <a:r>
              <a:rPr lang="en-GB" dirty="0">
                <a:sym typeface="Wingdings" pitchFamily="2" charset="2"/>
              </a:rPr>
              <a:t>; ensure to update amendments and changes </a:t>
            </a:r>
            <a:endParaRPr lang="en-GB" dirty="0"/>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40</a:t>
            </a:fld>
            <a:endParaRPr lang="en-US" dirty="0"/>
          </a:p>
        </p:txBody>
      </p:sp>
    </p:spTree>
    <p:extLst>
      <p:ext uri="{BB962C8B-B14F-4D97-AF65-F5344CB8AC3E}">
        <p14:creationId xmlns:p14="http://schemas.microsoft.com/office/powerpoint/2010/main" val="4191599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note that responsibilities can be delegated but the PI has overall responsibility. </a:t>
            </a:r>
          </a:p>
          <a:p>
            <a:r>
              <a:rPr lang="en-GB" dirty="0"/>
              <a:t>The study is also registered with the Associate PI Scheme. </a:t>
            </a:r>
          </a:p>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41</a:t>
            </a:fld>
            <a:endParaRPr lang="en-US" dirty="0"/>
          </a:p>
        </p:txBody>
      </p:sp>
    </p:spTree>
    <p:extLst>
      <p:ext uri="{BB962C8B-B14F-4D97-AF65-F5344CB8AC3E}">
        <p14:creationId xmlns:p14="http://schemas.microsoft.com/office/powerpoint/2010/main" val="884569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Study sponsored by Imperial College London, run through the Edinburgh CTU.</a:t>
            </a:r>
          </a:p>
          <a:p>
            <a:r>
              <a:rPr lang="en-GB" dirty="0"/>
              <a:t>We have TMG, TSC and DMEC committee's all set-up. </a:t>
            </a:r>
          </a:p>
          <a:p>
            <a:r>
              <a:rPr lang="en-GB" dirty="0"/>
              <a:t>Funded by NIHR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42</a:t>
            </a:fld>
            <a:endParaRPr lang="en-US" dirty="0"/>
          </a:p>
        </p:txBody>
      </p:sp>
    </p:spTree>
    <p:extLst>
      <p:ext uri="{BB962C8B-B14F-4D97-AF65-F5344CB8AC3E}">
        <p14:creationId xmlns:p14="http://schemas.microsoft.com/office/powerpoint/2010/main" val="2156260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43</a:t>
            </a:fld>
            <a:endParaRPr lang="en-US" dirty="0"/>
          </a:p>
        </p:txBody>
      </p:sp>
    </p:spTree>
    <p:extLst>
      <p:ext uri="{BB962C8B-B14F-4D97-AF65-F5344CB8AC3E}">
        <p14:creationId xmlns:p14="http://schemas.microsoft.com/office/powerpoint/2010/main" val="1566271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44</a:t>
            </a:fld>
            <a:endParaRPr lang="en-US" dirty="0"/>
          </a:p>
        </p:txBody>
      </p:sp>
    </p:spTree>
    <p:extLst>
      <p:ext uri="{BB962C8B-B14F-4D97-AF65-F5344CB8AC3E}">
        <p14:creationId xmlns:p14="http://schemas.microsoft.com/office/powerpoint/2010/main" val="153025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24 months of recruitment from 1</a:t>
            </a:r>
            <a:r>
              <a:rPr lang="en-US" baseline="30000" dirty="0"/>
              <a:t>st</a:t>
            </a:r>
            <a:r>
              <a:rPr lang="en-US" dirty="0"/>
              <a:t> July 2024, 27 if we start in April as planned.</a:t>
            </a:r>
          </a:p>
        </p:txBody>
      </p:sp>
      <p:sp>
        <p:nvSpPr>
          <p:cNvPr id="4" name="Slide Number Placeholder 3"/>
          <p:cNvSpPr>
            <a:spLocks noGrp="1"/>
          </p:cNvSpPr>
          <p:nvPr>
            <p:ph type="sldNum" sz="quarter" idx="5"/>
          </p:nvPr>
        </p:nvSpPr>
        <p:spPr/>
        <p:txBody>
          <a:bodyPr/>
          <a:lstStyle/>
          <a:p>
            <a:fld id="{8E3CFD73-BD02-BE43-BA55-AB0FE4DB7D68}" type="slidenum">
              <a:rPr lang="en-US" smtClean="0"/>
              <a:t>45</a:t>
            </a:fld>
            <a:endParaRPr lang="en-US"/>
          </a:p>
        </p:txBody>
      </p:sp>
    </p:spTree>
    <p:extLst>
      <p:ext uri="{BB962C8B-B14F-4D97-AF65-F5344CB8AC3E}">
        <p14:creationId xmlns:p14="http://schemas.microsoft.com/office/powerpoint/2010/main" val="202601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FBF07B2-880D-1E4E-AC35-6D34FC031052}" type="slidenum">
              <a:rPr lang="en-US" smtClean="0"/>
              <a:t>46</a:t>
            </a:fld>
            <a:endParaRPr lang="en-US" dirty="0"/>
          </a:p>
        </p:txBody>
      </p:sp>
    </p:spTree>
    <p:extLst>
      <p:ext uri="{BB962C8B-B14F-4D97-AF65-F5344CB8AC3E}">
        <p14:creationId xmlns:p14="http://schemas.microsoft.com/office/powerpoint/2010/main" val="224992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GRACE is to </a:t>
            </a:r>
            <a:r>
              <a:rPr lang="en-GB" sz="1200" dirty="0">
                <a:solidFill>
                  <a:srgbClr val="002060"/>
                </a:solidFill>
                <a:latin typeface="Arial" panose="020B0604020202020204" pitchFamily="34" charset="0"/>
                <a:cs typeface="Arial" panose="020B0604020202020204" pitchFamily="34" charset="0"/>
              </a:rPr>
              <a:t>evaluate the potential benefit of Graduated Compression Stockings (GCS) in addition to extended duration pharmacological thromboprophylaxis (EDPTP) for elective surgical patients at highest risk of venous thromboembolism (VTE).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We will include adults 18 years and over that are undergoing surgery which requires extended (post discharge) </a:t>
            </a:r>
            <a:r>
              <a:rPr lang="en-GB" sz="1200" dirty="0" err="1">
                <a:solidFill>
                  <a:srgbClr val="002060"/>
                </a:solidFill>
                <a:latin typeface="Arial" panose="020B0604020202020204" pitchFamily="34" charset="0"/>
                <a:cs typeface="Arial" panose="020B0604020202020204" pitchFamily="34" charset="0"/>
              </a:rPr>
              <a:t>thrombopropholaxis</a:t>
            </a:r>
            <a:r>
              <a:rPr lang="en-GB" sz="1200" dirty="0">
                <a:solidFill>
                  <a:srgbClr val="002060"/>
                </a:solidFill>
                <a:latin typeface="Arial" panose="020B0604020202020204" pitchFamily="34" charset="0"/>
                <a:cs typeface="Arial" panose="020B0604020202020204" pitchFamily="34" charset="0"/>
              </a:rPr>
              <a:t>. Exclusions are Contraindications to blood thinners or GCS, anyone that requires therapeutic anticoagulation or known thrombophilia or thrombogenic disorder.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Antiplatelets are not </a:t>
            </a:r>
            <a:r>
              <a:rPr lang="en-GB" sz="1200">
                <a:solidFill>
                  <a:srgbClr val="002060"/>
                </a:solidFill>
                <a:latin typeface="Arial" panose="020B0604020202020204" pitchFamily="34" charset="0"/>
                <a:cs typeface="Arial" panose="020B0604020202020204" pitchFamily="34" charset="0"/>
              </a:rPr>
              <a:t>an exclusion and IPC is allowed.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The primary outcome is </a:t>
            </a:r>
            <a:r>
              <a:rPr lang="en-GB" sz="1200" dirty="0">
                <a:solidFill>
                  <a:srgbClr val="002060"/>
                </a:solidFill>
                <a:latin typeface="ArialMT"/>
                <a:cs typeface="Arial" panose="020B0604020202020204" pitchFamily="34" charset="0"/>
              </a:rPr>
              <a:t>Imaging-confirmed lower limb DVT with or without symptoms, or PE with symptoms, occurring up to 90 days post-surgery, secondary outcomes are mortality at 90 days, AE from GCS, adherence and safety outcome measures.</a:t>
            </a:r>
            <a:endParaRPr lang="en-GB" sz="1200" dirty="0">
              <a:solidFill>
                <a:srgbClr val="00206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5</a:t>
            </a:fld>
            <a:endParaRPr lang="en-US"/>
          </a:p>
        </p:txBody>
      </p:sp>
    </p:spTree>
    <p:extLst>
      <p:ext uri="{BB962C8B-B14F-4D97-AF65-F5344CB8AC3E}">
        <p14:creationId xmlns:p14="http://schemas.microsoft.com/office/powerpoint/2010/main" val="275159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Emergency </a:t>
            </a:r>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6</a:t>
            </a:fld>
            <a:endParaRPr lang="en-US"/>
          </a:p>
        </p:txBody>
      </p:sp>
    </p:spTree>
    <p:extLst>
      <p:ext uri="{BB962C8B-B14F-4D97-AF65-F5344CB8AC3E}">
        <p14:creationId xmlns:p14="http://schemas.microsoft.com/office/powerpoint/2010/main" val="93802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is 24 months.</a:t>
            </a:r>
          </a:p>
        </p:txBody>
      </p:sp>
      <p:sp>
        <p:nvSpPr>
          <p:cNvPr id="4" name="Slide Number Placeholder 3"/>
          <p:cNvSpPr>
            <a:spLocks noGrp="1"/>
          </p:cNvSpPr>
          <p:nvPr>
            <p:ph type="sldNum" sz="quarter" idx="5"/>
          </p:nvPr>
        </p:nvSpPr>
        <p:spPr/>
        <p:txBody>
          <a:bodyPr/>
          <a:lstStyle/>
          <a:p>
            <a:fld id="{8E3CFD73-BD02-BE43-BA55-AB0FE4DB7D68}" type="slidenum">
              <a:rPr lang="en-US" smtClean="0"/>
              <a:t>7</a:t>
            </a:fld>
            <a:endParaRPr lang="en-US"/>
          </a:p>
        </p:txBody>
      </p:sp>
    </p:spTree>
    <p:extLst>
      <p:ext uri="{BB962C8B-B14F-4D97-AF65-F5344CB8AC3E}">
        <p14:creationId xmlns:p14="http://schemas.microsoft.com/office/powerpoint/2010/main" val="212468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CFD73-BD02-BE43-BA55-AB0FE4DB7D68}" type="slidenum">
              <a:rPr lang="en-US" smtClean="0"/>
              <a:t>8</a:t>
            </a:fld>
            <a:endParaRPr lang="en-US"/>
          </a:p>
        </p:txBody>
      </p:sp>
    </p:spTree>
    <p:extLst>
      <p:ext uri="{BB962C8B-B14F-4D97-AF65-F5344CB8AC3E}">
        <p14:creationId xmlns:p14="http://schemas.microsoft.com/office/powerpoint/2010/main" val="1123756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bg1"/>
                </a:solidFill>
                <a:effectLst/>
                <a:latin typeface="Arial" panose="020B0604020202020204" pitchFamily="34" charset="0"/>
                <a:ea typeface="+mn-ea"/>
                <a:cs typeface="Arial" panose="020B0604020202020204" pitchFamily="34" charset="0"/>
              </a:rPr>
              <a:t>Research team can pre-screen preop assessment list or day care procedure list and identify eligible patients-&gt; then approach the patient or the specialty team and provide PIS to the patient (via email/post/in person) and the consent can be obtained prior to / on the day of surgery by econsent, verbal over the telephone or in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bg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8E3CFD73-BD02-BE43-BA55-AB0FE4DB7D68}" type="slidenum">
              <a:rPr lang="en-US" smtClean="0"/>
              <a:t>9</a:t>
            </a:fld>
            <a:endParaRPr lang="en-US"/>
          </a:p>
        </p:txBody>
      </p:sp>
    </p:spTree>
    <p:extLst>
      <p:ext uri="{BB962C8B-B14F-4D97-AF65-F5344CB8AC3E}">
        <p14:creationId xmlns:p14="http://schemas.microsoft.com/office/powerpoint/2010/main" val="65201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B1E0-8E80-4447-AC26-843E406CCD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6279DB-BA78-0941-BDE2-831333CD1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CB1623C-FF7C-3641-BC63-681408F5AEBD}"/>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5" name="Footer Placeholder 4">
            <a:extLst>
              <a:ext uri="{FF2B5EF4-FFF2-40B4-BE49-F238E27FC236}">
                <a16:creationId xmlns:a16="http://schemas.microsoft.com/office/drawing/2014/main" id="{775F4353-316A-E74E-80E1-89B275BBD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11E98-68A3-F64D-AE3F-9E350ABECB2D}"/>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361763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DC52-CD96-C944-85A2-E11C4D03C4F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E332AE-74F9-8747-B00B-0599A0AD51D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41E999-8136-4B4A-BE82-19B91F1B5CCC}"/>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5" name="Footer Placeholder 4">
            <a:extLst>
              <a:ext uri="{FF2B5EF4-FFF2-40B4-BE49-F238E27FC236}">
                <a16:creationId xmlns:a16="http://schemas.microsoft.com/office/drawing/2014/main" id="{55713E0B-5B97-1C4E-92DD-1A6F4E030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3A9A8-C08B-0A46-8F04-F0D168C9CDBD}"/>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235884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CD3A9-05EA-AB47-A522-A09924C894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7901D7A-7AA4-5340-BC37-54C3A59482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4106D9-8F8E-F346-B738-0770E78E9818}"/>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5" name="Footer Placeholder 4">
            <a:extLst>
              <a:ext uri="{FF2B5EF4-FFF2-40B4-BE49-F238E27FC236}">
                <a16:creationId xmlns:a16="http://schemas.microsoft.com/office/drawing/2014/main" id="{6B43DCC1-95FF-AE46-9F9A-3DE729BC5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77E5E-489D-194E-A9A6-461006BA8BCD}"/>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3723845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Content">
    <p:spTree>
      <p:nvGrpSpPr>
        <p:cNvPr id="1" name=""/>
        <p:cNvGrpSpPr/>
        <p:nvPr/>
      </p:nvGrpSpPr>
      <p:grpSpPr>
        <a:xfrm>
          <a:off x="0" y="0"/>
          <a:ext cx="0" cy="0"/>
          <a:chOff x="0" y="0"/>
          <a:chExt cx="0" cy="0"/>
        </a:xfrm>
      </p:grpSpPr>
      <p:sp>
        <p:nvSpPr>
          <p:cNvPr id="7" name="Text Placeholder 2"/>
          <p:cNvSpPr>
            <a:spLocks noGrp="1"/>
          </p:cNvSpPr>
          <p:nvPr>
            <p:ph idx="1"/>
          </p:nvPr>
        </p:nvSpPr>
        <p:spPr>
          <a:xfrm>
            <a:off x="675217" y="1416051"/>
            <a:ext cx="10857273" cy="4646529"/>
          </a:xfrm>
          <a:prstGeom prst="rect">
            <a:avLst/>
          </a:prstGeom>
        </p:spPr>
        <p:txBody>
          <a:bodyPr vert="horz" lIns="0" tIns="0" rIns="0" bIns="0" rtlCol="0">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2" name="Title 21"/>
          <p:cNvSpPr>
            <a:spLocks noGrp="1"/>
          </p:cNvSpPr>
          <p:nvPr>
            <p:ph type="title"/>
          </p:nvPr>
        </p:nvSpPr>
        <p:spPr>
          <a:xfrm>
            <a:off x="3582740" y="307475"/>
            <a:ext cx="7940843" cy="381000"/>
          </a:xfrm>
          <a:prstGeom prst="rect">
            <a:avLst/>
          </a:prstGeom>
        </p:spPr>
        <p:txBody>
          <a:bodyPr/>
          <a:lstStyle/>
          <a:p>
            <a:r>
              <a:rPr lang="en-GB"/>
              <a:t>Click to edit Master title style</a:t>
            </a:r>
            <a:endParaRPr lang="en-US"/>
          </a:p>
        </p:txBody>
      </p:sp>
      <p:sp>
        <p:nvSpPr>
          <p:cNvPr id="23" name="Date Placeholder 22"/>
          <p:cNvSpPr>
            <a:spLocks noGrp="1"/>
          </p:cNvSpPr>
          <p:nvPr>
            <p:ph type="dt" sz="half" idx="10"/>
          </p:nvPr>
        </p:nvSpPr>
        <p:spPr/>
        <p:txBody>
          <a:bodyPr/>
          <a:lstStyle>
            <a:lvl1pPr>
              <a:defRPr>
                <a:solidFill>
                  <a:schemeClr val="accent5"/>
                </a:solidFill>
              </a:defRPr>
            </a:lvl1pPr>
          </a:lstStyle>
          <a:p>
            <a:fld id="{833E6AF5-D990-45DF-82E2-E765FA23B910}" type="datetime1">
              <a:rPr lang="en-GB" smtClean="0">
                <a:solidFill>
                  <a:srgbClr val="1189AD"/>
                </a:solidFill>
              </a:rPr>
              <a:t>18/06/2026</a:t>
            </a:fld>
            <a:endParaRPr lang="en-US" dirty="0">
              <a:solidFill>
                <a:srgbClr val="1189AD"/>
              </a:solidFill>
            </a:endParaRPr>
          </a:p>
        </p:txBody>
      </p:sp>
      <p:sp>
        <p:nvSpPr>
          <p:cNvPr id="24" name="Footer Placeholder 23"/>
          <p:cNvSpPr>
            <a:spLocks noGrp="1"/>
          </p:cNvSpPr>
          <p:nvPr>
            <p:ph type="ftr" sz="quarter" idx="11"/>
          </p:nvPr>
        </p:nvSpPr>
        <p:spPr/>
        <p:txBody>
          <a:bodyPr/>
          <a:lstStyle/>
          <a:p>
            <a:r>
              <a:rPr lang="en-US" dirty="0">
                <a:solidFill>
                  <a:srgbClr val="0B2B5D"/>
                </a:solidFill>
              </a:rPr>
              <a:t>ICTU NUC-B SIV Presentation</a:t>
            </a:r>
          </a:p>
        </p:txBody>
      </p:sp>
      <p:sp>
        <p:nvSpPr>
          <p:cNvPr id="25" name="Slide Number Placeholder 24"/>
          <p:cNvSpPr>
            <a:spLocks noGrp="1"/>
          </p:cNvSpPr>
          <p:nvPr>
            <p:ph type="sldNum" sz="quarter" idx="12"/>
          </p:nvPr>
        </p:nvSpPr>
        <p:spPr/>
        <p:txBody>
          <a:bodyPr/>
          <a:lstStyle>
            <a:lvl1pPr>
              <a:defRPr>
                <a:solidFill>
                  <a:schemeClr val="accent5"/>
                </a:solidFill>
              </a:defRPr>
            </a:lvl1pPr>
          </a:lstStyle>
          <a:p>
            <a:fld id="{D66DBF57-1139-D04F-B677-BBD24669182F}" type="slidenum">
              <a:rPr lang="en-US" smtClean="0">
                <a:solidFill>
                  <a:srgbClr val="1189AD"/>
                </a:solidFill>
              </a:rPr>
              <a:pPr/>
              <a:t>‹#›</a:t>
            </a:fld>
            <a:endParaRPr lang="en-US" dirty="0">
              <a:solidFill>
                <a:srgbClr val="1189AD"/>
              </a:solidFill>
            </a:endParaRPr>
          </a:p>
        </p:txBody>
      </p:sp>
    </p:spTree>
    <p:extLst>
      <p:ext uri="{BB962C8B-B14F-4D97-AF65-F5344CB8AC3E}">
        <p14:creationId xmlns:p14="http://schemas.microsoft.com/office/powerpoint/2010/main" val="365848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1042-BCC3-884D-9B8F-898649A8A9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2C56E72-BC3D-334B-A19A-A893377658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DB4819-A383-9B47-A43C-19BC8AC827AC}"/>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5" name="Footer Placeholder 4">
            <a:extLst>
              <a:ext uri="{FF2B5EF4-FFF2-40B4-BE49-F238E27FC236}">
                <a16:creationId xmlns:a16="http://schemas.microsoft.com/office/drawing/2014/main" id="{BC8041E1-815D-BC41-961B-4644CD188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FE5D2-BEAE-D141-B725-B308526204FC}"/>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220708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6253-8ACC-E94B-BC02-7727331375F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FE5A20-1C96-4948-A1D5-E03F68EAF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ADDB9F-4634-0449-9668-D9EE1608A5F7}"/>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5" name="Footer Placeholder 4">
            <a:extLst>
              <a:ext uri="{FF2B5EF4-FFF2-40B4-BE49-F238E27FC236}">
                <a16:creationId xmlns:a16="http://schemas.microsoft.com/office/drawing/2014/main" id="{F5DFA260-0074-7948-B1CF-0F3A0BE2C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60FE3-4DEB-134A-9AB8-AFD5AF1CB052}"/>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03643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5262-6535-F74C-A0C2-3B8CC197F2B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4ECCDD-6097-C844-9C93-CB3B4CBBD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2E7FF70-8A18-CC47-B29F-86B716E5F3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829D08-18F7-9C48-9F12-A21B1BCF85AC}"/>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6" name="Footer Placeholder 5">
            <a:extLst>
              <a:ext uri="{FF2B5EF4-FFF2-40B4-BE49-F238E27FC236}">
                <a16:creationId xmlns:a16="http://schemas.microsoft.com/office/drawing/2014/main" id="{7D7C1533-76F5-1442-A7FE-AC12CBA9E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924782-390B-9441-900A-188542A38B7C}"/>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65912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5F74-0BCC-3241-BC26-33C8223E4D7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D1C9525-E944-1E4B-BC70-5B4206456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0CF3D7-B058-1F49-BD96-3DAB27EC14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4F235F9-4201-4640-A345-9EBC10168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70D9400-4FE6-3540-9E8E-EEE92BEE744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2C6F0AB-4B42-7B44-AF4C-A736A9E50FAF}"/>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8" name="Footer Placeholder 7">
            <a:extLst>
              <a:ext uri="{FF2B5EF4-FFF2-40B4-BE49-F238E27FC236}">
                <a16:creationId xmlns:a16="http://schemas.microsoft.com/office/drawing/2014/main" id="{26C61AAB-2FB8-7542-A986-46C62E2187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5A5FE4-A71C-C842-BF1C-AE2755EB58AC}"/>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85102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C712-F8CC-E94C-892F-38217883FA4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94E2FB-DDB0-5C4F-B3C0-514020949CDF}"/>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4" name="Footer Placeholder 3">
            <a:extLst>
              <a:ext uri="{FF2B5EF4-FFF2-40B4-BE49-F238E27FC236}">
                <a16:creationId xmlns:a16="http://schemas.microsoft.com/office/drawing/2014/main" id="{AE7DBF95-23BE-8C44-AFEA-0AB9CA8A0A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93E34D-928F-6B4E-93ED-33657795EC1B}"/>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77410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D53A2-6AD4-8E4C-9F74-2E22C4E93645}"/>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3" name="Footer Placeholder 2">
            <a:extLst>
              <a:ext uri="{FF2B5EF4-FFF2-40B4-BE49-F238E27FC236}">
                <a16:creationId xmlns:a16="http://schemas.microsoft.com/office/drawing/2014/main" id="{E3AED83D-4F2E-114F-AC7B-4161EC271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57DC4-4740-EE47-A54F-B06A18008E25}"/>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96389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4A74-B886-4E42-89A9-C2B874FE9F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C2A5758-9B81-5147-9E06-540D1F85B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E1830C-5CF9-7F4C-8057-93C3CF523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F91318-313C-5A44-BB0D-1159A4E3D381}"/>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6" name="Footer Placeholder 5">
            <a:extLst>
              <a:ext uri="{FF2B5EF4-FFF2-40B4-BE49-F238E27FC236}">
                <a16:creationId xmlns:a16="http://schemas.microsoft.com/office/drawing/2014/main" id="{FA0FC194-B975-4942-BD58-31A235F9C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27B7AB-42F8-9549-9CA8-47CB5C4DDB1A}"/>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55628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962C-D393-8B46-969D-5BD725B946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4FB33C-9849-B842-AECF-A4742B48B7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71DF67-76CF-364F-AA8D-4EA5F9FD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D6ADC7-DADB-514C-96EB-0809F00F6B15}"/>
              </a:ext>
            </a:extLst>
          </p:cNvPr>
          <p:cNvSpPr>
            <a:spLocks noGrp="1"/>
          </p:cNvSpPr>
          <p:nvPr>
            <p:ph type="dt" sz="half" idx="10"/>
          </p:nvPr>
        </p:nvSpPr>
        <p:spPr/>
        <p:txBody>
          <a:bodyPr/>
          <a:lstStyle/>
          <a:p>
            <a:fld id="{BFFDFDF3-4F43-7C43-B5EA-CAA79602F547}" type="datetimeFigureOut">
              <a:rPr lang="en-US" smtClean="0"/>
              <a:t>6/18/2026</a:t>
            </a:fld>
            <a:endParaRPr lang="en-US"/>
          </a:p>
        </p:txBody>
      </p:sp>
      <p:sp>
        <p:nvSpPr>
          <p:cNvPr id="6" name="Footer Placeholder 5">
            <a:extLst>
              <a:ext uri="{FF2B5EF4-FFF2-40B4-BE49-F238E27FC236}">
                <a16:creationId xmlns:a16="http://schemas.microsoft.com/office/drawing/2014/main" id="{E89F3555-B581-BB4B-8A32-13A00E12A2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CF596-D191-F04A-82BB-16BE50172C83}"/>
              </a:ext>
            </a:extLst>
          </p:cNvPr>
          <p:cNvSpPr>
            <a:spLocks noGrp="1"/>
          </p:cNvSpPr>
          <p:nvPr>
            <p:ph type="sldNum" sz="quarter" idx="12"/>
          </p:nvPr>
        </p:nvSpPr>
        <p:spPr/>
        <p:txBody>
          <a:bodyPr/>
          <a:lstStyle/>
          <a:p>
            <a:fld id="{B42D8763-7BDC-7F44-8FBE-40D6677BCA23}" type="slidenum">
              <a:rPr lang="en-US" smtClean="0"/>
              <a:t>‹#›</a:t>
            </a:fld>
            <a:endParaRPr lang="en-US"/>
          </a:p>
        </p:txBody>
      </p:sp>
    </p:spTree>
    <p:extLst>
      <p:ext uri="{BB962C8B-B14F-4D97-AF65-F5344CB8AC3E}">
        <p14:creationId xmlns:p14="http://schemas.microsoft.com/office/powerpoint/2010/main" val="127063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12C20-683A-2C4F-927D-AAE4CECDC9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448297-D9CC-BD43-803E-4E0D590FB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2B7285-7372-8842-8BA5-3BA55436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DFDF3-4F43-7C43-B5EA-CAA79602F547}" type="datetimeFigureOut">
              <a:rPr lang="en-US" smtClean="0"/>
              <a:t>6/18/2026</a:t>
            </a:fld>
            <a:endParaRPr lang="en-US"/>
          </a:p>
        </p:txBody>
      </p:sp>
      <p:sp>
        <p:nvSpPr>
          <p:cNvPr id="5" name="Footer Placeholder 4">
            <a:extLst>
              <a:ext uri="{FF2B5EF4-FFF2-40B4-BE49-F238E27FC236}">
                <a16:creationId xmlns:a16="http://schemas.microsoft.com/office/drawing/2014/main" id="{E28DCC3A-4B60-374E-A4A7-38D473F3A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ECCEED-CF57-EC47-9001-68366F63A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D8763-7BDC-7F44-8FBE-40D6677BCA23}" type="slidenum">
              <a:rPr lang="en-US" smtClean="0"/>
              <a:t>‹#›</a:t>
            </a:fld>
            <a:endParaRPr lang="en-US"/>
          </a:p>
        </p:txBody>
      </p:sp>
    </p:spTree>
    <p:extLst>
      <p:ext uri="{BB962C8B-B14F-4D97-AF65-F5344CB8AC3E}">
        <p14:creationId xmlns:p14="http://schemas.microsoft.com/office/powerpoint/2010/main" val="189504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gracetrial@imperial.ac.uk"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8" Type="http://schemas.openxmlformats.org/officeDocument/2006/relationships/hyperlink" Target="mailto:gracetrail@imperial.ac.uk" TargetMode="External"/><Relationship Id="rId3" Type="http://schemas.openxmlformats.org/officeDocument/2006/relationships/hyperlink" Target="mailto:gracetrial@imperial.ac.uk" TargetMode="External"/><Relationship Id="rId7" Type="http://schemas.openxmlformats.org/officeDocument/2006/relationships/hyperlink" Target="mailto:redcap.ectu@ed.ac.uk"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hyperlink" Target="mailto:r.lawton@imperial.ac.uk" TargetMode="External"/><Relationship Id="rId5" Type="http://schemas.openxmlformats.org/officeDocument/2006/relationships/hyperlink" Target="mailto:f.heatley@imperial.ac.uk" TargetMode="External"/><Relationship Id="rId4" Type="http://schemas.openxmlformats.org/officeDocument/2006/relationships/hyperlink" Target="mailto:a.h.davies@imperial.ac.uk" TargetMode="External"/><Relationship Id="rId9"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7D33-1FF7-C94F-86CD-EDB04D11F507}"/>
              </a:ext>
            </a:extLst>
          </p:cNvPr>
          <p:cNvSpPr>
            <a:spLocks noGrp="1"/>
          </p:cNvSpPr>
          <p:nvPr>
            <p:ph type="ctrTitle"/>
          </p:nvPr>
        </p:nvSpPr>
        <p:spPr>
          <a:xfrm>
            <a:off x="970547" y="3586522"/>
            <a:ext cx="10250905" cy="2387600"/>
          </a:xfrm>
        </p:spPr>
        <p:txBody>
          <a:bodyPr>
            <a:normAutofit fontScale="90000"/>
          </a:bodyPr>
          <a:lstStyle/>
          <a:p>
            <a:br>
              <a:rPr lang="en-GB" sz="2400" b="1" dirty="0">
                <a:solidFill>
                  <a:srgbClr val="002060"/>
                </a:solidFill>
                <a:latin typeface="Arial" panose="020B0604020202020204" pitchFamily="34" charset="0"/>
                <a:cs typeface="Arial" panose="020B0604020202020204" pitchFamily="34" charset="0"/>
              </a:rPr>
            </a:br>
            <a:r>
              <a:rPr lang="en-GB" sz="2900" b="1" dirty="0">
                <a:solidFill>
                  <a:srgbClr val="002060"/>
                </a:solidFill>
                <a:latin typeface="Arial" panose="020B0604020202020204" pitchFamily="34" charset="0"/>
                <a:cs typeface="Arial" panose="020B0604020202020204" pitchFamily="34" charset="0"/>
              </a:rPr>
              <a:t>Graduated Compression stocking as an adjunct to Extended duration pharmacological thromboprophylaxis for venous thromboembolism prevention</a:t>
            </a:r>
            <a:br>
              <a:rPr lang="en-GB" sz="2900" b="1" dirty="0">
                <a:solidFill>
                  <a:srgbClr val="002060"/>
                </a:solidFill>
                <a:latin typeface="Arial" panose="020B0604020202020204" pitchFamily="34" charset="0"/>
                <a:cs typeface="Arial" panose="020B0604020202020204" pitchFamily="34" charset="0"/>
              </a:rPr>
            </a:br>
            <a:br>
              <a:rPr lang="en-GB" sz="2900" b="1" dirty="0">
                <a:solidFill>
                  <a:srgbClr val="002060"/>
                </a:solidFill>
                <a:latin typeface="Arial" panose="020B0604020202020204" pitchFamily="34" charset="0"/>
                <a:cs typeface="Arial" panose="020B0604020202020204" pitchFamily="34" charset="0"/>
              </a:rPr>
            </a:br>
            <a:r>
              <a:rPr lang="en-GB" sz="2900" b="1" dirty="0">
                <a:solidFill>
                  <a:srgbClr val="002060"/>
                </a:solidFill>
                <a:latin typeface="Arial" panose="020B0604020202020204" pitchFamily="34" charset="0"/>
                <a:cs typeface="Arial" panose="020B0604020202020204" pitchFamily="34" charset="0"/>
              </a:rPr>
              <a:t>(The GRACE multi-centre randomised controlled trial)</a:t>
            </a:r>
            <a:br>
              <a:rPr lang="en-GB" sz="2900" b="1" dirty="0">
                <a:solidFill>
                  <a:srgbClr val="002060"/>
                </a:solidFill>
                <a:latin typeface="Arial" panose="020B0604020202020204" pitchFamily="34" charset="0"/>
                <a:cs typeface="Arial" panose="020B0604020202020204" pitchFamily="34" charset="0"/>
              </a:rPr>
            </a:br>
            <a:br>
              <a:rPr lang="en-GB" sz="2900" b="1" dirty="0">
                <a:solidFill>
                  <a:srgbClr val="002060"/>
                </a:solidFill>
                <a:latin typeface="Arial" panose="020B0604020202020204" pitchFamily="34" charset="0"/>
                <a:cs typeface="Arial" panose="020B0604020202020204" pitchFamily="34" charset="0"/>
              </a:rPr>
            </a:br>
            <a:br>
              <a:rPr lang="en-GB" sz="2900" b="1" dirty="0">
                <a:solidFill>
                  <a:srgbClr val="002060"/>
                </a:solidFill>
                <a:latin typeface="Arial" panose="020B0604020202020204" pitchFamily="34" charset="0"/>
                <a:cs typeface="Arial" panose="020B0604020202020204" pitchFamily="34" charset="0"/>
              </a:rPr>
            </a:br>
            <a:endParaRPr lang="en-GB" sz="2900" b="1" dirty="0">
              <a:solidFill>
                <a:srgbClr val="002060"/>
              </a:solidFill>
              <a:latin typeface="Arial" panose="020B0604020202020204" pitchFamily="34" charset="0"/>
              <a:cs typeface="Arial" panose="020B0604020202020204" pitchFamily="34" charset="0"/>
            </a:endParaRPr>
          </a:p>
        </p:txBody>
      </p:sp>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38450" cy="1854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a:solidFill>
                  <a:srgbClr val="00B0F0"/>
                </a:solidFill>
              </a:rPr>
            </a:br>
            <a:br>
              <a:rPr lang="en-US" sz="2200">
                <a:solidFill>
                  <a:srgbClr val="00B0F0"/>
                </a:solidFill>
              </a:rPr>
            </a:br>
            <a:endParaRPr lang="en-US" sz="2200" dirty="0">
              <a:solidFill>
                <a:srgbClr val="00B0F0"/>
              </a:solidFill>
            </a:endParaRPr>
          </a:p>
        </p:txBody>
      </p:sp>
      <p:pic>
        <p:nvPicPr>
          <p:cNvPr id="6" name="Picture 2">
            <a:extLst>
              <a:ext uri="{FF2B5EF4-FFF2-40B4-BE49-F238E27FC236}">
                <a16:creationId xmlns:a16="http://schemas.microsoft.com/office/drawing/2014/main" id="{DAAA1F38-EB8F-934F-8290-6CF09C86C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4755" y="625247"/>
            <a:ext cx="3142445" cy="562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of a person's foot&#10;&#10;Description automatically generated">
            <a:extLst>
              <a:ext uri="{FF2B5EF4-FFF2-40B4-BE49-F238E27FC236}">
                <a16:creationId xmlns:a16="http://schemas.microsoft.com/office/drawing/2014/main" id="{4204D1C4-16C0-3EC0-5FA5-567825F02589}"/>
              </a:ext>
            </a:extLst>
          </p:cNvPr>
          <p:cNvPicPr>
            <a:picLocks noChangeAspect="1"/>
          </p:cNvPicPr>
          <p:nvPr/>
        </p:nvPicPr>
        <p:blipFill>
          <a:blip r:embed="rId5"/>
          <a:stretch>
            <a:fillRect/>
          </a:stretch>
        </p:blipFill>
        <p:spPr>
          <a:xfrm>
            <a:off x="3982850" y="1226838"/>
            <a:ext cx="4761905" cy="1695238"/>
          </a:xfrm>
          <a:prstGeom prst="rect">
            <a:avLst/>
          </a:prstGeom>
        </p:spPr>
      </p:pic>
    </p:spTree>
    <p:extLst>
      <p:ext uri="{BB962C8B-B14F-4D97-AF65-F5344CB8AC3E}">
        <p14:creationId xmlns:p14="http://schemas.microsoft.com/office/powerpoint/2010/main" val="109776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550" y="1515338"/>
            <a:ext cx="11734800" cy="5112911"/>
          </a:xfrm>
        </p:spPr>
        <p:txBody>
          <a:bodyPr>
            <a:noAutofit/>
          </a:bodyPr>
          <a:lstStyle/>
          <a:p>
            <a:endParaRPr lang="en-GB" sz="3500" dirty="0">
              <a:solidFill>
                <a:srgbClr val="002060"/>
              </a:solidFill>
              <a:latin typeface="Arial" panose="020B0604020202020204" pitchFamily="34" charset="0"/>
              <a:cs typeface="Arial" panose="020B0604020202020204" pitchFamily="34" charset="0"/>
            </a:endParaRPr>
          </a:p>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Reasons for inclusion/non-inclusion will be logged anonymously along with a minimum data set of age and reason for exclusion. </a:t>
            </a:r>
          </a:p>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The anonymised pre-screening logs will be entered onto the database to monitor recruitment. </a:t>
            </a:r>
          </a:p>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Please update screening log on a regular basis (weekly)</a:t>
            </a:r>
          </a:p>
        </p:txBody>
      </p:sp>
      <p:sp>
        <p:nvSpPr>
          <p:cNvPr id="5" name="Footer Placeholder 4"/>
          <p:cNvSpPr>
            <a:spLocks noGrp="1"/>
          </p:cNvSpPr>
          <p:nvPr>
            <p:ph type="ftr" sz="quarter" idx="11"/>
          </p:nvPr>
        </p:nvSpPr>
        <p:spPr/>
        <p:txBody>
          <a:bodyPr/>
          <a:lstStyle/>
          <a:p>
            <a:r>
              <a:rPr lang="en-US" dirty="0">
                <a:solidFill>
                  <a:schemeClr val="bg1"/>
                </a:solidFill>
              </a:rPr>
              <a:t>DM PAD SIV Presentation</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10</a:t>
            </a:fld>
            <a:endParaRPr lang="en-US" dirty="0">
              <a:solidFill>
                <a:schemeClr val="bg1"/>
              </a:solidFill>
            </a:endParaRPr>
          </a:p>
        </p:txBody>
      </p:sp>
      <p:sp>
        <p:nvSpPr>
          <p:cNvPr id="8" name="Title 2"/>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Screening</a:t>
            </a:r>
            <a:br>
              <a:rPr lang="en-GB" sz="4000" b="1" dirty="0">
                <a:solidFill>
                  <a:srgbClr val="002060"/>
                </a:solidFill>
                <a:latin typeface="Arial" panose="020B0604020202020204" pitchFamily="34" charset="0"/>
                <a:cs typeface="Arial" panose="020B0604020202020204" pitchFamily="34" charset="0"/>
              </a:rPr>
            </a:br>
            <a:endParaRPr lang="en-GB"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90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schemeClr val="bg1"/>
                </a:solidFill>
              </a:rPr>
              <a:t>DM PAD SIV Presentation</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11</a:t>
            </a:fld>
            <a:endParaRPr lang="en-US" dirty="0">
              <a:solidFill>
                <a:schemeClr val="bg1"/>
              </a:solidFill>
            </a:endParaRPr>
          </a:p>
        </p:txBody>
      </p:sp>
      <p:sp>
        <p:nvSpPr>
          <p:cNvPr id="8" name="Title 2"/>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Screening</a:t>
            </a:r>
            <a:br>
              <a:rPr lang="en-GB" sz="4000" b="1" dirty="0">
                <a:solidFill>
                  <a:srgbClr val="002060"/>
                </a:solidFill>
                <a:latin typeface="Arial" panose="020B0604020202020204" pitchFamily="34" charset="0"/>
                <a:cs typeface="Arial" panose="020B0604020202020204" pitchFamily="34" charset="0"/>
              </a:rPr>
            </a:br>
            <a:endParaRPr lang="en-GB" sz="4000"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82EB8A6-9F2D-B4A9-2D18-3C25E7A2BE0E}"/>
              </a:ext>
            </a:extLst>
          </p:cNvPr>
          <p:cNvPicPr>
            <a:picLocks noChangeAspect="1"/>
          </p:cNvPicPr>
          <p:nvPr/>
        </p:nvPicPr>
        <p:blipFill>
          <a:blip r:embed="rId3"/>
          <a:stretch>
            <a:fillRect/>
          </a:stretch>
        </p:blipFill>
        <p:spPr>
          <a:xfrm>
            <a:off x="4806462" y="316692"/>
            <a:ext cx="5455356" cy="6224611"/>
          </a:xfrm>
          <a:prstGeom prst="rect">
            <a:avLst/>
          </a:prstGeom>
        </p:spPr>
      </p:pic>
      <p:pic>
        <p:nvPicPr>
          <p:cNvPr id="10" name="Picture 9">
            <a:extLst>
              <a:ext uri="{FF2B5EF4-FFF2-40B4-BE49-F238E27FC236}">
                <a16:creationId xmlns:a16="http://schemas.microsoft.com/office/drawing/2014/main" id="{D5A60BBE-C978-28FB-E8A1-AFA35934A53D}"/>
              </a:ext>
            </a:extLst>
          </p:cNvPr>
          <p:cNvPicPr>
            <a:picLocks noChangeAspect="1"/>
          </p:cNvPicPr>
          <p:nvPr/>
        </p:nvPicPr>
        <p:blipFill rotWithShape="1">
          <a:blip r:embed="rId4"/>
          <a:srcRect r="39797"/>
          <a:stretch/>
        </p:blipFill>
        <p:spPr>
          <a:xfrm>
            <a:off x="785447" y="2128836"/>
            <a:ext cx="3434862" cy="2600325"/>
          </a:xfrm>
          <a:prstGeom prst="rect">
            <a:avLst/>
          </a:prstGeom>
        </p:spPr>
      </p:pic>
    </p:spTree>
    <p:extLst>
      <p:ext uri="{BB962C8B-B14F-4D97-AF65-F5344CB8AC3E}">
        <p14:creationId xmlns:p14="http://schemas.microsoft.com/office/powerpoint/2010/main" val="292613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4478316-5B98-2386-EF72-307C295B8EBC}"/>
              </a:ext>
            </a:extLst>
          </p:cNvPr>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Consent</a:t>
            </a:r>
          </a:p>
        </p:txBody>
      </p:sp>
      <p:sp>
        <p:nvSpPr>
          <p:cNvPr id="7" name="Content Placeholder 1">
            <a:extLst>
              <a:ext uri="{FF2B5EF4-FFF2-40B4-BE49-F238E27FC236}">
                <a16:creationId xmlns:a16="http://schemas.microsoft.com/office/drawing/2014/main" id="{6079430F-EB7F-3F8C-9767-14EE0BCBEE85}"/>
              </a:ext>
            </a:extLst>
          </p:cNvPr>
          <p:cNvSpPr>
            <a:spLocks noGrp="1"/>
          </p:cNvSpPr>
          <p:nvPr>
            <p:ph idx="1"/>
          </p:nvPr>
        </p:nvSpPr>
        <p:spPr>
          <a:xfrm>
            <a:off x="228598" y="2085758"/>
            <a:ext cx="11734800" cy="3392823"/>
          </a:xfrm>
        </p:spPr>
        <p:txBody>
          <a:bodyPr>
            <a:noAutofit/>
          </a:bodyPr>
          <a:lstStyle/>
          <a:p>
            <a:pPr marL="457200" lvl="1" indent="0">
              <a:lnSpc>
                <a:spcPct val="110000"/>
              </a:lnSpc>
              <a:spcBef>
                <a:spcPts val="456"/>
              </a:spcBef>
              <a:spcAft>
                <a:spcPts val="1200"/>
              </a:spcAft>
              <a:buNone/>
            </a:pPr>
            <a:r>
              <a:rPr lang="en-GB" sz="2400" dirty="0">
                <a:solidFill>
                  <a:srgbClr val="002060"/>
                </a:solidFill>
                <a:latin typeface="Arial" panose="020B0604020202020204" pitchFamily="34" charset="0"/>
                <a:cs typeface="Arial" panose="020B0604020202020204" pitchFamily="34" charset="0"/>
              </a:rPr>
              <a:t>Consent can be obtained:</a:t>
            </a:r>
          </a:p>
          <a:p>
            <a:pPr lvl="1">
              <a:lnSpc>
                <a:spcPct val="110000"/>
              </a:lnSpc>
              <a:spcBef>
                <a:spcPts val="456"/>
              </a:spcBef>
              <a:spcAft>
                <a:spcPts val="1200"/>
              </a:spcAft>
            </a:pPr>
            <a:r>
              <a:rPr lang="en-GB" sz="2400" b="1" dirty="0">
                <a:solidFill>
                  <a:srgbClr val="002060"/>
                </a:solidFill>
                <a:latin typeface="Arial" panose="020B0604020202020204" pitchFamily="34" charset="0"/>
                <a:cs typeface="Arial" panose="020B0604020202020204" pitchFamily="34" charset="0"/>
              </a:rPr>
              <a:t>Written</a:t>
            </a:r>
            <a:r>
              <a:rPr lang="en-GB" sz="2400" dirty="0">
                <a:solidFill>
                  <a:srgbClr val="002060"/>
                </a:solidFill>
                <a:latin typeface="Arial" panose="020B0604020202020204" pitchFamily="34" charset="0"/>
                <a:cs typeface="Arial" panose="020B0604020202020204" pitchFamily="34" charset="0"/>
              </a:rPr>
              <a:t> (in person)</a:t>
            </a:r>
          </a:p>
          <a:p>
            <a:pPr lvl="1">
              <a:lnSpc>
                <a:spcPct val="110000"/>
              </a:lnSpc>
              <a:spcBef>
                <a:spcPts val="456"/>
              </a:spcBef>
              <a:spcAft>
                <a:spcPts val="1200"/>
              </a:spcAft>
            </a:pPr>
            <a:r>
              <a:rPr lang="en-GB" sz="2400" b="1" dirty="0">
                <a:solidFill>
                  <a:srgbClr val="002060"/>
                </a:solidFill>
                <a:latin typeface="Arial" panose="020B0604020202020204" pitchFamily="34" charset="0"/>
                <a:cs typeface="Arial" panose="020B0604020202020204" pitchFamily="34" charset="0"/>
              </a:rPr>
              <a:t>Electronically</a:t>
            </a:r>
            <a:r>
              <a:rPr lang="en-GB" sz="2400" dirty="0">
                <a:solidFill>
                  <a:srgbClr val="002060"/>
                </a:solidFill>
                <a:latin typeface="Arial" panose="020B0604020202020204" pitchFamily="34" charset="0"/>
                <a:cs typeface="Arial" panose="020B0604020202020204" pitchFamily="34" charset="0"/>
              </a:rPr>
              <a:t> (via the </a:t>
            </a:r>
            <a:r>
              <a:rPr lang="en-GB" sz="2400" dirty="0" err="1">
                <a:solidFill>
                  <a:srgbClr val="002060"/>
                </a:solidFill>
                <a:latin typeface="Arial" panose="020B0604020202020204" pitchFamily="34" charset="0"/>
                <a:cs typeface="Arial" panose="020B0604020202020204" pitchFamily="34" charset="0"/>
              </a:rPr>
              <a:t>REDCap</a:t>
            </a:r>
            <a:r>
              <a:rPr lang="en-GB" sz="2400" dirty="0">
                <a:solidFill>
                  <a:srgbClr val="002060"/>
                </a:solidFill>
                <a:latin typeface="Arial" panose="020B0604020202020204" pitchFamily="34" charset="0"/>
                <a:cs typeface="Arial" panose="020B0604020202020204" pitchFamily="34" charset="0"/>
              </a:rPr>
              <a:t> e-consent function) </a:t>
            </a:r>
          </a:p>
          <a:p>
            <a:pPr lvl="1">
              <a:lnSpc>
                <a:spcPct val="110000"/>
              </a:lnSpc>
              <a:spcBef>
                <a:spcPts val="456"/>
              </a:spcBef>
              <a:spcAft>
                <a:spcPts val="1200"/>
              </a:spcAft>
            </a:pPr>
            <a:r>
              <a:rPr lang="en-GB" sz="2400" b="1" dirty="0">
                <a:solidFill>
                  <a:srgbClr val="002060"/>
                </a:solidFill>
                <a:latin typeface="Arial" panose="020B0604020202020204" pitchFamily="34" charset="0"/>
                <a:cs typeface="Arial" panose="020B0604020202020204" pitchFamily="34" charset="0"/>
              </a:rPr>
              <a:t>Verbally</a:t>
            </a:r>
            <a:r>
              <a:rPr lang="en-GB" sz="2400" dirty="0">
                <a:solidFill>
                  <a:srgbClr val="002060"/>
                </a:solidFill>
                <a:latin typeface="Arial" panose="020B0604020202020204" pitchFamily="34" charset="0"/>
                <a:cs typeface="Arial" panose="020B0604020202020204" pitchFamily="34" charset="0"/>
              </a:rPr>
              <a:t> (via telephone) – Please remember to post/email a copy of the consent form to the participant</a:t>
            </a:r>
          </a:p>
          <a:p>
            <a:pPr lvl="2">
              <a:lnSpc>
                <a:spcPct val="110000"/>
              </a:lnSpc>
              <a:spcBef>
                <a:spcPts val="456"/>
              </a:spcBef>
              <a:spcAft>
                <a:spcPts val="1200"/>
              </a:spcAft>
            </a:pPr>
            <a:r>
              <a:rPr lang="en-GB" sz="2200" dirty="0">
                <a:solidFill>
                  <a:srgbClr val="002060"/>
                </a:solidFill>
                <a:latin typeface="Arial" panose="020B0604020202020204" pitchFamily="34" charset="0"/>
                <a:cs typeface="Arial" panose="020B0604020202020204" pitchFamily="34" charset="0"/>
              </a:rPr>
              <a:t>If consent is obtained verbally via telephone, please ensure the researcher initials is entered into the boxes</a:t>
            </a:r>
          </a:p>
          <a:p>
            <a:pPr marL="914400" lvl="2" indent="0">
              <a:lnSpc>
                <a:spcPct val="110000"/>
              </a:lnSpc>
              <a:spcBef>
                <a:spcPts val="456"/>
              </a:spcBef>
              <a:spcAft>
                <a:spcPts val="1200"/>
              </a:spcAft>
              <a:buNone/>
            </a:pPr>
            <a:endParaRPr lang="en-GB" sz="2200" dirty="0">
              <a:solidFill>
                <a:srgbClr val="002060"/>
              </a:solidFill>
              <a:latin typeface="Arial" panose="020B0604020202020204" pitchFamily="34" charset="0"/>
              <a:cs typeface="Arial" panose="020B0604020202020204" pitchFamily="34" charset="0"/>
            </a:endParaRPr>
          </a:p>
        </p:txBody>
      </p:sp>
      <p:pic>
        <p:nvPicPr>
          <p:cNvPr id="2" name="Picture 2" descr="The Imperial logo | Staff | Imperial College London">
            <a:extLst>
              <a:ext uri="{FF2B5EF4-FFF2-40B4-BE49-F238E27FC236}">
                <a16:creationId xmlns:a16="http://schemas.microsoft.com/office/drawing/2014/main" id="{E95D3976-3EF1-43A2-64D1-1C89B6209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5C833A-CBF3-61CB-2A8F-59E07BD1CBDB}"/>
              </a:ext>
            </a:extLst>
          </p:cNvPr>
          <p:cNvPicPr>
            <a:picLocks noChangeAspect="1"/>
          </p:cNvPicPr>
          <p:nvPr/>
        </p:nvPicPr>
        <p:blipFill>
          <a:blip r:embed="rId4"/>
          <a:stretch>
            <a:fillRect/>
          </a:stretch>
        </p:blipFill>
        <p:spPr>
          <a:xfrm>
            <a:off x="8102598" y="1248099"/>
            <a:ext cx="3860800" cy="2413000"/>
          </a:xfrm>
          <a:prstGeom prst="rect">
            <a:avLst/>
          </a:prstGeom>
        </p:spPr>
      </p:pic>
    </p:spTree>
    <p:extLst>
      <p:ext uri="{BB962C8B-B14F-4D97-AF65-F5344CB8AC3E}">
        <p14:creationId xmlns:p14="http://schemas.microsoft.com/office/powerpoint/2010/main" val="295227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4478316-5B98-2386-EF72-307C295B8EBC}"/>
              </a:ext>
            </a:extLst>
          </p:cNvPr>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Consent</a:t>
            </a:r>
          </a:p>
        </p:txBody>
      </p:sp>
      <p:pic>
        <p:nvPicPr>
          <p:cNvPr id="2" name="Picture 2" descr="The Imperial logo | Staff | Imperial College London">
            <a:extLst>
              <a:ext uri="{FF2B5EF4-FFF2-40B4-BE49-F238E27FC236}">
                <a16:creationId xmlns:a16="http://schemas.microsoft.com/office/drawing/2014/main" id="{E95D3976-3EF1-43A2-64D1-1C89B62099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C0B3C1F-AB78-6D56-EF52-0091CEE7CE5F}"/>
              </a:ext>
            </a:extLst>
          </p:cNvPr>
          <p:cNvPicPr>
            <a:picLocks noChangeAspect="1"/>
          </p:cNvPicPr>
          <p:nvPr/>
        </p:nvPicPr>
        <p:blipFill>
          <a:blip r:embed="rId4"/>
          <a:stretch>
            <a:fillRect/>
          </a:stretch>
        </p:blipFill>
        <p:spPr>
          <a:xfrm>
            <a:off x="785445" y="1567098"/>
            <a:ext cx="5756031" cy="4252268"/>
          </a:xfrm>
          <a:prstGeom prst="rect">
            <a:avLst/>
          </a:prstGeom>
        </p:spPr>
      </p:pic>
      <p:pic>
        <p:nvPicPr>
          <p:cNvPr id="12" name="Picture 11">
            <a:extLst>
              <a:ext uri="{FF2B5EF4-FFF2-40B4-BE49-F238E27FC236}">
                <a16:creationId xmlns:a16="http://schemas.microsoft.com/office/drawing/2014/main" id="{219E7B76-45FE-CC1A-2A49-D4CF167FE1F2}"/>
              </a:ext>
            </a:extLst>
          </p:cNvPr>
          <p:cNvPicPr>
            <a:picLocks noChangeAspect="1"/>
          </p:cNvPicPr>
          <p:nvPr/>
        </p:nvPicPr>
        <p:blipFill>
          <a:blip r:embed="rId5"/>
          <a:stretch>
            <a:fillRect/>
          </a:stretch>
        </p:blipFill>
        <p:spPr>
          <a:xfrm>
            <a:off x="6926524" y="1426421"/>
            <a:ext cx="5608102" cy="5290902"/>
          </a:xfrm>
          <a:prstGeom prst="rect">
            <a:avLst/>
          </a:prstGeom>
        </p:spPr>
      </p:pic>
    </p:spTree>
    <p:extLst>
      <p:ext uri="{BB962C8B-B14F-4D97-AF65-F5344CB8AC3E}">
        <p14:creationId xmlns:p14="http://schemas.microsoft.com/office/powerpoint/2010/main" val="162526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1BBCBE3-AD82-5225-D020-42773CE80677}"/>
              </a:ext>
            </a:extLst>
          </p:cNvPr>
          <p:cNvSpPr>
            <a:spLocks noGrp="1"/>
          </p:cNvSpPr>
          <p:nvPr>
            <p:ph idx="1"/>
          </p:nvPr>
        </p:nvSpPr>
        <p:spPr>
          <a:xfrm>
            <a:off x="360947" y="1432084"/>
            <a:ext cx="11470105" cy="4026675"/>
          </a:xfrm>
        </p:spPr>
        <p:txBody>
          <a:bodyPr>
            <a:noAutofit/>
          </a:bodyPr>
          <a:lstStyle/>
          <a:p>
            <a:pPr>
              <a:lnSpc>
                <a:spcPct val="110000"/>
              </a:lnSpc>
              <a:spcBef>
                <a:spcPts val="456"/>
              </a:spcBef>
              <a:spcAft>
                <a:spcPts val="1200"/>
              </a:spcAft>
            </a:pPr>
            <a:r>
              <a:rPr lang="en-GB" sz="3000" dirty="0">
                <a:solidFill>
                  <a:srgbClr val="002060"/>
                </a:solidFill>
                <a:latin typeface="Arial" panose="020B0604020202020204" pitchFamily="34" charset="0"/>
                <a:cs typeface="Arial" panose="020B0604020202020204" pitchFamily="34" charset="0"/>
              </a:rPr>
              <a:t>Sites must confirm within </a:t>
            </a:r>
            <a:r>
              <a:rPr lang="en-GB" sz="3000" dirty="0" err="1">
                <a:solidFill>
                  <a:srgbClr val="002060"/>
                </a:solidFill>
                <a:latin typeface="Arial" panose="020B0604020202020204" pitchFamily="34" charset="0"/>
                <a:cs typeface="Arial" panose="020B0604020202020204" pitchFamily="34" charset="0"/>
              </a:rPr>
              <a:t>REDCap</a:t>
            </a:r>
            <a:r>
              <a:rPr lang="en-GB" sz="3000" dirty="0">
                <a:solidFill>
                  <a:srgbClr val="002060"/>
                </a:solidFill>
                <a:latin typeface="Arial" panose="020B0604020202020204" pitchFamily="34" charset="0"/>
                <a:cs typeface="Arial" panose="020B0604020202020204" pitchFamily="34" charset="0"/>
              </a:rPr>
              <a:t> that the patient is eligible for inclusion</a:t>
            </a:r>
          </a:p>
        </p:txBody>
      </p:sp>
      <p:sp>
        <p:nvSpPr>
          <p:cNvPr id="5" name="Title 2">
            <a:extLst>
              <a:ext uri="{FF2B5EF4-FFF2-40B4-BE49-F238E27FC236}">
                <a16:creationId xmlns:a16="http://schemas.microsoft.com/office/drawing/2014/main" id="{FB882C3C-32D6-8CB9-4073-488683F703D8}"/>
              </a:ext>
            </a:extLst>
          </p:cNvPr>
          <p:cNvSpPr txBox="1">
            <a:spLocks/>
          </p:cNvSpPr>
          <p:nvPr/>
        </p:nvSpPr>
        <p:spPr>
          <a:xfrm>
            <a:off x="1588168" y="618230"/>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Eligibility Confirmation</a:t>
            </a:r>
            <a:endParaRPr lang="en-GB" dirty="0">
              <a:solidFill>
                <a:srgbClr val="002060"/>
              </a:solidFill>
              <a:latin typeface="Arial" panose="020B0604020202020204" pitchFamily="34" charset="0"/>
              <a:cs typeface="Arial" panose="020B0604020202020204" pitchFamily="34" charset="0"/>
            </a:endParaRPr>
          </a:p>
        </p:txBody>
      </p:sp>
      <p:pic>
        <p:nvPicPr>
          <p:cNvPr id="2" name="Picture 2" descr="The Imperial logo | Staff | Imperial College London">
            <a:extLst>
              <a:ext uri="{FF2B5EF4-FFF2-40B4-BE49-F238E27FC236}">
                <a16:creationId xmlns:a16="http://schemas.microsoft.com/office/drawing/2014/main" id="{1AED4A01-2CEB-0385-D0C4-AC7F97EFE6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86EA1CC-9A98-5E2D-A2EC-F6B69A2BF461}"/>
              </a:ext>
            </a:extLst>
          </p:cNvPr>
          <p:cNvPicPr>
            <a:picLocks noChangeAspect="1"/>
          </p:cNvPicPr>
          <p:nvPr/>
        </p:nvPicPr>
        <p:blipFill>
          <a:blip r:embed="rId4"/>
          <a:stretch>
            <a:fillRect/>
          </a:stretch>
        </p:blipFill>
        <p:spPr>
          <a:xfrm>
            <a:off x="3720373" y="2045476"/>
            <a:ext cx="4283747" cy="4466491"/>
          </a:xfrm>
          <a:prstGeom prst="rect">
            <a:avLst/>
          </a:prstGeom>
        </p:spPr>
      </p:pic>
    </p:spTree>
    <p:extLst>
      <p:ext uri="{BB962C8B-B14F-4D97-AF65-F5344CB8AC3E}">
        <p14:creationId xmlns:p14="http://schemas.microsoft.com/office/powerpoint/2010/main" val="349375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B882C3C-32D6-8CB9-4073-488683F703D8}"/>
              </a:ext>
            </a:extLst>
          </p:cNvPr>
          <p:cNvSpPr txBox="1">
            <a:spLocks/>
          </p:cNvSpPr>
          <p:nvPr/>
        </p:nvSpPr>
        <p:spPr>
          <a:xfrm>
            <a:off x="1588168" y="618230"/>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Randomisation</a:t>
            </a:r>
            <a:endParaRPr lang="en-GB" dirty="0">
              <a:solidFill>
                <a:srgbClr val="002060"/>
              </a:solidFill>
              <a:latin typeface="Arial" panose="020B0604020202020204" pitchFamily="34" charset="0"/>
              <a:cs typeface="Arial" panose="020B0604020202020204" pitchFamily="34" charset="0"/>
            </a:endParaRPr>
          </a:p>
        </p:txBody>
      </p:sp>
      <p:pic>
        <p:nvPicPr>
          <p:cNvPr id="2" name="Picture 2" descr="The Imperial logo | Staff | Imperial College London">
            <a:extLst>
              <a:ext uri="{FF2B5EF4-FFF2-40B4-BE49-F238E27FC236}">
                <a16:creationId xmlns:a16="http://schemas.microsoft.com/office/drawing/2014/main" id="{1AED4A01-2CEB-0385-D0C4-AC7F97EFE6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4C83DC-30DC-60F2-79BF-0D41A7157C0C}"/>
              </a:ext>
            </a:extLst>
          </p:cNvPr>
          <p:cNvPicPr>
            <a:picLocks noChangeAspect="1"/>
          </p:cNvPicPr>
          <p:nvPr/>
        </p:nvPicPr>
        <p:blipFill>
          <a:blip r:embed="rId4"/>
          <a:stretch>
            <a:fillRect/>
          </a:stretch>
        </p:blipFill>
        <p:spPr>
          <a:xfrm>
            <a:off x="477282" y="1518202"/>
            <a:ext cx="5032563" cy="4358669"/>
          </a:xfrm>
          <a:prstGeom prst="rect">
            <a:avLst/>
          </a:prstGeom>
        </p:spPr>
      </p:pic>
      <p:pic>
        <p:nvPicPr>
          <p:cNvPr id="8" name="Picture 7">
            <a:extLst>
              <a:ext uri="{FF2B5EF4-FFF2-40B4-BE49-F238E27FC236}">
                <a16:creationId xmlns:a16="http://schemas.microsoft.com/office/drawing/2014/main" id="{62637E26-CC51-9C0A-0F60-EAEC982A45F0}"/>
              </a:ext>
            </a:extLst>
          </p:cNvPr>
          <p:cNvPicPr>
            <a:picLocks noChangeAspect="1"/>
          </p:cNvPicPr>
          <p:nvPr/>
        </p:nvPicPr>
        <p:blipFill>
          <a:blip r:embed="rId5"/>
          <a:stretch>
            <a:fillRect/>
          </a:stretch>
        </p:blipFill>
        <p:spPr>
          <a:xfrm>
            <a:off x="5899875" y="1518202"/>
            <a:ext cx="5308356" cy="4363882"/>
          </a:xfrm>
          <a:prstGeom prst="rect">
            <a:avLst/>
          </a:prstGeom>
        </p:spPr>
      </p:pic>
    </p:spTree>
    <p:extLst>
      <p:ext uri="{BB962C8B-B14F-4D97-AF65-F5344CB8AC3E}">
        <p14:creationId xmlns:p14="http://schemas.microsoft.com/office/powerpoint/2010/main" val="49815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947" y="1659101"/>
            <a:ext cx="11470105" cy="2796873"/>
          </a:xfrm>
        </p:spPr>
        <p:txBody>
          <a:bodyPr>
            <a:noAutofit/>
          </a:bodyPr>
          <a:lstStyle/>
          <a:p>
            <a:pPr>
              <a:lnSpc>
                <a:spcPct val="150000"/>
              </a:lnSpc>
              <a:spcBef>
                <a:spcPts val="428"/>
              </a:spcBef>
            </a:pPr>
            <a:r>
              <a:rPr lang="en-GB" sz="3000" dirty="0">
                <a:solidFill>
                  <a:srgbClr val="002060"/>
                </a:solidFill>
                <a:latin typeface="Arial" panose="020B0604020202020204" pitchFamily="34" charset="0"/>
                <a:cs typeface="Arial" panose="020B0604020202020204" pitchFamily="34" charset="0"/>
              </a:rPr>
              <a:t>Demographic information &amp; vital signs </a:t>
            </a:r>
          </a:p>
          <a:p>
            <a:pPr>
              <a:lnSpc>
                <a:spcPct val="150000"/>
              </a:lnSpc>
              <a:spcBef>
                <a:spcPts val="428"/>
              </a:spcBef>
            </a:pPr>
            <a:r>
              <a:rPr lang="en-GB" sz="3000" dirty="0">
                <a:solidFill>
                  <a:srgbClr val="002060"/>
                </a:solidFill>
                <a:latin typeface="Arial" panose="020B0604020202020204" pitchFamily="34" charset="0"/>
                <a:cs typeface="Arial" panose="020B0604020202020204" pitchFamily="34" charset="0"/>
              </a:rPr>
              <a:t>Employment status </a:t>
            </a:r>
          </a:p>
          <a:p>
            <a:pPr>
              <a:lnSpc>
                <a:spcPct val="150000"/>
              </a:lnSpc>
              <a:spcBef>
                <a:spcPts val="428"/>
              </a:spcBef>
            </a:pPr>
            <a:r>
              <a:rPr lang="en-GB" sz="3000" dirty="0">
                <a:solidFill>
                  <a:srgbClr val="002060"/>
                </a:solidFill>
                <a:latin typeface="Arial" panose="020B0604020202020204" pitchFamily="34" charset="0"/>
                <a:cs typeface="Arial" panose="020B0604020202020204" pitchFamily="34" charset="0"/>
              </a:rPr>
              <a:t>Current medications</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16</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Baseline Data Collection</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88F6CB-BE70-4E16-660F-18EB85E88AB2}"/>
              </a:ext>
            </a:extLst>
          </p:cNvPr>
          <p:cNvPicPr>
            <a:picLocks noChangeAspect="1"/>
          </p:cNvPicPr>
          <p:nvPr/>
        </p:nvPicPr>
        <p:blipFill rotWithShape="1">
          <a:blip r:embed="rId4"/>
          <a:srcRect b="17161"/>
          <a:stretch/>
        </p:blipFill>
        <p:spPr>
          <a:xfrm>
            <a:off x="629016" y="3857258"/>
            <a:ext cx="11077575" cy="2864217"/>
          </a:xfrm>
          <a:prstGeom prst="rect">
            <a:avLst/>
          </a:prstGeom>
        </p:spPr>
      </p:pic>
    </p:spTree>
    <p:extLst>
      <p:ext uri="{BB962C8B-B14F-4D97-AF65-F5344CB8AC3E}">
        <p14:creationId xmlns:p14="http://schemas.microsoft.com/office/powerpoint/2010/main" val="328733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17</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Baseline Data Collection</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847542-9E9E-4ACB-88BF-C7A5A51BAC44}"/>
              </a:ext>
            </a:extLst>
          </p:cNvPr>
          <p:cNvPicPr>
            <a:picLocks noChangeAspect="1"/>
          </p:cNvPicPr>
          <p:nvPr/>
        </p:nvPicPr>
        <p:blipFill rotWithShape="1">
          <a:blip r:embed="rId4"/>
          <a:srcRect r="15142"/>
          <a:stretch/>
        </p:blipFill>
        <p:spPr>
          <a:xfrm>
            <a:off x="408549" y="1122458"/>
            <a:ext cx="5687451" cy="3240715"/>
          </a:xfrm>
          <a:prstGeom prst="rect">
            <a:avLst/>
          </a:prstGeom>
        </p:spPr>
      </p:pic>
      <p:pic>
        <p:nvPicPr>
          <p:cNvPr id="10" name="Picture 9">
            <a:extLst>
              <a:ext uri="{FF2B5EF4-FFF2-40B4-BE49-F238E27FC236}">
                <a16:creationId xmlns:a16="http://schemas.microsoft.com/office/drawing/2014/main" id="{1954386B-F35B-25F1-182F-64F206D9704B}"/>
              </a:ext>
            </a:extLst>
          </p:cNvPr>
          <p:cNvPicPr>
            <a:picLocks noChangeAspect="1"/>
          </p:cNvPicPr>
          <p:nvPr/>
        </p:nvPicPr>
        <p:blipFill>
          <a:blip r:embed="rId5"/>
          <a:stretch>
            <a:fillRect/>
          </a:stretch>
        </p:blipFill>
        <p:spPr>
          <a:xfrm>
            <a:off x="6269016" y="1264486"/>
            <a:ext cx="5580525" cy="4256678"/>
          </a:xfrm>
          <a:prstGeom prst="rect">
            <a:avLst/>
          </a:prstGeom>
        </p:spPr>
      </p:pic>
      <p:pic>
        <p:nvPicPr>
          <p:cNvPr id="12" name="Picture 11">
            <a:extLst>
              <a:ext uri="{FF2B5EF4-FFF2-40B4-BE49-F238E27FC236}">
                <a16:creationId xmlns:a16="http://schemas.microsoft.com/office/drawing/2014/main" id="{87DD71CB-0A86-791B-20E0-E45A32E7E97A}"/>
              </a:ext>
            </a:extLst>
          </p:cNvPr>
          <p:cNvPicPr>
            <a:picLocks noChangeAspect="1"/>
          </p:cNvPicPr>
          <p:nvPr/>
        </p:nvPicPr>
        <p:blipFill rotWithShape="1">
          <a:blip r:embed="rId6"/>
          <a:srcRect r="27798"/>
          <a:stretch/>
        </p:blipFill>
        <p:spPr>
          <a:xfrm>
            <a:off x="408548" y="4478909"/>
            <a:ext cx="5687451" cy="2047875"/>
          </a:xfrm>
          <a:prstGeom prst="rect">
            <a:avLst/>
          </a:prstGeom>
        </p:spPr>
      </p:pic>
    </p:spTree>
    <p:extLst>
      <p:ext uri="{BB962C8B-B14F-4D97-AF65-F5344CB8AC3E}">
        <p14:creationId xmlns:p14="http://schemas.microsoft.com/office/powerpoint/2010/main" val="996517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18</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Contact details form</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017E68-2B42-4AF4-DC33-090D4549AEFA}"/>
              </a:ext>
            </a:extLst>
          </p:cNvPr>
          <p:cNvPicPr>
            <a:picLocks noChangeAspect="1"/>
          </p:cNvPicPr>
          <p:nvPr/>
        </p:nvPicPr>
        <p:blipFill rotWithShape="1">
          <a:blip r:embed="rId4"/>
          <a:srcRect l="13027" t="7703" r="46057" b="9402"/>
          <a:stretch/>
        </p:blipFill>
        <p:spPr>
          <a:xfrm>
            <a:off x="3761330" y="1348154"/>
            <a:ext cx="4277090" cy="4874235"/>
          </a:xfrm>
          <a:prstGeom prst="rect">
            <a:avLst/>
          </a:prstGeom>
        </p:spPr>
      </p:pic>
    </p:spTree>
    <p:extLst>
      <p:ext uri="{BB962C8B-B14F-4D97-AF65-F5344CB8AC3E}">
        <p14:creationId xmlns:p14="http://schemas.microsoft.com/office/powerpoint/2010/main" val="396337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19</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Blood Clot Leaflet</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6B6818E9-22B9-DA2B-6C73-8F8F50753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BAEDBC-66AE-FBCC-F2AF-C818975CFC56}"/>
              </a:ext>
            </a:extLst>
          </p:cNvPr>
          <p:cNvSpPr txBox="1"/>
          <p:nvPr/>
        </p:nvSpPr>
        <p:spPr>
          <a:xfrm>
            <a:off x="148167" y="1264486"/>
            <a:ext cx="11205633" cy="818109"/>
          </a:xfrm>
          <a:prstGeom prst="rect">
            <a:avLst/>
          </a:prstGeom>
          <a:noFill/>
        </p:spPr>
        <p:txBody>
          <a:bodyPr wrap="square">
            <a:spAutoFit/>
          </a:bodyPr>
          <a:lstStyle/>
          <a:p>
            <a:pPr algn="ctr">
              <a:lnSpc>
                <a:spcPts val="3000"/>
              </a:lnSpc>
            </a:pPr>
            <a:r>
              <a:rPr lang="en-GB" sz="1800" b="1" i="1" dirty="0">
                <a:solidFill>
                  <a:srgbClr val="002060"/>
                </a:solidFill>
                <a:latin typeface="Arial" panose="020B0604020202020204" pitchFamily="34" charset="0"/>
                <a:cs typeface="Arial" panose="020B0604020202020204" pitchFamily="34" charset="0"/>
              </a:rPr>
              <a:t>Please remember to provide the ‘Signs and Symptoms of blood clots’ Leaflet to participants after consent has been obtained</a:t>
            </a:r>
          </a:p>
        </p:txBody>
      </p:sp>
      <p:pic>
        <p:nvPicPr>
          <p:cNvPr id="11" name="Picture 10">
            <a:extLst>
              <a:ext uri="{FF2B5EF4-FFF2-40B4-BE49-F238E27FC236}">
                <a16:creationId xmlns:a16="http://schemas.microsoft.com/office/drawing/2014/main" id="{F1979553-6526-74A5-742B-4486514F4305}"/>
              </a:ext>
            </a:extLst>
          </p:cNvPr>
          <p:cNvPicPr>
            <a:picLocks noChangeAspect="1"/>
          </p:cNvPicPr>
          <p:nvPr/>
        </p:nvPicPr>
        <p:blipFill>
          <a:blip r:embed="rId4"/>
          <a:stretch>
            <a:fillRect/>
          </a:stretch>
        </p:blipFill>
        <p:spPr>
          <a:xfrm>
            <a:off x="420882" y="2408464"/>
            <a:ext cx="5675118" cy="3524503"/>
          </a:xfrm>
          <a:prstGeom prst="rect">
            <a:avLst/>
          </a:prstGeom>
        </p:spPr>
      </p:pic>
      <p:pic>
        <p:nvPicPr>
          <p:cNvPr id="13" name="Picture 12">
            <a:extLst>
              <a:ext uri="{FF2B5EF4-FFF2-40B4-BE49-F238E27FC236}">
                <a16:creationId xmlns:a16="http://schemas.microsoft.com/office/drawing/2014/main" id="{03DA23EF-1087-34D4-09DB-FB29EB2C0EED}"/>
              </a:ext>
            </a:extLst>
          </p:cNvPr>
          <p:cNvPicPr>
            <a:picLocks noChangeAspect="1"/>
          </p:cNvPicPr>
          <p:nvPr/>
        </p:nvPicPr>
        <p:blipFill>
          <a:blip r:embed="rId5"/>
          <a:stretch>
            <a:fillRect/>
          </a:stretch>
        </p:blipFill>
        <p:spPr>
          <a:xfrm>
            <a:off x="6295016" y="2408464"/>
            <a:ext cx="5300836" cy="3670981"/>
          </a:xfrm>
          <a:prstGeom prst="rect">
            <a:avLst/>
          </a:prstGeom>
        </p:spPr>
      </p:pic>
    </p:spTree>
    <p:extLst>
      <p:ext uri="{BB962C8B-B14F-4D97-AF65-F5344CB8AC3E}">
        <p14:creationId xmlns:p14="http://schemas.microsoft.com/office/powerpoint/2010/main" val="91911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237891" y="1292381"/>
            <a:ext cx="11716218" cy="5663089"/>
          </a:xfrm>
          <a:prstGeom prst="rect">
            <a:avLst/>
          </a:prstGeom>
          <a:noFill/>
        </p:spPr>
        <p:txBody>
          <a:bodyPr wrap="square" rtlCol="0">
            <a:spAutoFit/>
          </a:bodyPr>
          <a:lstStyle/>
          <a:p>
            <a:r>
              <a:rPr lang="en-US" sz="3000" b="1" dirty="0">
                <a:solidFill>
                  <a:srgbClr val="002060"/>
                </a:solidFill>
                <a:latin typeface="Arial" panose="020B0604020202020204" pitchFamily="34" charset="0"/>
                <a:cs typeface="Arial" panose="020B0604020202020204" pitchFamily="34" charset="0"/>
              </a:rPr>
              <a:t>Background:</a:t>
            </a:r>
          </a:p>
          <a:p>
            <a:pPr marL="285750" indent="-285750">
              <a:buFont typeface="Arial" panose="020B0604020202020204" pitchFamily="34" charset="0"/>
              <a:buChar char="•"/>
            </a:pPr>
            <a:endParaRPr lang="en-US"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Hospital-acquired thrombosis - any venous thromboembolism (VTE) related event within 90 days of hospital admission (DVTs and PEs)</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UK annual VTE-related mortality: 32,000 fatalities</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£640 million per annum</a:t>
            </a:r>
            <a:endParaRPr lang="en-GB" dirty="0">
              <a:solidFill>
                <a:srgbClr val="00206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Surgery – established risk factor for VTE</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Certain surgeries high risk of VTE (</a:t>
            </a:r>
            <a:r>
              <a:rPr lang="en-GB" dirty="0">
                <a:solidFill>
                  <a:srgbClr val="002060"/>
                </a:solidFill>
                <a:latin typeface="Arial" panose="020B0604020202020204" pitchFamily="34" charset="0"/>
                <a:cs typeface="Arial" panose="020B0604020202020204" pitchFamily="34" charset="0"/>
              </a:rPr>
              <a:t>40-60% in elective joint replacement and 15-40% in general surgery patients) </a:t>
            </a:r>
            <a:r>
              <a:rPr lang="en-US" dirty="0">
                <a:solidFill>
                  <a:srgbClr val="002060"/>
                </a:solidFill>
                <a:latin typeface="Arial" panose="020B0604020202020204" pitchFamily="34" charset="0"/>
                <a:cs typeface="Arial" panose="020B0604020202020204" pitchFamily="34" charset="0"/>
              </a:rPr>
              <a:t>&amp; require </a:t>
            </a:r>
            <a:r>
              <a:rPr lang="en-US" b="1" dirty="0">
                <a:solidFill>
                  <a:srgbClr val="002060"/>
                </a:solidFill>
                <a:latin typeface="Arial" panose="020B0604020202020204" pitchFamily="34" charset="0"/>
                <a:cs typeface="Arial" panose="020B0604020202020204" pitchFamily="34" charset="0"/>
              </a:rPr>
              <a:t>extended duration pharmacological thromboprophylaxis post discharge</a:t>
            </a:r>
          </a:p>
          <a:p>
            <a:pPr marL="285750" indent="-285750">
              <a:buFont typeface="Arial" panose="020B0604020202020204" pitchFamily="34" charset="0"/>
              <a:buChar char="•"/>
            </a:pPr>
            <a:endParaRPr lang="en-US"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rgbClr val="002060"/>
                </a:solidFill>
                <a:latin typeface="Arial" panose="020B0604020202020204" pitchFamily="34" charset="0"/>
                <a:cs typeface="Arial" panose="020B0604020202020204" pitchFamily="34" charset="0"/>
              </a:rPr>
              <a:t>NICE guidelines (2018): </a:t>
            </a:r>
            <a:r>
              <a:rPr lang="en-GB" dirty="0">
                <a:solidFill>
                  <a:srgbClr val="002060"/>
                </a:solidFill>
                <a:latin typeface="Arial" panose="020B0604020202020204" pitchFamily="34" charset="0"/>
                <a:cs typeface="Arial" panose="020B0604020202020204" pitchFamily="34" charset="0"/>
              </a:rPr>
              <a:t>ALL patients undergoing abdominal, thoracic, spinal, bariatric, head and neck, and elective joint surgery should be treated with GCS and to consider treatment with GCS for all those undergoing cardiac, vascular and ear, nose and throat surgery</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chemeClr val="accent1">
                    <a:lumMod val="50000"/>
                  </a:schemeClr>
                </a:solidFill>
                <a:effectLst/>
                <a:latin typeface="Arial" panose="020B0604020202020204" pitchFamily="34" charset="0"/>
                <a:ea typeface="Times New Roman" panose="02020603050405020304" pitchFamily="18" charset="0"/>
              </a:rPr>
              <a:t>Costs £8.3 million per year in this group, complication rate 5%</a:t>
            </a:r>
            <a:endParaRPr lang="en-GB"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30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57" y="1515800"/>
            <a:ext cx="11626236" cy="5023112"/>
          </a:xfrm>
        </p:spPr>
        <p:txBody>
          <a:bodyPr>
            <a:noAutofit/>
          </a:bodyPr>
          <a:lstStyle/>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Conducted centrally by the Trial coordinating centre (Imperial College London). Participants are contacted remotely (via telephone, email or SMS) at 7, between 21 and 35 days and 90 days:</a:t>
            </a:r>
          </a:p>
          <a:p>
            <a:pPr lvl="1">
              <a:lnSpc>
                <a:spcPts val="3000"/>
              </a:lnSpc>
              <a:spcBef>
                <a:spcPts val="428"/>
              </a:spcBef>
            </a:pPr>
            <a:r>
              <a:rPr lang="en-GB" sz="2200" dirty="0">
                <a:solidFill>
                  <a:srgbClr val="002060"/>
                </a:solidFill>
                <a:latin typeface="Arial" panose="020B0604020202020204" pitchFamily="34" charset="0"/>
                <a:cs typeface="Arial" panose="020B0604020202020204" pitchFamily="34" charset="0"/>
              </a:rPr>
              <a:t>Self-reported VTE outcome</a:t>
            </a:r>
          </a:p>
          <a:p>
            <a:pPr lvl="1">
              <a:lnSpc>
                <a:spcPts val="3000"/>
              </a:lnSpc>
              <a:spcBef>
                <a:spcPts val="428"/>
              </a:spcBef>
            </a:pPr>
            <a:r>
              <a:rPr lang="en-GB" sz="2200" dirty="0">
                <a:solidFill>
                  <a:srgbClr val="002060"/>
                </a:solidFill>
                <a:latin typeface="Arial" panose="020B0604020202020204" pitchFamily="34" charset="0"/>
                <a:cs typeface="Arial" panose="020B0604020202020204" pitchFamily="34" charset="0"/>
              </a:rPr>
              <a:t>Adverse events associated with GCS if applicable</a:t>
            </a:r>
          </a:p>
          <a:p>
            <a:pPr lvl="1">
              <a:lnSpc>
                <a:spcPts val="3000"/>
              </a:lnSpc>
              <a:spcBef>
                <a:spcPts val="428"/>
              </a:spcBef>
            </a:pPr>
            <a:r>
              <a:rPr lang="en-GB" sz="2200" dirty="0">
                <a:solidFill>
                  <a:srgbClr val="002060"/>
                </a:solidFill>
                <a:latin typeface="Arial" panose="020B0604020202020204" pitchFamily="34" charset="0"/>
                <a:cs typeface="Arial" panose="020B0604020202020204" pitchFamily="34" charset="0"/>
              </a:rPr>
              <a:t>Participant reported adherence to GCS &amp; EDPTP</a:t>
            </a:r>
          </a:p>
          <a:p>
            <a:pPr lvl="1">
              <a:lnSpc>
                <a:spcPts val="3000"/>
              </a:lnSpc>
              <a:spcBef>
                <a:spcPts val="428"/>
              </a:spcBef>
            </a:pPr>
            <a:endParaRPr lang="en-GB" sz="2200" dirty="0">
              <a:solidFill>
                <a:srgbClr val="002060"/>
              </a:solidFill>
              <a:latin typeface="Arial" panose="020B0604020202020204" pitchFamily="34" charset="0"/>
              <a:cs typeface="Arial" panose="020B0604020202020204" pitchFamily="34" charset="0"/>
            </a:endParaRP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			- Participants will undergo a bilateral full lower limb (groin to ankle) 			 deep venous  thrombosis scan at 21- 35 days post-intervention to 			 identify asymptomatic DVT </a:t>
            </a: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			- timed to capture the peak onset of events 			</a:t>
            </a: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                             - £10 per participant (</a:t>
            </a:r>
            <a:r>
              <a:rPr lang="en-GB" sz="2200" dirty="0" err="1">
                <a:solidFill>
                  <a:srgbClr val="002060"/>
                </a:solidFill>
                <a:latin typeface="Arial" panose="020B0604020202020204" pitchFamily="34" charset="0"/>
                <a:cs typeface="Arial" panose="020B0604020202020204" pitchFamily="34" charset="0"/>
              </a:rPr>
              <a:t>avg</a:t>
            </a:r>
            <a:r>
              <a:rPr lang="en-GB" sz="2200" dirty="0">
                <a:solidFill>
                  <a:srgbClr val="002060"/>
                </a:solidFill>
                <a:latin typeface="Arial" panose="020B0604020202020204" pitchFamily="34" charset="0"/>
                <a:cs typeface="Arial" panose="020B0604020202020204" pitchFamily="34" charset="0"/>
              </a:rPr>
              <a:t>), we reimburse on quarterly basis</a:t>
            </a:r>
          </a:p>
          <a:p>
            <a:pPr marL="0" indent="0">
              <a:lnSpc>
                <a:spcPts val="3000"/>
              </a:lnSpc>
              <a:spcBef>
                <a:spcPts val="428"/>
              </a:spcBef>
              <a:buNone/>
            </a:pPr>
            <a:endParaRPr lang="en-GB" sz="2200" dirty="0">
              <a:solidFill>
                <a:srgbClr val="002060"/>
              </a:solidFill>
              <a:latin typeface="Arial" panose="020B0604020202020204" pitchFamily="34" charset="0"/>
              <a:cs typeface="Arial" panose="020B0604020202020204" pitchFamily="34" charset="0"/>
            </a:endParaRPr>
          </a:p>
          <a:p>
            <a:pPr marL="457200" lvl="1" indent="0">
              <a:lnSpc>
                <a:spcPts val="3000"/>
              </a:lnSpc>
              <a:spcBef>
                <a:spcPts val="428"/>
              </a:spcBef>
              <a:buNone/>
            </a:pPr>
            <a:endParaRPr lang="en-GB" sz="18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20</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Follow-Up</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697441" y="4280163"/>
            <a:ext cx="1781454" cy="1655028"/>
          </a:xfrm>
          <a:prstGeom prst="rect">
            <a:avLst/>
          </a:prstGeom>
        </p:spPr>
      </p:pic>
    </p:spTree>
    <p:extLst>
      <p:ext uri="{BB962C8B-B14F-4D97-AF65-F5344CB8AC3E}">
        <p14:creationId xmlns:p14="http://schemas.microsoft.com/office/powerpoint/2010/main" val="2508927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57" y="1515800"/>
            <a:ext cx="11626236" cy="5023112"/>
          </a:xfrm>
        </p:spPr>
        <p:txBody>
          <a:bodyPr>
            <a:noAutofit/>
          </a:bodyPr>
          <a:lstStyle/>
          <a:p>
            <a:pPr marL="457200" lvl="1" indent="0">
              <a:lnSpc>
                <a:spcPts val="3000"/>
              </a:lnSpc>
              <a:spcBef>
                <a:spcPts val="428"/>
              </a:spcBef>
              <a:buNone/>
            </a:pPr>
            <a:endParaRPr lang="en-GB" sz="2200" dirty="0">
              <a:solidFill>
                <a:srgbClr val="002060"/>
              </a:solidFill>
              <a:latin typeface="Arial" panose="020B0604020202020204" pitchFamily="34" charset="0"/>
              <a:cs typeface="Arial" panose="020B0604020202020204" pitchFamily="34" charset="0"/>
            </a:endParaRPr>
          </a:p>
          <a:p>
            <a:pPr marL="457200" lvl="1" indent="0">
              <a:lnSpc>
                <a:spcPts val="3000"/>
              </a:lnSpc>
              <a:spcBef>
                <a:spcPts val="428"/>
              </a:spcBef>
              <a:buNone/>
            </a:pPr>
            <a:r>
              <a:rPr lang="en-GB" sz="2200" dirty="0">
                <a:solidFill>
                  <a:srgbClr val="002060"/>
                </a:solidFill>
                <a:latin typeface="Arial" panose="020B0604020202020204" pitchFamily="34" charset="0"/>
                <a:cs typeface="Arial" panose="020B0604020202020204" pitchFamily="34" charset="0"/>
              </a:rPr>
              <a:t>Ensure you have a process in place for booking in the scans and patient flow if a DVT is identified at this scan </a:t>
            </a:r>
          </a:p>
          <a:p>
            <a:pPr marL="457200" lvl="1" indent="0">
              <a:lnSpc>
                <a:spcPts val="3000"/>
              </a:lnSpc>
              <a:spcBef>
                <a:spcPts val="428"/>
              </a:spcBef>
              <a:buNone/>
            </a:pPr>
            <a:endParaRPr lang="en-GB" sz="18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21</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DVT Scan</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528498" y="3199842"/>
            <a:ext cx="1781454" cy="1655028"/>
          </a:xfrm>
          <a:prstGeom prst="rect">
            <a:avLst/>
          </a:prstGeom>
        </p:spPr>
      </p:pic>
    </p:spTree>
    <p:extLst>
      <p:ext uri="{BB962C8B-B14F-4D97-AF65-F5344CB8AC3E}">
        <p14:creationId xmlns:p14="http://schemas.microsoft.com/office/powerpoint/2010/main" val="215505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22</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Follow-Up</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697441" y="4280163"/>
            <a:ext cx="1781454" cy="1655028"/>
          </a:xfrm>
          <a:prstGeom prst="rect">
            <a:avLst/>
          </a:prstGeom>
        </p:spPr>
      </p:pic>
      <p:pic>
        <p:nvPicPr>
          <p:cNvPr id="10" name="Picture 9">
            <a:extLst>
              <a:ext uri="{FF2B5EF4-FFF2-40B4-BE49-F238E27FC236}">
                <a16:creationId xmlns:a16="http://schemas.microsoft.com/office/drawing/2014/main" id="{FF194701-DBA5-9A44-0C69-33575EE26DA1}"/>
              </a:ext>
            </a:extLst>
          </p:cNvPr>
          <p:cNvPicPr>
            <a:picLocks noChangeAspect="1"/>
          </p:cNvPicPr>
          <p:nvPr/>
        </p:nvPicPr>
        <p:blipFill>
          <a:blip r:embed="rId5"/>
          <a:stretch>
            <a:fillRect/>
          </a:stretch>
        </p:blipFill>
        <p:spPr>
          <a:xfrm>
            <a:off x="3047999" y="1008294"/>
            <a:ext cx="6298223" cy="5650591"/>
          </a:xfrm>
          <a:prstGeom prst="rect">
            <a:avLst/>
          </a:prstGeom>
        </p:spPr>
      </p:pic>
    </p:spTree>
    <p:extLst>
      <p:ext uri="{BB962C8B-B14F-4D97-AF65-F5344CB8AC3E}">
        <p14:creationId xmlns:p14="http://schemas.microsoft.com/office/powerpoint/2010/main" val="2208304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23</a:t>
            </a:fld>
            <a:endParaRPr lang="en-US" dirty="0">
              <a:solidFill>
                <a:schemeClr val="bg1"/>
              </a:solidFill>
            </a:endParaRPr>
          </a:p>
        </p:txBody>
      </p:sp>
      <p:sp>
        <p:nvSpPr>
          <p:cNvPr id="8" name="Title 2"/>
          <p:cNvSpPr txBox="1">
            <a:spLocks/>
          </p:cNvSpPr>
          <p:nvPr/>
        </p:nvSpPr>
        <p:spPr>
          <a:xfrm>
            <a:off x="1588168" y="528289"/>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Follow-Up</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F55A4C0-AEB4-772F-7967-08EE1D9A32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CDCF0CD-2F0D-8EF3-8C90-1C47F28EC5B6}"/>
              </a:ext>
            </a:extLst>
          </p:cNvPr>
          <p:cNvPicPr>
            <a:picLocks noChangeAspect="1"/>
          </p:cNvPicPr>
          <p:nvPr/>
        </p:nvPicPr>
        <p:blipFill>
          <a:blip r:embed="rId4"/>
          <a:stretch>
            <a:fillRect/>
          </a:stretch>
        </p:blipFill>
        <p:spPr>
          <a:xfrm>
            <a:off x="697441" y="4280163"/>
            <a:ext cx="1781454" cy="1655028"/>
          </a:xfrm>
          <a:prstGeom prst="rect">
            <a:avLst/>
          </a:prstGeom>
        </p:spPr>
      </p:pic>
      <p:pic>
        <p:nvPicPr>
          <p:cNvPr id="4" name="Picture 3">
            <a:extLst>
              <a:ext uri="{FF2B5EF4-FFF2-40B4-BE49-F238E27FC236}">
                <a16:creationId xmlns:a16="http://schemas.microsoft.com/office/drawing/2014/main" id="{203CD56F-6302-9C82-5963-3496AE62AEAE}"/>
              </a:ext>
            </a:extLst>
          </p:cNvPr>
          <p:cNvPicPr>
            <a:picLocks noChangeAspect="1"/>
          </p:cNvPicPr>
          <p:nvPr/>
        </p:nvPicPr>
        <p:blipFill>
          <a:blip r:embed="rId5"/>
          <a:stretch>
            <a:fillRect/>
          </a:stretch>
        </p:blipFill>
        <p:spPr>
          <a:xfrm>
            <a:off x="2973913" y="871537"/>
            <a:ext cx="7391400" cy="5667375"/>
          </a:xfrm>
          <a:prstGeom prst="rect">
            <a:avLst/>
          </a:prstGeom>
        </p:spPr>
      </p:pic>
    </p:spTree>
    <p:extLst>
      <p:ext uri="{BB962C8B-B14F-4D97-AF65-F5344CB8AC3E}">
        <p14:creationId xmlns:p14="http://schemas.microsoft.com/office/powerpoint/2010/main" val="324412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Speech Bubble: Rectangle 7">
            <a:extLst>
              <a:ext uri="{FF2B5EF4-FFF2-40B4-BE49-F238E27FC236}">
                <a16:creationId xmlns:a16="http://schemas.microsoft.com/office/drawing/2014/main" id="{20C32C9D-49A9-498C-A8D9-BA15EE263B1C}"/>
              </a:ext>
            </a:extLst>
          </p:cNvPr>
          <p:cNvSpPr/>
          <p:nvPr/>
        </p:nvSpPr>
        <p:spPr>
          <a:xfrm>
            <a:off x="10779641" y="3890377"/>
            <a:ext cx="914400" cy="612648"/>
          </a:xfrm>
          <a:prstGeom prst="wedgeRectCallout">
            <a:avLst>
              <a:gd name="adj1" fmla="val -221996"/>
              <a:gd name="adj2" fmla="val 538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Central f/u</a:t>
            </a:r>
          </a:p>
        </p:txBody>
      </p:sp>
      <p:pic>
        <p:nvPicPr>
          <p:cNvPr id="9" name="Picture 8">
            <a:extLst>
              <a:ext uri="{FF2B5EF4-FFF2-40B4-BE49-F238E27FC236}">
                <a16:creationId xmlns:a16="http://schemas.microsoft.com/office/drawing/2014/main" id="{EFA144D6-724F-AFA7-73AA-067479CB1E65}"/>
              </a:ext>
            </a:extLst>
          </p:cNvPr>
          <p:cNvPicPr>
            <a:picLocks noChangeAspect="1"/>
          </p:cNvPicPr>
          <p:nvPr/>
        </p:nvPicPr>
        <p:blipFill>
          <a:blip r:embed="rId4"/>
          <a:stretch>
            <a:fillRect/>
          </a:stretch>
        </p:blipFill>
        <p:spPr>
          <a:xfrm>
            <a:off x="2682596" y="555118"/>
            <a:ext cx="6826808" cy="6085754"/>
          </a:xfrm>
          <a:prstGeom prst="rect">
            <a:avLst/>
          </a:prstGeom>
        </p:spPr>
      </p:pic>
      <p:sp>
        <p:nvSpPr>
          <p:cNvPr id="7" name="Rectangle 6">
            <a:extLst>
              <a:ext uri="{FF2B5EF4-FFF2-40B4-BE49-F238E27FC236}">
                <a16:creationId xmlns:a16="http://schemas.microsoft.com/office/drawing/2014/main" id="{81D66418-2DBB-471E-BECF-F26D7D1BEA40}"/>
              </a:ext>
            </a:extLst>
          </p:cNvPr>
          <p:cNvSpPr/>
          <p:nvPr/>
        </p:nvSpPr>
        <p:spPr>
          <a:xfrm>
            <a:off x="2661684" y="4047056"/>
            <a:ext cx="6552654" cy="1497959"/>
          </a:xfrm>
          <a:prstGeom prst="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4E1DC39-6A92-4B05-A66A-1A498A79B7E1}"/>
              </a:ext>
            </a:extLst>
          </p:cNvPr>
          <p:cNvSpPr/>
          <p:nvPr/>
        </p:nvSpPr>
        <p:spPr>
          <a:xfrm>
            <a:off x="2682596" y="5637163"/>
            <a:ext cx="3261004" cy="869145"/>
          </a:xfrm>
          <a:prstGeom prst="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0FC4863-732B-2732-9BF0-BC50264ED96D}"/>
              </a:ext>
            </a:extLst>
          </p:cNvPr>
          <p:cNvSpPr/>
          <p:nvPr/>
        </p:nvSpPr>
        <p:spPr>
          <a:xfrm>
            <a:off x="2661684" y="4577928"/>
            <a:ext cx="6552654" cy="323682"/>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peech Bubble: Rectangle 11">
            <a:extLst>
              <a:ext uri="{FF2B5EF4-FFF2-40B4-BE49-F238E27FC236}">
                <a16:creationId xmlns:a16="http://schemas.microsoft.com/office/drawing/2014/main" id="{FD1D5ABB-854A-70E9-B6E7-1E61D1721E53}"/>
              </a:ext>
            </a:extLst>
          </p:cNvPr>
          <p:cNvSpPr/>
          <p:nvPr/>
        </p:nvSpPr>
        <p:spPr>
          <a:xfrm>
            <a:off x="1280174" y="3740732"/>
            <a:ext cx="914400" cy="612648"/>
          </a:xfrm>
          <a:prstGeom prst="wedgeRectCallout">
            <a:avLst>
              <a:gd name="adj1" fmla="val 104748"/>
              <a:gd name="adj2" fmla="val 1232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DVT Scan</a:t>
            </a:r>
          </a:p>
        </p:txBody>
      </p:sp>
    </p:spTree>
    <p:extLst>
      <p:ext uri="{BB962C8B-B14F-4D97-AF65-F5344CB8AC3E}">
        <p14:creationId xmlns:p14="http://schemas.microsoft.com/office/powerpoint/2010/main" val="317614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693" y="1227742"/>
            <a:ext cx="11210212" cy="4855571"/>
          </a:xfrm>
        </p:spPr>
        <p:txBody>
          <a:bodyPr>
            <a:normAutofit/>
          </a:bodyPr>
          <a:lstStyle/>
          <a:p>
            <a:pPr marL="0" indent="0">
              <a:buNone/>
            </a:pPr>
            <a:endParaRPr lang="en-GB" sz="3000" b="1" dirty="0">
              <a:solidFill>
                <a:srgbClr val="002060"/>
              </a:solidFill>
              <a:latin typeface="Arial" panose="020B0604020202020204" pitchFamily="34" charset="0"/>
              <a:cs typeface="Arial" panose="020B0604020202020204" pitchFamily="34" charset="0"/>
            </a:endParaRPr>
          </a:p>
          <a:p>
            <a:r>
              <a:rPr lang="en-GB" sz="3000" dirty="0">
                <a:solidFill>
                  <a:srgbClr val="002060"/>
                </a:solidFill>
                <a:latin typeface="Arial" panose="020B0604020202020204" pitchFamily="34" charset="0"/>
                <a:cs typeface="Arial" panose="020B0604020202020204" pitchFamily="34" charset="0"/>
              </a:rPr>
              <a:t>Participants can withdraw from different aspects of the trial e.g. specific questionnaire completion, </a:t>
            </a:r>
            <a:r>
              <a:rPr lang="en-GB" sz="3000" b="1" dirty="0">
                <a:solidFill>
                  <a:srgbClr val="002060"/>
                </a:solidFill>
                <a:latin typeface="Arial" panose="020B0604020202020204" pitchFamily="34" charset="0"/>
                <a:cs typeface="Arial" panose="020B0604020202020204" pitchFamily="34" charset="0"/>
              </a:rPr>
              <a:t>but will continue to be followed-up as per protocol unless they choose to withdraw completely.</a:t>
            </a:r>
          </a:p>
          <a:p>
            <a:pPr>
              <a:lnSpc>
                <a:spcPct val="150000"/>
              </a:lnSpc>
            </a:pPr>
            <a:r>
              <a:rPr lang="en-GB" sz="3000" dirty="0">
                <a:solidFill>
                  <a:srgbClr val="002060"/>
                </a:solidFill>
                <a:latin typeface="Arial" panose="020B0604020202020204" pitchFamily="34" charset="0"/>
                <a:cs typeface="Arial" panose="020B0604020202020204" pitchFamily="34" charset="0"/>
              </a:rPr>
              <a:t>The reason for their withdrawal will be recorded in the CRF/eCRF and medical records if offered. </a:t>
            </a:r>
          </a:p>
          <a:p>
            <a:r>
              <a:rPr lang="en-GB" sz="3000" dirty="0">
                <a:solidFill>
                  <a:srgbClr val="002060"/>
                </a:solidFill>
                <a:latin typeface="Arial" panose="020B0604020202020204" pitchFamily="34" charset="0"/>
                <a:cs typeface="Arial" panose="020B0604020202020204" pitchFamily="34" charset="0"/>
              </a:rPr>
              <a:t>Patients lost to follow up or withdrawn from the study will not be replaced. </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25</a:t>
            </a:fld>
            <a:endParaRPr lang="en-US" dirty="0">
              <a:solidFill>
                <a:schemeClr val="bg1"/>
              </a:solidFill>
            </a:endParaRPr>
          </a:p>
        </p:txBody>
      </p:sp>
      <p:sp>
        <p:nvSpPr>
          <p:cNvPr id="9" name="Title 2"/>
          <p:cNvSpPr txBox="1">
            <a:spLocks/>
          </p:cNvSpPr>
          <p:nvPr/>
        </p:nvSpPr>
        <p:spPr>
          <a:xfrm>
            <a:off x="2542052" y="392897"/>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Withdrawal</a:t>
            </a:r>
          </a:p>
        </p:txBody>
      </p:sp>
      <p:pic>
        <p:nvPicPr>
          <p:cNvPr id="3" name="Picture 2" descr="The Imperial logo | Staff | Imperial College London">
            <a:extLst>
              <a:ext uri="{FF2B5EF4-FFF2-40B4-BE49-F238E27FC236}">
                <a16:creationId xmlns:a16="http://schemas.microsoft.com/office/drawing/2014/main" id="{AA64524E-EB20-7C56-DF49-5EAFC0419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5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693" y="1227742"/>
            <a:ext cx="11210212" cy="4855571"/>
          </a:xfrm>
        </p:spPr>
        <p:txBody>
          <a:bodyPr>
            <a:normAutofit/>
          </a:bodyPr>
          <a:lstStyle/>
          <a:p>
            <a:pPr marL="0" indent="0">
              <a:buNone/>
            </a:pPr>
            <a:endParaRPr lang="en-GB" sz="3000" b="1" dirty="0">
              <a:solidFill>
                <a:srgbClr val="002060"/>
              </a:solidFill>
              <a:latin typeface="Arial" panose="020B0604020202020204" pitchFamily="34" charset="0"/>
              <a:cs typeface="Arial" panose="020B0604020202020204" pitchFamily="34" charset="0"/>
            </a:endParaRPr>
          </a:p>
          <a:p>
            <a:r>
              <a:rPr lang="en-GB" sz="3000" dirty="0">
                <a:solidFill>
                  <a:srgbClr val="002060"/>
                </a:solidFill>
                <a:latin typeface="Arial" panose="020B0604020202020204" pitchFamily="34" charset="0"/>
                <a:cs typeface="Arial" panose="020B0604020202020204" pitchFamily="34" charset="0"/>
              </a:rPr>
              <a:t>Please do NOT withdraw patients without discussing this with us first</a:t>
            </a:r>
          </a:p>
          <a:p>
            <a:r>
              <a:rPr lang="en-GB" sz="3000" dirty="0">
                <a:solidFill>
                  <a:srgbClr val="002060"/>
                </a:solidFill>
                <a:latin typeface="Arial" panose="020B0604020202020204" pitchFamily="34" charset="0"/>
                <a:cs typeface="Arial" panose="020B0604020202020204" pitchFamily="34" charset="0"/>
              </a:rPr>
              <a:t>Patients may decide to not come to the scan but may be happy to be called, or may agree to be called at 90 days only</a:t>
            </a:r>
          </a:p>
          <a:p>
            <a:r>
              <a:rPr lang="en-GB" sz="3000" dirty="0">
                <a:solidFill>
                  <a:srgbClr val="002060"/>
                </a:solidFill>
                <a:latin typeface="Arial" panose="020B0604020202020204" pitchFamily="34" charset="0"/>
                <a:cs typeface="Arial" panose="020B0604020202020204" pitchFamily="34" charset="0"/>
              </a:rPr>
              <a:t>Primary outcome is the most important (VTE Y/N at 90 days)</a:t>
            </a:r>
          </a:p>
          <a:p>
            <a:r>
              <a:rPr lang="en-GB" sz="3000" dirty="0">
                <a:solidFill>
                  <a:srgbClr val="002060"/>
                </a:solidFill>
                <a:latin typeface="Arial" panose="020B0604020202020204" pitchFamily="34" charset="0"/>
                <a:cs typeface="Arial" panose="020B0604020202020204" pitchFamily="34" charset="0"/>
              </a:rPr>
              <a:t>Patients are NOT withdrawn if they do not receive their treatment allocation – they will still have scan and f/u calls</a:t>
            </a:r>
          </a:p>
          <a:p>
            <a:r>
              <a:rPr lang="en-GB" sz="3000" dirty="0">
                <a:solidFill>
                  <a:srgbClr val="002060"/>
                </a:solidFill>
                <a:latin typeface="Arial" panose="020B0604020202020204" pitchFamily="34" charset="0"/>
                <a:cs typeface="Arial" panose="020B0604020202020204" pitchFamily="34" charset="0"/>
              </a:rPr>
              <a:t>We will f/u ineligible patients</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26</a:t>
            </a:fld>
            <a:endParaRPr lang="en-US" dirty="0">
              <a:solidFill>
                <a:schemeClr val="bg1"/>
              </a:solidFill>
            </a:endParaRPr>
          </a:p>
        </p:txBody>
      </p:sp>
      <p:sp>
        <p:nvSpPr>
          <p:cNvPr id="9" name="Title 2"/>
          <p:cNvSpPr txBox="1">
            <a:spLocks/>
          </p:cNvSpPr>
          <p:nvPr/>
        </p:nvSpPr>
        <p:spPr>
          <a:xfrm>
            <a:off x="2542052" y="392897"/>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Withdrawal</a:t>
            </a:r>
          </a:p>
        </p:txBody>
      </p:sp>
      <p:pic>
        <p:nvPicPr>
          <p:cNvPr id="3" name="Picture 2" descr="The Imperial logo | Staff | Imperial College London">
            <a:extLst>
              <a:ext uri="{FF2B5EF4-FFF2-40B4-BE49-F238E27FC236}">
                <a16:creationId xmlns:a16="http://schemas.microsoft.com/office/drawing/2014/main" id="{AA64524E-EB20-7C56-DF49-5EAFC0419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80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011" y="1161234"/>
            <a:ext cx="11518231" cy="4535531"/>
          </a:xfrm>
        </p:spPr>
        <p:txBody>
          <a:bodyPr>
            <a:noAutofit/>
          </a:bodyPr>
          <a:lstStyle/>
          <a:p>
            <a:pPr marL="0" indent="0">
              <a:spcBef>
                <a:spcPts val="0"/>
              </a:spcBef>
              <a:buNone/>
              <a:defRPr/>
            </a:pPr>
            <a:r>
              <a:rPr lang="en-GB" sz="1800" b="1" dirty="0">
                <a:solidFill>
                  <a:srgbClr val="002060"/>
                </a:solidFill>
                <a:latin typeface="Arial" panose="020B0604020202020204" pitchFamily="34" charset="0"/>
                <a:cs typeface="Arial" panose="020B0604020202020204" pitchFamily="34" charset="0"/>
              </a:rPr>
              <a:t>Adverse Event (AE): </a:t>
            </a:r>
            <a:r>
              <a:rPr lang="en-GB" sz="1800" dirty="0">
                <a:solidFill>
                  <a:srgbClr val="002060"/>
                </a:solidFill>
                <a:latin typeface="Arial" panose="020B0604020202020204" pitchFamily="34" charset="0"/>
                <a:cs typeface="Arial" panose="020B0604020202020204" pitchFamily="34" charset="0"/>
              </a:rPr>
              <a:t>any untoward medical occurrence, unintended   disease or injury or any untoward clinical signs (including an abnormal laboratory finding) in subjects, users or other persons whether or not      related to the investigational medical device. </a:t>
            </a:r>
          </a:p>
          <a:p>
            <a:pPr marL="0" indent="0">
              <a:spcBef>
                <a:spcPts val="0"/>
              </a:spcBef>
              <a:buNone/>
              <a:defRPr/>
            </a:pPr>
            <a:endParaRPr lang="en-GB" sz="1800" dirty="0">
              <a:solidFill>
                <a:srgbClr val="002060"/>
              </a:solidFill>
              <a:latin typeface="Arial" panose="020B0604020202020204" pitchFamily="34" charset="0"/>
              <a:cs typeface="Arial" panose="020B0604020202020204" pitchFamily="34" charset="0"/>
            </a:endParaRPr>
          </a:p>
          <a:p>
            <a:pPr marL="0" indent="0">
              <a:buNone/>
            </a:pPr>
            <a:r>
              <a:rPr lang="en-GB" sz="1800" b="1" u="sng" dirty="0">
                <a:solidFill>
                  <a:srgbClr val="002060"/>
                </a:solidFill>
                <a:latin typeface="Arial" panose="020B0604020202020204" pitchFamily="34" charset="0"/>
                <a:cs typeface="Arial" panose="020B0604020202020204" pitchFamily="34" charset="0"/>
              </a:rPr>
              <a:t>Severity of Adverse Events</a:t>
            </a:r>
          </a:p>
          <a:p>
            <a:pPr marL="0" indent="0">
              <a:buNone/>
            </a:pPr>
            <a:r>
              <a:rPr lang="en-GB" sz="1800" i="1" dirty="0">
                <a:solidFill>
                  <a:srgbClr val="002060"/>
                </a:solidFill>
                <a:latin typeface="Arial" panose="020B0604020202020204" pitchFamily="34" charset="0"/>
                <a:cs typeface="Arial" panose="020B0604020202020204" pitchFamily="34" charset="0"/>
              </a:rPr>
              <a:t>Definitions for assessment of severity:</a:t>
            </a:r>
            <a:br>
              <a:rPr lang="en-GB" sz="1800" i="1" dirty="0">
                <a:solidFill>
                  <a:srgbClr val="002060"/>
                </a:solidFill>
                <a:latin typeface="Arial" panose="020B0604020202020204" pitchFamily="34" charset="0"/>
                <a:cs typeface="Arial" panose="020B0604020202020204" pitchFamily="34" charset="0"/>
              </a:rPr>
            </a:br>
            <a:endParaRPr lang="en-GB" sz="1800" dirty="0">
              <a:solidFill>
                <a:srgbClr val="002060"/>
              </a:solidFill>
              <a:latin typeface="Arial" panose="020B0604020202020204" pitchFamily="34" charset="0"/>
              <a:cs typeface="Arial" panose="020B0604020202020204" pitchFamily="34" charset="0"/>
            </a:endParaRPr>
          </a:p>
          <a:p>
            <a:pPr marL="0" indent="0">
              <a:buNone/>
            </a:pPr>
            <a:r>
              <a:rPr lang="en-GB" sz="1800" b="1" dirty="0">
                <a:solidFill>
                  <a:srgbClr val="002060"/>
                </a:solidFill>
                <a:latin typeface="Arial" panose="020B0604020202020204" pitchFamily="34" charset="0"/>
                <a:cs typeface="Arial" panose="020B0604020202020204" pitchFamily="34" charset="0"/>
              </a:rPr>
              <a:t>Mild</a:t>
            </a:r>
            <a:r>
              <a:rPr lang="en-GB" sz="1800" dirty="0">
                <a:solidFill>
                  <a:srgbClr val="002060"/>
                </a:solidFill>
                <a:latin typeface="Arial" panose="020B0604020202020204" pitchFamily="34" charset="0"/>
                <a:cs typeface="Arial" panose="020B0604020202020204" pitchFamily="34" charset="0"/>
              </a:rPr>
              <a:t>:		Awareness of event but easily tolerated</a:t>
            </a:r>
          </a:p>
          <a:p>
            <a:pPr marL="0" indent="0">
              <a:buNone/>
            </a:pPr>
            <a:r>
              <a:rPr lang="en-GB" sz="1800" b="1" dirty="0">
                <a:solidFill>
                  <a:srgbClr val="002060"/>
                </a:solidFill>
                <a:latin typeface="Arial" panose="020B0604020202020204" pitchFamily="34" charset="0"/>
                <a:cs typeface="Arial" panose="020B0604020202020204" pitchFamily="34" charset="0"/>
              </a:rPr>
              <a:t>Moderate</a:t>
            </a:r>
            <a:r>
              <a:rPr lang="en-GB" sz="1800" dirty="0">
                <a:solidFill>
                  <a:srgbClr val="002060"/>
                </a:solidFill>
                <a:latin typeface="Arial" panose="020B0604020202020204" pitchFamily="34" charset="0"/>
                <a:cs typeface="Arial" panose="020B0604020202020204" pitchFamily="34" charset="0"/>
              </a:rPr>
              <a:t>:	Discomfort enough to cause some interference with usual activity</a:t>
            </a:r>
          </a:p>
          <a:p>
            <a:pPr marL="0" indent="0">
              <a:buNone/>
            </a:pPr>
            <a:r>
              <a:rPr lang="en-GB" sz="1800" b="1" dirty="0">
                <a:solidFill>
                  <a:srgbClr val="002060"/>
                </a:solidFill>
                <a:latin typeface="Arial" panose="020B0604020202020204" pitchFamily="34" charset="0"/>
                <a:cs typeface="Arial" panose="020B0604020202020204" pitchFamily="34" charset="0"/>
              </a:rPr>
              <a:t>Severe</a:t>
            </a:r>
            <a:r>
              <a:rPr lang="en-GB" sz="1800" dirty="0">
                <a:solidFill>
                  <a:srgbClr val="002060"/>
                </a:solidFill>
                <a:latin typeface="Arial" panose="020B0604020202020204" pitchFamily="34" charset="0"/>
                <a:cs typeface="Arial" panose="020B0604020202020204" pitchFamily="34" charset="0"/>
              </a:rPr>
              <a:t>:		Inability to carry out usual activity</a:t>
            </a:r>
          </a:p>
          <a:p>
            <a:pPr marL="0" indent="0">
              <a:buNone/>
            </a:pPr>
            <a:endParaRPr lang="en-GB" sz="1800" dirty="0">
              <a:solidFill>
                <a:srgbClr val="002060"/>
              </a:solidFill>
              <a:latin typeface="Arial" panose="020B0604020202020204" pitchFamily="34" charset="0"/>
              <a:cs typeface="Arial" panose="020B0604020202020204" pitchFamily="34" charset="0"/>
            </a:endParaRPr>
          </a:p>
          <a:p>
            <a:pPr marL="0" indent="0" algn="ctr">
              <a:buNone/>
            </a:pPr>
            <a:r>
              <a:rPr lang="en-GB" sz="2000" b="1" u="sng" dirty="0">
                <a:solidFill>
                  <a:srgbClr val="002060"/>
                </a:solidFill>
                <a:latin typeface="Arial" panose="020B0604020202020204" pitchFamily="34" charset="0"/>
                <a:cs typeface="Arial" panose="020B0604020202020204" pitchFamily="34" charset="0"/>
              </a:rPr>
              <a:t>Only AEs related to the GCS will be collected </a:t>
            </a:r>
          </a:p>
          <a:p>
            <a:pPr marL="0" indent="0" algn="ctr">
              <a:buNone/>
            </a:pPr>
            <a:r>
              <a:rPr lang="en-GB" sz="1800" b="1" dirty="0">
                <a:solidFill>
                  <a:srgbClr val="002060"/>
                </a:solidFill>
                <a:latin typeface="Arial" panose="020B0604020202020204" pitchFamily="34" charset="0"/>
                <a:cs typeface="Arial" panose="020B0604020202020204" pitchFamily="34" charset="0"/>
              </a:rPr>
              <a:t>AEs are collected centrally by the coordinating centre.</a:t>
            </a:r>
          </a:p>
          <a:p>
            <a:pPr marL="0" indent="0" algn="ctr">
              <a:buNone/>
            </a:pPr>
            <a:r>
              <a:rPr lang="en-GB" sz="1800" b="1" dirty="0">
                <a:solidFill>
                  <a:srgbClr val="002060"/>
                </a:solidFill>
                <a:latin typeface="Arial" panose="020B0604020202020204" pitchFamily="34" charset="0"/>
                <a:cs typeface="Arial" panose="020B0604020202020204" pitchFamily="34" charset="0"/>
              </a:rPr>
              <a:t>IF SITE BECOMES AWARE OF AN AE (RELATED TO GCS) PLEASE COMPLETE THE AE FORM ON </a:t>
            </a:r>
            <a:r>
              <a:rPr lang="en-GB" sz="1800" b="1" dirty="0" err="1">
                <a:solidFill>
                  <a:srgbClr val="002060"/>
                </a:solidFill>
                <a:latin typeface="Arial" panose="020B0604020202020204" pitchFamily="34" charset="0"/>
                <a:cs typeface="Arial" panose="020B0604020202020204" pitchFamily="34" charset="0"/>
              </a:rPr>
              <a:t>REDCap</a:t>
            </a:r>
            <a:endParaRPr lang="en-GB" sz="1800" b="1" dirty="0">
              <a:solidFill>
                <a:srgbClr val="002060"/>
              </a:solidFill>
              <a:latin typeface="Arial" panose="020B0604020202020204" pitchFamily="34" charset="0"/>
              <a:cs typeface="Arial" panose="020B0604020202020204" pitchFamily="34" charset="0"/>
            </a:endParaRPr>
          </a:p>
          <a:p>
            <a:pPr>
              <a:spcBef>
                <a:spcPts val="0"/>
              </a:spcBef>
              <a:defRPr/>
            </a:pPr>
            <a:endParaRPr lang="en-GB" sz="1800" dirty="0">
              <a:solidFill>
                <a:srgbClr val="002060"/>
              </a:solidFill>
              <a:latin typeface="Arial" panose="020B0604020202020204" pitchFamily="34" charset="0"/>
              <a:cs typeface="Arial" panose="020B0604020202020204" pitchFamily="34" charset="0"/>
            </a:endParaRPr>
          </a:p>
          <a:p>
            <a:pPr marL="0" indent="0">
              <a:spcBef>
                <a:spcPts val="0"/>
              </a:spcBef>
              <a:buNone/>
              <a:defRPr/>
            </a:pPr>
            <a:endParaRPr lang="en-GB" sz="1800"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endParaRPr lang="en-GB" sz="1800" b="1" dirty="0">
              <a:solidFill>
                <a:srgbClr val="002060"/>
              </a:solidFill>
              <a:latin typeface="Arial" panose="020B0604020202020204" pitchFamily="34" charset="0"/>
              <a:cs typeface="Arial" panose="020B0604020202020204" pitchFamily="34" charset="0"/>
            </a:endParaRPr>
          </a:p>
          <a:p>
            <a:endParaRPr lang="en-US" sz="18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27</a:t>
            </a:fld>
            <a:endParaRPr lang="en-US" dirty="0">
              <a:solidFill>
                <a:schemeClr val="bg1"/>
              </a:solidFill>
            </a:endParaRPr>
          </a:p>
        </p:txBody>
      </p:sp>
      <p:sp>
        <p:nvSpPr>
          <p:cNvPr id="8" name="Title 2"/>
          <p:cNvSpPr txBox="1">
            <a:spLocks/>
          </p:cNvSpPr>
          <p:nvPr/>
        </p:nvSpPr>
        <p:spPr>
          <a:xfrm>
            <a:off x="2654186" y="460835"/>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Adverse Event Definition</a:t>
            </a:r>
          </a:p>
        </p:txBody>
      </p:sp>
      <p:pic>
        <p:nvPicPr>
          <p:cNvPr id="3" name="Picture 2" descr="The Imperial logo | Staff | Imperial College London">
            <a:extLst>
              <a:ext uri="{FF2B5EF4-FFF2-40B4-BE49-F238E27FC236}">
                <a16:creationId xmlns:a16="http://schemas.microsoft.com/office/drawing/2014/main" id="{92949C42-BB64-4399-1AA9-4A2B6E88BB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03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7363" y="1885271"/>
            <a:ext cx="10857273" cy="4646529"/>
          </a:xfrm>
        </p:spPr>
        <p:txBody>
          <a:bodyPr>
            <a:normAutofit/>
          </a:bodyPr>
          <a:lstStyle/>
          <a:p>
            <a:pPr marL="0" indent="0">
              <a:spcBef>
                <a:spcPts val="600"/>
              </a:spcBef>
              <a:spcAft>
                <a:spcPts val="600"/>
              </a:spcAft>
              <a:buNone/>
              <a:defRPr/>
            </a:pPr>
            <a:r>
              <a:rPr lang="en-GB" sz="3000" b="1" dirty="0">
                <a:solidFill>
                  <a:srgbClr val="002060"/>
                </a:solidFill>
                <a:latin typeface="Arial" panose="020B0604020202020204" pitchFamily="34" charset="0"/>
                <a:cs typeface="Arial" panose="020B0604020202020204" pitchFamily="34" charset="0"/>
              </a:rPr>
              <a:t>Serious Adverse Event (SAE): </a:t>
            </a:r>
            <a:r>
              <a:rPr lang="en-GB" sz="3000" b="1" i="1" u="sng" dirty="0">
                <a:solidFill>
                  <a:srgbClr val="002060"/>
                </a:solidFill>
                <a:latin typeface="Arial" panose="020B0604020202020204" pitchFamily="34" charset="0"/>
                <a:cs typeface="Arial" panose="020B0604020202020204" pitchFamily="34" charset="0"/>
              </a:rPr>
              <a:t>Any</a:t>
            </a:r>
            <a:r>
              <a:rPr lang="en-GB" sz="3000" dirty="0">
                <a:solidFill>
                  <a:srgbClr val="002060"/>
                </a:solidFill>
                <a:latin typeface="Arial" panose="020B0604020202020204" pitchFamily="34" charset="0"/>
                <a:cs typeface="Arial" panose="020B0604020202020204" pitchFamily="34" charset="0"/>
              </a:rPr>
              <a:t> AE that:</a:t>
            </a:r>
          </a:p>
          <a:p>
            <a:pPr lvl="0"/>
            <a:r>
              <a:rPr lang="en-GB" sz="3000" dirty="0">
                <a:solidFill>
                  <a:srgbClr val="002060"/>
                </a:solidFill>
                <a:latin typeface="Arial" panose="020B0604020202020204" pitchFamily="34" charset="0"/>
                <a:cs typeface="Arial" panose="020B0604020202020204" pitchFamily="34" charset="0"/>
              </a:rPr>
              <a:t>Results in death; </a:t>
            </a:r>
          </a:p>
          <a:p>
            <a:pPr lvl="0"/>
            <a:r>
              <a:rPr lang="en-GB" sz="3000" dirty="0">
                <a:solidFill>
                  <a:srgbClr val="002060"/>
                </a:solidFill>
                <a:latin typeface="Arial" panose="020B0604020202020204" pitchFamily="34" charset="0"/>
                <a:cs typeface="Arial" panose="020B0604020202020204" pitchFamily="34" charset="0"/>
              </a:rPr>
              <a:t>Is life-threatening*;</a:t>
            </a:r>
          </a:p>
          <a:p>
            <a:pPr lvl="0"/>
            <a:r>
              <a:rPr lang="en-GB" sz="3000" dirty="0">
                <a:solidFill>
                  <a:srgbClr val="002060"/>
                </a:solidFill>
                <a:latin typeface="Arial" panose="020B0604020202020204" pitchFamily="34" charset="0"/>
                <a:cs typeface="Arial" panose="020B0604020202020204" pitchFamily="34" charset="0"/>
              </a:rPr>
              <a:t>Requires hospitalisation or prolongation of existing inpatient’s hospitalisation**;</a:t>
            </a:r>
          </a:p>
          <a:p>
            <a:pPr lvl="0"/>
            <a:r>
              <a:rPr lang="en-GB" sz="3000" dirty="0">
                <a:solidFill>
                  <a:srgbClr val="002060"/>
                </a:solidFill>
                <a:latin typeface="Arial" panose="020B0604020202020204" pitchFamily="34" charset="0"/>
                <a:cs typeface="Arial" panose="020B0604020202020204" pitchFamily="34" charset="0"/>
              </a:rPr>
              <a:t>Results in persistent or significant disability or incapacity;</a:t>
            </a:r>
          </a:p>
          <a:p>
            <a:pPr lvl="0"/>
            <a:r>
              <a:rPr lang="en-GB" sz="3000" dirty="0">
                <a:solidFill>
                  <a:srgbClr val="002060"/>
                </a:solidFill>
                <a:latin typeface="Arial" panose="020B0604020202020204" pitchFamily="34" charset="0"/>
                <a:cs typeface="Arial" panose="020B0604020202020204" pitchFamily="34" charset="0"/>
              </a:rPr>
              <a:t>Is a congenital abnormality or birth defect;</a:t>
            </a:r>
          </a:p>
          <a:p>
            <a:endParaRPr lang="en-GB" sz="30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28</a:t>
            </a:fld>
            <a:endParaRPr lang="en-US" dirty="0">
              <a:solidFill>
                <a:schemeClr val="bg1"/>
              </a:solidFill>
            </a:endParaRPr>
          </a:p>
        </p:txBody>
      </p:sp>
      <p:sp>
        <p:nvSpPr>
          <p:cNvPr id="8" name="Title 2"/>
          <p:cNvSpPr txBox="1">
            <a:spLocks/>
          </p:cNvSpPr>
          <p:nvPr/>
        </p:nvSpPr>
        <p:spPr>
          <a:xfrm>
            <a:off x="2542052" y="838012"/>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3600" dirty="0">
                <a:solidFill>
                  <a:srgbClr val="002060"/>
                </a:solidFill>
                <a:latin typeface="Arial" panose="020B0604020202020204" pitchFamily="34" charset="0"/>
                <a:cs typeface="Arial" panose="020B0604020202020204" pitchFamily="34" charset="0"/>
              </a:rPr>
              <a:t>Serious Adverse Event Definition</a:t>
            </a:r>
          </a:p>
        </p:txBody>
      </p:sp>
      <p:pic>
        <p:nvPicPr>
          <p:cNvPr id="3" name="Picture 2" descr="The Imperial logo | Staff | Imperial College London">
            <a:extLst>
              <a:ext uri="{FF2B5EF4-FFF2-40B4-BE49-F238E27FC236}">
                <a16:creationId xmlns:a16="http://schemas.microsoft.com/office/drawing/2014/main" id="{336AF07F-674F-F008-BC9E-3BD7B06D84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5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0703" y="644222"/>
            <a:ext cx="10023097" cy="3915804"/>
          </a:xfrm>
        </p:spPr>
        <p:txBody>
          <a:bodyPr>
            <a:noAutofit/>
          </a:bodyPr>
          <a:lstStyle/>
          <a:p>
            <a:pPr>
              <a:lnSpc>
                <a:spcPct val="120000"/>
              </a:lnSpc>
            </a:pPr>
            <a:r>
              <a:rPr lang="en-GB" sz="3000" dirty="0">
                <a:solidFill>
                  <a:srgbClr val="002060"/>
                </a:solidFill>
                <a:latin typeface="Arial" panose="020B0604020202020204" pitchFamily="34" charset="0"/>
                <a:cs typeface="Arial" panose="020B0604020202020204" pitchFamily="34" charset="0"/>
              </a:rPr>
              <a:t>* “Life-threatening” in the definition of “serious” refers to an event in which the patient was at risk of death at the time of the event; it does not refer to an event which hypothetically might have caused death if it were more severe.</a:t>
            </a:r>
          </a:p>
          <a:p>
            <a:pPr>
              <a:lnSpc>
                <a:spcPct val="120000"/>
              </a:lnSpc>
            </a:pPr>
            <a:endParaRPr lang="en-GB" sz="3000" dirty="0">
              <a:solidFill>
                <a:srgbClr val="002060"/>
              </a:solidFill>
              <a:latin typeface="Arial" panose="020B0604020202020204" pitchFamily="34" charset="0"/>
              <a:cs typeface="Arial" panose="020B0604020202020204" pitchFamily="34" charset="0"/>
            </a:endParaRPr>
          </a:p>
          <a:p>
            <a:pPr>
              <a:lnSpc>
                <a:spcPct val="120000"/>
              </a:lnSpc>
            </a:pPr>
            <a:r>
              <a:rPr lang="en-GB" sz="3000" dirty="0">
                <a:solidFill>
                  <a:srgbClr val="002060"/>
                </a:solidFill>
                <a:latin typeface="Arial" panose="020B0604020202020204" pitchFamily="34" charset="0"/>
                <a:cs typeface="Arial" panose="020B0604020202020204" pitchFamily="34" charset="0"/>
              </a:rPr>
              <a:t>** “Hospitalisation” means any unexpected admission to a hospital department. It does not usually apply to scheduled admissions that were planned before study inclusion or visits to casualty (without admission). </a:t>
            </a:r>
          </a:p>
          <a:p>
            <a:pPr>
              <a:lnSpc>
                <a:spcPct val="120000"/>
              </a:lnSpc>
            </a:pPr>
            <a:endParaRPr lang="en-GB" sz="3000" dirty="0">
              <a:solidFill>
                <a:srgbClr val="002060"/>
              </a:solidFill>
              <a:latin typeface="Arial" panose="020B0604020202020204" pitchFamily="34" charset="0"/>
              <a:cs typeface="Arial" panose="020B0604020202020204" pitchFamily="34" charset="0"/>
            </a:endParaRPr>
          </a:p>
          <a:p>
            <a:endParaRPr lang="en-GB" sz="30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3906560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22687-88C8-4C4F-8F8B-65C399A8F567}"/>
              </a:ext>
            </a:extLst>
          </p:cNvPr>
          <p:cNvPicPr>
            <a:picLocks noChangeAspect="1"/>
          </p:cNvPicPr>
          <p:nvPr/>
        </p:nvPicPr>
        <p:blipFill rotWithShape="1">
          <a:blip r:embed="rId3"/>
          <a:srcRect l="15630"/>
          <a:stretch/>
        </p:blipFill>
        <p:spPr>
          <a:xfrm>
            <a:off x="1088572" y="1964654"/>
            <a:ext cx="3820345" cy="2579305"/>
          </a:xfrm>
          <a:prstGeom prst="rect">
            <a:avLst/>
          </a:prstGeom>
        </p:spPr>
      </p:pic>
      <p:pic>
        <p:nvPicPr>
          <p:cNvPr id="5" name="Picture 4">
            <a:extLst>
              <a:ext uri="{FF2B5EF4-FFF2-40B4-BE49-F238E27FC236}">
                <a16:creationId xmlns:a16="http://schemas.microsoft.com/office/drawing/2014/main" id="{047895FE-F5AB-46AF-9926-95FEF0D983D8}"/>
              </a:ext>
            </a:extLst>
          </p:cNvPr>
          <p:cNvPicPr>
            <a:picLocks noChangeAspect="1"/>
          </p:cNvPicPr>
          <p:nvPr/>
        </p:nvPicPr>
        <p:blipFill>
          <a:blip r:embed="rId4"/>
          <a:stretch>
            <a:fillRect/>
          </a:stretch>
        </p:blipFill>
        <p:spPr>
          <a:xfrm>
            <a:off x="6096000" y="2856102"/>
            <a:ext cx="5700081" cy="3375715"/>
          </a:xfrm>
          <a:prstGeom prst="rect">
            <a:avLst/>
          </a:prstGeom>
        </p:spPr>
      </p:pic>
      <p:sp>
        <p:nvSpPr>
          <p:cNvPr id="3" name="TextBox 2">
            <a:extLst>
              <a:ext uri="{FF2B5EF4-FFF2-40B4-BE49-F238E27FC236}">
                <a16:creationId xmlns:a16="http://schemas.microsoft.com/office/drawing/2014/main" id="{D1A8C0EE-AFB7-4E28-A609-DF8CDF9CD06A}"/>
              </a:ext>
            </a:extLst>
          </p:cNvPr>
          <p:cNvSpPr txBox="1"/>
          <p:nvPr/>
        </p:nvSpPr>
        <p:spPr>
          <a:xfrm>
            <a:off x="1445583" y="802105"/>
            <a:ext cx="8619667" cy="707886"/>
          </a:xfrm>
          <a:prstGeom prst="rect">
            <a:avLst/>
          </a:prstGeom>
          <a:noFill/>
        </p:spPr>
        <p:txBody>
          <a:bodyPr wrap="none" rtlCol="0">
            <a:spAutoFit/>
          </a:bodyPr>
          <a:lstStyle/>
          <a:p>
            <a:pPr algn="ctr"/>
            <a:r>
              <a:rPr lang="en-GB" sz="4000" b="1" dirty="0">
                <a:solidFill>
                  <a:srgbClr val="002060"/>
                </a:solidFill>
                <a:latin typeface="Arial" panose="020B0604020202020204" pitchFamily="34" charset="0"/>
                <a:cs typeface="Arial" panose="020B0604020202020204" pitchFamily="34" charset="0"/>
              </a:rPr>
              <a:t>Graduated compression stockings</a:t>
            </a:r>
          </a:p>
        </p:txBody>
      </p:sp>
    </p:spTree>
    <p:extLst>
      <p:ext uri="{BB962C8B-B14F-4D97-AF65-F5344CB8AC3E}">
        <p14:creationId xmlns:p14="http://schemas.microsoft.com/office/powerpoint/2010/main" val="80378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3584" y="1693834"/>
            <a:ext cx="10076816" cy="4187694"/>
          </a:xfrm>
        </p:spPr>
        <p:txBody>
          <a:bodyPr>
            <a:noAutofit/>
          </a:bodyPr>
          <a:lstStyle/>
          <a:p>
            <a:pPr marL="0" indent="0" algn="ctr">
              <a:spcBef>
                <a:spcPts val="0"/>
              </a:spcBef>
              <a:buNone/>
              <a:defRPr/>
            </a:pPr>
            <a:endParaRPr lang="en-GB" sz="2000" i="1"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Unrelated</a:t>
            </a:r>
            <a:r>
              <a:rPr lang="en-GB" sz="2000" dirty="0">
                <a:solidFill>
                  <a:srgbClr val="002060"/>
                </a:solidFill>
                <a:latin typeface="Arial" panose="020B0604020202020204" pitchFamily="34" charset="0"/>
                <a:cs typeface="Arial" panose="020B0604020202020204" pitchFamily="34" charset="0"/>
              </a:rPr>
              <a:t>: No evidence of any causal relationship between the study procedure and the AE. </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Unlikely</a:t>
            </a:r>
            <a:r>
              <a:rPr lang="en-GB" sz="2000" dirty="0">
                <a:solidFill>
                  <a:srgbClr val="002060"/>
                </a:solidFill>
                <a:latin typeface="Arial" panose="020B0604020202020204" pitchFamily="34" charset="0"/>
                <a:cs typeface="Arial" panose="020B0604020202020204" pitchFamily="34" charset="0"/>
              </a:rPr>
              <a:t>: Little evidence to suggest a causal relationship. There is another reasonable explanation for the event (e.g. the patient’s clinical condition, concomitant medication).</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Possible</a:t>
            </a:r>
            <a:r>
              <a:rPr lang="en-GB" sz="2000" dirty="0">
                <a:solidFill>
                  <a:srgbClr val="002060"/>
                </a:solidFill>
                <a:latin typeface="Arial" panose="020B0604020202020204" pitchFamily="34" charset="0"/>
                <a:cs typeface="Arial" panose="020B0604020202020204" pitchFamily="34" charset="0"/>
              </a:rPr>
              <a:t>: Some evidence to suggest a causal relationship. However, the influence of other factors may have contributed to the event.</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Probable</a:t>
            </a:r>
            <a:r>
              <a:rPr lang="en-GB" sz="2000" dirty="0">
                <a:solidFill>
                  <a:srgbClr val="002060"/>
                </a:solidFill>
                <a:latin typeface="Arial" panose="020B0604020202020204" pitchFamily="34" charset="0"/>
                <a:cs typeface="Arial" panose="020B0604020202020204" pitchFamily="34" charset="0"/>
              </a:rPr>
              <a:t>: Evidence to suggest a causal relationship and the influence of other factors is unlikely.</a:t>
            </a:r>
          </a:p>
          <a:p>
            <a:pPr>
              <a:spcBef>
                <a:spcPts val="600"/>
              </a:spcBef>
            </a:pPr>
            <a:endParaRPr lang="en-GB" sz="2000" dirty="0">
              <a:solidFill>
                <a:srgbClr val="002060"/>
              </a:solidFill>
              <a:latin typeface="Arial" panose="020B0604020202020204" pitchFamily="34" charset="0"/>
              <a:cs typeface="Arial" panose="020B0604020202020204" pitchFamily="34" charset="0"/>
            </a:endParaRPr>
          </a:p>
          <a:p>
            <a:pPr>
              <a:spcBef>
                <a:spcPts val="600"/>
              </a:spcBef>
            </a:pPr>
            <a:r>
              <a:rPr lang="en-GB" sz="2000" b="1" dirty="0">
                <a:solidFill>
                  <a:srgbClr val="002060"/>
                </a:solidFill>
                <a:latin typeface="Arial" panose="020B0604020202020204" pitchFamily="34" charset="0"/>
                <a:cs typeface="Arial" panose="020B0604020202020204" pitchFamily="34" charset="0"/>
              </a:rPr>
              <a:t>Definite</a:t>
            </a:r>
            <a:r>
              <a:rPr lang="en-GB" sz="2000" dirty="0">
                <a:solidFill>
                  <a:srgbClr val="002060"/>
                </a:solidFill>
                <a:latin typeface="Arial" panose="020B0604020202020204" pitchFamily="34" charset="0"/>
                <a:cs typeface="Arial" panose="020B0604020202020204" pitchFamily="34" charset="0"/>
              </a:rPr>
              <a:t>: There is clear evidence to suggest a causal relationship and other possible contributing factors can be ruled out.</a:t>
            </a:r>
          </a:p>
          <a:p>
            <a:pPr marL="285750" indent="-285750">
              <a:spcBef>
                <a:spcPts val="0"/>
              </a:spcBef>
            </a:pPr>
            <a:endParaRPr lang="en-GB" sz="2000" dirty="0">
              <a:solidFill>
                <a:srgbClr val="002060"/>
              </a:solidFill>
              <a:latin typeface="Arial" panose="020B0604020202020204" pitchFamily="34" charset="0"/>
              <a:cs typeface="Arial" panose="020B0604020202020204" pitchFamily="34" charset="0"/>
            </a:endParaRPr>
          </a:p>
          <a:p>
            <a:pPr marL="0" indent="0" algn="ctr">
              <a:buNone/>
            </a:pPr>
            <a:r>
              <a:rPr lang="en-GB" sz="2000" b="1" dirty="0">
                <a:solidFill>
                  <a:srgbClr val="002060"/>
                </a:solidFill>
                <a:latin typeface="Arial" panose="020B0604020202020204" pitchFamily="34" charset="0"/>
                <a:cs typeface="Arial" panose="020B0604020202020204" pitchFamily="34" charset="0"/>
              </a:rPr>
              <a:t> </a:t>
            </a:r>
            <a:endParaRPr lang="en-US" sz="20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30</a:t>
            </a:fld>
            <a:endParaRPr lang="en-US" dirty="0">
              <a:solidFill>
                <a:schemeClr val="bg1"/>
              </a:solidFill>
            </a:endParaRPr>
          </a:p>
        </p:txBody>
      </p:sp>
      <p:sp>
        <p:nvSpPr>
          <p:cNvPr id="8" name="Title 2"/>
          <p:cNvSpPr txBox="1">
            <a:spLocks/>
          </p:cNvSpPr>
          <p:nvPr/>
        </p:nvSpPr>
        <p:spPr>
          <a:xfrm>
            <a:off x="2735066" y="878918"/>
            <a:ext cx="697988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Definitions for Assessment of SAE Causality</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EBB48C4-A160-7639-3A8E-FF63E00AD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065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263" y="1300140"/>
            <a:ext cx="11213432" cy="4933235"/>
          </a:xfrm>
        </p:spPr>
        <p:txBody>
          <a:bodyPr>
            <a:noAutofit/>
          </a:bodyPr>
          <a:lstStyle/>
          <a:p>
            <a:pPr>
              <a:spcBef>
                <a:spcPts val="0"/>
              </a:spcBef>
            </a:pPr>
            <a:endParaRPr lang="en-GB" dirty="0">
              <a:solidFill>
                <a:srgbClr val="002060"/>
              </a:solidFill>
              <a:latin typeface="Arial" panose="020B0604020202020204" pitchFamily="34" charset="0"/>
              <a:cs typeface="Arial" panose="020B0604020202020204" pitchFamily="34" charset="0"/>
            </a:endParaRPr>
          </a:p>
          <a:p>
            <a:pPr>
              <a:spcBef>
                <a:spcPts val="1200"/>
              </a:spcBef>
            </a:pPr>
            <a:r>
              <a:rPr lang="en-GB" dirty="0">
                <a:solidFill>
                  <a:srgbClr val="002060"/>
                </a:solidFill>
                <a:latin typeface="Arial" panose="020B0604020202020204" pitchFamily="34" charset="0"/>
                <a:cs typeface="Arial" panose="020B0604020202020204" pitchFamily="34" charset="0"/>
              </a:rPr>
              <a:t>SAE details are to be entered into </a:t>
            </a:r>
            <a:r>
              <a:rPr lang="en-GB" dirty="0" err="1">
                <a:solidFill>
                  <a:srgbClr val="002060"/>
                </a:solidFill>
                <a:latin typeface="Arial" panose="020B0604020202020204" pitchFamily="34" charset="0"/>
                <a:cs typeface="Arial" panose="020B0604020202020204" pitchFamily="34" charset="0"/>
              </a:rPr>
              <a:t>REDCap</a:t>
            </a:r>
            <a:r>
              <a:rPr lang="en-GB" dirty="0">
                <a:solidFill>
                  <a:srgbClr val="002060"/>
                </a:solidFill>
                <a:latin typeface="Arial" panose="020B0604020202020204" pitchFamily="34" charset="0"/>
                <a:cs typeface="Arial" panose="020B0604020202020204" pitchFamily="34" charset="0"/>
              </a:rPr>
              <a:t> for the CI to assess within 24 hours of knowledge of the event. </a:t>
            </a:r>
          </a:p>
          <a:p>
            <a:pPr>
              <a:spcBef>
                <a:spcPts val="1200"/>
              </a:spcBef>
            </a:pPr>
            <a:r>
              <a:rPr lang="en-GB" dirty="0">
                <a:solidFill>
                  <a:srgbClr val="002060"/>
                </a:solidFill>
                <a:latin typeface="Arial" panose="020B0604020202020204" pitchFamily="34" charset="0"/>
                <a:cs typeface="Arial" panose="020B0604020202020204" pitchFamily="34" charset="0"/>
              </a:rPr>
              <a:t>If the </a:t>
            </a:r>
            <a:r>
              <a:rPr lang="en-GB" dirty="0" err="1">
                <a:solidFill>
                  <a:srgbClr val="002060"/>
                </a:solidFill>
                <a:latin typeface="Arial" panose="020B0604020202020204" pitchFamily="34" charset="0"/>
                <a:cs typeface="Arial" panose="020B0604020202020204" pitchFamily="34" charset="0"/>
              </a:rPr>
              <a:t>REDCap</a:t>
            </a:r>
            <a:r>
              <a:rPr lang="en-GB" dirty="0">
                <a:solidFill>
                  <a:srgbClr val="002060"/>
                </a:solidFill>
                <a:latin typeface="Arial" panose="020B0604020202020204" pitchFamily="34" charset="0"/>
                <a:cs typeface="Arial" panose="020B0604020202020204" pitchFamily="34" charset="0"/>
              </a:rPr>
              <a:t> system is unavailable, sites will email the completed paper SAE form to the coordinating centre: </a:t>
            </a:r>
            <a:r>
              <a:rPr lang="en-GB" dirty="0">
                <a:solidFill>
                  <a:srgbClr val="002060"/>
                </a:solidFill>
                <a:latin typeface="Arial" panose="020B0604020202020204" pitchFamily="34" charset="0"/>
                <a:cs typeface="Arial" panose="020B0604020202020204" pitchFamily="34" charset="0"/>
                <a:hlinkClick r:id="rId3"/>
              </a:rPr>
              <a:t>gracetrial@imperial.ac.uk</a:t>
            </a:r>
            <a:r>
              <a:rPr lang="en-GB" dirty="0">
                <a:solidFill>
                  <a:srgbClr val="002060"/>
                </a:solidFill>
                <a:latin typeface="Arial" panose="020B0604020202020204" pitchFamily="34" charset="0"/>
                <a:cs typeface="Arial" panose="020B0604020202020204" pitchFamily="34" charset="0"/>
              </a:rPr>
              <a:t>  </a:t>
            </a:r>
          </a:p>
          <a:p>
            <a:pPr>
              <a:spcBef>
                <a:spcPts val="1200"/>
              </a:spcBef>
            </a:pPr>
            <a:r>
              <a:rPr lang="en-GB" dirty="0">
                <a:solidFill>
                  <a:srgbClr val="002060"/>
                </a:solidFill>
                <a:latin typeface="Arial" panose="020B0604020202020204" pitchFamily="34" charset="0"/>
                <a:cs typeface="Arial" panose="020B0604020202020204" pitchFamily="34" charset="0"/>
              </a:rPr>
              <a:t>The responsible PI should assign the causality of the event by logging into the eCRF. </a:t>
            </a:r>
          </a:p>
          <a:p>
            <a:pPr>
              <a:spcBef>
                <a:spcPts val="1200"/>
              </a:spcBef>
            </a:pPr>
            <a:r>
              <a:rPr lang="en-GB" dirty="0">
                <a:solidFill>
                  <a:srgbClr val="002060"/>
                </a:solidFill>
                <a:latin typeface="Arial" panose="020B0604020202020204" pitchFamily="34" charset="0"/>
                <a:cs typeface="Arial" panose="020B0604020202020204" pitchFamily="34" charset="0"/>
              </a:rPr>
              <a:t>The Trial Manager may contact sites to obtain further information about the SAE.</a:t>
            </a:r>
          </a:p>
          <a:p>
            <a:pPr>
              <a:spcBef>
                <a:spcPts val="1200"/>
              </a:spcBef>
            </a:pPr>
            <a:r>
              <a:rPr lang="en-GB" dirty="0">
                <a:solidFill>
                  <a:srgbClr val="002060"/>
                </a:solidFill>
                <a:latin typeface="Arial" panose="020B0604020202020204" pitchFamily="34" charset="0"/>
                <a:cs typeface="Arial" panose="020B0604020202020204" pitchFamily="34" charset="0"/>
              </a:rPr>
              <a:t>Any follow-up information regarding a SAE must also be reported</a:t>
            </a:r>
            <a:r>
              <a:rPr lang="en-GB" b="1" dirty="0">
                <a:solidFill>
                  <a:srgbClr val="002060"/>
                </a:solidFill>
                <a:latin typeface="Arial" panose="020B0604020202020204" pitchFamily="34" charset="0"/>
                <a:cs typeface="Arial" panose="020B0604020202020204" pitchFamily="34" charset="0"/>
              </a:rPr>
              <a:t> </a:t>
            </a:r>
            <a:r>
              <a:rPr lang="en-GB" dirty="0">
                <a:solidFill>
                  <a:srgbClr val="002060"/>
                </a:solidFill>
                <a:latin typeface="Arial" panose="020B0604020202020204" pitchFamily="34" charset="0"/>
                <a:cs typeface="Arial" panose="020B0604020202020204" pitchFamily="34" charset="0"/>
              </a:rPr>
              <a:t>immediately.</a:t>
            </a:r>
          </a:p>
          <a:p>
            <a:pPr>
              <a:spcBef>
                <a:spcPts val="1200"/>
              </a:spcBef>
            </a:pPr>
            <a:r>
              <a:rPr lang="en-US" dirty="0">
                <a:solidFill>
                  <a:srgbClr val="002060"/>
                </a:solidFill>
                <a:latin typeface="Arial" panose="020B0604020202020204" pitchFamily="34" charset="0"/>
                <a:cs typeface="Arial" panose="020B0604020202020204" pitchFamily="34" charset="0"/>
              </a:rPr>
              <a:t>Follow up of patients who have experienced a SAE should continue until recovery is complete.</a:t>
            </a:r>
            <a:endParaRPr lang="en-GB" dirty="0">
              <a:solidFill>
                <a:srgbClr val="002060"/>
              </a:solidFill>
              <a:latin typeface="Arial" panose="020B0604020202020204" pitchFamily="34" charset="0"/>
              <a:cs typeface="Arial" panose="020B0604020202020204" pitchFamily="34" charset="0"/>
            </a:endParaRPr>
          </a:p>
          <a:p>
            <a:pPr marL="0" indent="0">
              <a:spcBef>
                <a:spcPts val="0"/>
              </a:spcBef>
              <a:buNone/>
            </a:pPr>
            <a:endParaRPr lang="en-GB" dirty="0">
              <a:solidFill>
                <a:srgbClr val="002060"/>
              </a:solidFill>
              <a:latin typeface="Arial" panose="020B0604020202020204" pitchFamily="34" charset="0"/>
              <a:cs typeface="Arial" panose="020B0604020202020204" pitchFamily="34" charset="0"/>
            </a:endParaRPr>
          </a:p>
          <a:p>
            <a:pPr marL="0" indent="0">
              <a:spcBef>
                <a:spcPts val="0"/>
              </a:spcBef>
              <a:buNone/>
            </a:pPr>
            <a:endParaRPr lang="en-GB" dirty="0">
              <a:solidFill>
                <a:srgbClr val="002060"/>
              </a:solidFill>
              <a:latin typeface="Arial" panose="020B0604020202020204" pitchFamily="34" charset="0"/>
              <a:cs typeface="Arial" panose="020B0604020202020204" pitchFamily="34" charset="0"/>
            </a:endParaRPr>
          </a:p>
          <a:p>
            <a:pPr marL="0" indent="0" algn="ctr">
              <a:spcBef>
                <a:spcPts val="0"/>
              </a:spcBef>
              <a:buNone/>
              <a:defRPr/>
            </a:pPr>
            <a:r>
              <a:rPr lang="en-GB" b="1" dirty="0">
                <a:solidFill>
                  <a:srgbClr val="002060"/>
                </a:solidFill>
                <a:latin typeface="Arial" panose="020B0604020202020204" pitchFamily="34" charset="0"/>
                <a:cs typeface="Arial" panose="020B0604020202020204" pitchFamily="34" charset="0"/>
              </a:rPr>
              <a:t> </a:t>
            </a:r>
          </a:p>
          <a:p>
            <a:endParaRPr lang="en-US" dirty="0">
              <a:solidFill>
                <a:srgbClr val="002060"/>
              </a:solidFill>
              <a:latin typeface="Arial" panose="020B0604020202020204" pitchFamily="34" charset="0"/>
              <a:cs typeface="Arial" panose="020B0604020202020204" pitchFamily="34" charset="0"/>
            </a:endParaRPr>
          </a:p>
        </p:txBody>
      </p:sp>
      <p:sp>
        <p:nvSpPr>
          <p:cNvPr id="9" name="Title 2"/>
          <p:cNvSpPr txBox="1">
            <a:spLocks/>
          </p:cNvSpPr>
          <p:nvPr/>
        </p:nvSpPr>
        <p:spPr>
          <a:xfrm>
            <a:off x="2542052" y="838012"/>
            <a:ext cx="697988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SAE Reporting Procedures</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55191C8A-92D5-D27E-A14A-940C4ADF2A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955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47" y="1780925"/>
            <a:ext cx="12079705" cy="4765293"/>
          </a:xfrm>
        </p:spPr>
        <p:txBody>
          <a:bodyPr>
            <a:noAutofit/>
          </a:bodyPr>
          <a:lstStyle/>
          <a:p>
            <a:pPr lvl="0">
              <a:buFont typeface="Wingdings" panose="05000000000000000000" pitchFamily="2" charset="2"/>
              <a:buChar char="§"/>
            </a:pPr>
            <a:r>
              <a:rPr lang="en-GB" sz="2200" dirty="0">
                <a:solidFill>
                  <a:srgbClr val="002060"/>
                </a:solidFill>
                <a:latin typeface="Arial" panose="020B0604020202020204" pitchFamily="34" charset="0"/>
                <a:cs typeface="Arial" panose="020B0604020202020204" pitchFamily="34" charset="0"/>
              </a:rPr>
              <a:t>A </a:t>
            </a:r>
            <a:r>
              <a:rPr lang="en-GB" sz="2200" b="1" dirty="0">
                <a:solidFill>
                  <a:srgbClr val="002060"/>
                </a:solidFill>
                <a:latin typeface="Arial" panose="020B0604020202020204" pitchFamily="34" charset="0"/>
                <a:cs typeface="Arial" panose="020B0604020202020204" pitchFamily="34" charset="0"/>
              </a:rPr>
              <a:t>protocol deviation</a:t>
            </a:r>
            <a:r>
              <a:rPr lang="en-GB" sz="2200" dirty="0">
                <a:solidFill>
                  <a:srgbClr val="002060"/>
                </a:solidFill>
                <a:latin typeface="Arial" panose="020B0604020202020204" pitchFamily="34" charset="0"/>
                <a:cs typeface="Arial" panose="020B0604020202020204" pitchFamily="34" charset="0"/>
              </a:rPr>
              <a:t> occurs when a process or criteria has not been actioned in line with the approved protocol. For example, patient did not attend DVT scan.</a:t>
            </a:r>
          </a:p>
          <a:p>
            <a:pPr lvl="1">
              <a:buFont typeface="Arial" panose="020B0604020202020204" pitchFamily="34" charset="0"/>
              <a:buChar char="•"/>
            </a:pPr>
            <a:r>
              <a:rPr lang="en-GB" sz="2200" dirty="0">
                <a:solidFill>
                  <a:srgbClr val="002060"/>
                </a:solidFill>
                <a:latin typeface="Arial" panose="020B0604020202020204" pitchFamily="34" charset="0"/>
                <a:cs typeface="Arial" panose="020B0604020202020204" pitchFamily="34" charset="0"/>
              </a:rPr>
              <a:t>Minor occurrences which do not affect participant safety or the integrity of the research. </a:t>
            </a:r>
          </a:p>
          <a:p>
            <a:pPr lvl="1">
              <a:buFont typeface="Arial" panose="020B0604020202020204" pitchFamily="34" charset="0"/>
              <a:buChar char="•"/>
            </a:pPr>
            <a:endParaRPr lang="en-GB" sz="2200" dirty="0">
              <a:solidFill>
                <a:srgbClr val="002060"/>
              </a:solidFill>
              <a:latin typeface="Arial" panose="020B0604020202020204" pitchFamily="34" charset="0"/>
              <a:cs typeface="Arial" panose="020B0604020202020204" pitchFamily="34" charset="0"/>
            </a:endParaRPr>
          </a:p>
          <a:p>
            <a:pPr lvl="0">
              <a:buFont typeface="Wingdings" panose="05000000000000000000" pitchFamily="2" charset="2"/>
              <a:buChar char="§"/>
            </a:pPr>
            <a:r>
              <a:rPr lang="en-GB" sz="2200" dirty="0">
                <a:solidFill>
                  <a:srgbClr val="002060"/>
                </a:solidFill>
                <a:latin typeface="Arial" panose="020B0604020202020204" pitchFamily="34" charset="0"/>
                <a:cs typeface="Arial" panose="020B0604020202020204" pitchFamily="34" charset="0"/>
              </a:rPr>
              <a:t>A </a:t>
            </a:r>
            <a:r>
              <a:rPr lang="en-GB" sz="2200" b="1" dirty="0">
                <a:solidFill>
                  <a:srgbClr val="002060"/>
                </a:solidFill>
                <a:latin typeface="Arial" panose="020B0604020202020204" pitchFamily="34" charset="0"/>
                <a:cs typeface="Arial" panose="020B0604020202020204" pitchFamily="34" charset="0"/>
              </a:rPr>
              <a:t>protocol violation</a:t>
            </a:r>
            <a:r>
              <a:rPr lang="en-GB" sz="2200" dirty="0">
                <a:solidFill>
                  <a:srgbClr val="002060"/>
                </a:solidFill>
                <a:latin typeface="Arial" panose="020B0604020202020204" pitchFamily="34" charset="0"/>
                <a:cs typeface="Arial" panose="020B0604020202020204" pitchFamily="34" charset="0"/>
              </a:rPr>
              <a:t> occurs when there is a consistent variation in practice from the defined protocol. For example, failure to obtain informed consent prior to initiation of study related procedures.</a:t>
            </a:r>
          </a:p>
          <a:p>
            <a:pPr lvl="1">
              <a:buFont typeface="Arial" panose="020B0604020202020204" pitchFamily="34" charset="0"/>
              <a:buChar char="•"/>
            </a:pPr>
            <a:r>
              <a:rPr lang="en-GB" sz="2200" dirty="0">
                <a:solidFill>
                  <a:srgbClr val="002060"/>
                </a:solidFill>
                <a:latin typeface="Arial" panose="020B0604020202020204" pitchFamily="34" charset="0"/>
                <a:cs typeface="Arial" panose="020B0604020202020204" pitchFamily="34" charset="0"/>
              </a:rPr>
              <a:t>A violation is a significant occurrence or event which may affect participant safety or the integrity of the research. </a:t>
            </a:r>
          </a:p>
          <a:p>
            <a:pPr marL="457200" lvl="1" indent="0">
              <a:buNone/>
            </a:pPr>
            <a:endParaRPr lang="en-GB" sz="2200" dirty="0">
              <a:solidFill>
                <a:srgbClr val="002060"/>
              </a:solidFill>
              <a:latin typeface="Arial" panose="020B0604020202020204" pitchFamily="34" charset="0"/>
              <a:cs typeface="Arial" panose="020B0604020202020204" pitchFamily="34" charset="0"/>
            </a:endParaRPr>
          </a:p>
          <a:p>
            <a:pPr marL="457200" lvl="1" indent="0">
              <a:buNone/>
            </a:pPr>
            <a:r>
              <a:rPr lang="en-GB" sz="2200" dirty="0">
                <a:solidFill>
                  <a:srgbClr val="002060"/>
                </a:solidFill>
                <a:latin typeface="Arial" panose="020B0604020202020204" pitchFamily="34" charset="0"/>
                <a:cs typeface="Arial" panose="020B0604020202020204" pitchFamily="34" charset="0"/>
              </a:rPr>
              <a:t>Each episode of non-compliance of study protocol should be documented by completing the deviation/violation form in the </a:t>
            </a:r>
            <a:r>
              <a:rPr lang="en-GB" sz="2200" dirty="0" err="1">
                <a:solidFill>
                  <a:srgbClr val="002060"/>
                </a:solidFill>
                <a:latin typeface="Arial" panose="020B0604020202020204" pitchFamily="34" charset="0"/>
                <a:cs typeface="Arial" panose="020B0604020202020204" pitchFamily="34" charset="0"/>
              </a:rPr>
              <a:t>REDCap</a:t>
            </a:r>
            <a:r>
              <a:rPr lang="en-GB" sz="2200" dirty="0">
                <a:solidFill>
                  <a:srgbClr val="002060"/>
                </a:solidFill>
                <a:latin typeface="Arial" panose="020B0604020202020204" pitchFamily="34" charset="0"/>
                <a:cs typeface="Arial" panose="020B0604020202020204" pitchFamily="34" charset="0"/>
              </a:rPr>
              <a:t> eCRF, as soon as the investigator or designee is made aware of the event.</a:t>
            </a:r>
          </a:p>
          <a:p>
            <a:pPr lvl="1">
              <a:buFont typeface="Arial" panose="020B0604020202020204" pitchFamily="34" charset="0"/>
              <a:buChar char="•"/>
            </a:pPr>
            <a:endParaRPr lang="en-GB" sz="2200" dirty="0">
              <a:solidFill>
                <a:srgbClr val="002060"/>
              </a:solidFill>
              <a:latin typeface="Arial" panose="020B0604020202020204" pitchFamily="34" charset="0"/>
              <a:cs typeface="Arial" panose="020B0604020202020204" pitchFamily="34" charset="0"/>
            </a:endParaRPr>
          </a:p>
          <a:p>
            <a:endParaRPr lang="en-GB" sz="2200" dirty="0">
              <a:solidFill>
                <a:srgbClr val="00206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3078640" y="6454060"/>
            <a:ext cx="5434265" cy="184317"/>
          </a:xfrm>
        </p:spPr>
        <p:txBody>
          <a:bodyPr/>
          <a:lstStyle/>
          <a:p>
            <a:r>
              <a:rPr lang="en-US" dirty="0">
                <a:solidFill>
                  <a:schemeClr val="bg1"/>
                </a:solidFill>
              </a:rPr>
              <a:t>DM PAD SIV Presentation</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32</a:t>
            </a:fld>
            <a:endParaRPr lang="en-US" dirty="0">
              <a:solidFill>
                <a:schemeClr val="bg1"/>
              </a:solidFill>
            </a:endParaRPr>
          </a:p>
        </p:txBody>
      </p:sp>
      <p:sp>
        <p:nvSpPr>
          <p:cNvPr id="8" name="Title 2"/>
          <p:cNvSpPr txBox="1">
            <a:spLocks/>
          </p:cNvSpPr>
          <p:nvPr/>
        </p:nvSpPr>
        <p:spPr>
          <a:xfrm>
            <a:off x="2551196" y="828868"/>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Protocol Deviation / Violations</a:t>
            </a:r>
          </a:p>
        </p:txBody>
      </p:sp>
      <p:pic>
        <p:nvPicPr>
          <p:cNvPr id="3" name="Picture 2" descr="The Imperial logo | Staff | Imperial College London">
            <a:extLst>
              <a:ext uri="{FF2B5EF4-FFF2-40B4-BE49-F238E27FC236}">
                <a16:creationId xmlns:a16="http://schemas.microsoft.com/office/drawing/2014/main" id="{41C1AEE1-00E0-DA3C-49B4-BA664C550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011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0679" y="1892383"/>
            <a:ext cx="11010642" cy="4646529"/>
          </a:xfrm>
        </p:spPr>
        <p:txBody>
          <a:bodyPr/>
          <a:lstStyle/>
          <a:p>
            <a:pPr marL="0" indent="0" algn="ctr">
              <a:spcBef>
                <a:spcPts val="0"/>
              </a:spcBef>
              <a:buNone/>
              <a:defRPr/>
            </a:pPr>
            <a:endParaRPr lang="en-GB" sz="1000" b="1" dirty="0">
              <a:solidFill>
                <a:srgbClr val="002060"/>
              </a:solidFill>
              <a:latin typeface="Arial" panose="020B0604020202020204" pitchFamily="34" charset="0"/>
              <a:cs typeface="Arial" panose="020B0604020202020204" pitchFamily="34" charset="0"/>
            </a:endParaRPr>
          </a:p>
          <a:p>
            <a:pPr>
              <a:lnSpc>
                <a:spcPct val="150000"/>
              </a:lnSpc>
              <a:spcBef>
                <a:spcPts val="0"/>
              </a:spcBef>
              <a:tabLst>
                <a:tab pos="228600" algn="l"/>
              </a:tabLst>
              <a:defRPr/>
            </a:pPr>
            <a:r>
              <a:rPr lang="en-GB" sz="3000" b="1" dirty="0">
                <a:solidFill>
                  <a:srgbClr val="002060"/>
                </a:solidFill>
                <a:latin typeface="Arial" panose="020B0604020202020204" pitchFamily="34" charset="0"/>
                <a:cs typeface="Arial" panose="020B0604020202020204" pitchFamily="34" charset="0"/>
              </a:rPr>
              <a:t>Please create participant folders for each GRACE participant</a:t>
            </a:r>
          </a:p>
          <a:p>
            <a:pPr>
              <a:lnSpc>
                <a:spcPct val="150000"/>
              </a:lnSpc>
              <a:spcBef>
                <a:spcPts val="0"/>
              </a:spcBef>
              <a:tabLst>
                <a:tab pos="228600" algn="l"/>
              </a:tabLst>
              <a:defRPr/>
            </a:pPr>
            <a:r>
              <a:rPr lang="en-GB" sz="3000" dirty="0">
                <a:solidFill>
                  <a:srgbClr val="002060"/>
                </a:solidFill>
                <a:latin typeface="Arial" panose="020B0604020202020204" pitchFamily="34" charset="0"/>
                <a:cs typeface="Arial" panose="020B0604020202020204" pitchFamily="34" charset="0"/>
              </a:rPr>
              <a:t>Complete the paper CRF booklet for each participant  </a:t>
            </a:r>
          </a:p>
          <a:p>
            <a:pPr>
              <a:lnSpc>
                <a:spcPct val="150000"/>
              </a:lnSpc>
              <a:spcBef>
                <a:spcPts val="0"/>
              </a:spcBef>
              <a:tabLst>
                <a:tab pos="228600" algn="l"/>
              </a:tabLst>
              <a:defRPr/>
            </a:pPr>
            <a:r>
              <a:rPr lang="en-GB" sz="3000" dirty="0">
                <a:solidFill>
                  <a:srgbClr val="002060"/>
                </a:solidFill>
                <a:latin typeface="Arial" panose="020B0604020202020204" pitchFamily="34" charset="0"/>
                <a:cs typeface="Arial" panose="020B0604020202020204" pitchFamily="34" charset="0"/>
              </a:rPr>
              <a:t>All source data to be entered/filed in the participant folder</a:t>
            </a:r>
          </a:p>
          <a:p>
            <a:pPr>
              <a:lnSpc>
                <a:spcPct val="150000"/>
              </a:lnSpc>
              <a:spcBef>
                <a:spcPts val="0"/>
              </a:spcBef>
              <a:tabLst>
                <a:tab pos="228600" algn="l"/>
              </a:tabLst>
              <a:defRPr/>
            </a:pPr>
            <a:r>
              <a:rPr lang="en-GB" sz="3000" dirty="0">
                <a:solidFill>
                  <a:srgbClr val="002060"/>
                </a:solidFill>
                <a:latin typeface="Arial" panose="020B0604020202020204" pitchFamily="34" charset="0"/>
                <a:cs typeface="Arial" panose="020B0604020202020204" pitchFamily="34" charset="0"/>
              </a:rPr>
              <a:t>Initial and date on any changes or corrections made</a:t>
            </a:r>
          </a:p>
          <a:p>
            <a:pPr marL="0" indent="0" algn="ctr">
              <a:spcBef>
                <a:spcPts val="0"/>
              </a:spcBef>
              <a:buNone/>
              <a:defRPr/>
            </a:pPr>
            <a:endParaRPr lang="en-GB" sz="2600" b="1" dirty="0">
              <a:solidFill>
                <a:srgbClr val="002060"/>
              </a:solidFill>
              <a:latin typeface="Arial" panose="020B0604020202020204" pitchFamily="34" charset="0"/>
              <a:cs typeface="Arial" panose="020B0604020202020204" pitchFamily="34" charset="0"/>
            </a:endParaRPr>
          </a:p>
          <a:p>
            <a:endParaRPr lang="en-US"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33</a:t>
            </a:fld>
            <a:endParaRPr lang="en-US" dirty="0">
              <a:solidFill>
                <a:schemeClr val="bg1"/>
              </a:solidFill>
            </a:endParaRPr>
          </a:p>
        </p:txBody>
      </p:sp>
      <p:sp>
        <p:nvSpPr>
          <p:cNvPr id="8" name="Title 2"/>
          <p:cNvSpPr txBox="1">
            <a:spLocks/>
          </p:cNvSpPr>
          <p:nvPr/>
        </p:nvSpPr>
        <p:spPr>
          <a:xfrm>
            <a:off x="2606060" y="87391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Participant Folder</a:t>
            </a:r>
          </a:p>
        </p:txBody>
      </p:sp>
      <p:pic>
        <p:nvPicPr>
          <p:cNvPr id="3" name="Picture 2" descr="The Imperial logo | Staff | Imperial College London">
            <a:extLst>
              <a:ext uri="{FF2B5EF4-FFF2-40B4-BE49-F238E27FC236}">
                <a16:creationId xmlns:a16="http://schemas.microsoft.com/office/drawing/2014/main" id="{1A2E3794-032A-5524-493B-4032EC0D4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41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644" y="1105735"/>
            <a:ext cx="11694695" cy="4646529"/>
          </a:xfrm>
        </p:spPr>
        <p:txBody>
          <a:bodyPr>
            <a:noAutofit/>
          </a:bodyPr>
          <a:lstStyle/>
          <a:p>
            <a:pPr marL="0" indent="0" algn="ctr">
              <a:buNone/>
            </a:pPr>
            <a:endParaRPr lang="en-GB" b="1"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Reviewed by the Trial Manager during monitoring visits.</a:t>
            </a:r>
          </a:p>
          <a:p>
            <a:pPr marL="0" indent="0">
              <a:buNone/>
            </a:pPr>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Ensure the following documents are kept up-to-date:</a:t>
            </a:r>
          </a:p>
          <a:p>
            <a:pPr lvl="1"/>
            <a:r>
              <a:rPr lang="en-GB" sz="2400" dirty="0">
                <a:solidFill>
                  <a:srgbClr val="002060"/>
                </a:solidFill>
                <a:latin typeface="Arial" panose="020B0604020202020204" pitchFamily="34" charset="0"/>
                <a:cs typeface="Arial" panose="020B0604020202020204" pitchFamily="34" charset="0"/>
              </a:rPr>
              <a:t>CV’s</a:t>
            </a:r>
          </a:p>
          <a:p>
            <a:pPr lvl="1"/>
            <a:r>
              <a:rPr lang="en-GB" sz="2400" dirty="0">
                <a:solidFill>
                  <a:srgbClr val="002060"/>
                </a:solidFill>
                <a:latin typeface="Arial" panose="020B0604020202020204" pitchFamily="34" charset="0"/>
                <a:cs typeface="Arial" panose="020B0604020202020204" pitchFamily="34" charset="0"/>
              </a:rPr>
              <a:t>GCP certificates </a:t>
            </a:r>
          </a:p>
          <a:p>
            <a:pPr lvl="1"/>
            <a:r>
              <a:rPr lang="en-GB" sz="2400" dirty="0">
                <a:solidFill>
                  <a:srgbClr val="002060"/>
                </a:solidFill>
                <a:latin typeface="Arial" panose="020B0604020202020204" pitchFamily="34" charset="0"/>
                <a:cs typeface="Arial" panose="020B0604020202020204" pitchFamily="34" charset="0"/>
              </a:rPr>
              <a:t>Delegation log </a:t>
            </a:r>
          </a:p>
          <a:p>
            <a:pPr lvl="1"/>
            <a:r>
              <a:rPr lang="en-GB" sz="2400" dirty="0">
                <a:solidFill>
                  <a:srgbClr val="002060"/>
                </a:solidFill>
                <a:latin typeface="Arial" panose="020B0604020202020204" pitchFamily="34" charset="0"/>
                <a:cs typeface="Arial" panose="020B0604020202020204" pitchFamily="34" charset="0"/>
              </a:rPr>
              <a:t>Regulatory documentation</a:t>
            </a:r>
          </a:p>
          <a:p>
            <a:pPr lvl="1"/>
            <a:r>
              <a:rPr lang="en-GB" sz="2400" dirty="0">
                <a:solidFill>
                  <a:srgbClr val="002060"/>
                </a:solidFill>
                <a:latin typeface="Arial" panose="020B0604020202020204" pitchFamily="34" charset="0"/>
                <a:cs typeface="Arial" panose="020B0604020202020204" pitchFamily="34" charset="0"/>
              </a:rPr>
              <a:t>Research approvals </a:t>
            </a:r>
          </a:p>
          <a:p>
            <a:endParaRPr lang="en-GB" dirty="0">
              <a:solidFill>
                <a:srgbClr val="002060"/>
              </a:solidFill>
              <a:latin typeface="Arial" panose="020B0604020202020204" pitchFamily="34" charset="0"/>
              <a:cs typeface="Arial" panose="020B0604020202020204" pitchFamily="34" charset="0"/>
            </a:endParaRPr>
          </a:p>
          <a:p>
            <a:r>
              <a:rPr lang="en-GB" dirty="0">
                <a:solidFill>
                  <a:srgbClr val="002060"/>
                </a:solidFill>
                <a:latin typeface="Arial" panose="020B0604020202020204" pitchFamily="34" charset="0"/>
                <a:cs typeface="Arial" panose="020B0604020202020204" pitchFamily="34" charset="0"/>
              </a:rPr>
              <a:t>All study staff will need to complete a training log </a:t>
            </a:r>
          </a:p>
          <a:p>
            <a:pPr lvl="1"/>
            <a:r>
              <a:rPr lang="en-GB" sz="2400" dirty="0">
                <a:solidFill>
                  <a:srgbClr val="002060"/>
                </a:solidFill>
                <a:latin typeface="Arial" panose="020B0604020202020204" pitchFamily="34" charset="0"/>
                <a:cs typeface="Arial" panose="020B0604020202020204" pitchFamily="34" charset="0"/>
              </a:rPr>
              <a:t>To be updated for revised versions of or new study documentation (e.g. protocol, </a:t>
            </a:r>
            <a:r>
              <a:rPr lang="en-GB" sz="2400" dirty="0" err="1">
                <a:solidFill>
                  <a:srgbClr val="002060"/>
                </a:solidFill>
                <a:latin typeface="Arial" panose="020B0604020202020204" pitchFamily="34" charset="0"/>
                <a:cs typeface="Arial" panose="020B0604020202020204" pitchFamily="34" charset="0"/>
              </a:rPr>
              <a:t>REDCap</a:t>
            </a:r>
            <a:r>
              <a:rPr lang="en-GB" sz="2400" dirty="0">
                <a:solidFill>
                  <a:srgbClr val="002060"/>
                </a:solidFill>
                <a:latin typeface="Arial" panose="020B0604020202020204" pitchFamily="34" charset="0"/>
                <a:cs typeface="Arial" panose="020B0604020202020204" pitchFamily="34" charset="0"/>
              </a:rPr>
              <a:t> data entry guide)</a:t>
            </a:r>
          </a:p>
          <a:p>
            <a:pPr lvl="1"/>
            <a:endParaRPr lang="en-GB" sz="2400" dirty="0">
              <a:solidFill>
                <a:srgbClr val="002060"/>
              </a:solidFill>
              <a:latin typeface="Arial" panose="020B0604020202020204" pitchFamily="34" charset="0"/>
              <a:cs typeface="Arial" panose="020B0604020202020204" pitchFamily="34" charset="0"/>
            </a:endParaRPr>
          </a:p>
          <a:p>
            <a:pPr marL="0" indent="0">
              <a:buNone/>
            </a:pPr>
            <a:endParaRPr lang="en-GB" b="1"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34</a:t>
            </a:fld>
            <a:endParaRPr lang="en-US" dirty="0">
              <a:solidFill>
                <a:schemeClr val="bg1"/>
              </a:solidFill>
            </a:endParaRPr>
          </a:p>
        </p:txBody>
      </p:sp>
      <p:sp>
        <p:nvSpPr>
          <p:cNvPr id="8" name="Title 2"/>
          <p:cNvSpPr txBox="1">
            <a:spLocks/>
          </p:cNvSpPr>
          <p:nvPr/>
        </p:nvSpPr>
        <p:spPr>
          <a:xfrm>
            <a:off x="2542052" y="615282"/>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Investigator Site File (ISF)</a:t>
            </a:r>
          </a:p>
        </p:txBody>
      </p:sp>
      <p:pic>
        <p:nvPicPr>
          <p:cNvPr id="3" name="Picture 2" descr="The Imperial logo | Staff | Imperial College London">
            <a:extLst>
              <a:ext uri="{FF2B5EF4-FFF2-40B4-BE49-F238E27FC236}">
                <a16:creationId xmlns:a16="http://schemas.microsoft.com/office/drawing/2014/main" id="{FF8EE3B1-28D1-5641-6176-62CF51F0B4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55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4294967295"/>
          </p:nvPr>
        </p:nvSpPr>
        <p:spPr>
          <a:xfrm>
            <a:off x="344553" y="1546416"/>
            <a:ext cx="5435600" cy="4473572"/>
          </a:xfrm>
        </p:spPr>
        <p:txBody>
          <a:bodyPr>
            <a:normAutofit fontScale="92500" lnSpcReduction="10000"/>
          </a:bodyPr>
          <a:lstStyle/>
          <a:p>
            <a:pPr>
              <a:spcBef>
                <a:spcPts val="0"/>
              </a:spcBef>
              <a:buFont typeface="Wingdings" panose="05000000000000000000" pitchFamily="2" charset="2"/>
              <a:buChar char="§"/>
              <a:defRPr/>
            </a:pPr>
            <a:r>
              <a:rPr lang="en-GB" sz="3200" dirty="0">
                <a:solidFill>
                  <a:srgbClr val="002060"/>
                </a:solidFill>
                <a:latin typeface="Arial" panose="020B0604020202020204" pitchFamily="34" charset="0"/>
                <a:cs typeface="Arial" panose="020B0604020202020204" pitchFamily="34" charset="0"/>
              </a:rPr>
              <a:t>Trial data to be entered onto electronic case report form (eCRF)</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Web-based, </a:t>
            </a:r>
            <a:r>
              <a:rPr lang="en-GB" sz="3200" b="1" dirty="0" err="1">
                <a:solidFill>
                  <a:srgbClr val="002060"/>
                </a:solidFill>
                <a:latin typeface="Arial" panose="020B0604020202020204" pitchFamily="34" charset="0"/>
                <a:cs typeface="Arial" panose="020B0604020202020204" pitchFamily="34" charset="0"/>
              </a:rPr>
              <a:t>REDCap</a:t>
            </a:r>
            <a:r>
              <a:rPr lang="en-GB" sz="3200" b="1" dirty="0">
                <a:solidFill>
                  <a:srgbClr val="002060"/>
                </a:solidFill>
                <a:latin typeface="Arial" panose="020B0604020202020204" pitchFamily="34" charset="0"/>
                <a:cs typeface="Arial" panose="020B0604020202020204" pitchFamily="34" charset="0"/>
              </a:rPr>
              <a:t> system</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Password protected; individual access</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Full, GCP-compliant audit trail</a:t>
            </a:r>
          </a:p>
          <a:p>
            <a:pPr lvl="1">
              <a:spcBef>
                <a:spcPts val="0"/>
              </a:spcBef>
              <a:defRPr/>
            </a:pPr>
            <a:r>
              <a:rPr lang="en-GB" sz="3200" dirty="0">
                <a:solidFill>
                  <a:srgbClr val="002060"/>
                </a:solidFill>
                <a:latin typeface="Arial" panose="020B0604020202020204" pitchFamily="34" charset="0"/>
                <a:cs typeface="Arial" panose="020B0604020202020204" pitchFamily="34" charset="0"/>
              </a:rPr>
              <a:t>Separate data entry guidelines provided</a:t>
            </a:r>
          </a:p>
          <a:p>
            <a:endParaRPr lang="en-US" sz="2400" dirty="0">
              <a:solidFill>
                <a:srgbClr val="002060"/>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4294967295"/>
          </p:nvPr>
        </p:nvSpPr>
        <p:spPr>
          <a:xfrm>
            <a:off x="1708944" y="6537325"/>
            <a:ext cx="369888" cy="184150"/>
          </a:xfrm>
        </p:spPr>
        <p:txBody>
          <a:bodyPr/>
          <a:lstStyle/>
          <a:p>
            <a:fld id="{D66DBF57-1139-D04F-B677-BBD24669182F}" type="slidenum">
              <a:rPr lang="en-US" smtClean="0">
                <a:solidFill>
                  <a:schemeClr val="bg1"/>
                </a:solidFill>
              </a:rPr>
              <a:pPr/>
              <a:t>35</a:t>
            </a:fld>
            <a:endParaRPr lang="en-US" dirty="0">
              <a:solidFill>
                <a:schemeClr val="bg1"/>
              </a:solidFill>
            </a:endParaRPr>
          </a:p>
        </p:txBody>
      </p:sp>
      <p:sp>
        <p:nvSpPr>
          <p:cNvPr id="11" name="Title 2"/>
          <p:cNvSpPr txBox="1">
            <a:spLocks/>
          </p:cNvSpPr>
          <p:nvPr/>
        </p:nvSpPr>
        <p:spPr>
          <a:xfrm>
            <a:off x="2290213" y="595797"/>
            <a:ext cx="697988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endParaRPr lang="en-GB" sz="9600" dirty="0">
              <a:solidFill>
                <a:srgbClr val="002060"/>
              </a:solidFill>
            </a:endParaRPr>
          </a:p>
          <a:p>
            <a:pPr algn="ctr"/>
            <a:r>
              <a:rPr lang="en-GB" sz="14400" dirty="0" err="1">
                <a:solidFill>
                  <a:srgbClr val="002060"/>
                </a:solidFill>
                <a:latin typeface="Arial" panose="020B0604020202020204" pitchFamily="34" charset="0"/>
                <a:cs typeface="Arial" panose="020B0604020202020204" pitchFamily="34" charset="0"/>
              </a:rPr>
              <a:t>REDCap</a:t>
            </a:r>
            <a:r>
              <a:rPr lang="en-GB" sz="14400" dirty="0">
                <a:solidFill>
                  <a:srgbClr val="FFFF00"/>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718A8373-BCEC-40D5-91E6-F3D33D692CA3}"/>
              </a:ext>
            </a:extLst>
          </p:cNvPr>
          <p:cNvPicPr>
            <a:picLocks noChangeAspect="1"/>
          </p:cNvPicPr>
          <p:nvPr/>
        </p:nvPicPr>
        <p:blipFill>
          <a:blip r:embed="rId3"/>
          <a:stretch>
            <a:fillRect/>
          </a:stretch>
        </p:blipFill>
        <p:spPr>
          <a:xfrm>
            <a:off x="6856921" y="1507792"/>
            <a:ext cx="3364407" cy="4740755"/>
          </a:xfrm>
          <a:prstGeom prst="rect">
            <a:avLst/>
          </a:prstGeom>
        </p:spPr>
      </p:pic>
      <p:pic>
        <p:nvPicPr>
          <p:cNvPr id="3" name="Picture 2" descr="The Imperial logo | Staff | Imperial College London">
            <a:extLst>
              <a:ext uri="{FF2B5EF4-FFF2-40B4-BE49-F238E27FC236}">
                <a16:creationId xmlns:a16="http://schemas.microsoft.com/office/drawing/2014/main" id="{886A1CDC-AA50-8B05-B0C0-F6DB2AECFB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006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294967295"/>
          </p:nvPr>
        </p:nvSpPr>
        <p:spPr>
          <a:xfrm>
            <a:off x="1708944" y="6537325"/>
            <a:ext cx="369888" cy="184150"/>
          </a:xfrm>
        </p:spPr>
        <p:txBody>
          <a:bodyPr/>
          <a:lstStyle/>
          <a:p>
            <a:fld id="{D66DBF57-1139-D04F-B677-BBD24669182F}" type="slidenum">
              <a:rPr lang="en-US" smtClean="0">
                <a:solidFill>
                  <a:schemeClr val="bg1"/>
                </a:solidFill>
              </a:rPr>
              <a:pPr/>
              <a:t>36</a:t>
            </a:fld>
            <a:endParaRPr lang="en-US" dirty="0">
              <a:solidFill>
                <a:schemeClr val="bg1"/>
              </a:solidFill>
            </a:endParaRPr>
          </a:p>
        </p:txBody>
      </p:sp>
      <p:sp>
        <p:nvSpPr>
          <p:cNvPr id="3" name="TextBox 2">
            <a:extLst>
              <a:ext uri="{FF2B5EF4-FFF2-40B4-BE49-F238E27FC236}">
                <a16:creationId xmlns:a16="http://schemas.microsoft.com/office/drawing/2014/main" id="{41EA8B44-C71F-B9B9-EB56-042984BED68B}"/>
              </a:ext>
            </a:extLst>
          </p:cNvPr>
          <p:cNvSpPr txBox="1"/>
          <p:nvPr/>
        </p:nvSpPr>
        <p:spPr>
          <a:xfrm>
            <a:off x="578499" y="1138335"/>
            <a:ext cx="8699316" cy="4647426"/>
          </a:xfrm>
          <a:prstGeom prst="rect">
            <a:avLst/>
          </a:prstGeom>
          <a:noFill/>
        </p:spPr>
        <p:txBody>
          <a:bodyPr wrap="square" rtlCol="0">
            <a:spAutoFit/>
          </a:bodyPr>
          <a:lstStyle/>
          <a:p>
            <a:r>
              <a:rPr lang="en-US" sz="3600" dirty="0" err="1">
                <a:solidFill>
                  <a:srgbClr val="002060"/>
                </a:solidFill>
                <a:latin typeface="Arial" panose="020B0604020202020204" pitchFamily="34" charset="0"/>
                <a:cs typeface="Arial" panose="020B0604020202020204" pitchFamily="34" charset="0"/>
              </a:rPr>
              <a:t>REDCap</a:t>
            </a:r>
            <a:r>
              <a:rPr lang="en-US" sz="3600" dirty="0">
                <a:solidFill>
                  <a:srgbClr val="002060"/>
                </a:solidFill>
                <a:latin typeface="Arial" panose="020B0604020202020204" pitchFamily="34" charset="0"/>
                <a:cs typeface="Arial" panose="020B0604020202020204" pitchFamily="34" charset="0"/>
              </a:rPr>
              <a:t>/Data entry</a:t>
            </a:r>
          </a:p>
          <a:p>
            <a:endParaRPr lang="en-US" sz="26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Please ensure participant mobile number is provided</a:t>
            </a:r>
          </a:p>
          <a:p>
            <a:pPr marL="914400" lvl="1"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Important for follow-up (email sometimes goes into spam)</a:t>
            </a:r>
          </a:p>
          <a:p>
            <a:pPr marL="914400" lvl="1"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Please ensure mobile number is entered correctly (i.e. no missing/extra digits)</a:t>
            </a:r>
          </a:p>
          <a:p>
            <a:pPr lvl="1"/>
            <a:endParaRPr lang="en-US" sz="26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We may raise data queries via </a:t>
            </a:r>
            <a:r>
              <a:rPr lang="en-US" sz="2600" dirty="0" err="1">
                <a:solidFill>
                  <a:srgbClr val="002060"/>
                </a:solidFill>
                <a:latin typeface="Arial" panose="020B0604020202020204" pitchFamily="34" charset="0"/>
                <a:cs typeface="Arial" panose="020B0604020202020204" pitchFamily="34" charset="0"/>
              </a:rPr>
              <a:t>REDCap</a:t>
            </a:r>
            <a:r>
              <a:rPr lang="en-US" sz="2600" dirty="0">
                <a:solidFill>
                  <a:srgbClr val="002060"/>
                </a:solidFill>
                <a:latin typeface="Arial" panose="020B0604020202020204" pitchFamily="34" charset="0"/>
                <a:cs typeface="Arial" panose="020B0604020202020204" pitchFamily="34" charset="0"/>
              </a:rPr>
              <a:t> (To see these please click ‘resolve queries’ on the left banner)</a:t>
            </a:r>
          </a:p>
          <a:p>
            <a:pPr marL="914400" lvl="1" indent="-4572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Please answer these in a timely manner</a:t>
            </a:r>
          </a:p>
        </p:txBody>
      </p:sp>
      <p:pic>
        <p:nvPicPr>
          <p:cNvPr id="4" name="Picture 3" descr="The Imperial logo | Staff | Imperial College London">
            <a:extLst>
              <a:ext uri="{FF2B5EF4-FFF2-40B4-BE49-F238E27FC236}">
                <a16:creationId xmlns:a16="http://schemas.microsoft.com/office/drawing/2014/main" id="{BCFBA05D-8DE0-E143-2D9A-2D8B00FAF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483B9B3-8010-47FD-1250-5448A7C486F9}"/>
              </a:ext>
            </a:extLst>
          </p:cNvPr>
          <p:cNvPicPr>
            <a:picLocks noChangeAspect="1"/>
          </p:cNvPicPr>
          <p:nvPr/>
        </p:nvPicPr>
        <p:blipFill>
          <a:blip r:embed="rId4"/>
          <a:stretch>
            <a:fillRect/>
          </a:stretch>
        </p:blipFill>
        <p:spPr>
          <a:xfrm>
            <a:off x="9502578" y="2333701"/>
            <a:ext cx="2110923" cy="3254022"/>
          </a:xfrm>
          <a:prstGeom prst="rect">
            <a:avLst/>
          </a:prstGeom>
        </p:spPr>
      </p:pic>
      <p:sp>
        <p:nvSpPr>
          <p:cNvPr id="6" name="Rectangle 5">
            <a:extLst>
              <a:ext uri="{FF2B5EF4-FFF2-40B4-BE49-F238E27FC236}">
                <a16:creationId xmlns:a16="http://schemas.microsoft.com/office/drawing/2014/main" id="{417BE802-E102-C68C-640F-51CB0CAFF087}"/>
              </a:ext>
            </a:extLst>
          </p:cNvPr>
          <p:cNvSpPr/>
          <p:nvPr/>
        </p:nvSpPr>
        <p:spPr>
          <a:xfrm>
            <a:off x="10370634" y="5073805"/>
            <a:ext cx="892098" cy="256478"/>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2121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9" name="Title 2">
            <a:extLst>
              <a:ext uri="{FF2B5EF4-FFF2-40B4-BE49-F238E27FC236}">
                <a16:creationId xmlns:a16="http://schemas.microsoft.com/office/drawing/2014/main" id="{097D1755-4615-A989-D4D5-CA4CE60FE426}"/>
              </a:ext>
            </a:extLst>
          </p:cNvPr>
          <p:cNvSpPr txBox="1">
            <a:spLocks/>
          </p:cNvSpPr>
          <p:nvPr/>
        </p:nvSpPr>
        <p:spPr>
          <a:xfrm>
            <a:off x="1524000" y="867353"/>
            <a:ext cx="8623414" cy="287152"/>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Strategies to enhance recruitment</a:t>
            </a:r>
            <a:endParaRPr lang="en-GB" dirty="0">
              <a:solidFill>
                <a:srgbClr val="002060"/>
              </a:solidFill>
              <a:latin typeface="Arial" panose="020B0604020202020204" pitchFamily="34" charset="0"/>
              <a:cs typeface="Arial" panose="020B0604020202020204" pitchFamily="34" charset="0"/>
            </a:endParaRPr>
          </a:p>
        </p:txBody>
      </p:sp>
      <p:sp>
        <p:nvSpPr>
          <p:cNvPr id="10" name="Content Placeholder 1">
            <a:extLst>
              <a:ext uri="{FF2B5EF4-FFF2-40B4-BE49-F238E27FC236}">
                <a16:creationId xmlns:a16="http://schemas.microsoft.com/office/drawing/2014/main" id="{8DAF25DB-3436-893F-7BFE-E11ACC34847E}"/>
              </a:ext>
            </a:extLst>
          </p:cNvPr>
          <p:cNvSpPr txBox="1">
            <a:spLocks/>
          </p:cNvSpPr>
          <p:nvPr/>
        </p:nvSpPr>
        <p:spPr>
          <a:xfrm>
            <a:off x="360947" y="1515629"/>
            <a:ext cx="11470105" cy="50231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lvl="1" indent="-285750">
              <a:lnSpc>
                <a:spcPts val="3000"/>
              </a:lnSpc>
              <a:spcBef>
                <a:spcPts val="428"/>
              </a:spcBef>
              <a:buFont typeface="Arial" panose="020B0604020202020204" pitchFamily="34" charset="0"/>
              <a:buChar char="•"/>
            </a:pPr>
            <a:endParaRPr lang="en-GB" sz="18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E55993F-4A5B-00E9-8908-E1028E362628}"/>
              </a:ext>
            </a:extLst>
          </p:cNvPr>
          <p:cNvSpPr txBox="1"/>
          <p:nvPr/>
        </p:nvSpPr>
        <p:spPr>
          <a:xfrm flipH="1">
            <a:off x="360946" y="1585499"/>
            <a:ext cx="11171411" cy="532453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Screen lists/attend surgical units daily</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Involve as many specialties as possible:</a:t>
            </a:r>
          </a:p>
          <a:p>
            <a:pPr marL="742950" lvl="1" indent="-285750">
              <a:buFont typeface="Arial" panose="020B0604020202020204" pitchFamily="34" charset="0"/>
              <a:buChar char="•"/>
            </a:pPr>
            <a:r>
              <a:rPr lang="en-US" sz="2400" i="1" dirty="0">
                <a:solidFill>
                  <a:srgbClr val="002060"/>
                </a:solidFill>
                <a:latin typeface="Arial" panose="020B0604020202020204" pitchFamily="34" charset="0"/>
                <a:cs typeface="Arial" panose="020B0604020202020204" pitchFamily="34" charset="0"/>
              </a:rPr>
              <a:t>E.g. ENT, general, colorectal, </a:t>
            </a:r>
            <a:r>
              <a:rPr lang="en-US" sz="2400" i="1" dirty="0" err="1">
                <a:solidFill>
                  <a:srgbClr val="002060"/>
                </a:solidFill>
                <a:latin typeface="Arial" panose="020B0604020202020204" pitchFamily="34" charset="0"/>
                <a:cs typeface="Arial" panose="020B0604020202020204" pitchFamily="34" charset="0"/>
              </a:rPr>
              <a:t>orthopaedics</a:t>
            </a:r>
            <a:r>
              <a:rPr lang="en-US" sz="2400" i="1" dirty="0">
                <a:solidFill>
                  <a:srgbClr val="002060"/>
                </a:solidFill>
                <a:latin typeface="Arial" panose="020B0604020202020204" pitchFamily="34" charset="0"/>
                <a:cs typeface="Arial" panose="020B0604020202020204" pitchFamily="34" charset="0"/>
              </a:rPr>
              <a:t>, </a:t>
            </a:r>
            <a:r>
              <a:rPr lang="en-US" sz="2400" i="1" dirty="0" err="1">
                <a:solidFill>
                  <a:srgbClr val="002060"/>
                </a:solidFill>
                <a:latin typeface="Arial" panose="020B0604020202020204" pitchFamily="34" charset="0"/>
                <a:cs typeface="Arial" panose="020B0604020202020204" pitchFamily="34" charset="0"/>
              </a:rPr>
              <a:t>gynaecology</a:t>
            </a:r>
            <a:r>
              <a:rPr lang="en-US" sz="2400" i="1" dirty="0">
                <a:solidFill>
                  <a:srgbClr val="002060"/>
                </a:solidFill>
                <a:latin typeface="Arial" panose="020B0604020202020204" pitchFamily="34" charset="0"/>
                <a:cs typeface="Arial" panose="020B0604020202020204" pitchFamily="34" charset="0"/>
              </a:rPr>
              <a:t>, urology </a:t>
            </a:r>
            <a:endParaRPr lang="en-US" sz="2400" i="1" dirty="0">
              <a:solidFill>
                <a:srgbClr val="002060"/>
              </a:solidFill>
              <a:highlight>
                <a:srgbClr val="FFFF00"/>
              </a:highligh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Involve VTE lead/Medical Director to help promote study</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Attend patient safety meetings to promote study/address concerns</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Cover all hospitals within the Trust</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CRN Workforce support scheme if capacity issues – </a:t>
            </a:r>
            <a:r>
              <a:rPr lang="en-US" sz="2400" dirty="0">
                <a:solidFill>
                  <a:srgbClr val="002060"/>
                </a:solidFill>
                <a:latin typeface="Arial" panose="020B0604020202020204" pitchFamily="34" charset="0"/>
                <a:cs typeface="Arial" panose="020B0604020202020204" pitchFamily="34" charset="0"/>
              </a:rPr>
              <a:t>contact us to make an application </a:t>
            </a: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If </a:t>
            </a:r>
            <a:r>
              <a:rPr lang="en-US" sz="2400" b="1" dirty="0" err="1">
                <a:solidFill>
                  <a:srgbClr val="002060"/>
                </a:solidFill>
                <a:latin typeface="Arial" panose="020B0604020202020204" pitchFamily="34" charset="0"/>
                <a:cs typeface="Arial" panose="020B0604020202020204" pitchFamily="34" charset="0"/>
              </a:rPr>
              <a:t>randomised</a:t>
            </a:r>
            <a:r>
              <a:rPr lang="en-US" sz="2400" b="1" dirty="0">
                <a:solidFill>
                  <a:srgbClr val="002060"/>
                </a:solidFill>
                <a:latin typeface="Arial" panose="020B0604020202020204" pitchFamily="34" charset="0"/>
                <a:cs typeface="Arial" panose="020B0604020202020204" pitchFamily="34" charset="0"/>
              </a:rPr>
              <a:t> to control:</a:t>
            </a:r>
          </a:p>
          <a:p>
            <a:pPr marL="742950" lvl="1"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Ensure supply of stockings is in place</a:t>
            </a:r>
            <a:endParaRPr lang="en-US" sz="24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solidFill>
                  <a:srgbClr val="002060"/>
                </a:solidFill>
                <a:latin typeface="Arial" panose="020B0604020202020204" pitchFamily="34" charset="0"/>
                <a:cs typeface="Arial" panose="020B0604020202020204" pitchFamily="34" charset="0"/>
              </a:rPr>
              <a:t>If randomised to intervention:</a:t>
            </a:r>
          </a:p>
          <a:p>
            <a:pPr marL="742950" lvl="1" indent="-285750">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Ensure patients are not given GCS</a:t>
            </a:r>
          </a:p>
          <a:p>
            <a:pPr marL="742950" lvl="1" indent="-285750">
              <a:buFont typeface="Arial" panose="020B0604020202020204" pitchFamily="34" charset="0"/>
              <a:buChar char="•"/>
            </a:pPr>
            <a:endParaRPr lang="en-US" sz="2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b="1" dirty="0">
              <a:solidFill>
                <a:srgbClr val="002060"/>
              </a:solidFill>
            </a:endParaRPr>
          </a:p>
        </p:txBody>
      </p:sp>
    </p:spTree>
    <p:extLst>
      <p:ext uri="{BB962C8B-B14F-4D97-AF65-F5344CB8AC3E}">
        <p14:creationId xmlns:p14="http://schemas.microsoft.com/office/powerpoint/2010/main" val="880972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144" y="1370708"/>
            <a:ext cx="11743712" cy="5487292"/>
          </a:xfrm>
        </p:spPr>
        <p:txBody>
          <a:bodyPr>
            <a:noAutofit/>
          </a:bodyPr>
          <a:lstStyle/>
          <a:p>
            <a:pPr>
              <a:spcBef>
                <a:spcPts val="0"/>
              </a:spcBef>
            </a:pPr>
            <a:endParaRPr lang="en-GB" sz="2800" i="1" dirty="0">
              <a:solidFill>
                <a:srgbClr val="002060"/>
              </a:solidFill>
              <a:latin typeface="Arial" panose="020B0604020202020204" pitchFamily="34" charset="0"/>
              <a:cs typeface="Arial" panose="020B0604020202020204" pitchFamily="34" charset="0"/>
            </a:endParaRPr>
          </a:p>
          <a:p>
            <a:pPr algn="l" fontAlgn="base"/>
            <a:r>
              <a:rPr lang="en-GB" sz="2800" b="0" i="1" dirty="0">
                <a:solidFill>
                  <a:srgbClr val="002060"/>
                </a:solidFill>
                <a:effectLst/>
                <a:latin typeface="Arial" panose="020B0604020202020204" pitchFamily="34" charset="0"/>
                <a:cs typeface="Arial" panose="020B0604020202020204" pitchFamily="34" charset="0"/>
              </a:rPr>
              <a:t>‘The scheme is open to health and care professionals who do not have research as a core part of their role but wish to gain skills and experience in participating in NIHR Portfolio research. This includes, but is not limited to, doctors, nurses, pharmacists and so on.’</a:t>
            </a:r>
          </a:p>
          <a:p>
            <a:pPr marL="0" indent="0" algn="l" fontAlgn="base">
              <a:buNone/>
            </a:pPr>
            <a:endParaRPr lang="en-GB" sz="2800" b="0" i="1" dirty="0">
              <a:solidFill>
                <a:srgbClr val="002060"/>
              </a:solidFill>
              <a:effectLst/>
              <a:latin typeface="Arial" panose="020B0604020202020204" pitchFamily="34" charset="0"/>
              <a:cs typeface="Arial" panose="020B0604020202020204" pitchFamily="34" charset="0"/>
            </a:endParaRPr>
          </a:p>
          <a:p>
            <a:pPr fontAlgn="base"/>
            <a:r>
              <a:rPr lang="en-GB" sz="2800" i="1" dirty="0">
                <a:solidFill>
                  <a:srgbClr val="002060"/>
                </a:solidFill>
                <a:latin typeface="Arial" panose="020B0604020202020204" pitchFamily="34" charset="0"/>
                <a:cs typeface="Arial" panose="020B0604020202020204" pitchFamily="34" charset="0"/>
              </a:rPr>
              <a:t>APIs must commit 6-months to working on the study.</a:t>
            </a:r>
          </a:p>
          <a:p>
            <a:pPr lvl="1" fontAlgn="base"/>
            <a:r>
              <a:rPr lang="en-GB" sz="2400" i="1" dirty="0">
                <a:solidFill>
                  <a:srgbClr val="002060"/>
                </a:solidFill>
                <a:latin typeface="Arial" panose="020B0604020202020204" pitchFamily="34" charset="0"/>
                <a:cs typeface="Arial" panose="020B0604020202020204" pitchFamily="34" charset="0"/>
              </a:rPr>
              <a:t>Screening, consenting, promoting the study amongst clinicians</a:t>
            </a:r>
          </a:p>
          <a:p>
            <a:pPr marL="0" indent="0" algn="l" fontAlgn="base">
              <a:buNone/>
            </a:pPr>
            <a:endParaRPr lang="en-GB" sz="2800" b="0" i="1" dirty="0">
              <a:solidFill>
                <a:srgbClr val="002060"/>
              </a:solidFill>
              <a:effectLst/>
              <a:latin typeface="Arial" panose="020B0604020202020204" pitchFamily="34" charset="0"/>
              <a:cs typeface="Arial" panose="020B0604020202020204" pitchFamily="34" charset="0"/>
            </a:endParaRPr>
          </a:p>
          <a:p>
            <a:r>
              <a:rPr lang="en-GB" sz="2800" dirty="0">
                <a:solidFill>
                  <a:srgbClr val="002060"/>
                </a:solidFill>
                <a:latin typeface="Arial" panose="020B0604020202020204" pitchFamily="34" charset="0"/>
                <a:cs typeface="Arial" panose="020B0604020202020204" pitchFamily="34" charset="0"/>
              </a:rPr>
              <a:t>Instructions on how to register can be found on the NIHR Associate PI website or email the study team for more information.</a:t>
            </a:r>
            <a:br>
              <a:rPr lang="en-GB" sz="2800" dirty="0">
                <a:solidFill>
                  <a:srgbClr val="002060"/>
                </a:solidFill>
                <a:latin typeface="Arial" panose="020B0604020202020204" pitchFamily="34" charset="0"/>
                <a:cs typeface="Arial" panose="020B0604020202020204" pitchFamily="34" charset="0"/>
              </a:rPr>
            </a:br>
            <a:endParaRPr lang="en-GB" sz="2800" i="1"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38</a:t>
            </a:fld>
            <a:endParaRPr lang="en-US" dirty="0">
              <a:solidFill>
                <a:schemeClr val="bg1"/>
              </a:solidFill>
            </a:endParaRPr>
          </a:p>
        </p:txBody>
      </p:sp>
      <p:sp>
        <p:nvSpPr>
          <p:cNvPr id="5" name="Footer Placeholder 4"/>
          <p:cNvSpPr>
            <a:spLocks noGrp="1"/>
          </p:cNvSpPr>
          <p:nvPr>
            <p:ph type="ftr" sz="quarter" idx="11"/>
          </p:nvPr>
        </p:nvSpPr>
        <p:spPr>
          <a:xfrm>
            <a:off x="3188368" y="6537159"/>
            <a:ext cx="5434265" cy="184317"/>
          </a:xfrm>
        </p:spPr>
        <p:txBody>
          <a:bodyPr/>
          <a:lstStyle/>
          <a:p>
            <a:r>
              <a:rPr lang="en-US" dirty="0">
                <a:solidFill>
                  <a:schemeClr val="bg1"/>
                </a:solidFill>
              </a:rPr>
              <a:t>DMPAD SIV Presentation</a:t>
            </a:r>
          </a:p>
        </p:txBody>
      </p:sp>
      <p:sp>
        <p:nvSpPr>
          <p:cNvPr id="7" name="Title 2"/>
          <p:cNvSpPr>
            <a:spLocks noGrp="1"/>
          </p:cNvSpPr>
          <p:nvPr>
            <p:ph type="title"/>
          </p:nvPr>
        </p:nvSpPr>
        <p:spPr>
          <a:xfrm>
            <a:off x="3118184" y="867099"/>
            <a:ext cx="5955632" cy="381000"/>
          </a:xfrm>
        </p:spPr>
        <p:txBody>
          <a:bodyPr>
            <a:normAutofit fontScale="90000"/>
          </a:bodyPr>
          <a:lstStyle/>
          <a:p>
            <a:pPr lvl="0" algn="ctr"/>
            <a:r>
              <a:rPr lang="en-GB" sz="4000" b="1" dirty="0">
                <a:solidFill>
                  <a:srgbClr val="002060"/>
                </a:solidFill>
                <a:latin typeface="Arial" panose="020B0604020202020204" pitchFamily="34" charset="0"/>
                <a:cs typeface="Arial" panose="020B0604020202020204" pitchFamily="34" charset="0"/>
              </a:rPr>
              <a:t>NIHR Associate PI (API) Scheme</a:t>
            </a:r>
            <a:endParaRPr lang="en-GB" b="1"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D6AA3559-07BF-EDD9-F60C-DF0E33B6D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64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390" y="1416051"/>
            <a:ext cx="9638090" cy="4646529"/>
          </a:xfrm>
        </p:spPr>
        <p:txBody>
          <a:bodyPr>
            <a:normAutofit/>
          </a:bodyPr>
          <a:lstStyle/>
          <a:p>
            <a:pPr marL="0" indent="0" algn="ctr">
              <a:spcBef>
                <a:spcPts val="0"/>
              </a:spcBef>
              <a:buNone/>
              <a:defRPr/>
            </a:pPr>
            <a:endParaRPr lang="en-GB" altLang="en-US" sz="2600" b="1" dirty="0">
              <a:solidFill>
                <a:srgbClr val="002060"/>
              </a:solidFill>
              <a:latin typeface="Arial" panose="020B0604020202020204" pitchFamily="34" charset="0"/>
              <a:cs typeface="Arial" panose="020B0604020202020204" pitchFamily="34" charset="0"/>
            </a:endParaRP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Arranging finance </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Ethics Application and Amendments</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GCP conduct (including trial management)</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Safety Reporting</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Monitoring</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Database</a:t>
            </a:r>
          </a:p>
          <a:p>
            <a:pPr marL="457200" indent="-457200" fontAlgn="base">
              <a:spcBef>
                <a:spcPts val="600"/>
              </a:spcBef>
              <a:spcAft>
                <a:spcPct val="0"/>
              </a:spcAft>
            </a:pPr>
            <a:r>
              <a:rPr lang="en-GB" altLang="en-US" sz="2600" kern="0" dirty="0">
                <a:solidFill>
                  <a:srgbClr val="002060"/>
                </a:solidFill>
                <a:latin typeface="Arial" panose="020B0604020202020204" pitchFamily="34" charset="0"/>
                <a:cs typeface="Arial" panose="020B0604020202020204" pitchFamily="34" charset="0"/>
                <a:sym typeface="Arial" pitchFamily="34" charset="0"/>
              </a:rPr>
              <a:t>Data Monitoring</a:t>
            </a:r>
          </a:p>
          <a:p>
            <a:pPr marL="381000" lvl="1" indent="0" fontAlgn="base">
              <a:spcBef>
                <a:spcPts val="400"/>
              </a:spcBef>
              <a:spcAft>
                <a:spcPct val="0"/>
              </a:spcAft>
              <a:buClr>
                <a:srgbClr val="4B4F55"/>
              </a:buClr>
              <a:buSzPct val="100000"/>
              <a:buNone/>
            </a:pPr>
            <a:endParaRPr lang="en-US" sz="2400"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39</a:t>
            </a:fld>
            <a:endParaRPr lang="en-US" dirty="0">
              <a:solidFill>
                <a:schemeClr val="bg1"/>
              </a:solidFill>
            </a:endParaRPr>
          </a:p>
        </p:txBody>
      </p:sp>
      <p:sp>
        <p:nvSpPr>
          <p:cNvPr id="8" name="Title 2"/>
          <p:cNvSpPr txBox="1">
            <a:spLocks/>
          </p:cNvSpPr>
          <p:nvPr/>
        </p:nvSpPr>
        <p:spPr>
          <a:xfrm>
            <a:off x="2542052" y="838012"/>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Sponsor Responsibilities </a:t>
            </a:r>
          </a:p>
        </p:txBody>
      </p:sp>
      <p:pic>
        <p:nvPicPr>
          <p:cNvPr id="3" name="Picture 2" descr="The Imperial logo | Staff | Imperial College London">
            <a:extLst>
              <a:ext uri="{FF2B5EF4-FFF2-40B4-BE49-F238E27FC236}">
                <a16:creationId xmlns:a16="http://schemas.microsoft.com/office/drawing/2014/main" id="{0C72309A-2637-FC94-CC9F-1D10F2D5B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36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B0DD9C-81A9-5D49-A66E-4F90036364A7}"/>
              </a:ext>
            </a:extLst>
          </p:cNvPr>
          <p:cNvSpPr txBox="1"/>
          <p:nvPr/>
        </p:nvSpPr>
        <p:spPr>
          <a:xfrm>
            <a:off x="5274190" y="1993847"/>
            <a:ext cx="6704008" cy="5016758"/>
          </a:xfrm>
          <a:prstGeom prst="rect">
            <a:avLst/>
          </a:prstGeom>
          <a:noFill/>
        </p:spPr>
        <p:txBody>
          <a:bodyPr wrap="square" rtlCol="0">
            <a:spAutoFit/>
          </a:bodyPr>
          <a:lstStyle/>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2018 Cochrane Review (Sachdeva et al., 2018): </a:t>
            </a:r>
            <a:r>
              <a:rPr lang="en-GB" sz="1600" dirty="0">
                <a:solidFill>
                  <a:srgbClr val="002060"/>
                </a:solidFill>
                <a:latin typeface="Arial" panose="020B0604020202020204" pitchFamily="34" charset="0"/>
                <a:cs typeface="Arial" panose="020B0604020202020204" pitchFamily="34" charset="0"/>
              </a:rPr>
              <a:t>GCS benefit, but small trials, didn’t include stroke/orthopaedic patients, many funded by stocking manufacturers. </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GAPS trial (</a:t>
            </a:r>
            <a:r>
              <a:rPr lang="en-GB" sz="1600" b="1" dirty="0" err="1">
                <a:solidFill>
                  <a:srgbClr val="002060"/>
                </a:solidFill>
                <a:latin typeface="Arial" panose="020B0604020202020204" pitchFamily="34" charset="0"/>
                <a:cs typeface="Arial" panose="020B0604020202020204" pitchFamily="34" charset="0"/>
              </a:rPr>
              <a:t>Shalhoub</a:t>
            </a:r>
            <a:r>
              <a:rPr lang="en-GB" sz="1600" b="1" dirty="0">
                <a:solidFill>
                  <a:srgbClr val="002060"/>
                </a:solidFill>
                <a:latin typeface="Arial" panose="020B0604020202020204" pitchFamily="34" charset="0"/>
                <a:cs typeface="Arial" panose="020B0604020202020204" pitchFamily="34" charset="0"/>
              </a:rPr>
              <a:t> et al., 2020): </a:t>
            </a:r>
            <a:r>
              <a:rPr lang="en-GB" sz="1600" dirty="0">
                <a:solidFill>
                  <a:srgbClr val="002060"/>
                </a:solidFill>
                <a:latin typeface="Arial" panose="020B0604020202020204" pitchFamily="34" charset="0"/>
                <a:cs typeface="Arial" panose="020B0604020202020204" pitchFamily="34" charset="0"/>
              </a:rPr>
              <a:t>No additional benefit of GCS (when combined with LMWH) compared to LMWH alone for patients who undergo elective surgery and are at moderate or high risk of venous thromboembolism. GAPs excluded the highest risk patients so results cannot be extrapolated.</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endParaRPr lang="en-GB" sz="16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2023 Updated Systematic review (Turner et al., 2023): </a:t>
            </a:r>
            <a:r>
              <a:rPr lang="en-GB" sz="1600" dirty="0">
                <a:solidFill>
                  <a:srgbClr val="002060"/>
                </a:solidFill>
                <a:latin typeface="Arial" panose="020B0604020202020204" pitchFamily="34" charset="0"/>
                <a:cs typeface="Arial" panose="020B0604020202020204" pitchFamily="34" charset="0"/>
              </a:rPr>
              <a:t>no additional benefit for GCS in preventing VTE and VTE-related mortality</a:t>
            </a:r>
          </a:p>
          <a:p>
            <a:pPr marL="285750" indent="-285750">
              <a:buFont typeface="Arial" panose="020B0604020202020204" pitchFamily="34" charset="0"/>
              <a:buChar char="•"/>
            </a:pPr>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3B4EF4C-7ACB-C640-8DE1-5093E58F1AA8}"/>
              </a:ext>
            </a:extLst>
          </p:cNvPr>
          <p:cNvPicPr>
            <a:picLocks noChangeAspect="1"/>
          </p:cNvPicPr>
          <p:nvPr/>
        </p:nvPicPr>
        <p:blipFill>
          <a:blip r:embed="rId4"/>
          <a:stretch>
            <a:fillRect/>
          </a:stretch>
        </p:blipFill>
        <p:spPr>
          <a:xfrm>
            <a:off x="363417" y="3195938"/>
            <a:ext cx="3929221" cy="1511644"/>
          </a:xfrm>
          <a:prstGeom prst="rect">
            <a:avLst/>
          </a:prstGeom>
        </p:spPr>
      </p:pic>
      <p:pic>
        <p:nvPicPr>
          <p:cNvPr id="4" name="Picture 3">
            <a:extLst>
              <a:ext uri="{FF2B5EF4-FFF2-40B4-BE49-F238E27FC236}">
                <a16:creationId xmlns:a16="http://schemas.microsoft.com/office/drawing/2014/main" id="{C6CE0D0F-E493-EA42-86BB-CF8FFCC8C6BF}"/>
              </a:ext>
            </a:extLst>
          </p:cNvPr>
          <p:cNvPicPr>
            <a:picLocks noChangeAspect="1"/>
          </p:cNvPicPr>
          <p:nvPr/>
        </p:nvPicPr>
        <p:blipFill>
          <a:blip r:embed="rId5"/>
          <a:stretch>
            <a:fillRect/>
          </a:stretch>
        </p:blipFill>
        <p:spPr>
          <a:xfrm>
            <a:off x="383063" y="2073936"/>
            <a:ext cx="4910773" cy="945356"/>
          </a:xfrm>
          <a:prstGeom prst="rect">
            <a:avLst/>
          </a:prstGeom>
        </p:spPr>
      </p:pic>
      <p:sp>
        <p:nvSpPr>
          <p:cNvPr id="2" name="TextBox 1">
            <a:extLst>
              <a:ext uri="{FF2B5EF4-FFF2-40B4-BE49-F238E27FC236}">
                <a16:creationId xmlns:a16="http://schemas.microsoft.com/office/drawing/2014/main" id="{178C5879-1DBF-6DD0-24D1-87FD247DB3B1}"/>
              </a:ext>
            </a:extLst>
          </p:cNvPr>
          <p:cNvSpPr txBox="1"/>
          <p:nvPr/>
        </p:nvSpPr>
        <p:spPr>
          <a:xfrm>
            <a:off x="363417" y="977310"/>
            <a:ext cx="12320954" cy="1169551"/>
          </a:xfrm>
          <a:prstGeom prst="rect">
            <a:avLst/>
          </a:prstGeom>
          <a:noFill/>
        </p:spPr>
        <p:txBody>
          <a:bodyPr wrap="square" rtlCol="0">
            <a:spAutoFit/>
          </a:bodyPr>
          <a:lstStyle/>
          <a:p>
            <a:r>
              <a:rPr lang="en-US" sz="3500" b="1" dirty="0">
                <a:solidFill>
                  <a:srgbClr val="002060"/>
                </a:solidFill>
                <a:latin typeface="Arial" panose="020B0604020202020204" pitchFamily="34" charset="0"/>
                <a:cs typeface="Arial" panose="020B0604020202020204" pitchFamily="34" charset="0"/>
              </a:rPr>
              <a:t>What is the evidence on graduated compression stockings?</a:t>
            </a:r>
          </a:p>
        </p:txBody>
      </p:sp>
      <p:pic>
        <p:nvPicPr>
          <p:cNvPr id="9" name="Picture 8">
            <a:extLst>
              <a:ext uri="{FF2B5EF4-FFF2-40B4-BE49-F238E27FC236}">
                <a16:creationId xmlns:a16="http://schemas.microsoft.com/office/drawing/2014/main" id="{D1E2E513-9ECA-A847-7C53-4FCA9E145D0E}"/>
              </a:ext>
            </a:extLst>
          </p:cNvPr>
          <p:cNvPicPr>
            <a:picLocks noChangeAspect="1"/>
          </p:cNvPicPr>
          <p:nvPr/>
        </p:nvPicPr>
        <p:blipFill>
          <a:blip r:embed="rId6"/>
          <a:stretch>
            <a:fillRect/>
          </a:stretch>
        </p:blipFill>
        <p:spPr>
          <a:xfrm>
            <a:off x="363417" y="4763836"/>
            <a:ext cx="4767799" cy="1865450"/>
          </a:xfrm>
          <a:prstGeom prst="rect">
            <a:avLst/>
          </a:prstGeom>
        </p:spPr>
      </p:pic>
      <p:pic>
        <p:nvPicPr>
          <p:cNvPr id="10" name="Picture 9">
            <a:extLst>
              <a:ext uri="{FF2B5EF4-FFF2-40B4-BE49-F238E27FC236}">
                <a16:creationId xmlns:a16="http://schemas.microsoft.com/office/drawing/2014/main" id="{75C27AFB-A201-5BA6-1791-5D0EBDC74F5E}"/>
              </a:ext>
            </a:extLst>
          </p:cNvPr>
          <p:cNvPicPr>
            <a:picLocks noChangeAspect="1"/>
          </p:cNvPicPr>
          <p:nvPr/>
        </p:nvPicPr>
        <p:blipFill rotWithShape="1">
          <a:blip r:embed="rId7"/>
          <a:srcRect l="36607"/>
          <a:stretch/>
        </p:blipFill>
        <p:spPr>
          <a:xfrm>
            <a:off x="5623521" y="5880690"/>
            <a:ext cx="978494" cy="879231"/>
          </a:xfrm>
          <a:prstGeom prst="rect">
            <a:avLst/>
          </a:prstGeom>
        </p:spPr>
      </p:pic>
    </p:spTree>
    <p:extLst>
      <p:ext uri="{BB962C8B-B14F-4D97-AF65-F5344CB8AC3E}">
        <p14:creationId xmlns:p14="http://schemas.microsoft.com/office/powerpoint/2010/main" val="2929638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463" y="771401"/>
            <a:ext cx="11887199" cy="4765809"/>
          </a:xfrm>
        </p:spPr>
        <p:txBody>
          <a:bodyPr>
            <a:noAutofit/>
          </a:bodyPr>
          <a:lstStyle/>
          <a:p>
            <a:pPr marL="0" indent="0" eaLnBrk="0" hangingPunct="0">
              <a:spcBef>
                <a:spcPts val="0"/>
              </a:spcBef>
              <a:buNone/>
            </a:pPr>
            <a:endParaRPr lang="en-GB" altLang="en-US"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r>
              <a:rPr lang="en-GB" altLang="en-US" b="1" dirty="0">
                <a:solidFill>
                  <a:srgbClr val="002060"/>
                </a:solidFill>
                <a:latin typeface="Arial" panose="020B0604020202020204" pitchFamily="34" charset="0"/>
                <a:cs typeface="Arial" panose="020B0604020202020204" pitchFamily="34" charset="0"/>
              </a:rPr>
              <a:t>Before activating the trial, it is the responsibility of the PI to:</a:t>
            </a:r>
          </a:p>
          <a:p>
            <a:pPr marL="285750" indent="-285750" eaLnBrk="0" hangingPunct="0">
              <a:spcBef>
                <a:spcPct val="30000"/>
              </a:spcBef>
            </a:pPr>
            <a:r>
              <a:rPr lang="en-GB" altLang="en-US" dirty="0">
                <a:solidFill>
                  <a:srgbClr val="002060"/>
                </a:solidFill>
                <a:latin typeface="Arial" panose="020B0604020202020204" pitchFamily="34" charset="0"/>
                <a:cs typeface="Arial" panose="020B0604020202020204" pitchFamily="34" charset="0"/>
              </a:rPr>
              <a:t>Ensure all hospital staff involved in trial conduct:</a:t>
            </a:r>
          </a:p>
          <a:p>
            <a:pPr marL="0" indent="0" eaLnBrk="0" hangingPunct="0">
              <a:spcBef>
                <a:spcPct val="30000"/>
              </a:spcBef>
              <a:buNone/>
            </a:pPr>
            <a:r>
              <a:rPr lang="en-GB" altLang="en-US" dirty="0">
                <a:solidFill>
                  <a:srgbClr val="002060"/>
                </a:solidFill>
                <a:latin typeface="Arial" panose="020B0604020202020204" pitchFamily="34" charset="0"/>
                <a:cs typeface="Arial" panose="020B0604020202020204" pitchFamily="34" charset="0"/>
              </a:rPr>
              <a:t>               - Have necessary experience </a:t>
            </a:r>
          </a:p>
          <a:p>
            <a:pPr marL="457200" lvl="1" indent="0" eaLnBrk="0" hangingPunct="0">
              <a:spcBef>
                <a:spcPct val="30000"/>
              </a:spcBef>
              <a:buNone/>
            </a:pPr>
            <a:r>
              <a:rPr lang="en-GB" altLang="en-US" sz="2400" dirty="0">
                <a:solidFill>
                  <a:srgbClr val="002060"/>
                </a:solidFill>
                <a:latin typeface="Arial" panose="020B0604020202020204" pitchFamily="34" charset="0"/>
                <a:cs typeface="Arial" panose="020B0604020202020204" pitchFamily="34" charset="0"/>
              </a:rPr>
              <a:t>         - Have appropriate training</a:t>
            </a:r>
          </a:p>
          <a:p>
            <a:pPr marL="457200" lvl="1" indent="0" eaLnBrk="0" hangingPunct="0">
              <a:spcBef>
                <a:spcPct val="30000"/>
              </a:spcBef>
              <a:buNone/>
            </a:pPr>
            <a:r>
              <a:rPr lang="en-GB" altLang="en-US" sz="2400" dirty="0">
                <a:solidFill>
                  <a:srgbClr val="002060"/>
                </a:solidFill>
                <a:latin typeface="Arial" panose="020B0604020202020204" pitchFamily="34" charset="0"/>
                <a:cs typeface="Arial" panose="020B0604020202020204" pitchFamily="34" charset="0"/>
              </a:rPr>
              <a:t>         - Are properly briefed </a:t>
            </a:r>
          </a:p>
          <a:p>
            <a:pPr marL="0" indent="0" eaLnBrk="0" hangingPunct="0">
              <a:lnSpc>
                <a:spcPct val="120000"/>
              </a:lnSpc>
              <a:spcBef>
                <a:spcPct val="30000"/>
              </a:spcBef>
              <a:buNone/>
            </a:pPr>
            <a:r>
              <a:rPr lang="en-GB" altLang="en-US" b="1" dirty="0">
                <a:solidFill>
                  <a:srgbClr val="002060"/>
                </a:solidFill>
                <a:latin typeface="Arial" panose="020B0604020202020204" pitchFamily="34" charset="0"/>
                <a:cs typeface="Arial" panose="020B0604020202020204" pitchFamily="34" charset="0"/>
              </a:rPr>
              <a:t>Once the trial is running, it is the responsibility of the PI to work to the agreement:  </a:t>
            </a:r>
          </a:p>
          <a:p>
            <a:pPr marL="285750" indent="-285750" eaLnBrk="0" hangingPunct="0">
              <a:lnSpc>
                <a:spcPct val="120000"/>
              </a:lnSpc>
              <a:spcBef>
                <a:spcPct val="30000"/>
              </a:spcBef>
            </a:pPr>
            <a:r>
              <a:rPr lang="en-GB" altLang="en-US" dirty="0">
                <a:solidFill>
                  <a:srgbClr val="002060"/>
                </a:solidFill>
                <a:latin typeface="Arial" panose="020B0604020202020204" pitchFamily="34" charset="0"/>
                <a:cs typeface="Arial" panose="020B0604020202020204" pitchFamily="34" charset="0"/>
              </a:rPr>
              <a:t>Ensuring all staff adhere to the Clinical Protocol, study related manuals and SOPs</a:t>
            </a:r>
          </a:p>
          <a:p>
            <a:pPr marL="285750" indent="-285750" eaLnBrk="0" hangingPunct="0">
              <a:lnSpc>
                <a:spcPct val="120000"/>
              </a:lnSpc>
              <a:spcBef>
                <a:spcPct val="30000"/>
              </a:spcBef>
            </a:pPr>
            <a:r>
              <a:rPr lang="en-GB" altLang="en-US" dirty="0">
                <a:solidFill>
                  <a:srgbClr val="002060"/>
                </a:solidFill>
                <a:latin typeface="Arial" panose="020B0604020202020204" pitchFamily="34" charset="0"/>
                <a:cs typeface="Arial" panose="020B0604020202020204" pitchFamily="34" charset="0"/>
              </a:rPr>
              <a:t>Conveying communications e.g. from Chief Investigator and Sponsor to all local staff within the centre</a:t>
            </a:r>
            <a:endParaRPr lang="cy-GB" altLang="en-US" dirty="0">
              <a:solidFill>
                <a:srgbClr val="002060"/>
              </a:solidFill>
              <a:latin typeface="Arial" panose="020B0604020202020204" pitchFamily="34" charset="0"/>
              <a:cs typeface="Arial" panose="020B0604020202020204" pitchFamily="34" charset="0"/>
            </a:endParaRPr>
          </a:p>
          <a:p>
            <a:pPr marL="285750" indent="-285750" eaLnBrk="0" hangingPunct="0">
              <a:lnSpc>
                <a:spcPct val="120000"/>
              </a:lnSpc>
              <a:spcBef>
                <a:spcPct val="30000"/>
              </a:spcBef>
            </a:pPr>
            <a:r>
              <a:rPr lang="en-GB" altLang="en-US" dirty="0">
                <a:solidFill>
                  <a:srgbClr val="002060"/>
                </a:solidFill>
                <a:latin typeface="Arial" panose="020B0604020202020204" pitchFamily="34" charset="0"/>
                <a:cs typeface="Arial" panose="020B0604020202020204" pitchFamily="34" charset="0"/>
              </a:rPr>
              <a:t>Ensuring that any protocol amendments &amp; changes to study manuals/CRFs are acted on appropriately and in a timely manner </a:t>
            </a:r>
          </a:p>
          <a:p>
            <a:endParaRPr lang="en-US" dirty="0">
              <a:solidFill>
                <a:srgbClr val="002060"/>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40</a:t>
            </a:fld>
            <a:endParaRPr lang="en-US" dirty="0">
              <a:solidFill>
                <a:schemeClr val="bg1"/>
              </a:solidFill>
            </a:endParaRPr>
          </a:p>
        </p:txBody>
      </p:sp>
      <p:sp>
        <p:nvSpPr>
          <p:cNvPr id="8" name="Title 2"/>
          <p:cNvSpPr txBox="1">
            <a:spLocks/>
          </p:cNvSpPr>
          <p:nvPr/>
        </p:nvSpPr>
        <p:spPr>
          <a:xfrm>
            <a:off x="2385070" y="355009"/>
            <a:ext cx="742186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Sponsor Agreement With Sites </a:t>
            </a:r>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259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926" y="1416051"/>
            <a:ext cx="11486148" cy="4646529"/>
          </a:xfrm>
        </p:spPr>
        <p:txBody>
          <a:bodyPr>
            <a:noAutofit/>
          </a:bodyPr>
          <a:lstStyle/>
          <a:p>
            <a:pPr marL="0" indent="0" algn="ctr">
              <a:spcBef>
                <a:spcPts val="0"/>
              </a:spcBef>
              <a:buNone/>
              <a:defRPr/>
            </a:pPr>
            <a:endParaRPr lang="en-GB"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r>
              <a:rPr lang="en-GB" altLang="en-US" b="1" dirty="0">
                <a:solidFill>
                  <a:srgbClr val="002060"/>
                </a:solidFill>
                <a:latin typeface="Arial" panose="020B0604020202020204" pitchFamily="34" charset="0"/>
                <a:cs typeface="Arial" panose="020B0604020202020204" pitchFamily="34" charset="0"/>
              </a:rPr>
              <a:t>Principal Investigator’s responsibilities continued…</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Maintaining the Investigator Site File (incl. delegation lists &amp; authorised signatories)</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Ensuring local adherence to </a:t>
            </a:r>
            <a:r>
              <a:rPr lang="cy-GB" altLang="en-US" dirty="0">
                <a:solidFill>
                  <a:srgbClr val="002060"/>
                </a:solidFill>
                <a:latin typeface="Arial" panose="020B0604020202020204" pitchFamily="34" charset="0"/>
                <a:cs typeface="Arial" panose="020B0604020202020204" pitchFamily="34" charset="0"/>
              </a:rPr>
              <a:t>the </a:t>
            </a:r>
            <a:r>
              <a:rPr lang="en-GB" altLang="en-US" dirty="0">
                <a:solidFill>
                  <a:srgbClr val="002060"/>
                </a:solidFill>
                <a:latin typeface="Arial" panose="020B0604020202020204" pitchFamily="34" charset="0"/>
                <a:cs typeface="Arial" panose="020B0604020202020204" pitchFamily="34" charset="0"/>
              </a:rPr>
              <a:t>principles of GCP</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Ensuring all site documentation is auditable</a:t>
            </a:r>
          </a:p>
          <a:p>
            <a:pPr marL="0" indent="0" eaLnBrk="0" hangingPunct="0">
              <a:lnSpc>
                <a:spcPct val="120000"/>
              </a:lnSpc>
              <a:spcBef>
                <a:spcPct val="30000"/>
              </a:spcBef>
              <a:buFontTx/>
              <a:buChar char="•"/>
            </a:pPr>
            <a:r>
              <a:rPr lang="en-GB" altLang="en-US" dirty="0">
                <a:solidFill>
                  <a:srgbClr val="002060"/>
                </a:solidFill>
                <a:latin typeface="Arial" panose="020B0604020202020204" pitchFamily="34" charset="0"/>
                <a:cs typeface="Arial" panose="020B0604020202020204" pitchFamily="34" charset="0"/>
              </a:rPr>
              <a:t> Accuracy, completeness and timeliness of data reporting </a:t>
            </a:r>
          </a:p>
          <a:p>
            <a:pPr marL="0" indent="0" eaLnBrk="0" hangingPunct="0">
              <a:spcBef>
                <a:spcPts val="0"/>
              </a:spcBef>
              <a:buNone/>
            </a:pPr>
            <a:endParaRPr lang="en-GB" altLang="en-US"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endParaRPr lang="en-GB" altLang="en-US" b="1" dirty="0">
              <a:solidFill>
                <a:srgbClr val="002060"/>
              </a:solidFill>
              <a:latin typeface="Arial" panose="020B0604020202020204" pitchFamily="34" charset="0"/>
              <a:cs typeface="Arial" panose="020B0604020202020204" pitchFamily="34" charset="0"/>
            </a:endParaRPr>
          </a:p>
          <a:p>
            <a:pPr marL="0" indent="0" eaLnBrk="0" hangingPunct="0">
              <a:spcBef>
                <a:spcPts val="0"/>
              </a:spcBef>
              <a:buNone/>
            </a:pPr>
            <a:r>
              <a:rPr lang="en-GB" altLang="en-US" b="1" i="1" dirty="0">
                <a:solidFill>
                  <a:srgbClr val="002060"/>
                </a:solidFill>
                <a:latin typeface="Arial" panose="020B0604020202020204" pitchFamily="34" charset="0"/>
                <a:cs typeface="Arial" panose="020B0604020202020204" pitchFamily="34" charset="0"/>
              </a:rPr>
              <a:t>Responsibilities can be delegated, but the PI has overall responsibility</a:t>
            </a:r>
            <a:endParaRPr lang="en-US" altLang="en-US" b="1" i="1" dirty="0">
              <a:solidFill>
                <a:srgbClr val="002060"/>
              </a:solidFill>
              <a:latin typeface="Arial" panose="020B0604020202020204" pitchFamily="34" charset="0"/>
              <a:cs typeface="Arial" panose="020B0604020202020204" pitchFamily="34" charset="0"/>
            </a:endParaRPr>
          </a:p>
          <a:p>
            <a:pPr marL="0" indent="0">
              <a:buNone/>
            </a:pPr>
            <a:endParaRPr lang="en-US" dirty="0">
              <a:solidFill>
                <a:srgbClr val="002060"/>
              </a:solidFill>
              <a:latin typeface="Arial" panose="020B0604020202020204" pitchFamily="34" charset="0"/>
              <a:cs typeface="Arial" panose="020B0604020202020204" pitchFamily="34" charset="0"/>
            </a:endParaRPr>
          </a:p>
          <a:p>
            <a:pPr marL="0" indent="0" algn="ctr">
              <a:buNone/>
            </a:pPr>
            <a:r>
              <a:rPr lang="en-US" b="1" u="sng" dirty="0">
                <a:solidFill>
                  <a:srgbClr val="002060"/>
                </a:solidFill>
                <a:latin typeface="Arial" panose="020B0604020202020204" pitchFamily="34" charset="0"/>
                <a:cs typeface="Arial" panose="020B0604020202020204" pitchFamily="34" charset="0"/>
              </a:rPr>
              <a:t>Registered with Associate PI Scheme</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41</a:t>
            </a:fld>
            <a:endParaRPr lang="en-US" dirty="0">
              <a:solidFill>
                <a:schemeClr val="bg1"/>
              </a:solidFill>
            </a:endParaRPr>
          </a:p>
        </p:txBody>
      </p:sp>
      <p:sp>
        <p:nvSpPr>
          <p:cNvPr id="8" name="Title 2"/>
          <p:cNvSpPr txBox="1">
            <a:spLocks/>
          </p:cNvSpPr>
          <p:nvPr/>
        </p:nvSpPr>
        <p:spPr>
          <a:xfrm>
            <a:off x="2542052" y="838012"/>
            <a:ext cx="7421860" cy="381000"/>
          </a:xfrm>
          <a:prstGeom prst="rect">
            <a:avLst/>
          </a:prstGeom>
        </p:spPr>
        <p:txBody>
          <a:bodyPr vert="horz" lIns="91440" tIns="45720" rIns="91440" bIns="45720" rtlCol="0" anchor="ctr">
            <a:normAutofit fontScale="25000" lnSpcReduction="20000"/>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14400" dirty="0">
                <a:solidFill>
                  <a:srgbClr val="002060"/>
                </a:solidFill>
                <a:latin typeface="Arial" panose="020B0604020202020204" pitchFamily="34" charset="0"/>
                <a:cs typeface="Arial" panose="020B0604020202020204" pitchFamily="34" charset="0"/>
              </a:rPr>
              <a:t>Sponsor Agreement With Sites</a:t>
            </a: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E4BF51FB-1F23-1520-C89E-7CEF069B27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118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144" y="1142025"/>
            <a:ext cx="11743712" cy="5487292"/>
          </a:xfrm>
        </p:spPr>
        <p:txBody>
          <a:bodyPr>
            <a:noAutofit/>
          </a:bodyPr>
          <a:lstStyle/>
          <a:p>
            <a:pPr>
              <a:spcBef>
                <a:spcPts val="0"/>
              </a:spcBef>
            </a:pPr>
            <a:r>
              <a:rPr lang="en-GB" sz="2600" b="1" i="1" dirty="0">
                <a:solidFill>
                  <a:srgbClr val="002060"/>
                </a:solidFill>
                <a:latin typeface="Arial" panose="020B0604020202020204" pitchFamily="34" charset="0"/>
                <a:cs typeface="Arial" panose="020B0604020202020204" pitchFamily="34" charset="0"/>
              </a:rPr>
              <a:t>Sponsor:</a:t>
            </a:r>
            <a:r>
              <a:rPr lang="en-GB" sz="2600" dirty="0">
                <a:solidFill>
                  <a:srgbClr val="002060"/>
                </a:solidFill>
                <a:latin typeface="Arial" panose="020B0604020202020204" pitchFamily="34" charset="0"/>
                <a:cs typeface="Arial" panose="020B0604020202020204" pitchFamily="34" charset="0"/>
              </a:rPr>
              <a:t> Imperial College London</a:t>
            </a:r>
          </a:p>
          <a:p>
            <a:pPr>
              <a:spcBef>
                <a:spcPts val="0"/>
              </a:spcBef>
            </a:pPr>
            <a:r>
              <a:rPr lang="en-GB" sz="2600" b="1" i="1" dirty="0">
                <a:solidFill>
                  <a:srgbClr val="002060"/>
                </a:solidFill>
                <a:latin typeface="Arial" panose="020B0604020202020204" pitchFamily="34" charset="0"/>
                <a:cs typeface="Arial" panose="020B0604020202020204" pitchFamily="34" charset="0"/>
              </a:rPr>
              <a:t>Funder: </a:t>
            </a:r>
            <a:r>
              <a:rPr lang="en-GB" sz="2600" dirty="0">
                <a:solidFill>
                  <a:srgbClr val="002060"/>
                </a:solidFill>
                <a:latin typeface="Arial" panose="020B0604020202020204" pitchFamily="34" charset="0"/>
                <a:cs typeface="Arial" panose="020B0604020202020204" pitchFamily="34" charset="0"/>
              </a:rPr>
              <a:t>National Institute for Health Research (NIHR)</a:t>
            </a:r>
          </a:p>
          <a:p>
            <a:pPr>
              <a:spcBef>
                <a:spcPts val="0"/>
              </a:spcBef>
            </a:pPr>
            <a:r>
              <a:rPr lang="en-GB" sz="2600" b="1" i="1" dirty="0">
                <a:solidFill>
                  <a:srgbClr val="002060"/>
                </a:solidFill>
                <a:latin typeface="Arial" panose="020B0604020202020204" pitchFamily="34" charset="0"/>
                <a:cs typeface="Arial" panose="020B0604020202020204" pitchFamily="34" charset="0"/>
              </a:rPr>
              <a:t>Database and Statistical Analysis:</a:t>
            </a:r>
            <a:r>
              <a:rPr lang="en-GB" sz="2600" dirty="0">
                <a:solidFill>
                  <a:srgbClr val="002060"/>
                </a:solidFill>
                <a:latin typeface="Arial" panose="020B0604020202020204" pitchFamily="34" charset="0"/>
                <a:cs typeface="Arial" panose="020B0604020202020204" pitchFamily="34" charset="0"/>
              </a:rPr>
              <a:t>  Edinburgh Clinical Trials Unit (ECTU)</a:t>
            </a:r>
          </a:p>
          <a:p>
            <a:pPr marL="0" indent="0">
              <a:spcBef>
                <a:spcPts val="0"/>
              </a:spcBef>
              <a:buNone/>
            </a:pPr>
            <a:endParaRPr lang="en-GB" sz="2600" dirty="0">
              <a:solidFill>
                <a:srgbClr val="002060"/>
              </a:solidFill>
              <a:latin typeface="Arial" panose="020B0604020202020204" pitchFamily="34" charset="0"/>
              <a:cs typeface="Arial" panose="020B0604020202020204" pitchFamily="34" charset="0"/>
            </a:endParaRPr>
          </a:p>
          <a:p>
            <a:pPr>
              <a:spcBef>
                <a:spcPts val="0"/>
              </a:spcBef>
            </a:pPr>
            <a:r>
              <a:rPr lang="en-GB" sz="2600" b="1" i="1" dirty="0">
                <a:solidFill>
                  <a:srgbClr val="002060"/>
                </a:solidFill>
                <a:latin typeface="Arial" panose="020B0604020202020204" pitchFamily="34" charset="0"/>
                <a:cs typeface="Arial" panose="020B0604020202020204" pitchFamily="34" charset="0"/>
              </a:rPr>
              <a:t>Committees:</a:t>
            </a:r>
            <a:r>
              <a:rPr lang="en-GB" sz="2600" i="1" dirty="0">
                <a:solidFill>
                  <a:srgbClr val="002060"/>
                </a:solidFill>
                <a:latin typeface="Arial" panose="020B0604020202020204" pitchFamily="34" charset="0"/>
                <a:cs typeface="Arial" panose="020B0604020202020204" pitchFamily="34" charset="0"/>
              </a:rPr>
              <a:t> </a:t>
            </a:r>
          </a:p>
          <a:p>
            <a:pPr lvl="1" indent="-342900">
              <a:spcBef>
                <a:spcPts val="0"/>
              </a:spcBef>
            </a:pPr>
            <a:r>
              <a:rPr lang="en-GB" sz="2600" b="1" dirty="0">
                <a:solidFill>
                  <a:srgbClr val="002060"/>
                </a:solidFill>
                <a:latin typeface="Arial" panose="020B0604020202020204" pitchFamily="34" charset="0"/>
                <a:cs typeface="Arial" panose="020B0604020202020204" pitchFamily="34" charset="0"/>
              </a:rPr>
              <a:t>Trial Steering Committee (TSC)</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Dr Lorna Aucott</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Miss Sophie Renton</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Miss Kirsty Wetherall</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Dr Stephen Gerry</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Ms Annya Stephens-Boal (PPI)</a:t>
            </a:r>
          </a:p>
          <a:p>
            <a:pPr marL="800100" lvl="2" indent="0">
              <a:spcBef>
                <a:spcPts val="0"/>
              </a:spcBef>
              <a:buNone/>
            </a:pPr>
            <a:r>
              <a:rPr lang="en-GB" i="1" dirty="0">
                <a:solidFill>
                  <a:srgbClr val="002060"/>
                </a:solidFill>
                <a:latin typeface="Arial" panose="020B0604020202020204" pitchFamily="34" charset="0"/>
                <a:cs typeface="Arial" panose="020B0604020202020204" pitchFamily="34" charset="0"/>
              </a:rPr>
              <a:t>Ms Dawne Long (PPI)</a:t>
            </a:r>
          </a:p>
          <a:p>
            <a:pPr marL="800100" lvl="2" indent="0">
              <a:spcBef>
                <a:spcPts val="0"/>
              </a:spcBef>
              <a:buNone/>
            </a:pPr>
            <a:endParaRPr lang="en-GB" sz="2600" dirty="0">
              <a:solidFill>
                <a:srgbClr val="002060"/>
              </a:solidFill>
              <a:latin typeface="Arial" panose="020B0604020202020204" pitchFamily="34" charset="0"/>
              <a:cs typeface="Arial" panose="020B0604020202020204" pitchFamily="34" charset="0"/>
            </a:endParaRPr>
          </a:p>
          <a:p>
            <a:pPr lvl="1">
              <a:spcBef>
                <a:spcPts val="0"/>
              </a:spcBef>
            </a:pPr>
            <a:r>
              <a:rPr lang="en-GB" sz="2600" b="1" dirty="0">
                <a:solidFill>
                  <a:srgbClr val="002060"/>
                </a:solidFill>
                <a:latin typeface="Arial" panose="020B0604020202020204" pitchFamily="34" charset="0"/>
                <a:cs typeface="Arial" panose="020B0604020202020204" pitchFamily="34" charset="0"/>
              </a:rPr>
              <a:t> Data Monitoring Committee (DMEC)</a:t>
            </a:r>
          </a:p>
          <a:p>
            <a:pPr marL="457200" lvl="1" indent="0">
              <a:spcBef>
                <a:spcPts val="0"/>
              </a:spcBef>
              <a:buNone/>
            </a:pPr>
            <a:r>
              <a:rPr lang="en-GB" sz="2600" b="1" dirty="0">
                <a:solidFill>
                  <a:srgbClr val="002060"/>
                </a:solidFill>
                <a:latin typeface="Arial" panose="020B0604020202020204" pitchFamily="34" charset="0"/>
                <a:cs typeface="Arial" panose="020B0604020202020204" pitchFamily="34" charset="0"/>
              </a:rPr>
              <a:t>   </a:t>
            </a:r>
            <a:r>
              <a:rPr lang="en-GB" sz="1800" i="1" dirty="0">
                <a:solidFill>
                  <a:srgbClr val="002060"/>
                </a:solidFill>
                <a:latin typeface="Arial" panose="020B0604020202020204" pitchFamily="34" charset="0"/>
                <a:cs typeface="Arial" panose="020B0604020202020204" pitchFamily="34" charset="0"/>
              </a:rPr>
              <a:t>Professor Peter MacCallum </a:t>
            </a:r>
          </a:p>
          <a:p>
            <a:pPr marL="457200" lvl="1" indent="0">
              <a:spcBef>
                <a:spcPts val="0"/>
              </a:spcBef>
              <a:buNone/>
            </a:pPr>
            <a:r>
              <a:rPr lang="en-GB" sz="1800" i="1" dirty="0">
                <a:solidFill>
                  <a:srgbClr val="002060"/>
                </a:solidFill>
                <a:latin typeface="Arial" panose="020B0604020202020204" pitchFamily="34" charset="0"/>
                <a:cs typeface="Arial" panose="020B0604020202020204" pitchFamily="34" charset="0"/>
              </a:rPr>
              <a:t>    Professor Rod Taylor</a:t>
            </a:r>
          </a:p>
          <a:p>
            <a:pPr marL="457200" lvl="1" indent="0">
              <a:spcBef>
                <a:spcPts val="0"/>
              </a:spcBef>
              <a:buNone/>
            </a:pPr>
            <a:r>
              <a:rPr lang="en-GB" sz="1800" i="1" dirty="0">
                <a:solidFill>
                  <a:srgbClr val="002060"/>
                </a:solidFill>
                <a:latin typeface="Arial" panose="020B0604020202020204" pitchFamily="34" charset="0"/>
                <a:cs typeface="Arial" panose="020B0604020202020204" pitchFamily="34" charset="0"/>
              </a:rPr>
              <a:t>    Professor Bruce Campbell </a:t>
            </a: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42</a:t>
            </a:fld>
            <a:endParaRPr lang="en-US" dirty="0">
              <a:solidFill>
                <a:schemeClr val="bg1"/>
              </a:solidFill>
            </a:endParaRPr>
          </a:p>
        </p:txBody>
      </p:sp>
      <p:sp>
        <p:nvSpPr>
          <p:cNvPr id="5" name="Footer Placeholder 4"/>
          <p:cNvSpPr>
            <a:spLocks noGrp="1"/>
          </p:cNvSpPr>
          <p:nvPr>
            <p:ph type="ftr" sz="quarter" idx="11"/>
          </p:nvPr>
        </p:nvSpPr>
        <p:spPr>
          <a:xfrm>
            <a:off x="3188368" y="6537159"/>
            <a:ext cx="5434265" cy="184317"/>
          </a:xfrm>
        </p:spPr>
        <p:txBody>
          <a:bodyPr/>
          <a:lstStyle/>
          <a:p>
            <a:r>
              <a:rPr lang="en-US" dirty="0">
                <a:solidFill>
                  <a:schemeClr val="bg1"/>
                </a:solidFill>
              </a:rPr>
              <a:t>DMPAD SIV Presentation</a:t>
            </a:r>
          </a:p>
        </p:txBody>
      </p:sp>
      <p:sp>
        <p:nvSpPr>
          <p:cNvPr id="7" name="Title 2"/>
          <p:cNvSpPr>
            <a:spLocks noGrp="1"/>
          </p:cNvSpPr>
          <p:nvPr>
            <p:ph type="title"/>
          </p:nvPr>
        </p:nvSpPr>
        <p:spPr>
          <a:xfrm>
            <a:off x="3118184" y="867099"/>
            <a:ext cx="5955632" cy="381000"/>
          </a:xfrm>
        </p:spPr>
        <p:txBody>
          <a:bodyPr>
            <a:normAutofit fontScale="90000"/>
          </a:bodyPr>
          <a:lstStyle/>
          <a:p>
            <a:pPr lvl="0" algn="ctr"/>
            <a:r>
              <a:rPr lang="en-GB" sz="4000" dirty="0">
                <a:solidFill>
                  <a:srgbClr val="002060"/>
                </a:solidFill>
                <a:latin typeface="Arial" panose="020B0604020202020204" pitchFamily="34" charset="0"/>
                <a:cs typeface="Arial" panose="020B0604020202020204" pitchFamily="34" charset="0"/>
              </a:rPr>
              <a:t>Study Organisation</a:t>
            </a:r>
            <a:br>
              <a:rPr lang="en-GB" b="1"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p:txBody>
      </p:sp>
      <p:pic>
        <p:nvPicPr>
          <p:cNvPr id="3" name="Picture 2" descr="The Imperial logo | Staff | Imperial College London">
            <a:extLst>
              <a:ext uri="{FF2B5EF4-FFF2-40B4-BE49-F238E27FC236}">
                <a16:creationId xmlns:a16="http://schemas.microsoft.com/office/drawing/2014/main" id="{D6AA3559-07BF-EDD9-F60C-DF0E33B6D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33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43</a:t>
            </a:fld>
            <a:endParaRPr lang="en-US" dirty="0">
              <a:solidFill>
                <a:schemeClr val="bg1"/>
              </a:solidFill>
            </a:endParaRPr>
          </a:p>
        </p:txBody>
      </p:sp>
      <p:sp>
        <p:nvSpPr>
          <p:cNvPr id="7" name="Rectangle 6"/>
          <p:cNvSpPr/>
          <p:nvPr/>
        </p:nvSpPr>
        <p:spPr>
          <a:xfrm>
            <a:off x="1932623" y="1560421"/>
            <a:ext cx="8487176" cy="4647426"/>
          </a:xfrm>
          <a:prstGeom prst="rect">
            <a:avLst/>
          </a:prstGeom>
        </p:spPr>
        <p:txBody>
          <a:bodyPr wrap="square">
            <a:spAutoFit/>
          </a:bodyPr>
          <a:lstStyle/>
          <a:p>
            <a:pPr algn="ctr"/>
            <a:r>
              <a:rPr lang="en-GB" sz="2400" dirty="0">
                <a:solidFill>
                  <a:srgbClr val="002060"/>
                </a:solidFill>
                <a:latin typeface="Arial" panose="020B0604020202020204" pitchFamily="34" charset="0"/>
                <a:cs typeface="Arial" panose="020B0604020202020204" pitchFamily="34" charset="0"/>
              </a:rPr>
              <a:t>Wait for the ‘green light’ to start recruiting as we need to ensure everything is in place.</a:t>
            </a:r>
          </a:p>
          <a:p>
            <a:pPr algn="ctr"/>
            <a:endParaRPr lang="en-GB" sz="2400" dirty="0">
              <a:solidFill>
                <a:srgbClr val="002060"/>
              </a:solidFill>
              <a:latin typeface="Arial" panose="020B0604020202020204" pitchFamily="34" charset="0"/>
              <a:cs typeface="Arial" panose="020B0604020202020204" pitchFamily="34" charset="0"/>
            </a:endParaRPr>
          </a:p>
          <a:p>
            <a:r>
              <a:rPr lang="en-GB" sz="2400" u="sng" dirty="0">
                <a:solidFill>
                  <a:srgbClr val="002060"/>
                </a:solidFill>
                <a:latin typeface="Arial" panose="020B0604020202020204" pitchFamily="34" charset="0"/>
                <a:cs typeface="Arial" panose="020B0604020202020204" pitchFamily="34" charset="0"/>
              </a:rPr>
              <a:t>Outstanding documentation</a:t>
            </a:r>
          </a:p>
          <a:p>
            <a:pPr marL="342900" indent="-342900">
              <a:buFont typeface="Arial" panose="020B0604020202020204" pitchFamily="34" charset="0"/>
              <a:buChar char="•"/>
            </a:pPr>
            <a:r>
              <a:rPr lang="en-GB" sz="2000" dirty="0" err="1">
                <a:solidFill>
                  <a:srgbClr val="002060"/>
                </a:solidFill>
                <a:latin typeface="Arial" panose="020B0604020202020204" pitchFamily="34" charset="0"/>
                <a:cs typeface="Arial" panose="020B0604020202020204" pitchFamily="34" charset="0"/>
              </a:rPr>
              <a:t>mNCA</a:t>
            </a:r>
            <a:endParaRPr lang="en-GB" sz="2000"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C&amp;C Approval</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OID</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Delegation log</a:t>
            </a:r>
          </a:p>
          <a:p>
            <a:pPr marL="342900" indent="-342900">
              <a:buFont typeface="Arial" panose="020B0604020202020204" pitchFamily="34" charset="0"/>
              <a:buChar char="•"/>
            </a:pPr>
            <a:r>
              <a:rPr lang="en-GB" sz="2000" dirty="0" err="1">
                <a:solidFill>
                  <a:srgbClr val="002060"/>
                </a:solidFill>
                <a:latin typeface="Arial" panose="020B0604020202020204" pitchFamily="34" charset="0"/>
                <a:cs typeface="Arial" panose="020B0604020202020204" pitchFamily="34" charset="0"/>
              </a:rPr>
              <a:t>Cvs</a:t>
            </a:r>
            <a:r>
              <a:rPr lang="en-GB" sz="2000" dirty="0">
                <a:solidFill>
                  <a:srgbClr val="002060"/>
                </a:solidFill>
                <a:latin typeface="Arial" panose="020B0604020202020204" pitchFamily="34" charset="0"/>
                <a:cs typeface="Arial" panose="020B0604020202020204" pitchFamily="34" charset="0"/>
              </a:rPr>
              <a:t>/GCPs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Training certificates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Site contact details form</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Localised study documents</a:t>
            </a:r>
          </a:p>
          <a:p>
            <a:pPr marL="342900" indent="-34290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eCRF request forms</a:t>
            </a:r>
          </a:p>
          <a:p>
            <a:pPr marL="342900" indent="-342900">
              <a:buFont typeface="Arial" panose="020B0604020202020204" pitchFamily="34" charset="0"/>
              <a:buChar char="•"/>
            </a:pPr>
            <a:endParaRPr lang="en-GB" sz="2000" dirty="0">
              <a:solidFill>
                <a:srgbClr val="002060"/>
              </a:solidFill>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3340768" y="6537158"/>
            <a:ext cx="5434265" cy="184317"/>
          </a:xfrm>
          <a:prstGeom prst="rect">
            <a:avLst/>
          </a:prstGeom>
        </p:spPr>
        <p:txBody>
          <a:bodyPr vert="horz" lIns="91440" tIns="45720" rIns="91440" bIns="4572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DM PAD SIV Presentation</a:t>
            </a:r>
          </a:p>
        </p:txBody>
      </p:sp>
      <p:sp>
        <p:nvSpPr>
          <p:cNvPr id="9" name="Title 2"/>
          <p:cNvSpPr txBox="1">
            <a:spLocks/>
          </p:cNvSpPr>
          <p:nvPr/>
        </p:nvSpPr>
        <p:spPr>
          <a:xfrm>
            <a:off x="2542052" y="838012"/>
            <a:ext cx="742186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Green light</a:t>
            </a:r>
          </a:p>
        </p:txBody>
      </p:sp>
      <p:pic>
        <p:nvPicPr>
          <p:cNvPr id="1026" name="Picture 2" descr="Image result for green light">
            <a:extLst>
              <a:ext uri="{FF2B5EF4-FFF2-40B4-BE49-F238E27FC236}">
                <a16:creationId xmlns:a16="http://schemas.microsoft.com/office/drawing/2014/main" id="{0B4BF674-DBDF-49AC-A182-0D997F5AE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584706"/>
            <a:ext cx="2937660" cy="1862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The Imperial logo | Staff | Imperial College London">
            <a:extLst>
              <a:ext uri="{FF2B5EF4-FFF2-40B4-BE49-F238E27FC236}">
                <a16:creationId xmlns:a16="http://schemas.microsoft.com/office/drawing/2014/main" id="{D0113018-0D9B-4296-7489-D66CDEA794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88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44</a:t>
            </a:fld>
            <a:endParaRPr lang="en-US" dirty="0">
              <a:solidFill>
                <a:schemeClr val="bg1"/>
              </a:solidFill>
            </a:endParaRPr>
          </a:p>
        </p:txBody>
      </p:sp>
      <p:sp>
        <p:nvSpPr>
          <p:cNvPr id="7" name="Rectangle 6"/>
          <p:cNvSpPr/>
          <p:nvPr/>
        </p:nvSpPr>
        <p:spPr>
          <a:xfrm>
            <a:off x="481263" y="1779466"/>
            <a:ext cx="9922494" cy="4078039"/>
          </a:xfrm>
          <a:prstGeom prst="rect">
            <a:avLst/>
          </a:prstGeom>
        </p:spPr>
        <p:txBody>
          <a:bodyPr wrap="square">
            <a:spAutoFit/>
          </a:bodyPr>
          <a:lstStyle/>
          <a:p>
            <a:r>
              <a:rPr lang="en-GB" sz="2400" dirty="0">
                <a:solidFill>
                  <a:srgbClr val="002060"/>
                </a:solidFill>
                <a:latin typeface="Arial" panose="020B0604020202020204" pitchFamily="34" charset="0"/>
                <a:cs typeface="Arial" panose="020B0604020202020204" pitchFamily="34" charset="0"/>
              </a:rPr>
              <a:t>General queries: </a:t>
            </a:r>
            <a:r>
              <a:rPr lang="en-GB" sz="2400" dirty="0">
                <a:solidFill>
                  <a:srgbClr val="002060"/>
                </a:solidFill>
                <a:latin typeface="Arial" panose="020B0604020202020204" pitchFamily="34" charset="0"/>
                <a:cs typeface="Arial" panose="020B0604020202020204" pitchFamily="34" charset="0"/>
                <a:hlinkClick r:id="rId3"/>
              </a:rPr>
              <a:t>gracetrial@imperial.ac.uk</a:t>
            </a:r>
            <a:r>
              <a:rPr lang="en-GB" sz="2400" dirty="0">
                <a:solidFill>
                  <a:srgbClr val="002060"/>
                </a:solidFill>
                <a:latin typeface="Arial" panose="020B0604020202020204" pitchFamily="34" charset="0"/>
                <a:cs typeface="Arial" panose="020B0604020202020204" pitchFamily="34" charset="0"/>
              </a:rPr>
              <a:t> </a:t>
            </a:r>
          </a:p>
          <a:p>
            <a:endParaRPr lang="en-GB" sz="2400" dirty="0">
              <a:solidFill>
                <a:srgbClr val="002060"/>
              </a:solidFill>
              <a:latin typeface="Arial" panose="020B0604020202020204" pitchFamily="34" charset="0"/>
              <a:cs typeface="Arial" panose="020B0604020202020204" pitchFamily="34" charset="0"/>
            </a:endParaRPr>
          </a:p>
          <a:p>
            <a:pPr>
              <a:lnSpc>
                <a:spcPct val="150000"/>
              </a:lnSpc>
            </a:pPr>
            <a:r>
              <a:rPr lang="en-GB" sz="2400" dirty="0">
                <a:solidFill>
                  <a:srgbClr val="002060"/>
                </a:solidFill>
                <a:latin typeface="Arial" panose="020B0604020202020204" pitchFamily="34" charset="0"/>
                <a:cs typeface="Arial" panose="020B0604020202020204" pitchFamily="34" charset="0"/>
              </a:rPr>
              <a:t>Prof Alun Davies (Chief Investigator): </a:t>
            </a:r>
            <a:r>
              <a:rPr lang="en-GB" sz="24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a.h.davies@imperial.ac.uk</a:t>
            </a:r>
            <a:r>
              <a:rPr lang="en-GB" sz="2400" dirty="0">
                <a:solidFill>
                  <a:srgbClr val="002060"/>
                </a:solidFill>
                <a:latin typeface="Arial" panose="020B0604020202020204" pitchFamily="34" charset="0"/>
                <a:cs typeface="Arial" panose="020B0604020202020204" pitchFamily="34" charset="0"/>
              </a:rPr>
              <a:t> </a:t>
            </a:r>
          </a:p>
          <a:p>
            <a:pPr>
              <a:lnSpc>
                <a:spcPct val="150000"/>
              </a:lnSpc>
            </a:pPr>
            <a:r>
              <a:rPr lang="en-GB" sz="2400" dirty="0">
                <a:solidFill>
                  <a:srgbClr val="002060"/>
                </a:solidFill>
                <a:latin typeface="Arial" panose="020B0604020202020204" pitchFamily="34" charset="0"/>
                <a:cs typeface="Arial" panose="020B0604020202020204" pitchFamily="34" charset="0"/>
              </a:rPr>
              <a:t>Dr Francine Heatley (Trial Manager): </a:t>
            </a:r>
            <a:r>
              <a:rPr lang="en-GB" sz="2400" dirty="0">
                <a:solidFill>
                  <a:srgbClr val="002060"/>
                </a:solidFill>
                <a:latin typeface="Arial" panose="020B0604020202020204" pitchFamily="34" charset="0"/>
                <a:cs typeface="Arial" panose="020B0604020202020204" pitchFamily="34" charset="0"/>
                <a:hlinkClick r:id="rId5"/>
              </a:rPr>
              <a:t>f.heatley@imperial.ac.uk</a:t>
            </a:r>
            <a:r>
              <a:rPr lang="en-GB" sz="2400" dirty="0">
                <a:solidFill>
                  <a:srgbClr val="002060"/>
                </a:solidFill>
                <a:latin typeface="Arial" panose="020B0604020202020204" pitchFamily="34" charset="0"/>
                <a:cs typeface="Arial" panose="020B0604020202020204" pitchFamily="34" charset="0"/>
              </a:rPr>
              <a:t> </a:t>
            </a:r>
          </a:p>
          <a:p>
            <a:pPr>
              <a:lnSpc>
                <a:spcPct val="150000"/>
              </a:lnSpc>
            </a:pPr>
            <a:r>
              <a:rPr lang="en-GB" sz="2400" dirty="0">
                <a:solidFill>
                  <a:srgbClr val="002060"/>
                </a:solidFill>
                <a:latin typeface="Arial" panose="020B0604020202020204" pitchFamily="34" charset="0"/>
                <a:cs typeface="Arial" panose="020B0604020202020204" pitchFamily="34" charset="0"/>
              </a:rPr>
              <a:t>Ms Rebecca Lawton (Trial Manager): </a:t>
            </a:r>
            <a:r>
              <a:rPr lang="en-GB" sz="2400" dirty="0">
                <a:solidFill>
                  <a:srgbClr val="002060"/>
                </a:solidFill>
                <a:latin typeface="Arial" panose="020B0604020202020204" pitchFamily="34" charset="0"/>
                <a:cs typeface="Arial" panose="020B0604020202020204" pitchFamily="34" charset="0"/>
                <a:hlinkClick r:id="rId6"/>
              </a:rPr>
              <a:t>r.lawton@imperial.ac.uk</a:t>
            </a:r>
            <a:endParaRPr lang="en-GB" sz="2400" dirty="0">
              <a:solidFill>
                <a:srgbClr val="002060"/>
              </a:solidFill>
              <a:latin typeface="Arial" panose="020B0604020202020204" pitchFamily="34" charset="0"/>
              <a:cs typeface="Arial" panose="020B0604020202020204" pitchFamily="34" charset="0"/>
            </a:endParaRPr>
          </a:p>
          <a:p>
            <a:pPr>
              <a:lnSpc>
                <a:spcPct val="150000"/>
              </a:lnSpc>
            </a:pPr>
            <a:endParaRPr lang="en-GB" sz="2400" dirty="0">
              <a:solidFill>
                <a:srgbClr val="002060"/>
              </a:solidFill>
              <a:latin typeface="Arial" panose="020B0604020202020204" pitchFamily="34" charset="0"/>
              <a:cs typeface="Arial" panose="020B0604020202020204" pitchFamily="34" charset="0"/>
            </a:endParaRPr>
          </a:p>
          <a:p>
            <a:r>
              <a:rPr lang="en-GB" sz="2400" dirty="0" err="1">
                <a:solidFill>
                  <a:srgbClr val="002060"/>
                </a:solidFill>
                <a:latin typeface="Arial" panose="020B0604020202020204" pitchFamily="34" charset="0"/>
                <a:cs typeface="Arial" panose="020B0604020202020204" pitchFamily="34" charset="0"/>
              </a:rPr>
              <a:t>REDcap</a:t>
            </a:r>
            <a:r>
              <a:rPr lang="en-GB" sz="2400" dirty="0">
                <a:solidFill>
                  <a:srgbClr val="002060"/>
                </a:solidFill>
                <a:latin typeface="Arial" panose="020B0604020202020204" pitchFamily="34" charset="0"/>
                <a:cs typeface="Arial" panose="020B0604020202020204" pitchFamily="34" charset="0"/>
              </a:rPr>
              <a:t> queries (</a:t>
            </a:r>
            <a:r>
              <a:rPr lang="en-GB" sz="2400" u="sng" dirty="0">
                <a:solidFill>
                  <a:srgbClr val="00206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redcap.ectu@ed.ac.uk</a:t>
            </a:r>
            <a:r>
              <a:rPr lang="en-GB" sz="2400" dirty="0">
                <a:solidFill>
                  <a:srgbClr val="002060"/>
                </a:solidFill>
                <a:latin typeface="Arial" panose="020B0604020202020204" pitchFamily="34" charset="0"/>
                <a:cs typeface="Arial" panose="020B0604020202020204" pitchFamily="34" charset="0"/>
              </a:rPr>
              <a:t> for technical advice ONLY – please contact </a:t>
            </a:r>
            <a:r>
              <a:rPr lang="en-GB" sz="2400" dirty="0">
                <a:solidFill>
                  <a:srgbClr val="002060"/>
                </a:solidFill>
                <a:latin typeface="Arial" panose="020B0604020202020204" pitchFamily="34" charset="0"/>
                <a:cs typeface="Arial" panose="020B0604020202020204" pitchFamily="34" charset="0"/>
                <a:hlinkClick r:id="rId8"/>
              </a:rPr>
              <a:t>gracetrial@imperial.ac.uk</a:t>
            </a:r>
            <a:r>
              <a:rPr lang="en-GB" sz="2400" dirty="0">
                <a:solidFill>
                  <a:srgbClr val="002060"/>
                </a:solidFill>
                <a:latin typeface="Arial" panose="020B0604020202020204" pitchFamily="34" charset="0"/>
                <a:cs typeface="Arial" panose="020B0604020202020204" pitchFamily="34" charset="0"/>
              </a:rPr>
              <a:t> for data queries)</a:t>
            </a:r>
          </a:p>
          <a:p>
            <a:endParaRPr lang="en-GB" sz="1900" dirty="0">
              <a:solidFill>
                <a:schemeClr val="bg1"/>
              </a:solidFill>
            </a:endParaRPr>
          </a:p>
        </p:txBody>
      </p:sp>
      <p:sp>
        <p:nvSpPr>
          <p:cNvPr id="8" name="Footer Placeholder 4"/>
          <p:cNvSpPr txBox="1">
            <a:spLocks/>
          </p:cNvSpPr>
          <p:nvPr/>
        </p:nvSpPr>
        <p:spPr>
          <a:xfrm>
            <a:off x="3340768" y="6537158"/>
            <a:ext cx="5434265" cy="184317"/>
          </a:xfrm>
          <a:prstGeom prst="rect">
            <a:avLst/>
          </a:prstGeom>
        </p:spPr>
        <p:txBody>
          <a:bodyPr vert="horz" lIns="91440" tIns="45720" rIns="91440" bIns="45720" rtlCol="0" anchor="ctr"/>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DM PAD SIV Presentation</a:t>
            </a:r>
          </a:p>
        </p:txBody>
      </p:sp>
      <p:sp>
        <p:nvSpPr>
          <p:cNvPr id="9" name="Title 2"/>
          <p:cNvSpPr txBox="1">
            <a:spLocks/>
          </p:cNvSpPr>
          <p:nvPr/>
        </p:nvSpPr>
        <p:spPr>
          <a:xfrm>
            <a:off x="2542052" y="838012"/>
            <a:ext cx="742186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GRACE Contact Details</a:t>
            </a:r>
          </a:p>
        </p:txBody>
      </p:sp>
      <p:pic>
        <p:nvPicPr>
          <p:cNvPr id="2" name="Picture 1" descr="The Imperial logo | Staff | Imperial College London">
            <a:extLst>
              <a:ext uri="{FF2B5EF4-FFF2-40B4-BE49-F238E27FC236}">
                <a16:creationId xmlns:a16="http://schemas.microsoft.com/office/drawing/2014/main" id="{09E4AE72-B88E-575D-0BC1-7BB227F5056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50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359013" y="1180118"/>
            <a:ext cx="11716218" cy="1877437"/>
          </a:xfrm>
          <a:prstGeom prst="rect">
            <a:avLst/>
          </a:prstGeom>
          <a:noFill/>
        </p:spPr>
        <p:txBody>
          <a:bodyPr wrap="square" rtlCol="0">
            <a:spAutoFit/>
          </a:bodyPr>
          <a:lstStyle/>
          <a:p>
            <a:endParaRPr lang="en-GB" sz="1600" b="1" dirty="0">
              <a:solidFill>
                <a:srgbClr val="002060"/>
              </a:solidFill>
              <a:latin typeface="Arial" panose="020B0604020202020204" pitchFamily="34" charset="0"/>
              <a:cs typeface="Arial" panose="020B0604020202020204" pitchFamily="34" charset="0"/>
            </a:endParaRPr>
          </a:p>
          <a:p>
            <a:r>
              <a:rPr lang="en-GB" sz="2000" b="1" dirty="0">
                <a:solidFill>
                  <a:srgbClr val="002060"/>
                </a:solidFill>
                <a:latin typeface="Arial" panose="020B0604020202020204" pitchFamily="34" charset="0"/>
                <a:cs typeface="Arial" panose="020B0604020202020204" pitchFamily="34" charset="0"/>
              </a:rPr>
              <a:t>Timelines:</a:t>
            </a:r>
          </a:p>
          <a:p>
            <a:endParaRPr lang="en-GB" sz="2000" b="1"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Official start date: </a:t>
            </a:r>
            <a:r>
              <a:rPr lang="en-GB" sz="2000" dirty="0">
                <a:solidFill>
                  <a:srgbClr val="002060"/>
                </a:solidFill>
                <a:latin typeface="Arial" panose="020B0604020202020204" pitchFamily="34" charset="0"/>
                <a:cs typeface="Arial" panose="020B0604020202020204" pitchFamily="34" charset="0"/>
              </a:rPr>
              <a:t>1</a:t>
            </a:r>
            <a:r>
              <a:rPr lang="en-GB" sz="2000" baseline="30000" dirty="0">
                <a:solidFill>
                  <a:srgbClr val="002060"/>
                </a:solidFill>
                <a:latin typeface="Arial" panose="020B0604020202020204" pitchFamily="34" charset="0"/>
                <a:cs typeface="Arial" panose="020B0604020202020204" pitchFamily="34" charset="0"/>
              </a:rPr>
              <a:t>st</a:t>
            </a:r>
            <a:r>
              <a:rPr lang="en-GB" sz="2000" dirty="0">
                <a:solidFill>
                  <a:srgbClr val="002060"/>
                </a:solidFill>
                <a:latin typeface="Arial" panose="020B0604020202020204" pitchFamily="34" charset="0"/>
                <a:cs typeface="Arial" panose="020B0604020202020204" pitchFamily="34" charset="0"/>
              </a:rPr>
              <a:t> January 2024</a:t>
            </a:r>
          </a:p>
          <a:p>
            <a:endParaRPr lang="en-GB" sz="2000" dirty="0">
              <a:solidFill>
                <a:srgbClr val="002060"/>
              </a:solidFill>
              <a:latin typeface="Arial" panose="020B0604020202020204" pitchFamily="34" charset="0"/>
              <a:cs typeface="Arial" panose="020B0604020202020204" pitchFamily="34" charset="0"/>
            </a:endParaRPr>
          </a:p>
          <a:p>
            <a:endParaRPr lang="en-GB" sz="2000" dirty="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B51459E-D2A2-AB2D-96A4-4F3CC85B21DC}"/>
              </a:ext>
            </a:extLst>
          </p:cNvPr>
          <p:cNvPicPr>
            <a:picLocks noChangeAspect="1"/>
          </p:cNvPicPr>
          <p:nvPr/>
        </p:nvPicPr>
        <p:blipFill>
          <a:blip r:embed="rId4"/>
          <a:stretch>
            <a:fillRect/>
          </a:stretch>
        </p:blipFill>
        <p:spPr>
          <a:xfrm>
            <a:off x="0" y="2683711"/>
            <a:ext cx="12192000" cy="3381723"/>
          </a:xfrm>
          <a:prstGeom prst="rect">
            <a:avLst/>
          </a:prstGeom>
        </p:spPr>
      </p:pic>
    </p:spTree>
    <p:extLst>
      <p:ext uri="{BB962C8B-B14F-4D97-AF65-F5344CB8AC3E}">
        <p14:creationId xmlns:p14="http://schemas.microsoft.com/office/powerpoint/2010/main" val="15021043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0413" y="1682497"/>
            <a:ext cx="8142955" cy="4380083"/>
          </a:xfrm>
        </p:spPr>
        <p:txBody>
          <a:bodyPr/>
          <a:lstStyle/>
          <a:p>
            <a:pPr marL="0" indent="0">
              <a:spcBef>
                <a:spcPts val="0"/>
              </a:spcBef>
              <a:buNone/>
              <a:defRPr/>
            </a:pPr>
            <a:endParaRPr lang="en-GB" sz="1800" b="1" dirty="0">
              <a:solidFill>
                <a:schemeClr val="bg1"/>
              </a:solidFill>
              <a:latin typeface="Calibri" pitchFamily="34" charset="0"/>
            </a:endParaRPr>
          </a:p>
          <a:p>
            <a:pPr marL="0" indent="0">
              <a:spcBef>
                <a:spcPts val="0"/>
              </a:spcBef>
              <a:buNone/>
              <a:defRPr/>
            </a:pPr>
            <a:endParaRPr lang="en-GB" sz="1800" b="1" dirty="0">
              <a:solidFill>
                <a:schemeClr val="bg1"/>
              </a:solidFill>
              <a:latin typeface="Calibri" pitchFamily="34" charset="0"/>
            </a:endParaRPr>
          </a:p>
          <a:p>
            <a:pPr marL="0" indent="0">
              <a:spcBef>
                <a:spcPts val="0"/>
              </a:spcBef>
              <a:buNone/>
              <a:defRPr/>
            </a:pPr>
            <a:endParaRPr lang="en-GB" sz="1800" b="1" dirty="0">
              <a:solidFill>
                <a:schemeClr val="bg1"/>
              </a:solidFill>
              <a:latin typeface="Calibri" pitchFamily="34" charset="0"/>
            </a:endParaRPr>
          </a:p>
          <a:p>
            <a:pPr marL="0" indent="0">
              <a:spcBef>
                <a:spcPts val="0"/>
              </a:spcBef>
              <a:buNone/>
              <a:defRPr/>
            </a:pPr>
            <a:endParaRPr lang="en-GB" sz="1800" b="1" dirty="0">
              <a:solidFill>
                <a:schemeClr val="bg1"/>
              </a:solidFill>
              <a:latin typeface="Calibri" pitchFamily="34" charset="0"/>
            </a:endParaRPr>
          </a:p>
          <a:p>
            <a:endParaRPr lang="en-US" dirty="0">
              <a:solidFill>
                <a:schemeClr val="bg1"/>
              </a:solidFill>
            </a:endParaRPr>
          </a:p>
        </p:txBody>
      </p:sp>
      <p:sp>
        <p:nvSpPr>
          <p:cNvPr id="6" name="Slide Number Placeholder 5"/>
          <p:cNvSpPr>
            <a:spLocks noGrp="1"/>
          </p:cNvSpPr>
          <p:nvPr>
            <p:ph type="sldNum" sz="quarter" idx="12"/>
          </p:nvPr>
        </p:nvSpPr>
        <p:spPr/>
        <p:txBody>
          <a:bodyPr/>
          <a:lstStyle/>
          <a:p>
            <a:fld id="{D66DBF57-1139-D04F-B677-BBD24669182F}" type="slidenum">
              <a:rPr lang="en-US" smtClean="0">
                <a:solidFill>
                  <a:schemeClr val="bg1"/>
                </a:solidFill>
              </a:rPr>
              <a:pPr/>
              <a:t>46</a:t>
            </a:fld>
            <a:endParaRPr lang="en-US" dirty="0">
              <a:solidFill>
                <a:schemeClr val="bg1"/>
              </a:solidFill>
            </a:endParaRPr>
          </a:p>
        </p:txBody>
      </p:sp>
      <p:pic>
        <p:nvPicPr>
          <p:cNvPr id="8" name="Picture 2" descr="http://fbforbusinessmarketing.com/wp-content/uploads/2011/04/question-mark.jpg"/>
          <p:cNvPicPr>
            <a:picLocks noChangeAspect="1" noChangeArrowheads="1"/>
          </p:cNvPicPr>
          <p:nvPr/>
        </p:nvPicPr>
        <p:blipFill>
          <a:blip r:embed="rId3" cstate="print"/>
          <a:srcRect/>
          <a:stretch>
            <a:fillRect/>
          </a:stretch>
        </p:blipFill>
        <p:spPr bwMode="auto">
          <a:xfrm>
            <a:off x="4114801" y="2177143"/>
            <a:ext cx="4415307" cy="4030342"/>
          </a:xfrm>
          <a:prstGeom prst="rect">
            <a:avLst/>
          </a:prstGeom>
          <a:noFill/>
          <a:ln w="9525">
            <a:noFill/>
            <a:miter lim="800000"/>
            <a:headEnd/>
            <a:tailEnd/>
          </a:ln>
        </p:spPr>
      </p:pic>
      <p:sp>
        <p:nvSpPr>
          <p:cNvPr id="7" name="Footer Placeholder 4"/>
          <p:cNvSpPr>
            <a:spLocks noGrp="1"/>
          </p:cNvSpPr>
          <p:nvPr>
            <p:ph type="ftr" sz="quarter" idx="11"/>
          </p:nvPr>
        </p:nvSpPr>
        <p:spPr>
          <a:xfrm>
            <a:off x="3188368" y="6537159"/>
            <a:ext cx="5434265" cy="184317"/>
          </a:xfrm>
        </p:spPr>
        <p:txBody>
          <a:bodyPr/>
          <a:lstStyle/>
          <a:p>
            <a:r>
              <a:rPr lang="en-US" dirty="0">
                <a:solidFill>
                  <a:schemeClr val="bg1"/>
                </a:solidFill>
              </a:rPr>
              <a:t>DM PAD SIV Presentation</a:t>
            </a:r>
          </a:p>
        </p:txBody>
      </p:sp>
      <p:sp>
        <p:nvSpPr>
          <p:cNvPr id="9" name="Title 2"/>
          <p:cNvSpPr txBox="1">
            <a:spLocks/>
          </p:cNvSpPr>
          <p:nvPr/>
        </p:nvSpPr>
        <p:spPr>
          <a:xfrm>
            <a:off x="2892258" y="1020801"/>
            <a:ext cx="6407484" cy="514811"/>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Thank you!</a:t>
            </a:r>
          </a:p>
        </p:txBody>
      </p:sp>
      <p:pic>
        <p:nvPicPr>
          <p:cNvPr id="3" name="Picture 2" descr="The Imperial logo | Staff | Imperial College London">
            <a:extLst>
              <a:ext uri="{FF2B5EF4-FFF2-40B4-BE49-F238E27FC236}">
                <a16:creationId xmlns:a16="http://schemas.microsoft.com/office/drawing/2014/main" id="{A3BC24C0-9FB0-38CD-88F6-A9BC99EFFF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6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237891" y="919486"/>
            <a:ext cx="11716218" cy="1077218"/>
          </a:xfrm>
          <a:prstGeom prst="rect">
            <a:avLst/>
          </a:prstGeom>
          <a:noFill/>
        </p:spPr>
        <p:txBody>
          <a:bodyPr wrap="square" rtlCol="0">
            <a:spAutoFit/>
          </a:bodyPr>
          <a:lstStyle/>
          <a:p>
            <a:pPr algn="ctr"/>
            <a:endParaRPr lang="en-GB" sz="1600" dirty="0">
              <a:solidFill>
                <a:schemeClr val="accent1">
                  <a:lumMod val="50000"/>
                </a:schemeClr>
              </a:solidFill>
            </a:endParaRPr>
          </a:p>
          <a:p>
            <a:pPr algn="ctr"/>
            <a:r>
              <a:rPr lang="en-US" sz="1600" b="1" dirty="0">
                <a:solidFill>
                  <a:srgbClr val="002060"/>
                </a:solidFill>
                <a:latin typeface="Arial" panose="020B0604020202020204" pitchFamily="34" charset="0"/>
                <a:cs typeface="Arial" panose="020B0604020202020204" pitchFamily="34" charset="0"/>
              </a:rPr>
              <a:t>Aim:  </a:t>
            </a:r>
            <a:r>
              <a:rPr lang="en-GB" sz="1600" dirty="0">
                <a:solidFill>
                  <a:srgbClr val="002060"/>
                </a:solidFill>
                <a:latin typeface="Arial" panose="020B0604020202020204" pitchFamily="34" charset="0"/>
                <a:cs typeface="Arial" panose="020B0604020202020204" pitchFamily="34" charset="0"/>
              </a:rPr>
              <a:t>To evaluate the potential benefit of Graduated Compression Stockings (GCS) in addition to extended duration pharmacological thromboprophylaxis (EDPTP) post discharge for elective surgical patients at highest risk of venous thromboembolism (VTE)</a:t>
            </a:r>
            <a:endParaRPr lang="en-US" sz="160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1DFF2C8-CCA7-6C5E-E99D-BB05F8F5E570}"/>
              </a:ext>
            </a:extLst>
          </p:cNvPr>
          <p:cNvSpPr txBox="1"/>
          <p:nvPr/>
        </p:nvSpPr>
        <p:spPr>
          <a:xfrm>
            <a:off x="6383508" y="2604728"/>
            <a:ext cx="4989353" cy="3877985"/>
          </a:xfrm>
          <a:prstGeom prst="rect">
            <a:avLst/>
          </a:prstGeom>
          <a:noFill/>
        </p:spPr>
        <p:txBody>
          <a:bodyPr wrap="square" rtlCol="0">
            <a:spAutoFit/>
          </a:bodyPr>
          <a:lstStyle/>
          <a:p>
            <a:r>
              <a:rPr lang="en-GB" sz="1600" b="1" dirty="0">
                <a:solidFill>
                  <a:srgbClr val="002060"/>
                </a:solidFill>
                <a:latin typeface="Arial" panose="020B0604020202020204" pitchFamily="34" charset="0"/>
                <a:cs typeface="Arial" panose="020B0604020202020204" pitchFamily="34" charset="0"/>
              </a:rPr>
              <a:t>Trial Outcomes:</a:t>
            </a:r>
          </a:p>
          <a:p>
            <a:endParaRPr lang="en-GB" sz="1600" b="1" dirty="0">
              <a:solidFill>
                <a:srgbClr val="002060"/>
              </a:solidFill>
              <a:latin typeface="Arial" panose="020B0604020202020204" pitchFamily="34" charset="0"/>
              <a:cs typeface="Arial" panose="020B0604020202020204" pitchFamily="34" charset="0"/>
            </a:endParaRPr>
          </a:p>
          <a:p>
            <a:pPr algn="l"/>
            <a:r>
              <a:rPr lang="en-GB" sz="1600" b="1" dirty="0">
                <a:solidFill>
                  <a:srgbClr val="002060"/>
                </a:solidFill>
                <a:latin typeface="Arial" panose="020B0604020202020204" pitchFamily="34" charset="0"/>
                <a:cs typeface="Arial" panose="020B0604020202020204" pitchFamily="34" charset="0"/>
              </a:rPr>
              <a:t>Primary Outcome: </a:t>
            </a:r>
            <a:r>
              <a:rPr lang="en-GB" sz="1600" dirty="0">
                <a:solidFill>
                  <a:srgbClr val="002060"/>
                </a:solidFill>
                <a:latin typeface="ArialMT"/>
                <a:cs typeface="Arial" panose="020B0604020202020204" pitchFamily="34" charset="0"/>
              </a:rPr>
              <a:t>Imaging-confirmed lower limb DVT with or without symptoms, or PE with symptoms, occurring up to 90 days post-surgery</a:t>
            </a:r>
          </a:p>
          <a:p>
            <a:pPr algn="l"/>
            <a:endParaRPr lang="en-GB" sz="1600" b="1" dirty="0">
              <a:solidFill>
                <a:srgbClr val="002060"/>
              </a:solidFill>
              <a:latin typeface="Arial" panose="020B0604020202020204" pitchFamily="34" charset="0"/>
              <a:cs typeface="Arial" panose="020B0604020202020204" pitchFamily="34" charset="0"/>
            </a:endParaRPr>
          </a:p>
          <a:p>
            <a:pPr algn="l"/>
            <a:r>
              <a:rPr lang="en-GB" sz="1600" b="1" dirty="0">
                <a:solidFill>
                  <a:srgbClr val="002060"/>
                </a:solidFill>
                <a:latin typeface="Arial" panose="020B0604020202020204" pitchFamily="34" charset="0"/>
                <a:cs typeface="Arial" panose="020B0604020202020204" pitchFamily="34" charset="0"/>
              </a:rPr>
              <a:t>Secondary Outcomes:</a:t>
            </a:r>
          </a:p>
          <a:p>
            <a:pPr marL="342900" indent="-342900" algn="l">
              <a:buFont typeface="Arial" panose="020B0604020202020204" pitchFamily="34" charset="0"/>
              <a:buChar char="•"/>
            </a:pPr>
            <a:r>
              <a:rPr lang="en-GB" sz="1600" b="0" i="0" u="none" strike="noStrike" baseline="0" dirty="0">
                <a:solidFill>
                  <a:srgbClr val="002060"/>
                </a:solidFill>
                <a:latin typeface="ArialMT"/>
              </a:rPr>
              <a:t>Mortality at 90 days</a:t>
            </a:r>
          </a:p>
          <a:p>
            <a:pPr marL="342900" indent="-342900" algn="l">
              <a:buFont typeface="Arial" panose="020B0604020202020204" pitchFamily="34" charset="0"/>
              <a:buChar char="•"/>
            </a:pPr>
            <a:r>
              <a:rPr lang="en-GB" sz="1600" b="0" i="0" u="none" strike="noStrike" baseline="0" dirty="0">
                <a:solidFill>
                  <a:srgbClr val="002060"/>
                </a:solidFill>
                <a:latin typeface="ArialMT"/>
              </a:rPr>
              <a:t>Adverse events with GCS</a:t>
            </a:r>
          </a:p>
          <a:p>
            <a:pPr marL="342900" indent="-342900" algn="l">
              <a:buFont typeface="Arial" panose="020B0604020202020204" pitchFamily="34" charset="0"/>
              <a:buChar char="•"/>
            </a:pPr>
            <a:r>
              <a:rPr lang="en-GB" sz="1600" b="0" i="0" u="none" strike="noStrike" baseline="0" dirty="0">
                <a:solidFill>
                  <a:srgbClr val="002060"/>
                </a:solidFill>
                <a:latin typeface="ArialMT"/>
              </a:rPr>
              <a:t>Adherence with GCS </a:t>
            </a:r>
          </a:p>
          <a:p>
            <a:pPr marL="342900" indent="-342900" algn="l">
              <a:buFont typeface="Arial" panose="020B0604020202020204" pitchFamily="34" charset="0"/>
              <a:buChar char="•"/>
            </a:pPr>
            <a:r>
              <a:rPr lang="en-GB" sz="1600" b="0" i="0" u="none" strike="noStrike" baseline="0" dirty="0">
                <a:solidFill>
                  <a:srgbClr val="002060"/>
                </a:solidFill>
                <a:latin typeface="ArialMT"/>
              </a:rPr>
              <a:t>Adherence with EDPTP</a:t>
            </a:r>
          </a:p>
          <a:p>
            <a:pPr marL="342900" indent="-342900" algn="l">
              <a:buFont typeface="Arial" panose="020B0604020202020204" pitchFamily="34" charset="0"/>
              <a:buChar char="•"/>
            </a:pPr>
            <a:r>
              <a:rPr lang="en-GB" sz="1600" b="0" i="0" u="none" strike="noStrike" baseline="0" dirty="0">
                <a:solidFill>
                  <a:srgbClr val="002060"/>
                </a:solidFill>
                <a:latin typeface="ArialMT"/>
              </a:rPr>
              <a:t>Safety outcome measures</a:t>
            </a:r>
          </a:p>
          <a:p>
            <a:pPr algn="ctr"/>
            <a:endParaRPr lang="en-GB" sz="4000"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F21F055-BD46-4B53-D355-95F220F10163}"/>
              </a:ext>
            </a:extLst>
          </p:cNvPr>
          <p:cNvSpPr txBox="1"/>
          <p:nvPr/>
        </p:nvSpPr>
        <p:spPr>
          <a:xfrm>
            <a:off x="930779" y="2114225"/>
            <a:ext cx="4653086" cy="4524315"/>
          </a:xfrm>
          <a:prstGeom prst="rect">
            <a:avLst/>
          </a:prstGeom>
          <a:noFill/>
        </p:spPr>
        <p:txBody>
          <a:bodyPr wrap="square" rtlCol="0">
            <a:spAutoFit/>
          </a:bodyPr>
          <a:lstStyle/>
          <a:p>
            <a:r>
              <a:rPr lang="en-US" sz="1600" b="1" u="sng" dirty="0">
                <a:solidFill>
                  <a:srgbClr val="002060"/>
                </a:solidFill>
                <a:latin typeface="Arial" panose="020B0604020202020204" pitchFamily="34" charset="0"/>
                <a:cs typeface="Arial" panose="020B0604020202020204" pitchFamily="34" charset="0"/>
              </a:rPr>
              <a:t>Eligibility</a:t>
            </a:r>
          </a:p>
          <a:p>
            <a:endParaRPr lang="en-GB" sz="1600" dirty="0">
              <a:solidFill>
                <a:srgbClr val="002060"/>
              </a:solidFill>
              <a:latin typeface="Arial" panose="020B0604020202020204" pitchFamily="34" charset="0"/>
              <a:cs typeface="Arial" panose="020B0604020202020204" pitchFamily="34" charset="0"/>
            </a:endParaRPr>
          </a:p>
          <a:p>
            <a:r>
              <a:rPr lang="en-GB" sz="1600" b="1" dirty="0">
                <a:solidFill>
                  <a:srgbClr val="002060"/>
                </a:solidFill>
                <a:latin typeface="Arial" panose="020B0604020202020204" pitchFamily="34" charset="0"/>
                <a:cs typeface="Arial" panose="020B0604020202020204" pitchFamily="34" charset="0"/>
              </a:rPr>
              <a:t>Inclusion</a:t>
            </a:r>
            <a:r>
              <a:rPr lang="en-GB" sz="1600" dirty="0">
                <a:solidFill>
                  <a:srgbClr val="002060"/>
                </a:solidFill>
                <a:latin typeface="Arial" panose="020B0604020202020204" pitchFamily="34" charset="0"/>
                <a:cs typeface="Arial" panose="020B0604020202020204" pitchFamily="34" charset="0"/>
              </a:rPr>
              <a:t>: </a:t>
            </a:r>
          </a:p>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Adults (≥18 years of age) </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Participants undergoing surgery; risk assessed as requiring EDPTP</a:t>
            </a:r>
          </a:p>
          <a:p>
            <a:r>
              <a:rPr lang="en-GB" sz="1600" dirty="0">
                <a:solidFill>
                  <a:srgbClr val="002060"/>
                </a:solidFill>
                <a:latin typeface="Arial" panose="020B0604020202020204" pitchFamily="34" charset="0"/>
                <a:cs typeface="Arial" panose="020B0604020202020204" pitchFamily="34" charset="0"/>
              </a:rPr>
              <a:t> </a:t>
            </a:r>
          </a:p>
          <a:p>
            <a:endParaRPr lang="en-GB" sz="1600" dirty="0">
              <a:solidFill>
                <a:srgbClr val="002060"/>
              </a:solidFill>
              <a:latin typeface="Arial" panose="020B0604020202020204" pitchFamily="34" charset="0"/>
              <a:cs typeface="Arial" panose="020B0604020202020204" pitchFamily="34" charset="0"/>
            </a:endParaRPr>
          </a:p>
          <a:p>
            <a:r>
              <a:rPr lang="en-GB" sz="1600" b="1" dirty="0">
                <a:solidFill>
                  <a:srgbClr val="002060"/>
                </a:solidFill>
                <a:latin typeface="Arial" panose="020B0604020202020204" pitchFamily="34" charset="0"/>
                <a:cs typeface="Arial" panose="020B0604020202020204" pitchFamily="34" charset="0"/>
              </a:rPr>
              <a:t>Exclusion</a:t>
            </a:r>
            <a:r>
              <a:rPr lang="en-GB" sz="1600" dirty="0">
                <a:solidFill>
                  <a:srgbClr val="002060"/>
                </a:solidFill>
                <a:latin typeface="Arial" panose="020B0604020202020204" pitchFamily="34" charset="0"/>
                <a:cs typeface="Arial" panose="020B0604020202020204" pitchFamily="34" charset="0"/>
              </a:rPr>
              <a:t>:</a:t>
            </a:r>
          </a:p>
          <a:p>
            <a:r>
              <a:rPr lang="en-GB" sz="1600" dirty="0">
                <a:solidFill>
                  <a:srgbClr val="00206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Contraindications to EDPTP or GCS</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Individuals requiring therapeutic anticoagulation e.g., anticoagulation for previous DVT (antiplatelet use is not an exclusion)</a:t>
            </a:r>
          </a:p>
          <a:p>
            <a:pPr marL="285750" indent="-28575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Known thrombophilia or thrombogenic disorder</a:t>
            </a:r>
          </a:p>
        </p:txBody>
      </p:sp>
    </p:spTree>
    <p:extLst>
      <p:ext uri="{BB962C8B-B14F-4D97-AF65-F5344CB8AC3E}">
        <p14:creationId xmlns:p14="http://schemas.microsoft.com/office/powerpoint/2010/main" val="268215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3" name="TextBox 2">
            <a:extLst>
              <a:ext uri="{FF2B5EF4-FFF2-40B4-BE49-F238E27FC236}">
                <a16:creationId xmlns:a16="http://schemas.microsoft.com/office/drawing/2014/main" id="{7F21F055-BD46-4B53-D355-95F220F10163}"/>
              </a:ext>
            </a:extLst>
          </p:cNvPr>
          <p:cNvSpPr txBox="1"/>
          <p:nvPr/>
        </p:nvSpPr>
        <p:spPr>
          <a:xfrm>
            <a:off x="960715" y="1231623"/>
            <a:ext cx="10096450" cy="5113644"/>
          </a:xfrm>
          <a:prstGeom prst="rect">
            <a:avLst/>
          </a:prstGeom>
          <a:noFill/>
        </p:spPr>
        <p:txBody>
          <a:bodyPr wrap="square" rtlCol="0">
            <a:spAutoFit/>
          </a:bodyPr>
          <a:lstStyle/>
          <a:p>
            <a:pPr algn="just">
              <a:lnSpc>
                <a:spcPct val="150000"/>
              </a:lnSpc>
            </a:pPr>
            <a:r>
              <a:rPr lang="en-US" sz="2000" b="1" u="sng" dirty="0">
                <a:solidFill>
                  <a:srgbClr val="002060"/>
                </a:solidFill>
                <a:latin typeface="Arial" panose="020B0604020202020204" pitchFamily="34" charset="0"/>
                <a:cs typeface="Arial" panose="020B0604020202020204" pitchFamily="34" charset="0"/>
              </a:rPr>
              <a:t>Examples of elective surgeries that require EDPTP post discharge</a:t>
            </a:r>
          </a:p>
          <a:p>
            <a:pPr algn="just">
              <a:lnSpc>
                <a:spcPct val="150000"/>
              </a:lnSpc>
            </a:pPr>
            <a:endParaRPr lang="en-US" sz="2000" b="1" u="sng" dirty="0">
              <a:solidFill>
                <a:srgbClr val="002060"/>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O</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rthopaedic surgery (total hip replacement, total knee replacement</a:t>
            </a:r>
          </a:p>
          <a:p>
            <a:pPr marL="457200" indent="-457200" algn="just">
              <a:lnSpc>
                <a:spcPct val="150000"/>
              </a:lnSpc>
              <a:buFont typeface="Arial" panose="020B0604020202020204" pitchFamily="34" charset="0"/>
              <a:buChar char="•"/>
            </a:pPr>
            <a:endPar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olorectal surgery (colectomy, splenectomy)</a:t>
            </a:r>
          </a:p>
          <a:p>
            <a:pPr marL="457200" indent="-457200" algn="just">
              <a:lnSpc>
                <a:spcPct val="150000"/>
              </a:lnSpc>
              <a:buFont typeface="Arial" panose="020B0604020202020204" pitchFamily="34" charset="0"/>
              <a:buChar char="•"/>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U</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pper gastrointestinal surgery (</a:t>
            </a:r>
            <a:r>
              <a:rPr lang="en-GB" sz="20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oesophagectomy</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gastrectomy)</a:t>
            </a:r>
          </a:p>
          <a:p>
            <a:pPr marL="457200" indent="-457200" algn="just">
              <a:lnSpc>
                <a:spcPct val="150000"/>
              </a:lnSpc>
              <a:buFont typeface="Arial" panose="020B0604020202020204" pitchFamily="34" charset="0"/>
              <a:buChar char="•"/>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U</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rological surgery (cystectomy, nephrectomy)</a:t>
            </a:r>
          </a:p>
          <a:p>
            <a:pPr marL="457200" indent="-457200" algn="just">
              <a:lnSpc>
                <a:spcPct val="150000"/>
              </a:lnSpc>
              <a:buFont typeface="Arial" panose="020B0604020202020204" pitchFamily="34" charset="0"/>
              <a:buChar char="•"/>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GB"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G</a:t>
            </a:r>
            <a:r>
              <a:rPr lang="en-GB"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ynaecological oncology surgery (radical hysterectomy, radical trachelectomy)</a:t>
            </a: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17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8" name="TextBox 7">
            <a:extLst>
              <a:ext uri="{FF2B5EF4-FFF2-40B4-BE49-F238E27FC236}">
                <a16:creationId xmlns:a16="http://schemas.microsoft.com/office/drawing/2014/main" id="{B6B0DD9C-81A9-5D49-A66E-4F90036364A7}"/>
              </a:ext>
            </a:extLst>
          </p:cNvPr>
          <p:cNvSpPr txBox="1"/>
          <p:nvPr/>
        </p:nvSpPr>
        <p:spPr>
          <a:xfrm>
            <a:off x="300521" y="793117"/>
            <a:ext cx="11411314" cy="4985980"/>
          </a:xfrm>
          <a:prstGeom prst="rect">
            <a:avLst/>
          </a:prstGeom>
          <a:noFill/>
        </p:spPr>
        <p:txBody>
          <a:bodyPr wrap="square" rtlCol="0">
            <a:spAutoFit/>
          </a:bodyPr>
          <a:lstStyle/>
          <a:p>
            <a:endParaRPr lang="en-US" sz="2000" b="1" dirty="0">
              <a:solidFill>
                <a:srgbClr val="002060"/>
              </a:solidFill>
              <a:latin typeface="Arial" panose="020B0604020202020204" pitchFamily="34" charset="0"/>
              <a:cs typeface="Arial" panose="020B0604020202020204" pitchFamily="34" charset="0"/>
            </a:endParaRPr>
          </a:p>
          <a:p>
            <a:r>
              <a:rPr lang="en-US" sz="2400" b="1" u="sng" dirty="0">
                <a:solidFill>
                  <a:srgbClr val="002060"/>
                </a:solidFill>
                <a:latin typeface="Arial" panose="020B0604020202020204" pitchFamily="34" charset="0"/>
                <a:cs typeface="Arial" panose="020B0604020202020204" pitchFamily="34" charset="0"/>
              </a:rPr>
              <a:t>Sample Size</a:t>
            </a:r>
          </a:p>
          <a:p>
            <a:endParaRPr lang="en-GB" sz="2000" b="1"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Sample size N=4696  (90% power at a 1-sided 2.5% level of significance, to detect a non-inferiority margin of 1.5%, assuming 8% DVT rate) </a:t>
            </a:r>
          </a:p>
          <a:p>
            <a:endParaRPr lang="en-US" sz="2000" b="1" dirty="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solidFill>
                  <a:srgbClr val="002060"/>
                </a:solidFill>
                <a:latin typeface="Arial" panose="020B0604020202020204" pitchFamily="34" charset="0"/>
                <a:cs typeface="Arial" panose="020B0604020202020204" pitchFamily="34" charset="0"/>
              </a:rPr>
              <a:t>40 to 50 NHS Trusts/Health Boards, 8 to 10 patients per site per month (200 per site in total)</a:t>
            </a:r>
          </a:p>
          <a:p>
            <a:pPr marL="342900" indent="-342900">
              <a:buFont typeface="Arial" panose="020B0604020202020204" pitchFamily="34" charset="0"/>
              <a:buChar char="•"/>
            </a:pPr>
            <a:endParaRPr lang="en-GB" sz="2000" b="1" dirty="0">
              <a:solidFill>
                <a:srgbClr val="002060"/>
              </a:solidFill>
              <a:latin typeface="Arial" panose="020B0604020202020204" pitchFamily="34" charset="0"/>
              <a:cs typeface="Arial" panose="020B0604020202020204" pitchFamily="34" charset="0"/>
            </a:endParaRPr>
          </a:p>
          <a:p>
            <a:pPr marL="2171700" lvl="4" indent="-342900">
              <a:buFont typeface="Arial" panose="020B0604020202020204" pitchFamily="34" charset="0"/>
              <a:buChar char="•"/>
            </a:pPr>
            <a:endParaRPr lang="en-GB" sz="2000" b="1" dirty="0">
              <a:solidFill>
                <a:srgbClr val="002060"/>
              </a:solidFill>
              <a:latin typeface="Arial" panose="020B0604020202020204" pitchFamily="34" charset="0"/>
              <a:cs typeface="Arial" panose="020B0604020202020204" pitchFamily="34" charset="0"/>
            </a:endParaRPr>
          </a:p>
          <a:p>
            <a:pPr lvl="4"/>
            <a:endParaRPr lang="en-GB" sz="2000" b="1" dirty="0">
              <a:solidFill>
                <a:srgbClr val="002060"/>
              </a:solidFill>
              <a:latin typeface="Arial" panose="020B0604020202020204" pitchFamily="34" charset="0"/>
              <a:cs typeface="Arial" panose="020B0604020202020204" pitchFamily="34" charset="0"/>
            </a:endParaRPr>
          </a:p>
          <a:p>
            <a:endParaRPr lang="en-GB" sz="2000" dirty="0">
              <a:solidFill>
                <a:srgbClr val="002060"/>
              </a:solidFill>
              <a:latin typeface="Arial" panose="020B0604020202020204" pitchFamily="34" charset="0"/>
              <a:cs typeface="Arial" panose="020B0604020202020204" pitchFamily="34" charset="0"/>
            </a:endParaRPr>
          </a:p>
          <a:p>
            <a:r>
              <a:rPr lang="en-GB" sz="2000" dirty="0">
                <a:solidFill>
                  <a:srgbClr val="002060"/>
                </a:solidFill>
                <a:latin typeface="Arial" panose="020B0604020202020204" pitchFamily="34" charset="0"/>
                <a:cs typeface="Arial" panose="020B0604020202020204" pitchFamily="34" charset="0"/>
              </a:rPr>
              <a:t>               </a:t>
            </a:r>
            <a:endParaRPr lang="en-US" sz="2000" dirty="0">
              <a:solidFill>
                <a:srgbClr val="002060"/>
              </a:solidFill>
              <a:latin typeface="Arial" panose="020B0604020202020204" pitchFamily="34" charset="0"/>
              <a:cs typeface="Arial" panose="020B0604020202020204" pitchFamily="34" charset="0"/>
            </a:endParaRPr>
          </a:p>
          <a:p>
            <a:pPr algn="ctr"/>
            <a:endParaRPr lang="en-US" sz="2000" b="1" dirty="0">
              <a:solidFill>
                <a:srgbClr val="002060"/>
              </a:solidFill>
              <a:latin typeface="Arial" panose="020B0604020202020204" pitchFamily="34" charset="0"/>
              <a:cs typeface="Arial" panose="020B0604020202020204" pitchFamily="34" charset="0"/>
            </a:endParaRPr>
          </a:p>
          <a:p>
            <a:pPr algn="ctr"/>
            <a:endParaRPr lang="en-US" sz="2000" b="1" dirty="0">
              <a:solidFill>
                <a:srgbClr val="002060"/>
              </a:solidFill>
              <a:latin typeface="Arial" panose="020B0604020202020204" pitchFamily="34" charset="0"/>
              <a:cs typeface="Arial" panose="020B0604020202020204" pitchFamily="34" charset="0"/>
            </a:endParaRPr>
          </a:p>
          <a:p>
            <a:endParaRPr lang="en-US" sz="1400" dirty="0">
              <a:solidFill>
                <a:srgbClr val="002060"/>
              </a:solidFill>
              <a:latin typeface="Arial" panose="020B0604020202020204" pitchFamily="34" charset="0"/>
              <a:cs typeface="Arial" panose="020B0604020202020204" pitchFamily="34" charset="0"/>
            </a:endParaRPr>
          </a:p>
        </p:txBody>
      </p:sp>
      <p:pic>
        <p:nvPicPr>
          <p:cNvPr id="1028" name="Picture 4" descr="People icon set Vector illustration of the people icon set. Isolated on white background. Icon stock vector">
            <a:extLst>
              <a:ext uri="{FF2B5EF4-FFF2-40B4-BE49-F238E27FC236}">
                <a16:creationId xmlns:a16="http://schemas.microsoft.com/office/drawing/2014/main" id="{CBA03F73-2B21-E82B-0D8E-E9898C18D5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88" t="16566" r="66716" b="69499"/>
          <a:stretch/>
        </p:blipFill>
        <p:spPr bwMode="auto">
          <a:xfrm>
            <a:off x="4736270" y="3251082"/>
            <a:ext cx="2679802" cy="114217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4867A5D-0B13-D430-A1A7-4CB809372743}"/>
              </a:ext>
            </a:extLst>
          </p:cNvPr>
          <p:cNvCxnSpPr>
            <a:cxnSpLocks/>
          </p:cNvCxnSpPr>
          <p:nvPr/>
        </p:nvCxnSpPr>
        <p:spPr>
          <a:xfrm flipH="1">
            <a:off x="4018274" y="4303652"/>
            <a:ext cx="797326" cy="84646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060EC74-0881-0DAD-53DB-8BDD5A12EFF1}"/>
              </a:ext>
            </a:extLst>
          </p:cNvPr>
          <p:cNvCxnSpPr>
            <a:cxnSpLocks/>
          </p:cNvCxnSpPr>
          <p:nvPr/>
        </p:nvCxnSpPr>
        <p:spPr>
          <a:xfrm>
            <a:off x="6711779" y="4296229"/>
            <a:ext cx="634300" cy="77761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A5CA4D7-B64B-0498-7334-D3F457AE59CC}"/>
              </a:ext>
            </a:extLst>
          </p:cNvPr>
          <p:cNvSpPr txBox="1"/>
          <p:nvPr/>
        </p:nvSpPr>
        <p:spPr>
          <a:xfrm>
            <a:off x="932583" y="5165028"/>
            <a:ext cx="5143588"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EDPTP + Stockings (Control arm) </a:t>
            </a:r>
          </a:p>
        </p:txBody>
      </p:sp>
      <p:sp>
        <p:nvSpPr>
          <p:cNvPr id="17" name="TextBox 16">
            <a:extLst>
              <a:ext uri="{FF2B5EF4-FFF2-40B4-BE49-F238E27FC236}">
                <a16:creationId xmlns:a16="http://schemas.microsoft.com/office/drawing/2014/main" id="{3C33A80A-E6A1-3E72-5797-3173213D6DEF}"/>
              </a:ext>
            </a:extLst>
          </p:cNvPr>
          <p:cNvSpPr txBox="1"/>
          <p:nvPr/>
        </p:nvSpPr>
        <p:spPr>
          <a:xfrm>
            <a:off x="6607228" y="5195638"/>
            <a:ext cx="4183196"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EDPTP Alone (Intervention)</a:t>
            </a:r>
          </a:p>
        </p:txBody>
      </p:sp>
      <p:pic>
        <p:nvPicPr>
          <p:cNvPr id="3" name="Picture 2">
            <a:extLst>
              <a:ext uri="{FF2B5EF4-FFF2-40B4-BE49-F238E27FC236}">
                <a16:creationId xmlns:a16="http://schemas.microsoft.com/office/drawing/2014/main" id="{BC9128EE-F72C-313B-7752-0E361DAC7EF7}"/>
              </a:ext>
            </a:extLst>
          </p:cNvPr>
          <p:cNvPicPr>
            <a:picLocks noChangeAspect="1"/>
          </p:cNvPicPr>
          <p:nvPr/>
        </p:nvPicPr>
        <p:blipFill rotWithShape="1">
          <a:blip r:embed="rId5"/>
          <a:srcRect l="48296"/>
          <a:stretch/>
        </p:blipFill>
        <p:spPr>
          <a:xfrm rot="16200000">
            <a:off x="4563887" y="5050232"/>
            <a:ext cx="503427" cy="1801679"/>
          </a:xfrm>
          <a:prstGeom prst="rect">
            <a:avLst/>
          </a:prstGeom>
        </p:spPr>
      </p:pic>
      <p:pic>
        <p:nvPicPr>
          <p:cNvPr id="11" name="Picture 10">
            <a:extLst>
              <a:ext uri="{FF2B5EF4-FFF2-40B4-BE49-F238E27FC236}">
                <a16:creationId xmlns:a16="http://schemas.microsoft.com/office/drawing/2014/main" id="{9BBFF72F-2DEE-2041-3C6A-C3F455E542D4}"/>
              </a:ext>
            </a:extLst>
          </p:cNvPr>
          <p:cNvPicPr>
            <a:picLocks noChangeAspect="1"/>
          </p:cNvPicPr>
          <p:nvPr/>
        </p:nvPicPr>
        <p:blipFill>
          <a:blip r:embed="rId6"/>
          <a:stretch>
            <a:fillRect/>
          </a:stretch>
        </p:blipFill>
        <p:spPr>
          <a:xfrm>
            <a:off x="2463585" y="5670481"/>
            <a:ext cx="1225068" cy="731608"/>
          </a:xfrm>
          <a:prstGeom prst="rect">
            <a:avLst/>
          </a:prstGeom>
        </p:spPr>
      </p:pic>
      <p:pic>
        <p:nvPicPr>
          <p:cNvPr id="12" name="Picture 11">
            <a:extLst>
              <a:ext uri="{FF2B5EF4-FFF2-40B4-BE49-F238E27FC236}">
                <a16:creationId xmlns:a16="http://schemas.microsoft.com/office/drawing/2014/main" id="{0329AC61-6ECD-04AB-CA83-70B0EBD8588F}"/>
              </a:ext>
            </a:extLst>
          </p:cNvPr>
          <p:cNvPicPr>
            <a:picLocks noChangeAspect="1"/>
          </p:cNvPicPr>
          <p:nvPr/>
        </p:nvPicPr>
        <p:blipFill>
          <a:blip r:embed="rId6"/>
          <a:stretch>
            <a:fillRect/>
          </a:stretch>
        </p:blipFill>
        <p:spPr>
          <a:xfrm>
            <a:off x="7157051" y="5690292"/>
            <a:ext cx="1225068" cy="731608"/>
          </a:xfrm>
          <a:prstGeom prst="rect">
            <a:avLst/>
          </a:prstGeom>
        </p:spPr>
      </p:pic>
    </p:spTree>
    <p:extLst>
      <p:ext uri="{BB962C8B-B14F-4D97-AF65-F5344CB8AC3E}">
        <p14:creationId xmlns:p14="http://schemas.microsoft.com/office/powerpoint/2010/main" val="305256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perial logo | Staff | Imperial College London">
            <a:extLst>
              <a:ext uri="{FF2B5EF4-FFF2-40B4-BE49-F238E27FC236}">
                <a16:creationId xmlns:a16="http://schemas.microsoft.com/office/drawing/2014/main" id="{8FA014AA-B90D-974A-B825-584925F8A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5C06937-D54A-FD4E-A70C-D8AAD9075052}"/>
              </a:ext>
            </a:extLst>
          </p:cNvPr>
          <p:cNvSpPr txBox="1">
            <a:spLocks/>
          </p:cNvSpPr>
          <p:nvPr/>
        </p:nvSpPr>
        <p:spPr>
          <a:xfrm>
            <a:off x="1524000" y="4253272"/>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2200" b="1" dirty="0">
                <a:solidFill>
                  <a:srgbClr val="00B0F0"/>
                </a:solidFill>
              </a:rPr>
            </a:br>
            <a:br>
              <a:rPr lang="en-US" sz="2200" dirty="0">
                <a:solidFill>
                  <a:srgbClr val="00B0F0"/>
                </a:solidFill>
              </a:rPr>
            </a:br>
            <a:endParaRPr lang="en-US" sz="2200" dirty="0">
              <a:solidFill>
                <a:srgbClr val="00B0F0"/>
              </a:solidFill>
            </a:endParaRPr>
          </a:p>
        </p:txBody>
      </p:sp>
      <p:sp>
        <p:nvSpPr>
          <p:cNvPr id="3" name="TextBox 2">
            <a:extLst>
              <a:ext uri="{FF2B5EF4-FFF2-40B4-BE49-F238E27FC236}">
                <a16:creationId xmlns:a16="http://schemas.microsoft.com/office/drawing/2014/main" id="{7F21F055-BD46-4B53-D355-95F220F10163}"/>
              </a:ext>
            </a:extLst>
          </p:cNvPr>
          <p:cNvSpPr txBox="1"/>
          <p:nvPr/>
        </p:nvSpPr>
        <p:spPr>
          <a:xfrm>
            <a:off x="943076" y="785096"/>
            <a:ext cx="10096450" cy="6775637"/>
          </a:xfrm>
          <a:prstGeom prst="rect">
            <a:avLst/>
          </a:prstGeom>
          <a:noFill/>
        </p:spPr>
        <p:txBody>
          <a:bodyPr wrap="square" rtlCol="0">
            <a:spAutoFit/>
          </a:bodyPr>
          <a:lstStyle/>
          <a:p>
            <a:pPr algn="just">
              <a:lnSpc>
                <a:spcPct val="150000"/>
              </a:lnSpc>
            </a:pPr>
            <a:r>
              <a:rPr lang="en-US" b="1" u="sng" dirty="0">
                <a:solidFill>
                  <a:srgbClr val="002060"/>
                </a:solidFill>
                <a:latin typeface="Arial" panose="020B0604020202020204" pitchFamily="34" charset="0"/>
                <a:cs typeface="Arial" panose="020B0604020202020204" pitchFamily="34" charset="0"/>
              </a:rPr>
              <a:t>EDPTP</a:t>
            </a:r>
          </a:p>
          <a:p>
            <a:pPr algn="just">
              <a:lnSpc>
                <a:spcPct val="150000"/>
              </a:lnSpc>
            </a:pPr>
            <a:r>
              <a:rPr lang="en-GB" dirty="0">
                <a:solidFill>
                  <a:srgbClr val="002060"/>
                </a:solidFill>
                <a:latin typeface="Arial" panose="020B0604020202020204" pitchFamily="34" charset="0"/>
                <a:cs typeface="Arial" panose="020B0604020202020204" pitchFamily="34" charset="0"/>
              </a:rPr>
              <a:t>EDPTP includes any anti-thrombotic agent prescribed at a prophylactic dose for </a:t>
            </a:r>
          </a:p>
          <a:p>
            <a:pPr algn="just">
              <a:lnSpc>
                <a:spcPct val="150000"/>
              </a:lnSpc>
            </a:pPr>
            <a:r>
              <a:rPr lang="en-GB" dirty="0">
                <a:solidFill>
                  <a:srgbClr val="002060"/>
                </a:solidFill>
                <a:latin typeface="Arial" panose="020B0604020202020204" pitchFamily="34" charset="0"/>
                <a:cs typeface="Arial" panose="020B0604020202020204" pitchFamily="34" charset="0"/>
              </a:rPr>
              <a:t>prevention of VTE </a:t>
            </a:r>
            <a:r>
              <a:rPr lang="en-GB" b="1" u="sng" dirty="0">
                <a:solidFill>
                  <a:srgbClr val="002060"/>
                </a:solidFill>
                <a:latin typeface="Arial" panose="020B0604020202020204" pitchFamily="34" charset="0"/>
                <a:cs typeface="Arial" panose="020B0604020202020204" pitchFamily="34" charset="0"/>
              </a:rPr>
              <a:t>post discharge</a:t>
            </a:r>
            <a:r>
              <a:rPr lang="en-GB" dirty="0">
                <a:solidFill>
                  <a:srgbClr val="002060"/>
                </a:solidFill>
                <a:latin typeface="Arial" panose="020B0604020202020204" pitchFamily="34" charset="0"/>
                <a:cs typeface="Arial" panose="020B0604020202020204" pitchFamily="34" charset="0"/>
              </a:rPr>
              <a:t>, including:</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Low-molecular weight heparin (LMWH) e.g. Tinzaparin, Enoxaparin, Dalteparin,</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Directly acting Oral </a:t>
            </a:r>
            <a:r>
              <a:rPr lang="en-GB" dirty="0" err="1">
                <a:solidFill>
                  <a:srgbClr val="002060"/>
                </a:solidFill>
                <a:latin typeface="Arial" panose="020B0604020202020204" pitchFamily="34" charset="0"/>
                <a:cs typeface="Arial" panose="020B0604020202020204" pitchFamily="34" charset="0"/>
              </a:rPr>
              <a:t>AntiCoagulants</a:t>
            </a:r>
            <a:r>
              <a:rPr lang="en-GB" dirty="0">
                <a:solidFill>
                  <a:srgbClr val="002060"/>
                </a:solidFill>
                <a:latin typeface="Arial" panose="020B0604020202020204" pitchFamily="34" charset="0"/>
                <a:cs typeface="Arial" panose="020B0604020202020204" pitchFamily="34" charset="0"/>
              </a:rPr>
              <a:t> (DOACs) e.g. Rivaroxaban, Apixaban</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Antiplatelet therapy e.g. Aspirin</a:t>
            </a:r>
          </a:p>
          <a:p>
            <a:pPr algn="just">
              <a:lnSpc>
                <a:spcPct val="150000"/>
              </a:lnSpc>
            </a:pPr>
            <a:endParaRPr lang="en-GB" u="sng" dirty="0">
              <a:solidFill>
                <a:srgbClr val="002060"/>
              </a:solidFill>
              <a:latin typeface="Arial" panose="020B0604020202020204" pitchFamily="34" charset="0"/>
              <a:cs typeface="Arial" panose="020B0604020202020204" pitchFamily="34" charset="0"/>
            </a:endParaRPr>
          </a:p>
          <a:p>
            <a:pPr algn="just">
              <a:lnSpc>
                <a:spcPct val="150000"/>
              </a:lnSpc>
            </a:pPr>
            <a:r>
              <a:rPr lang="en-US" b="1" u="sng" dirty="0">
                <a:solidFill>
                  <a:srgbClr val="002060"/>
                </a:solidFill>
                <a:latin typeface="Arial" panose="020B0604020202020204" pitchFamily="34" charset="0"/>
                <a:cs typeface="Arial" panose="020B0604020202020204" pitchFamily="34" charset="0"/>
              </a:rPr>
              <a:t>GCS</a:t>
            </a:r>
          </a:p>
          <a:p>
            <a:pPr algn="just">
              <a:lnSpc>
                <a:spcPct val="150000"/>
              </a:lnSpc>
            </a:pPr>
            <a:r>
              <a:rPr lang="en-GB" dirty="0">
                <a:solidFill>
                  <a:srgbClr val="002060"/>
                </a:solidFill>
                <a:latin typeface="Arial" panose="020B0604020202020204" pitchFamily="34" charset="0"/>
                <a:cs typeface="Arial" panose="020B0604020202020204" pitchFamily="34" charset="0"/>
              </a:rPr>
              <a:t>GCS are elastic stockings worn on the lower limbs, often referred to by one of the brand names </a:t>
            </a:r>
            <a:r>
              <a:rPr lang="en-GB" dirty="0" err="1">
                <a:solidFill>
                  <a:srgbClr val="002060"/>
                </a:solidFill>
                <a:latin typeface="Arial" panose="020B0604020202020204" pitchFamily="34" charset="0"/>
                <a:cs typeface="Arial" panose="020B0604020202020204" pitchFamily="34" charset="0"/>
              </a:rPr>
              <a:t>ThromboEmbolic</a:t>
            </a:r>
            <a:r>
              <a:rPr lang="en-GB" dirty="0">
                <a:solidFill>
                  <a:srgbClr val="002060"/>
                </a:solidFill>
                <a:latin typeface="Arial" panose="020B0604020202020204" pitchFamily="34" charset="0"/>
                <a:cs typeface="Arial" panose="020B0604020202020204" pitchFamily="34" charset="0"/>
              </a:rPr>
              <a:t> Deterrent (TED®) stockings:</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Either below-knee or above-knee compression stockings may be used.</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The duration of stocking use in the control arm should be as per local policy for example, until ambulant, discharge or post discharge. This can vary across the specialities / operations.</a:t>
            </a:r>
          </a:p>
          <a:p>
            <a:pPr marL="342900" indent="-342900" algn="just">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The intervention arm is no GCS during the admission (or beyond).</a:t>
            </a:r>
          </a:p>
          <a:p>
            <a:pPr algn="just">
              <a:lnSpc>
                <a:spcPct val="150000"/>
              </a:lnSpc>
            </a:pPr>
            <a:endParaRPr lang="en-GB" sz="20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GB" sz="2000" dirty="0">
              <a:solidFill>
                <a:schemeClr val="accent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78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2CAAF99-8D6F-C4CB-42C4-AFE9FF520A46}"/>
              </a:ext>
            </a:extLst>
          </p:cNvPr>
          <p:cNvSpPr txBox="1">
            <a:spLocks/>
          </p:cNvSpPr>
          <p:nvPr/>
        </p:nvSpPr>
        <p:spPr>
          <a:xfrm>
            <a:off x="2606060" y="867099"/>
            <a:ext cx="6979880" cy="381000"/>
          </a:xfrm>
          <a:prstGeom prst="rect">
            <a:avLst/>
          </a:prstGeom>
        </p:spPr>
        <p:txBody>
          <a:bodyPr vert="horz" lIns="91440" tIns="45720" rIns="91440" bIns="45720" rtlCol="0" anchor="ctr">
            <a:noAutofit/>
          </a:bodyPr>
          <a:lstStyle>
            <a:lvl1pPr algn="r" defTabSz="457200" rtl="0" eaLnBrk="1" latinLnBrk="0" hangingPunct="1">
              <a:spcBef>
                <a:spcPct val="0"/>
              </a:spcBef>
              <a:buNone/>
              <a:defRPr sz="2400" kern="1200">
                <a:solidFill>
                  <a:schemeClr val="tx1"/>
                </a:solidFill>
                <a:latin typeface="+mj-lt"/>
                <a:ea typeface="+mj-ea"/>
                <a:cs typeface="+mj-cs"/>
              </a:defRPr>
            </a:lvl1pPr>
          </a:lstStyle>
          <a:p>
            <a:pPr algn="ctr"/>
            <a:r>
              <a:rPr lang="en-GB" sz="4000" dirty="0">
                <a:solidFill>
                  <a:srgbClr val="002060"/>
                </a:solidFill>
                <a:latin typeface="Arial" panose="020B0604020202020204" pitchFamily="34" charset="0"/>
                <a:cs typeface="Arial" panose="020B0604020202020204" pitchFamily="34" charset="0"/>
              </a:rPr>
              <a:t>Identification of Participants</a:t>
            </a:r>
          </a:p>
        </p:txBody>
      </p:sp>
      <p:pic>
        <p:nvPicPr>
          <p:cNvPr id="9" name="Picture 2" descr="Related image">
            <a:extLst>
              <a:ext uri="{FF2B5EF4-FFF2-40B4-BE49-F238E27FC236}">
                <a16:creationId xmlns:a16="http://schemas.microsoft.com/office/drawing/2014/main" id="{FDF5710C-71AE-A49B-CB4D-06AB02C4B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531" y="4475278"/>
            <a:ext cx="1469988" cy="110107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22A5F2F-6BAC-FA7C-7E8B-F51BDBCBF55D}"/>
              </a:ext>
            </a:extLst>
          </p:cNvPr>
          <p:cNvSpPr txBox="1"/>
          <p:nvPr/>
        </p:nvSpPr>
        <p:spPr>
          <a:xfrm>
            <a:off x="5672365" y="1800133"/>
            <a:ext cx="663655" cy="646331"/>
          </a:xfrm>
          <a:prstGeom prst="rect">
            <a:avLst/>
          </a:prstGeom>
          <a:noFill/>
        </p:spPr>
        <p:txBody>
          <a:bodyPr wrap="square" rtlCol="0">
            <a:spAutoFit/>
          </a:bodyPr>
          <a:lstStyle/>
          <a:p>
            <a:r>
              <a:rPr lang="en-US" b="1" dirty="0">
                <a:solidFill>
                  <a:srgbClr val="002060"/>
                </a:solidFill>
              </a:rPr>
              <a:t>AND/ OR</a:t>
            </a:r>
          </a:p>
        </p:txBody>
      </p:sp>
      <p:sp>
        <p:nvSpPr>
          <p:cNvPr id="22" name="Rounded Rectangle 21">
            <a:extLst>
              <a:ext uri="{FF2B5EF4-FFF2-40B4-BE49-F238E27FC236}">
                <a16:creationId xmlns:a16="http://schemas.microsoft.com/office/drawing/2014/main" id="{CECDA95E-6CB8-510F-FCC8-AF11599ED25D}"/>
              </a:ext>
            </a:extLst>
          </p:cNvPr>
          <p:cNvSpPr/>
          <p:nvPr/>
        </p:nvSpPr>
        <p:spPr>
          <a:xfrm>
            <a:off x="678866" y="1555838"/>
            <a:ext cx="4578948" cy="12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The </a:t>
            </a:r>
            <a:r>
              <a:rPr lang="en-GB" b="1" dirty="0">
                <a:solidFill>
                  <a:schemeClr val="bg1"/>
                </a:solidFill>
                <a:latin typeface="Arial" panose="020B0604020202020204" pitchFamily="34" charset="0"/>
                <a:cs typeface="Arial" panose="020B0604020202020204" pitchFamily="34" charset="0"/>
              </a:rPr>
              <a:t>direct care team </a:t>
            </a:r>
            <a:r>
              <a:rPr lang="en-GB" dirty="0">
                <a:solidFill>
                  <a:schemeClr val="bg1"/>
                </a:solidFill>
                <a:latin typeface="Arial" panose="020B0604020202020204" pitchFamily="34" charset="0"/>
                <a:cs typeface="Arial" panose="020B0604020202020204" pitchFamily="34" charset="0"/>
              </a:rPr>
              <a:t>identifies patients and invites them to speak to a research nurse</a:t>
            </a:r>
          </a:p>
        </p:txBody>
      </p:sp>
      <p:sp>
        <p:nvSpPr>
          <p:cNvPr id="23" name="Rounded Rectangle 22">
            <a:extLst>
              <a:ext uri="{FF2B5EF4-FFF2-40B4-BE49-F238E27FC236}">
                <a16:creationId xmlns:a16="http://schemas.microsoft.com/office/drawing/2014/main" id="{0F1BBEDB-2458-A7E1-84C2-08DE5824376A}"/>
              </a:ext>
            </a:extLst>
          </p:cNvPr>
          <p:cNvSpPr/>
          <p:nvPr/>
        </p:nvSpPr>
        <p:spPr>
          <a:xfrm>
            <a:off x="6750571" y="1555490"/>
            <a:ext cx="4578948" cy="12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The</a:t>
            </a:r>
            <a:r>
              <a:rPr lang="en-GB" b="1" dirty="0">
                <a:solidFill>
                  <a:schemeClr val="bg1"/>
                </a:solidFill>
                <a:latin typeface="Arial" panose="020B0604020202020204" pitchFamily="34" charset="0"/>
                <a:cs typeface="Arial" panose="020B0604020202020204" pitchFamily="34" charset="0"/>
              </a:rPr>
              <a:t> research nurse/practitioner           </a:t>
            </a:r>
            <a:r>
              <a:rPr lang="en-GB" dirty="0">
                <a:solidFill>
                  <a:schemeClr val="bg1"/>
                </a:solidFill>
                <a:latin typeface="Arial" panose="020B0604020202020204" pitchFamily="34" charset="0"/>
                <a:cs typeface="Arial" panose="020B0604020202020204" pitchFamily="34" charset="0"/>
              </a:rPr>
              <a:t>pre-screens the relevant patient lists and identifies any potentially eligible patients</a:t>
            </a:r>
          </a:p>
        </p:txBody>
      </p:sp>
      <p:cxnSp>
        <p:nvCxnSpPr>
          <p:cNvPr id="26" name="Straight Arrow Connector 25">
            <a:extLst>
              <a:ext uri="{FF2B5EF4-FFF2-40B4-BE49-F238E27FC236}">
                <a16:creationId xmlns:a16="http://schemas.microsoft.com/office/drawing/2014/main" id="{3DEE3222-8DFC-217A-5C27-287944D7AA20}"/>
              </a:ext>
            </a:extLst>
          </p:cNvPr>
          <p:cNvCxnSpPr>
            <a:cxnSpLocks/>
          </p:cNvCxnSpPr>
          <p:nvPr/>
        </p:nvCxnSpPr>
        <p:spPr>
          <a:xfrm>
            <a:off x="7095346" y="2879871"/>
            <a:ext cx="0" cy="62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431ADBE2-6075-A74B-7C51-6D1BBEF08D6F}"/>
              </a:ext>
            </a:extLst>
          </p:cNvPr>
          <p:cNvSpPr/>
          <p:nvPr/>
        </p:nvSpPr>
        <p:spPr>
          <a:xfrm>
            <a:off x="2533885" y="3560618"/>
            <a:ext cx="7028973" cy="10261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The research nurse/practitioner will explain the study and provide the PIS/ICF to the participant via email/post</a:t>
            </a:r>
          </a:p>
        </p:txBody>
      </p:sp>
      <p:cxnSp>
        <p:nvCxnSpPr>
          <p:cNvPr id="32" name="Straight Arrow Connector 31">
            <a:extLst>
              <a:ext uri="{FF2B5EF4-FFF2-40B4-BE49-F238E27FC236}">
                <a16:creationId xmlns:a16="http://schemas.microsoft.com/office/drawing/2014/main" id="{66A81ED4-C8AB-7F93-6A22-667F033BF0D6}"/>
              </a:ext>
            </a:extLst>
          </p:cNvPr>
          <p:cNvCxnSpPr>
            <a:cxnSpLocks/>
          </p:cNvCxnSpPr>
          <p:nvPr/>
        </p:nvCxnSpPr>
        <p:spPr>
          <a:xfrm>
            <a:off x="4864310" y="2863163"/>
            <a:ext cx="0" cy="62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a:extLst>
              <a:ext uri="{FF2B5EF4-FFF2-40B4-BE49-F238E27FC236}">
                <a16:creationId xmlns:a16="http://schemas.microsoft.com/office/drawing/2014/main" id="{69FC0AD6-2FC7-6E56-EF15-FAF668C63F97}"/>
              </a:ext>
            </a:extLst>
          </p:cNvPr>
          <p:cNvSpPr/>
          <p:nvPr/>
        </p:nvSpPr>
        <p:spPr>
          <a:xfrm>
            <a:off x="2428954" y="5420451"/>
            <a:ext cx="7434570" cy="102616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The research nurse/practitioner will obtain informed consent &amp; will screen the patient (prior to / on the day of surgery)</a:t>
            </a:r>
            <a:endParaRPr lang="en-US" dirty="0">
              <a:solidFill>
                <a:schemeClr val="tx1"/>
              </a:solidFill>
            </a:endParaRPr>
          </a:p>
        </p:txBody>
      </p:sp>
      <p:cxnSp>
        <p:nvCxnSpPr>
          <p:cNvPr id="34" name="Straight Arrow Connector 33">
            <a:extLst>
              <a:ext uri="{FF2B5EF4-FFF2-40B4-BE49-F238E27FC236}">
                <a16:creationId xmlns:a16="http://schemas.microsoft.com/office/drawing/2014/main" id="{F8D4A30A-1C0B-7061-EFBF-69F05B8F1458}"/>
              </a:ext>
            </a:extLst>
          </p:cNvPr>
          <p:cNvCxnSpPr>
            <a:cxnSpLocks/>
          </p:cNvCxnSpPr>
          <p:nvPr/>
        </p:nvCxnSpPr>
        <p:spPr>
          <a:xfrm>
            <a:off x="6101628" y="4714563"/>
            <a:ext cx="0" cy="62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2" descr="The Imperial logo | Staff | Imperial College London">
            <a:extLst>
              <a:ext uri="{FF2B5EF4-FFF2-40B4-BE49-F238E27FC236}">
                <a16:creationId xmlns:a16="http://schemas.microsoft.com/office/drawing/2014/main" id="{D3BA7C20-C3C4-301F-3C88-7210327BA1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281" b="31651"/>
          <a:stretch/>
        </p:blipFill>
        <p:spPr bwMode="auto">
          <a:xfrm>
            <a:off x="0" y="79244"/>
            <a:ext cx="2838450" cy="7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9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20683</TotalTime>
  <Words>4223</Words>
  <Application>Microsoft Office PowerPoint</Application>
  <PresentationFormat>Widescreen</PresentationFormat>
  <Paragraphs>487</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ArialMT</vt:lpstr>
      <vt:lpstr>Calibri</vt:lpstr>
      <vt:lpstr>Calibri Light</vt:lpstr>
      <vt:lpstr>Segoe UI</vt:lpstr>
      <vt:lpstr>Wingdings</vt:lpstr>
      <vt:lpstr>Office Theme</vt:lpstr>
      <vt:lpstr> Graduated Compression stocking as an adjunct to Extended duration pharmacological thromboprophylaxis for venous thromboembolism prevention  (The GRACE multi-centre randomised controlled trial)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NIHR Associate PI (API) Scheme</vt:lpstr>
      <vt:lpstr>PowerPoint Presentation</vt:lpstr>
      <vt:lpstr>PowerPoint Presentation</vt:lpstr>
      <vt:lpstr>PowerPoint Presentation</vt:lpstr>
      <vt:lpstr>Study Organisation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Elizabeth Webster</dc:creator>
  <cp:lastModifiedBy>Heatley, Francine M</cp:lastModifiedBy>
  <cp:revision>389</cp:revision>
  <dcterms:created xsi:type="dcterms:W3CDTF">2021-03-03T06:30:36Z</dcterms:created>
  <dcterms:modified xsi:type="dcterms:W3CDTF">2026-06-18T10:24:16Z</dcterms:modified>
</cp:coreProperties>
</file>