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317" r:id="rId5"/>
    <p:sldId id="276" r:id="rId6"/>
    <p:sldId id="279" r:id="rId7"/>
    <p:sldId id="280" r:id="rId8"/>
    <p:sldId id="281" r:id="rId9"/>
    <p:sldId id="303" r:id="rId10"/>
    <p:sldId id="307" r:id="rId11"/>
    <p:sldId id="297" r:id="rId12"/>
    <p:sldId id="289" r:id="rId13"/>
    <p:sldId id="309" r:id="rId14"/>
    <p:sldId id="310" r:id="rId15"/>
    <p:sldId id="311" r:id="rId16"/>
    <p:sldId id="318" r:id="rId17"/>
    <p:sldId id="319" r:id="rId18"/>
    <p:sldId id="320" r:id="rId19"/>
    <p:sldId id="321" r:id="rId20"/>
    <p:sldId id="316" r:id="rId21"/>
    <p:sldId id="295" r:id="rId22"/>
    <p:sldId id="30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84309" autoAdjust="0"/>
  </p:normalViewPr>
  <p:slideViewPr>
    <p:cSldViewPr snapToGrid="0">
      <p:cViewPr varScale="1">
        <p:scale>
          <a:sx n="57" d="100"/>
          <a:sy n="57" d="100"/>
        </p:scale>
        <p:origin x="516" y="40"/>
      </p:cViewPr>
      <p:guideLst/>
    </p:cSldViewPr>
  </p:slideViewPr>
  <p:outlineViewPr>
    <p:cViewPr>
      <p:scale>
        <a:sx n="33" d="100"/>
        <a:sy n="33" d="100"/>
      </p:scale>
      <p:origin x="0" y="-14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944DA-A7E8-4495-8912-41FAC15D825C}" type="doc">
      <dgm:prSet loTypeId="urn:microsoft.com/office/officeart/2005/8/layout/hList7" loCatId="relationship" qsTypeId="urn:microsoft.com/office/officeart/2005/8/quickstyle/simple1" qsCatId="simple" csTypeId="urn:microsoft.com/office/officeart/2005/8/colors/accent3_1" csCatId="accent3" phldr="1"/>
      <dgm:spPr/>
    </dgm:pt>
    <dgm:pt modelId="{E94BA5F3-7F0E-43DD-AAA9-0A38489D7C73}">
      <dgm:prSet phldrT="[Text]" custT="1"/>
      <dgm:spPr/>
      <dgm:t>
        <a:bodyPr/>
        <a:lstStyle/>
        <a:p>
          <a:pPr algn="ctr"/>
          <a:r>
            <a:rPr lang="en-GB" sz="1800" b="1" i="0" u="none" dirty="0">
              <a:latin typeface="Cambria" panose="02040503050406030204" pitchFamily="18" charset="0"/>
              <a:ea typeface="Cambria" panose="02040503050406030204" pitchFamily="18" charset="0"/>
            </a:rPr>
            <a:t>Educational Research Partnership</a:t>
          </a:r>
          <a:r>
            <a:rPr lang="en-GB" sz="1800" b="1" i="0" dirty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GB" sz="18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F3E018-433B-47A6-8691-23AF61DE3049}" type="parTrans" cxnId="{B74CB4F1-6152-46EB-8A4E-E8EBDBE866A4}">
      <dgm:prSet/>
      <dgm:spPr/>
      <dgm:t>
        <a:bodyPr/>
        <a:lstStyle/>
        <a:p>
          <a:pPr algn="ctr"/>
          <a:endParaRPr lang="en-GB"/>
        </a:p>
      </dgm:t>
    </dgm:pt>
    <dgm:pt modelId="{9DE20044-2B8A-4638-996C-1622D8A0F829}" type="sibTrans" cxnId="{B74CB4F1-6152-46EB-8A4E-E8EBDBE866A4}">
      <dgm:prSet/>
      <dgm:spPr/>
      <dgm:t>
        <a:bodyPr/>
        <a:lstStyle/>
        <a:p>
          <a:pPr algn="ctr"/>
          <a:endParaRPr lang="en-GB"/>
        </a:p>
      </dgm:t>
    </dgm:pt>
    <dgm:pt modelId="{CDBE9A40-3522-4A5B-B5F1-716037FF76B7}">
      <dgm:prSet phldrT="[Text]" custT="1"/>
      <dgm:spPr/>
      <dgm:t>
        <a:bodyPr/>
        <a:lstStyle/>
        <a:p>
          <a:pPr algn="ctr"/>
          <a:r>
            <a:rPr lang="en-GB" sz="1800" b="1" dirty="0">
              <a:latin typeface="Cambria" panose="02040503050406030204" pitchFamily="18" charset="0"/>
              <a:ea typeface="Cambria" panose="02040503050406030204" pitchFamily="18" charset="0"/>
            </a:rPr>
            <a:t>Curriculum Development Partnership</a:t>
          </a:r>
        </a:p>
      </dgm:t>
    </dgm:pt>
    <dgm:pt modelId="{6FED74B6-D4F8-473A-88B2-202DA3B9F340}" type="parTrans" cxnId="{044CDDB1-C786-49AD-AB32-0D783578B000}">
      <dgm:prSet/>
      <dgm:spPr/>
      <dgm:t>
        <a:bodyPr/>
        <a:lstStyle/>
        <a:p>
          <a:pPr algn="ctr"/>
          <a:endParaRPr lang="en-GB"/>
        </a:p>
      </dgm:t>
    </dgm:pt>
    <dgm:pt modelId="{DD713690-DCE9-45FC-8E46-8E821F14EABD}" type="sibTrans" cxnId="{044CDDB1-C786-49AD-AB32-0D783578B000}">
      <dgm:prSet/>
      <dgm:spPr/>
      <dgm:t>
        <a:bodyPr/>
        <a:lstStyle/>
        <a:p>
          <a:pPr algn="ctr"/>
          <a:endParaRPr lang="en-GB"/>
        </a:p>
      </dgm:t>
    </dgm:pt>
    <dgm:pt modelId="{909CBA06-F3D7-4EE8-9C09-0F229F6E9E5D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GB" sz="1800" b="1" dirty="0">
              <a:latin typeface="Cambria" panose="02040503050406030204" pitchFamily="18" charset="0"/>
              <a:ea typeface="Cambria" panose="02040503050406030204" pitchFamily="18" charset="0"/>
            </a:rPr>
            <a:t>Independent Learning</a:t>
          </a:r>
        </a:p>
        <a:p>
          <a:pPr algn="ctr">
            <a:spcAft>
              <a:spcPts val="0"/>
            </a:spcAft>
          </a:pPr>
          <a:r>
            <a:rPr lang="en-GB" sz="1800" b="1" dirty="0">
              <a:latin typeface="Cambria" panose="02040503050406030204" pitchFamily="18" charset="0"/>
              <a:ea typeface="Cambria" panose="02040503050406030204" pitchFamily="18" charset="0"/>
            </a:rPr>
            <a:t>Partnership </a:t>
          </a:r>
        </a:p>
      </dgm:t>
    </dgm:pt>
    <dgm:pt modelId="{EDAFB2DD-9B3C-4B85-B7B3-91702FDFD40C}" type="parTrans" cxnId="{B4320DC6-2135-406C-8076-E93366A30CBC}">
      <dgm:prSet/>
      <dgm:spPr/>
      <dgm:t>
        <a:bodyPr/>
        <a:lstStyle/>
        <a:p>
          <a:pPr algn="ctr"/>
          <a:endParaRPr lang="en-GB"/>
        </a:p>
      </dgm:t>
    </dgm:pt>
    <dgm:pt modelId="{458F90E6-5DF8-4CE3-83FA-08B959E89A74}" type="sibTrans" cxnId="{B4320DC6-2135-406C-8076-E93366A30CBC}">
      <dgm:prSet/>
      <dgm:spPr/>
      <dgm:t>
        <a:bodyPr/>
        <a:lstStyle/>
        <a:p>
          <a:pPr algn="ctr"/>
          <a:endParaRPr lang="en-GB"/>
        </a:p>
      </dgm:t>
    </dgm:pt>
    <dgm:pt modelId="{FD21C42F-FA2A-4A6F-8461-555518E9C5B9}" type="pres">
      <dgm:prSet presAssocID="{6A1944DA-A7E8-4495-8912-41FAC15D825C}" presName="Name0" presStyleCnt="0">
        <dgm:presLayoutVars>
          <dgm:dir/>
          <dgm:resizeHandles val="exact"/>
        </dgm:presLayoutVars>
      </dgm:prSet>
      <dgm:spPr/>
    </dgm:pt>
    <dgm:pt modelId="{F4A513A5-0634-424A-9E7A-8EA002DA5E18}" type="pres">
      <dgm:prSet presAssocID="{6A1944DA-A7E8-4495-8912-41FAC15D825C}" presName="fgShape" presStyleLbl="fgShp" presStyleIdx="0" presStyleCnt="1"/>
      <dgm:spPr>
        <a:solidFill>
          <a:schemeClr val="tx2">
            <a:lumMod val="20000"/>
            <a:lumOff val="80000"/>
          </a:schemeClr>
        </a:solidFill>
      </dgm:spPr>
    </dgm:pt>
    <dgm:pt modelId="{E7C5AD95-788D-4503-A6D5-01061AB14AB1}" type="pres">
      <dgm:prSet presAssocID="{6A1944DA-A7E8-4495-8912-41FAC15D825C}" presName="linComp" presStyleCnt="0"/>
      <dgm:spPr/>
    </dgm:pt>
    <dgm:pt modelId="{C5C55DB5-C81A-45AB-B000-2165AE905E2F}" type="pres">
      <dgm:prSet presAssocID="{E94BA5F3-7F0E-43DD-AAA9-0A38489D7C73}" presName="compNode" presStyleCnt="0"/>
      <dgm:spPr/>
    </dgm:pt>
    <dgm:pt modelId="{51E6C159-D6FB-40D7-9BD7-7BF2B857C17F}" type="pres">
      <dgm:prSet presAssocID="{E94BA5F3-7F0E-43DD-AAA9-0A38489D7C73}" presName="bkgdShape" presStyleLbl="node1" presStyleIdx="0" presStyleCnt="3"/>
      <dgm:spPr/>
    </dgm:pt>
    <dgm:pt modelId="{32472D3C-A5E9-46CA-93F5-BAF75200BE2A}" type="pres">
      <dgm:prSet presAssocID="{E94BA5F3-7F0E-43DD-AAA9-0A38489D7C73}" presName="nodeTx" presStyleLbl="node1" presStyleIdx="0" presStyleCnt="3">
        <dgm:presLayoutVars>
          <dgm:bulletEnabled val="1"/>
        </dgm:presLayoutVars>
      </dgm:prSet>
      <dgm:spPr/>
    </dgm:pt>
    <dgm:pt modelId="{B4DB4788-2100-4FF2-BE29-D0AE517F5CA4}" type="pres">
      <dgm:prSet presAssocID="{E94BA5F3-7F0E-43DD-AAA9-0A38489D7C73}" presName="invisiNode" presStyleLbl="node1" presStyleIdx="0" presStyleCnt="3"/>
      <dgm:spPr/>
    </dgm:pt>
    <dgm:pt modelId="{96A0E415-9309-43D8-BD6A-826B9EE0F032}" type="pres">
      <dgm:prSet presAssocID="{E94BA5F3-7F0E-43DD-AAA9-0A38489D7C73}" presName="imagNode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F1138300-A780-409F-9FED-A3C59A0C8BEF}" type="pres">
      <dgm:prSet presAssocID="{9DE20044-2B8A-4638-996C-1622D8A0F829}" presName="sibTrans" presStyleLbl="sibTrans2D1" presStyleIdx="0" presStyleCnt="0"/>
      <dgm:spPr/>
    </dgm:pt>
    <dgm:pt modelId="{752D8DDD-A0C2-40FD-AB35-CEFD38AB47BC}" type="pres">
      <dgm:prSet presAssocID="{CDBE9A40-3522-4A5B-B5F1-716037FF76B7}" presName="compNode" presStyleCnt="0"/>
      <dgm:spPr/>
    </dgm:pt>
    <dgm:pt modelId="{9629C20F-200A-4915-A03D-C4CA3EBB9404}" type="pres">
      <dgm:prSet presAssocID="{CDBE9A40-3522-4A5B-B5F1-716037FF76B7}" presName="bkgdShape" presStyleLbl="node1" presStyleIdx="1" presStyleCnt="3"/>
      <dgm:spPr/>
    </dgm:pt>
    <dgm:pt modelId="{0D8BD7FA-A6C1-488C-A6C2-5F114DEF791B}" type="pres">
      <dgm:prSet presAssocID="{CDBE9A40-3522-4A5B-B5F1-716037FF76B7}" presName="nodeTx" presStyleLbl="node1" presStyleIdx="1" presStyleCnt="3">
        <dgm:presLayoutVars>
          <dgm:bulletEnabled val="1"/>
        </dgm:presLayoutVars>
      </dgm:prSet>
      <dgm:spPr/>
    </dgm:pt>
    <dgm:pt modelId="{B572557C-51AA-4CA2-9E15-49FF69B53725}" type="pres">
      <dgm:prSet presAssocID="{CDBE9A40-3522-4A5B-B5F1-716037FF76B7}" presName="invisiNode" presStyleLbl="node1" presStyleIdx="1" presStyleCnt="3"/>
      <dgm:spPr/>
    </dgm:pt>
    <dgm:pt modelId="{A29142CE-888B-4E0B-A3D3-24DFF340D57B}" type="pres">
      <dgm:prSet presAssocID="{CDBE9A40-3522-4A5B-B5F1-716037FF76B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9A28E439-08CE-4181-8179-25DB88CFD2FB}" type="pres">
      <dgm:prSet presAssocID="{DD713690-DCE9-45FC-8E46-8E821F14EABD}" presName="sibTrans" presStyleLbl="sibTrans2D1" presStyleIdx="0" presStyleCnt="0"/>
      <dgm:spPr/>
    </dgm:pt>
    <dgm:pt modelId="{08A3911F-0456-4A10-A479-910933F5D42B}" type="pres">
      <dgm:prSet presAssocID="{909CBA06-F3D7-4EE8-9C09-0F229F6E9E5D}" presName="compNode" presStyleCnt="0"/>
      <dgm:spPr/>
    </dgm:pt>
    <dgm:pt modelId="{55FCC3FC-1DCD-440E-A8F3-0877DA54256F}" type="pres">
      <dgm:prSet presAssocID="{909CBA06-F3D7-4EE8-9C09-0F229F6E9E5D}" presName="bkgdShape" presStyleLbl="node1" presStyleIdx="2" presStyleCnt="3" custLinFactNeighborX="26214" custLinFactNeighborY="2088"/>
      <dgm:spPr/>
    </dgm:pt>
    <dgm:pt modelId="{7F953232-2CBA-4794-B593-48ADE0B8446F}" type="pres">
      <dgm:prSet presAssocID="{909CBA06-F3D7-4EE8-9C09-0F229F6E9E5D}" presName="nodeTx" presStyleLbl="node1" presStyleIdx="2" presStyleCnt="3">
        <dgm:presLayoutVars>
          <dgm:bulletEnabled val="1"/>
        </dgm:presLayoutVars>
      </dgm:prSet>
      <dgm:spPr/>
    </dgm:pt>
    <dgm:pt modelId="{9E9441A4-68EE-46FD-808E-5BB8EF64C15F}" type="pres">
      <dgm:prSet presAssocID="{909CBA06-F3D7-4EE8-9C09-0F229F6E9E5D}" presName="invisiNode" presStyleLbl="node1" presStyleIdx="2" presStyleCnt="3"/>
      <dgm:spPr/>
    </dgm:pt>
    <dgm:pt modelId="{68C770D6-1465-43E0-8285-8A36E2CE7D35}" type="pres">
      <dgm:prSet presAssocID="{909CBA06-F3D7-4EE8-9C09-0F229F6E9E5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</dgm:spPr>
    </dgm:pt>
  </dgm:ptLst>
  <dgm:cxnLst>
    <dgm:cxn modelId="{60320E30-0058-476D-872C-7E92F5BD3096}" type="presOf" srcId="{909CBA06-F3D7-4EE8-9C09-0F229F6E9E5D}" destId="{55FCC3FC-1DCD-440E-A8F3-0877DA54256F}" srcOrd="0" destOrd="0" presId="urn:microsoft.com/office/officeart/2005/8/layout/hList7"/>
    <dgm:cxn modelId="{0ED90B3C-B840-4D8A-889A-5F070742C360}" type="presOf" srcId="{CDBE9A40-3522-4A5B-B5F1-716037FF76B7}" destId="{9629C20F-200A-4915-A03D-C4CA3EBB9404}" srcOrd="0" destOrd="0" presId="urn:microsoft.com/office/officeart/2005/8/layout/hList7"/>
    <dgm:cxn modelId="{F8E71276-7FD4-46AA-91A2-A4F47E2E8178}" type="presOf" srcId="{9DE20044-2B8A-4638-996C-1622D8A0F829}" destId="{F1138300-A780-409F-9FED-A3C59A0C8BEF}" srcOrd="0" destOrd="0" presId="urn:microsoft.com/office/officeart/2005/8/layout/hList7"/>
    <dgm:cxn modelId="{0A2A0A87-DF90-4DA3-8532-5A1DA4F201F4}" type="presOf" srcId="{909CBA06-F3D7-4EE8-9C09-0F229F6E9E5D}" destId="{7F953232-2CBA-4794-B593-48ADE0B8446F}" srcOrd="1" destOrd="0" presId="urn:microsoft.com/office/officeart/2005/8/layout/hList7"/>
    <dgm:cxn modelId="{C13CFFA5-C350-482C-82DE-BC2FC0DBCD28}" type="presOf" srcId="{E94BA5F3-7F0E-43DD-AAA9-0A38489D7C73}" destId="{51E6C159-D6FB-40D7-9BD7-7BF2B857C17F}" srcOrd="0" destOrd="0" presId="urn:microsoft.com/office/officeart/2005/8/layout/hList7"/>
    <dgm:cxn modelId="{B9B3FFA8-CD4A-424B-908A-5B093080D489}" type="presOf" srcId="{6A1944DA-A7E8-4495-8912-41FAC15D825C}" destId="{FD21C42F-FA2A-4A6F-8461-555518E9C5B9}" srcOrd="0" destOrd="0" presId="urn:microsoft.com/office/officeart/2005/8/layout/hList7"/>
    <dgm:cxn modelId="{044CDDB1-C786-49AD-AB32-0D783578B000}" srcId="{6A1944DA-A7E8-4495-8912-41FAC15D825C}" destId="{CDBE9A40-3522-4A5B-B5F1-716037FF76B7}" srcOrd="1" destOrd="0" parTransId="{6FED74B6-D4F8-473A-88B2-202DA3B9F340}" sibTransId="{DD713690-DCE9-45FC-8E46-8E821F14EABD}"/>
    <dgm:cxn modelId="{B4320DC6-2135-406C-8076-E93366A30CBC}" srcId="{6A1944DA-A7E8-4495-8912-41FAC15D825C}" destId="{909CBA06-F3D7-4EE8-9C09-0F229F6E9E5D}" srcOrd="2" destOrd="0" parTransId="{EDAFB2DD-9B3C-4B85-B7B3-91702FDFD40C}" sibTransId="{458F90E6-5DF8-4CE3-83FA-08B959E89A74}"/>
    <dgm:cxn modelId="{067D1BCF-AC3D-4F12-9D39-691AA0B95CAC}" type="presOf" srcId="{E94BA5F3-7F0E-43DD-AAA9-0A38489D7C73}" destId="{32472D3C-A5E9-46CA-93F5-BAF75200BE2A}" srcOrd="1" destOrd="0" presId="urn:microsoft.com/office/officeart/2005/8/layout/hList7"/>
    <dgm:cxn modelId="{D421EED9-CF79-4D41-97C6-091AC3DACC62}" type="presOf" srcId="{DD713690-DCE9-45FC-8E46-8E821F14EABD}" destId="{9A28E439-08CE-4181-8179-25DB88CFD2FB}" srcOrd="0" destOrd="0" presId="urn:microsoft.com/office/officeart/2005/8/layout/hList7"/>
    <dgm:cxn modelId="{CAE500EB-8791-407A-9D36-EF449C2DCA26}" type="presOf" srcId="{CDBE9A40-3522-4A5B-B5F1-716037FF76B7}" destId="{0D8BD7FA-A6C1-488C-A6C2-5F114DEF791B}" srcOrd="1" destOrd="0" presId="urn:microsoft.com/office/officeart/2005/8/layout/hList7"/>
    <dgm:cxn modelId="{B74CB4F1-6152-46EB-8A4E-E8EBDBE866A4}" srcId="{6A1944DA-A7E8-4495-8912-41FAC15D825C}" destId="{E94BA5F3-7F0E-43DD-AAA9-0A38489D7C73}" srcOrd="0" destOrd="0" parTransId="{CFF3E018-433B-47A6-8691-23AF61DE3049}" sibTransId="{9DE20044-2B8A-4638-996C-1622D8A0F829}"/>
    <dgm:cxn modelId="{8C6B9126-D43D-42E5-B900-F0F90B66ADFE}" type="presParOf" srcId="{FD21C42F-FA2A-4A6F-8461-555518E9C5B9}" destId="{F4A513A5-0634-424A-9E7A-8EA002DA5E18}" srcOrd="0" destOrd="0" presId="urn:microsoft.com/office/officeart/2005/8/layout/hList7"/>
    <dgm:cxn modelId="{68C37AE4-6139-4443-8F4F-4E50CACFB1CC}" type="presParOf" srcId="{FD21C42F-FA2A-4A6F-8461-555518E9C5B9}" destId="{E7C5AD95-788D-4503-A6D5-01061AB14AB1}" srcOrd="1" destOrd="0" presId="urn:microsoft.com/office/officeart/2005/8/layout/hList7"/>
    <dgm:cxn modelId="{D4EC572C-EDE8-4B91-8D6E-3F6742362F4B}" type="presParOf" srcId="{E7C5AD95-788D-4503-A6D5-01061AB14AB1}" destId="{C5C55DB5-C81A-45AB-B000-2165AE905E2F}" srcOrd="0" destOrd="0" presId="urn:microsoft.com/office/officeart/2005/8/layout/hList7"/>
    <dgm:cxn modelId="{3D5E84B9-6DF9-44CF-8379-475EDD8CD8D9}" type="presParOf" srcId="{C5C55DB5-C81A-45AB-B000-2165AE905E2F}" destId="{51E6C159-D6FB-40D7-9BD7-7BF2B857C17F}" srcOrd="0" destOrd="0" presId="urn:microsoft.com/office/officeart/2005/8/layout/hList7"/>
    <dgm:cxn modelId="{AE0EDEA9-31E7-46E1-BA01-54301B807FFD}" type="presParOf" srcId="{C5C55DB5-C81A-45AB-B000-2165AE905E2F}" destId="{32472D3C-A5E9-46CA-93F5-BAF75200BE2A}" srcOrd="1" destOrd="0" presId="urn:microsoft.com/office/officeart/2005/8/layout/hList7"/>
    <dgm:cxn modelId="{B8D8B28F-5F32-465E-B173-1C9E05F6D200}" type="presParOf" srcId="{C5C55DB5-C81A-45AB-B000-2165AE905E2F}" destId="{B4DB4788-2100-4FF2-BE29-D0AE517F5CA4}" srcOrd="2" destOrd="0" presId="urn:microsoft.com/office/officeart/2005/8/layout/hList7"/>
    <dgm:cxn modelId="{B2ECF25A-E57E-443B-AAD0-6EE6F5AE99CF}" type="presParOf" srcId="{C5C55DB5-C81A-45AB-B000-2165AE905E2F}" destId="{96A0E415-9309-43D8-BD6A-826B9EE0F032}" srcOrd="3" destOrd="0" presId="urn:microsoft.com/office/officeart/2005/8/layout/hList7"/>
    <dgm:cxn modelId="{48799E44-2AB6-4245-9319-2C6E5075B2B6}" type="presParOf" srcId="{E7C5AD95-788D-4503-A6D5-01061AB14AB1}" destId="{F1138300-A780-409F-9FED-A3C59A0C8BEF}" srcOrd="1" destOrd="0" presId="urn:microsoft.com/office/officeart/2005/8/layout/hList7"/>
    <dgm:cxn modelId="{91CE8CBF-DEF6-447B-8C26-1F5346B73048}" type="presParOf" srcId="{E7C5AD95-788D-4503-A6D5-01061AB14AB1}" destId="{752D8DDD-A0C2-40FD-AB35-CEFD38AB47BC}" srcOrd="2" destOrd="0" presId="urn:microsoft.com/office/officeart/2005/8/layout/hList7"/>
    <dgm:cxn modelId="{C59AC26C-B4A3-42DE-ADAD-6AD5804947CC}" type="presParOf" srcId="{752D8DDD-A0C2-40FD-AB35-CEFD38AB47BC}" destId="{9629C20F-200A-4915-A03D-C4CA3EBB9404}" srcOrd="0" destOrd="0" presId="urn:microsoft.com/office/officeart/2005/8/layout/hList7"/>
    <dgm:cxn modelId="{9631FC6A-C14F-418C-9B1C-DC2503BA0E4B}" type="presParOf" srcId="{752D8DDD-A0C2-40FD-AB35-CEFD38AB47BC}" destId="{0D8BD7FA-A6C1-488C-A6C2-5F114DEF791B}" srcOrd="1" destOrd="0" presId="urn:microsoft.com/office/officeart/2005/8/layout/hList7"/>
    <dgm:cxn modelId="{137892FB-4B0B-458C-8CCD-F2E739ABFFB6}" type="presParOf" srcId="{752D8DDD-A0C2-40FD-AB35-CEFD38AB47BC}" destId="{B572557C-51AA-4CA2-9E15-49FF69B53725}" srcOrd="2" destOrd="0" presId="urn:microsoft.com/office/officeart/2005/8/layout/hList7"/>
    <dgm:cxn modelId="{11867AA5-FA74-4B18-B139-937BD2CFC2F5}" type="presParOf" srcId="{752D8DDD-A0C2-40FD-AB35-CEFD38AB47BC}" destId="{A29142CE-888B-4E0B-A3D3-24DFF340D57B}" srcOrd="3" destOrd="0" presId="urn:microsoft.com/office/officeart/2005/8/layout/hList7"/>
    <dgm:cxn modelId="{28B8CB19-9FAD-48B1-9C79-4C87550B1209}" type="presParOf" srcId="{E7C5AD95-788D-4503-A6D5-01061AB14AB1}" destId="{9A28E439-08CE-4181-8179-25DB88CFD2FB}" srcOrd="3" destOrd="0" presId="urn:microsoft.com/office/officeart/2005/8/layout/hList7"/>
    <dgm:cxn modelId="{FC60FC87-2D90-464C-9AFE-09F4A9EF2E65}" type="presParOf" srcId="{E7C5AD95-788D-4503-A6D5-01061AB14AB1}" destId="{08A3911F-0456-4A10-A479-910933F5D42B}" srcOrd="4" destOrd="0" presId="urn:microsoft.com/office/officeart/2005/8/layout/hList7"/>
    <dgm:cxn modelId="{6735A6FD-DAC0-4AE4-9302-BCC49FD996C8}" type="presParOf" srcId="{08A3911F-0456-4A10-A479-910933F5D42B}" destId="{55FCC3FC-1DCD-440E-A8F3-0877DA54256F}" srcOrd="0" destOrd="0" presId="urn:microsoft.com/office/officeart/2005/8/layout/hList7"/>
    <dgm:cxn modelId="{FD98878C-F3B0-4D99-8661-F4DACC6E9644}" type="presParOf" srcId="{08A3911F-0456-4A10-A479-910933F5D42B}" destId="{7F953232-2CBA-4794-B593-48ADE0B8446F}" srcOrd="1" destOrd="0" presId="urn:microsoft.com/office/officeart/2005/8/layout/hList7"/>
    <dgm:cxn modelId="{46C5E46B-1E3F-4219-A194-A43817DD5D2B}" type="presParOf" srcId="{08A3911F-0456-4A10-A479-910933F5D42B}" destId="{9E9441A4-68EE-46FD-808E-5BB8EF64C15F}" srcOrd="2" destOrd="0" presId="urn:microsoft.com/office/officeart/2005/8/layout/hList7"/>
    <dgm:cxn modelId="{6EB705E4-2AE3-4503-9F77-722097015326}" type="presParOf" srcId="{08A3911F-0456-4A10-A479-910933F5D42B}" destId="{68C770D6-1465-43E0-8285-8A36E2CE7D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2323C-698F-4CCC-ADD5-B130F73E5288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FE93F60-82BB-44BE-A4F3-17C335BAA72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GB" sz="1800" b="1" u="sng" kern="1200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</a:rPr>
            <a:t>Benefits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Flexible working schedule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manageable around our other work (‘avoid dropping out’)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Freedom to try different things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space to learn and reflect; transferable skills development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Perspectives from students and staff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fostering creativity &amp; innovation 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Increased self-efficacy &amp; personal development</a:t>
          </a:r>
          <a:endParaRPr lang="en-GB" sz="1500" b="1" i="0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A949F7CA-C5EB-4F0D-B273-B1639582C791}" type="parTrans" cxnId="{891760C5-3844-4CE3-903D-970EABA11C54}">
      <dgm:prSet/>
      <dgm:spPr/>
      <dgm:t>
        <a:bodyPr/>
        <a:lstStyle/>
        <a:p>
          <a:endParaRPr lang="en-GB"/>
        </a:p>
      </dgm:t>
    </dgm:pt>
    <dgm:pt modelId="{AD64F743-79A9-4AD7-B56B-220DC4E72CD3}" type="sibTrans" cxnId="{891760C5-3844-4CE3-903D-970EABA11C54}">
      <dgm:prSet/>
      <dgm:spPr/>
      <dgm:t>
        <a:bodyPr/>
        <a:lstStyle/>
        <a:p>
          <a:endParaRPr lang="en-GB"/>
        </a:p>
      </dgm:t>
    </dgm:pt>
    <dgm:pt modelId="{AB9360AB-804A-431E-854F-1EEA3D1F3A3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GB" sz="1800" b="1" u="sng" kern="1200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Risks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Flexibility</a:t>
          </a:r>
          <a:r>
            <a:rPr lang="en-GB" sz="160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-&gt; lacking full control of the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project/timeline 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Freedom to employ different strategies </a:t>
          </a:r>
          <a:r>
            <a:rPr lang="en-GB" sz="160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towards data collection &amp; analysis -&gt;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inconsistency of data quality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Vulnerabilities in trying new things -&gt;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uncertainty; a double-edged sword; cf. ‘letting go of familiar ways of working’, trust</a:t>
          </a:r>
        </a:p>
        <a:p>
          <a:pPr algn="l">
            <a:lnSpc>
              <a:spcPct val="100000"/>
            </a:lnSpc>
            <a:spcAft>
              <a:spcPts val="300"/>
            </a:spcAft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 significant time commitment</a:t>
          </a:r>
          <a:endParaRPr lang="en-GB" sz="1500" b="1" i="0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618E5EE6-710D-44A3-90EC-0D8446A62822}" type="parTrans" cxnId="{53936BA9-8FC0-45D4-8917-D2F82823981B}">
      <dgm:prSet/>
      <dgm:spPr/>
      <dgm:t>
        <a:bodyPr/>
        <a:lstStyle/>
        <a:p>
          <a:endParaRPr lang="en-GB"/>
        </a:p>
      </dgm:t>
    </dgm:pt>
    <dgm:pt modelId="{A9FED03E-28D5-4B07-A205-FCA9083C6085}" type="sibTrans" cxnId="{53936BA9-8FC0-45D4-8917-D2F82823981B}">
      <dgm:prSet/>
      <dgm:spPr/>
      <dgm:t>
        <a:bodyPr/>
        <a:lstStyle/>
        <a:p>
          <a:endParaRPr lang="en-GB"/>
        </a:p>
      </dgm:t>
    </dgm:pt>
    <dgm:pt modelId="{D09ECC12-3D4B-4973-9F65-CF81533001A5}" type="pres">
      <dgm:prSet presAssocID="{73B2323C-698F-4CCC-ADD5-B130F73E5288}" presName="compositeShape" presStyleCnt="0">
        <dgm:presLayoutVars>
          <dgm:chMax val="2"/>
          <dgm:dir/>
          <dgm:resizeHandles val="exact"/>
        </dgm:presLayoutVars>
      </dgm:prSet>
      <dgm:spPr/>
    </dgm:pt>
    <dgm:pt modelId="{833BFD76-E684-48F3-88E4-FDE6A413CD02}" type="pres">
      <dgm:prSet presAssocID="{73B2323C-698F-4CCC-ADD5-B130F73E5288}" presName="divider" presStyleLbl="fgShp" presStyleIdx="0" presStyleCnt="1" custScaleY="89407" custLinFactNeighborY="780"/>
      <dgm:spPr>
        <a:solidFill>
          <a:schemeClr val="tx2">
            <a:lumMod val="20000"/>
            <a:lumOff val="80000"/>
          </a:schemeClr>
        </a:solidFill>
      </dgm:spPr>
    </dgm:pt>
    <dgm:pt modelId="{A61B7009-FC0C-4589-A7BE-CD632E26E2EF}" type="pres">
      <dgm:prSet presAssocID="{7FE93F60-82BB-44BE-A4F3-17C335BAA726}" presName="downArrow" presStyleLbl="node1" presStyleIdx="0" presStyleCnt="2" custScaleX="36491" custScaleY="67761" custLinFactNeighborX="-12672" custLinFactNeighborY="-5457"/>
      <dgm:spPr>
        <a:solidFill>
          <a:schemeClr val="accent4"/>
        </a:solidFill>
      </dgm:spPr>
    </dgm:pt>
    <dgm:pt modelId="{AF73E91A-D5B8-4B45-8085-E5135A2948B8}" type="pres">
      <dgm:prSet presAssocID="{7FE93F60-82BB-44BE-A4F3-17C335BAA726}" presName="downArrowText" presStyleLbl="revTx" presStyleIdx="0" presStyleCnt="2" custScaleX="158606" custScaleY="95388" custLinFactNeighborX="-26048" custLinFactNeighborY="264">
        <dgm:presLayoutVars>
          <dgm:bulletEnabled val="1"/>
        </dgm:presLayoutVars>
      </dgm:prSet>
      <dgm:spPr/>
    </dgm:pt>
    <dgm:pt modelId="{CBF9F5FD-AA52-43B3-89CF-162306581FBE}" type="pres">
      <dgm:prSet presAssocID="{AB9360AB-804A-431E-854F-1EEA3D1F3A31}" presName="upArrow" presStyleLbl="node1" presStyleIdx="1" presStyleCnt="2" custScaleX="36491" custScaleY="67761" custLinFactNeighborX="18733" custLinFactNeighborY="9912"/>
      <dgm:spPr/>
    </dgm:pt>
    <dgm:pt modelId="{399B5C95-E8D3-4960-B5D4-CD130D07EB68}" type="pres">
      <dgm:prSet presAssocID="{AB9360AB-804A-431E-854F-1EEA3D1F3A31}" presName="upArrowText" presStyleLbl="revTx" presStyleIdx="1" presStyleCnt="2" custScaleX="158558" custScaleY="95405" custLinFactNeighborX="25750" custLinFactNeighborY="2163">
        <dgm:presLayoutVars>
          <dgm:bulletEnabled val="1"/>
        </dgm:presLayoutVars>
      </dgm:prSet>
      <dgm:spPr/>
    </dgm:pt>
  </dgm:ptLst>
  <dgm:cxnLst>
    <dgm:cxn modelId="{01200D61-C013-4FD2-9185-68D68FCF165A}" type="presOf" srcId="{AB9360AB-804A-431E-854F-1EEA3D1F3A31}" destId="{399B5C95-E8D3-4960-B5D4-CD130D07EB68}" srcOrd="0" destOrd="0" presId="urn:microsoft.com/office/officeart/2005/8/layout/arrow3"/>
    <dgm:cxn modelId="{07080D8A-E327-4231-9A0E-32410D8B6264}" type="presOf" srcId="{7FE93F60-82BB-44BE-A4F3-17C335BAA726}" destId="{AF73E91A-D5B8-4B45-8085-E5135A2948B8}" srcOrd="0" destOrd="0" presId="urn:microsoft.com/office/officeart/2005/8/layout/arrow3"/>
    <dgm:cxn modelId="{53936BA9-8FC0-45D4-8917-D2F82823981B}" srcId="{73B2323C-698F-4CCC-ADD5-B130F73E5288}" destId="{AB9360AB-804A-431E-854F-1EEA3D1F3A31}" srcOrd="1" destOrd="0" parTransId="{618E5EE6-710D-44A3-90EC-0D8446A62822}" sibTransId="{A9FED03E-28D5-4B07-A205-FCA9083C6085}"/>
    <dgm:cxn modelId="{891760C5-3844-4CE3-903D-970EABA11C54}" srcId="{73B2323C-698F-4CCC-ADD5-B130F73E5288}" destId="{7FE93F60-82BB-44BE-A4F3-17C335BAA726}" srcOrd="0" destOrd="0" parTransId="{A949F7CA-C5EB-4F0D-B273-B1639582C791}" sibTransId="{AD64F743-79A9-4AD7-B56B-220DC4E72CD3}"/>
    <dgm:cxn modelId="{F2F85ECD-5751-4436-B9F1-B969E5579606}" type="presOf" srcId="{73B2323C-698F-4CCC-ADD5-B130F73E5288}" destId="{D09ECC12-3D4B-4973-9F65-CF81533001A5}" srcOrd="0" destOrd="0" presId="urn:microsoft.com/office/officeart/2005/8/layout/arrow3"/>
    <dgm:cxn modelId="{4DA2B19E-AF12-463A-B6B0-605BB93C2E0A}" type="presParOf" srcId="{D09ECC12-3D4B-4973-9F65-CF81533001A5}" destId="{833BFD76-E684-48F3-88E4-FDE6A413CD02}" srcOrd="0" destOrd="0" presId="urn:microsoft.com/office/officeart/2005/8/layout/arrow3"/>
    <dgm:cxn modelId="{A8BEB382-373F-48F0-8D5C-7D5CF2F88179}" type="presParOf" srcId="{D09ECC12-3D4B-4973-9F65-CF81533001A5}" destId="{A61B7009-FC0C-4589-A7BE-CD632E26E2EF}" srcOrd="1" destOrd="0" presId="urn:microsoft.com/office/officeart/2005/8/layout/arrow3"/>
    <dgm:cxn modelId="{6BC558E0-B912-47BA-BECE-04BCF6BE153E}" type="presParOf" srcId="{D09ECC12-3D4B-4973-9F65-CF81533001A5}" destId="{AF73E91A-D5B8-4B45-8085-E5135A2948B8}" srcOrd="2" destOrd="0" presId="urn:microsoft.com/office/officeart/2005/8/layout/arrow3"/>
    <dgm:cxn modelId="{0E57B8BA-E165-44AF-8FE3-06C6DD4C9524}" type="presParOf" srcId="{D09ECC12-3D4B-4973-9F65-CF81533001A5}" destId="{CBF9F5FD-AA52-43B3-89CF-162306581FBE}" srcOrd="3" destOrd="0" presId="urn:microsoft.com/office/officeart/2005/8/layout/arrow3"/>
    <dgm:cxn modelId="{045F412E-56EE-4749-9308-DEB5ECCD1B41}" type="presParOf" srcId="{D09ECC12-3D4B-4973-9F65-CF81533001A5}" destId="{399B5C95-E8D3-4960-B5D4-CD130D07EB6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8B6A4-82E8-46A2-9C87-94159B0B2D3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7EDB38F6-B638-49ED-8A79-D7386B572030}">
      <dgm:prSet phldrT="[Text]" custT="1"/>
      <dgm:spPr/>
      <dgm:t>
        <a:bodyPr/>
        <a:lstStyle/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Meaningful mutual engagement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Clear delegated responsibility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Open and honest communication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Readiness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Support and scaffolding</a:t>
          </a:r>
        </a:p>
      </dgm:t>
    </dgm:pt>
    <dgm:pt modelId="{0639EC6C-D2E8-4926-AC0B-13A744AF9224}" type="parTrans" cxnId="{B164EBC9-4AA7-4518-8D0D-AD17BCC852CF}">
      <dgm:prSet/>
      <dgm:spPr/>
      <dgm:t>
        <a:bodyPr/>
        <a:lstStyle/>
        <a:p>
          <a:endParaRPr lang="en-GB"/>
        </a:p>
      </dgm:t>
    </dgm:pt>
    <dgm:pt modelId="{9668D393-6C4B-46FA-949F-22B1AA74E40B}" type="sibTrans" cxnId="{B164EBC9-4AA7-4518-8D0D-AD17BCC852CF}">
      <dgm:prSet/>
      <dgm:spPr/>
      <dgm:t>
        <a:bodyPr/>
        <a:lstStyle/>
        <a:p>
          <a:endParaRPr lang="en-GB"/>
        </a:p>
      </dgm:t>
    </dgm:pt>
    <dgm:pt modelId="{2E342352-12FD-4F00-9C13-FFB1414328A8}">
      <dgm:prSet phldrT="[Text]" custT="1"/>
      <dgm:spPr/>
      <dgm:t>
        <a:bodyPr/>
        <a:lstStyle/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Authentic and transformative learning experiences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Transferable skills development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Innovation and creativity</a:t>
          </a:r>
        </a:p>
        <a:p>
          <a:pPr algn="l"/>
          <a:r>
            <a:rPr lang="da-DK" sz="1600" dirty="0">
              <a:solidFill>
                <a:srgbClr val="000000"/>
              </a:solidFill>
              <a:latin typeface="Lucida Fax" panose="02060602050505020204" pitchFamily="18" charset="0"/>
            </a:rPr>
            <a:t>- Fluid and dynamic perceptions of partnerships</a:t>
          </a:r>
        </a:p>
      </dgm:t>
    </dgm:pt>
    <dgm:pt modelId="{49829728-75CF-47E6-8863-264D56764EE7}" type="parTrans" cxnId="{8824E9C2-4352-4A33-B020-0BDD1A3CE229}">
      <dgm:prSet/>
      <dgm:spPr/>
      <dgm:t>
        <a:bodyPr/>
        <a:lstStyle/>
        <a:p>
          <a:endParaRPr lang="en-GB"/>
        </a:p>
      </dgm:t>
    </dgm:pt>
    <dgm:pt modelId="{07A30BF4-3EDC-4FD0-909C-63179F17853D}" type="sibTrans" cxnId="{8824E9C2-4352-4A33-B020-0BDD1A3CE229}">
      <dgm:prSet/>
      <dgm:spPr/>
      <dgm:t>
        <a:bodyPr/>
        <a:lstStyle/>
        <a:p>
          <a:endParaRPr lang="en-GB"/>
        </a:p>
      </dgm:t>
    </dgm:pt>
    <dgm:pt modelId="{5D6A72D0-427E-49F7-8884-407D990A7486}" type="pres">
      <dgm:prSet presAssocID="{8C98B6A4-82E8-46A2-9C87-94159B0B2D33}" presName="Name0" presStyleCnt="0">
        <dgm:presLayoutVars>
          <dgm:dir/>
          <dgm:resizeHandles val="exact"/>
        </dgm:presLayoutVars>
      </dgm:prSet>
      <dgm:spPr/>
    </dgm:pt>
    <dgm:pt modelId="{432AB3F5-408D-480E-B4E4-55BEFE1FE7C7}" type="pres">
      <dgm:prSet presAssocID="{7EDB38F6-B638-49ED-8A79-D7386B572030}" presName="composite" presStyleCnt="0"/>
      <dgm:spPr/>
    </dgm:pt>
    <dgm:pt modelId="{350F80E1-4C14-4A56-91D9-66CC199C2282}" type="pres">
      <dgm:prSet presAssocID="{7EDB38F6-B638-49ED-8A79-D7386B572030}" presName="bgChev" presStyleLbl="node1" presStyleIdx="0" presStyleCnt="2"/>
      <dgm:spPr/>
    </dgm:pt>
    <dgm:pt modelId="{B88455A2-FF7E-4C7A-BF77-6438B6FFE0EE}" type="pres">
      <dgm:prSet presAssocID="{7EDB38F6-B638-49ED-8A79-D7386B572030}" presName="txNode" presStyleLbl="fgAcc1" presStyleIdx="0" presStyleCnt="2">
        <dgm:presLayoutVars>
          <dgm:bulletEnabled val="1"/>
        </dgm:presLayoutVars>
      </dgm:prSet>
      <dgm:spPr/>
    </dgm:pt>
    <dgm:pt modelId="{5980B737-6574-48BA-A361-1B011F254732}" type="pres">
      <dgm:prSet presAssocID="{9668D393-6C4B-46FA-949F-22B1AA74E40B}" presName="compositeSpace" presStyleCnt="0"/>
      <dgm:spPr/>
    </dgm:pt>
    <dgm:pt modelId="{2A09FBD9-EE29-48F8-B269-0964CC8876FA}" type="pres">
      <dgm:prSet presAssocID="{2E342352-12FD-4F00-9C13-FFB1414328A8}" presName="composite" presStyleCnt="0"/>
      <dgm:spPr/>
    </dgm:pt>
    <dgm:pt modelId="{EE717C82-BE6A-4105-9250-5A7E063746AF}" type="pres">
      <dgm:prSet presAssocID="{2E342352-12FD-4F00-9C13-FFB1414328A8}" presName="bgChev" presStyleLbl="node1" presStyleIdx="1" presStyleCnt="2"/>
      <dgm:spPr/>
    </dgm:pt>
    <dgm:pt modelId="{D017A9F4-FC32-4E75-B13B-CDE8838299FB}" type="pres">
      <dgm:prSet presAssocID="{2E342352-12FD-4F00-9C13-FFB1414328A8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74989830-39F5-4559-874D-6EE9E6FB0EF4}" type="presOf" srcId="{2E342352-12FD-4F00-9C13-FFB1414328A8}" destId="{D017A9F4-FC32-4E75-B13B-CDE8838299FB}" srcOrd="0" destOrd="0" presId="urn:microsoft.com/office/officeart/2005/8/layout/chevronAccent+Icon"/>
    <dgm:cxn modelId="{219E0869-527D-4F7E-8BCF-075A48C0C77A}" type="presOf" srcId="{8C98B6A4-82E8-46A2-9C87-94159B0B2D33}" destId="{5D6A72D0-427E-49F7-8884-407D990A7486}" srcOrd="0" destOrd="0" presId="urn:microsoft.com/office/officeart/2005/8/layout/chevronAccent+Icon"/>
    <dgm:cxn modelId="{8824E9C2-4352-4A33-B020-0BDD1A3CE229}" srcId="{8C98B6A4-82E8-46A2-9C87-94159B0B2D33}" destId="{2E342352-12FD-4F00-9C13-FFB1414328A8}" srcOrd="1" destOrd="0" parTransId="{49829728-75CF-47E6-8863-264D56764EE7}" sibTransId="{07A30BF4-3EDC-4FD0-909C-63179F17853D}"/>
    <dgm:cxn modelId="{B164EBC9-4AA7-4518-8D0D-AD17BCC852CF}" srcId="{8C98B6A4-82E8-46A2-9C87-94159B0B2D33}" destId="{7EDB38F6-B638-49ED-8A79-D7386B572030}" srcOrd="0" destOrd="0" parTransId="{0639EC6C-D2E8-4926-AC0B-13A744AF9224}" sibTransId="{9668D393-6C4B-46FA-949F-22B1AA74E40B}"/>
    <dgm:cxn modelId="{0B3198D1-ADDC-4224-958E-48723797380F}" type="presOf" srcId="{7EDB38F6-B638-49ED-8A79-D7386B572030}" destId="{B88455A2-FF7E-4C7A-BF77-6438B6FFE0EE}" srcOrd="0" destOrd="0" presId="urn:microsoft.com/office/officeart/2005/8/layout/chevronAccent+Icon"/>
    <dgm:cxn modelId="{9735B531-B1F6-4F52-AAF8-A25832681C73}" type="presParOf" srcId="{5D6A72D0-427E-49F7-8884-407D990A7486}" destId="{432AB3F5-408D-480E-B4E4-55BEFE1FE7C7}" srcOrd="0" destOrd="0" presId="urn:microsoft.com/office/officeart/2005/8/layout/chevronAccent+Icon"/>
    <dgm:cxn modelId="{0C0B87A3-148D-4F12-BF90-4EAAD02A7BE9}" type="presParOf" srcId="{432AB3F5-408D-480E-B4E4-55BEFE1FE7C7}" destId="{350F80E1-4C14-4A56-91D9-66CC199C2282}" srcOrd="0" destOrd="0" presId="urn:microsoft.com/office/officeart/2005/8/layout/chevronAccent+Icon"/>
    <dgm:cxn modelId="{F25788AF-C866-4F85-9D31-8D934D286AC1}" type="presParOf" srcId="{432AB3F5-408D-480E-B4E4-55BEFE1FE7C7}" destId="{B88455A2-FF7E-4C7A-BF77-6438B6FFE0EE}" srcOrd="1" destOrd="0" presId="urn:microsoft.com/office/officeart/2005/8/layout/chevronAccent+Icon"/>
    <dgm:cxn modelId="{67EAA301-8681-4925-BD22-EC40C4B6A6B5}" type="presParOf" srcId="{5D6A72D0-427E-49F7-8884-407D990A7486}" destId="{5980B737-6574-48BA-A361-1B011F254732}" srcOrd="1" destOrd="0" presId="urn:microsoft.com/office/officeart/2005/8/layout/chevronAccent+Icon"/>
    <dgm:cxn modelId="{7F400126-931A-4DA0-BC48-C264A9134A8A}" type="presParOf" srcId="{5D6A72D0-427E-49F7-8884-407D990A7486}" destId="{2A09FBD9-EE29-48F8-B269-0964CC8876FA}" srcOrd="2" destOrd="0" presId="urn:microsoft.com/office/officeart/2005/8/layout/chevronAccent+Icon"/>
    <dgm:cxn modelId="{D4E811FA-7F04-454D-9BE8-EBF7DF39E931}" type="presParOf" srcId="{2A09FBD9-EE29-48F8-B269-0964CC8876FA}" destId="{EE717C82-BE6A-4105-9250-5A7E063746AF}" srcOrd="0" destOrd="0" presId="urn:microsoft.com/office/officeart/2005/8/layout/chevronAccent+Icon"/>
    <dgm:cxn modelId="{B868B2B5-F85A-403B-B518-D4C7C68A5875}" type="presParOf" srcId="{2A09FBD9-EE29-48F8-B269-0964CC8876FA}" destId="{D017A9F4-FC32-4E75-B13B-CDE8838299F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6C159-D6FB-40D7-9BD7-7BF2B857C17F}">
      <dsp:nvSpPr>
        <dsp:cNvPr id="0" name=""/>
        <dsp:cNvSpPr/>
      </dsp:nvSpPr>
      <dsp:spPr>
        <a:xfrm>
          <a:off x="2053" y="0"/>
          <a:ext cx="3194506" cy="3684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kern="1200" dirty="0">
              <a:latin typeface="Cambria" panose="02040503050406030204" pitchFamily="18" charset="0"/>
              <a:ea typeface="Cambria" panose="02040503050406030204" pitchFamily="18" charset="0"/>
            </a:rPr>
            <a:t>Educational Research Partnership</a:t>
          </a:r>
          <a:r>
            <a:rPr lang="en-GB" sz="18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GB" sz="18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53" y="1473672"/>
        <a:ext cx="3194506" cy="1473672"/>
      </dsp:txXfrm>
    </dsp:sp>
    <dsp:sp modelId="{96A0E415-9309-43D8-BD6A-826B9EE0F032}">
      <dsp:nvSpPr>
        <dsp:cNvPr id="0" name=""/>
        <dsp:cNvSpPr/>
      </dsp:nvSpPr>
      <dsp:spPr>
        <a:xfrm>
          <a:off x="985890" y="221050"/>
          <a:ext cx="1226832" cy="122683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9C20F-200A-4915-A03D-C4CA3EBB9404}">
      <dsp:nvSpPr>
        <dsp:cNvPr id="0" name=""/>
        <dsp:cNvSpPr/>
      </dsp:nvSpPr>
      <dsp:spPr>
        <a:xfrm>
          <a:off x="3292394" y="0"/>
          <a:ext cx="3194506" cy="3684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Curriculum Development Partnership</a:t>
          </a:r>
        </a:p>
      </dsp:txBody>
      <dsp:txXfrm>
        <a:off x="3292394" y="1473672"/>
        <a:ext cx="3194506" cy="1473672"/>
      </dsp:txXfrm>
    </dsp:sp>
    <dsp:sp modelId="{A29142CE-888B-4E0B-A3D3-24DFF340D57B}">
      <dsp:nvSpPr>
        <dsp:cNvPr id="0" name=""/>
        <dsp:cNvSpPr/>
      </dsp:nvSpPr>
      <dsp:spPr>
        <a:xfrm>
          <a:off x="4276231" y="221050"/>
          <a:ext cx="1226832" cy="12268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CC3FC-1DCD-440E-A8F3-0877DA54256F}">
      <dsp:nvSpPr>
        <dsp:cNvPr id="0" name=""/>
        <dsp:cNvSpPr/>
      </dsp:nvSpPr>
      <dsp:spPr>
        <a:xfrm>
          <a:off x="6584789" y="0"/>
          <a:ext cx="3194506" cy="3684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Independent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Partnership </a:t>
          </a:r>
        </a:p>
      </dsp:txBody>
      <dsp:txXfrm>
        <a:off x="6584789" y="1473672"/>
        <a:ext cx="3194506" cy="1473672"/>
      </dsp:txXfrm>
    </dsp:sp>
    <dsp:sp modelId="{68C770D6-1465-43E0-8285-8A36E2CE7D35}">
      <dsp:nvSpPr>
        <dsp:cNvPr id="0" name=""/>
        <dsp:cNvSpPr/>
      </dsp:nvSpPr>
      <dsp:spPr>
        <a:xfrm>
          <a:off x="7566573" y="221050"/>
          <a:ext cx="1226832" cy="1226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513A5-0634-424A-9E7A-8EA002DA5E18}">
      <dsp:nvSpPr>
        <dsp:cNvPr id="0" name=""/>
        <dsp:cNvSpPr/>
      </dsp:nvSpPr>
      <dsp:spPr>
        <a:xfrm>
          <a:off x="391171" y="2947344"/>
          <a:ext cx="8996952" cy="552627"/>
        </a:xfrm>
        <a:prstGeom prst="leftRightArrow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FD76-E684-48F3-88E4-FDE6A413CD02}">
      <dsp:nvSpPr>
        <dsp:cNvPr id="0" name=""/>
        <dsp:cNvSpPr/>
      </dsp:nvSpPr>
      <dsp:spPr>
        <a:xfrm rot="21300000">
          <a:off x="22622" y="2277015"/>
          <a:ext cx="11168855" cy="1006765"/>
        </a:xfrm>
        <a:prstGeom prst="mathMinus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B7009-FC0C-4589-A7BE-CD632E26E2EF}">
      <dsp:nvSpPr>
        <dsp:cNvPr id="0" name=""/>
        <dsp:cNvSpPr/>
      </dsp:nvSpPr>
      <dsp:spPr>
        <a:xfrm>
          <a:off x="1987671" y="512012"/>
          <a:ext cx="1227641" cy="1497873"/>
        </a:xfrm>
        <a:prstGeom prst="downArrow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3E91A-D5B8-4B45-8085-E5135A2948B8}">
      <dsp:nvSpPr>
        <dsp:cNvPr id="0" name=""/>
        <dsp:cNvSpPr/>
      </dsp:nvSpPr>
      <dsp:spPr>
        <a:xfrm>
          <a:off x="3957195" y="59651"/>
          <a:ext cx="5691595" cy="221400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800" b="1" u="sng" kern="1200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</a:rPr>
            <a:t>Benefits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Flexible working schedule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manageable around our other work (‘avoid dropping out’)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Freedom to try different things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space to learn and reflect; transferable skills development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Perspectives from students and staff </a:t>
          </a:r>
          <a:r>
            <a:rPr lang="en-GB" sz="1600" b="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-&gt; fostering creativity &amp; innovation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Increased self-efficacy &amp; personal development</a:t>
          </a:r>
          <a:endParaRPr lang="en-GB" sz="1500" b="1" i="0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7195" y="59651"/>
        <a:ext cx="5691595" cy="2214004"/>
      </dsp:txXfrm>
    </dsp:sp>
    <dsp:sp modelId="{CBF9F5FD-AA52-43B3-89CF-162306581FBE}">
      <dsp:nvSpPr>
        <dsp:cNvPr id="0" name=""/>
        <dsp:cNvSpPr/>
      </dsp:nvSpPr>
      <dsp:spPr>
        <a:xfrm>
          <a:off x="8202693" y="3614905"/>
          <a:ext cx="1227641" cy="1497873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B5C95-E8D3-4960-B5D4-CD130D07EB68}">
      <dsp:nvSpPr>
        <dsp:cNvPr id="0" name=""/>
        <dsp:cNvSpPr/>
      </dsp:nvSpPr>
      <dsp:spPr>
        <a:xfrm>
          <a:off x="1555476" y="3308792"/>
          <a:ext cx="5689872" cy="22143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800" b="1" u="sng" kern="1200" dirty="0">
              <a:solidFill>
                <a:srgbClr val="99003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Risks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Flexibility</a:t>
          </a:r>
          <a:r>
            <a:rPr lang="en-GB" sz="160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-&gt; lacking full control of the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project/timeline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Freedom to employ different strategies </a:t>
          </a:r>
          <a:r>
            <a:rPr lang="en-GB" sz="160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towards data collection &amp; analysis -&gt;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inconsistency of data quality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Vulnerabilities in trying new things -&gt; </a:t>
          </a:r>
          <a:r>
            <a:rPr lang="en-GB" sz="1600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uncertainty; a double-edged sword; cf. ‘letting go of familiar ways of working’, trust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600" b="1" i="0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 significant time commitment</a:t>
          </a:r>
          <a:endParaRPr lang="en-GB" sz="1500" b="1" i="0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1555476" y="3308792"/>
        <a:ext cx="5689872" cy="2214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F80E1-4C14-4A56-91D9-66CC199C2282}">
      <dsp:nvSpPr>
        <dsp:cNvPr id="0" name=""/>
        <dsp:cNvSpPr/>
      </dsp:nvSpPr>
      <dsp:spPr>
        <a:xfrm>
          <a:off x="4449" y="967432"/>
          <a:ext cx="4623284" cy="178458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455A2-FF7E-4C7A-BF77-6438B6FFE0EE}">
      <dsp:nvSpPr>
        <dsp:cNvPr id="0" name=""/>
        <dsp:cNvSpPr/>
      </dsp:nvSpPr>
      <dsp:spPr>
        <a:xfrm>
          <a:off x="1237325" y="1413579"/>
          <a:ext cx="3904106" cy="178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Meaningful mutual engagement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Clear delegated responsibility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Open and honest communication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Readiness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Support and scaffolding</a:t>
          </a:r>
        </a:p>
      </dsp:txBody>
      <dsp:txXfrm>
        <a:off x="1289594" y="1465848"/>
        <a:ext cx="3799568" cy="1680049"/>
      </dsp:txXfrm>
    </dsp:sp>
    <dsp:sp modelId="{EE717C82-BE6A-4105-9250-5A7E063746AF}">
      <dsp:nvSpPr>
        <dsp:cNvPr id="0" name=""/>
        <dsp:cNvSpPr/>
      </dsp:nvSpPr>
      <dsp:spPr>
        <a:xfrm>
          <a:off x="5285267" y="967432"/>
          <a:ext cx="4623284" cy="178458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7A9F4-FC32-4E75-B13B-CDE8838299FB}">
      <dsp:nvSpPr>
        <dsp:cNvPr id="0" name=""/>
        <dsp:cNvSpPr/>
      </dsp:nvSpPr>
      <dsp:spPr>
        <a:xfrm>
          <a:off x="6518143" y="1413579"/>
          <a:ext cx="3904106" cy="178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Authentic and transformative learning experiences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Transferable skills development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Innovation and creativity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  <a:latin typeface="Lucida Fax" panose="02060602050505020204" pitchFamily="18" charset="0"/>
            </a:rPr>
            <a:t>- Fluid and dynamic perceptions of partnerships</a:t>
          </a:r>
        </a:p>
      </dsp:txBody>
      <dsp:txXfrm>
        <a:off x="6570412" y="1465848"/>
        <a:ext cx="3799568" cy="1680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5T23:38:10.25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0,'413'0,"-82"37,408-38,-69 1,-601 6,-39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2T04:04:25.49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0,'850'0,"-819"0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2T04:04:44.45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0,'51'22,"-13"-15,0-1,1-2,0-2,0-2,16-2,11 0,4134 1,-3927 1,-244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572F-7FFE-48E4-9C4F-5E0021C20D06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3BE9-48C1-4F16-9479-B8655C5A8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5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8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43BE9-48C1-4F16-9479-B8655C5A8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1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43BE9-48C1-4F16-9479-B8655C5A8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8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9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5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43BE9-48C1-4F16-9479-B8655C5A8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48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43BE9-48C1-4F16-9479-B8655C5A8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5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43BE9-48C1-4F16-9479-B8655C5A8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4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98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4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41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7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2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5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0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1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43BE9-48C1-4F16-9479-B8655C5A8E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7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5AF7-AD31-4F02-9898-26A01E576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Lucida Fax" panose="02060602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57D1A-543A-42AD-B8F5-9C2874A9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ucida Fax" panose="02060602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EC1D-D349-41DF-8DC9-AF116D94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Fax" panose="02060602050505020204" pitchFamily="18" charset="0"/>
              </a:defRPr>
            </a:lvl1pPr>
          </a:lstStyle>
          <a:p>
            <a:fld id="{6FCC0EF0-0A3E-4277-AD47-FC4156BFF1F2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978B9-3C91-41D9-B24B-65E338D7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Fax" panose="020606020505050202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12E3-3EF6-4EFD-B29F-C56E9E8C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Fax" panose="02060602050505020204" pitchFamily="18" charset="0"/>
              </a:defRPr>
            </a:lvl1pPr>
          </a:lstStyle>
          <a:p>
            <a:fld id="{0EC857FC-7BB8-4060-B556-B9015F2558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1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ABD4-E510-4612-984E-A613524E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26502-290B-4023-AC27-86B6148FF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B57E-0C2C-4753-88C2-08B3BB9F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A651-FAC5-458D-8896-5328E8493E70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F019-02E4-464D-858F-67CAB573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9C9D-3BF3-47B7-AF97-FE0258B2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7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8BA63-E895-4C0C-8875-95CC0B36A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706CD-7CEE-4B81-90F9-D37713B6E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F329-6DCA-43EF-85DA-400E5C0A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E5E-4A6A-46B1-977F-DE0E134FCD38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3CE2-0EFE-4505-9603-275509F9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0EA1-4EC7-4543-A141-E3E38972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E5B0-D18F-42AF-A16D-824BAE9A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7701-F17E-4638-AA49-6F4F051E6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01E08-2746-4D44-A501-245BE608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4D0C36E-B307-4454-8DE8-2B24C101A00D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B361-CCE5-443D-9C2C-FB285BFC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F6836-0D40-4FEB-B00F-8C28D367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0EC857FC-7BB8-4060-B556-B9015F2558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9F55-0634-4A0E-A98E-C1DCD359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57E8C-D1B1-4913-B276-0DF6C008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E238D-0423-4D81-9832-8CB8608D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DDB-EEC4-4F5A-96A2-FCF0BE9A8BDC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C4B5-70E2-4767-8B2F-040DD69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360F-B2C7-4CF8-B55D-9E66BE1A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6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A284-4A2E-4708-8523-AC857757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944D-E890-4DD5-9E7B-A77AE58E5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240A-E8B5-4484-BB51-118C47920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37BFF-0964-48B7-9D36-7A899E4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474-105D-4D89-8978-0257BF92F85D}" type="datetime1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6726-F2B6-450D-BB17-934F9B08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FB1A-FA66-457E-B998-4F167546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4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4A15-411A-486C-8E64-42671A88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8973D-D564-43AB-81F7-71145D2F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2ED1-F8B2-457C-98DE-E5F29096C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506AF-0A11-4AEB-8D4B-63478B75F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36F4A-2546-435C-826F-CC86037A1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A8DC0-0430-42CB-9E8F-5F90A353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E08-F00A-4F3E-8460-22503D66C7DD}" type="datetime1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E0BE-C2ED-407F-8066-F621173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6D413-D58F-40AF-B502-246540D2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F5EA-0E55-4801-BAFC-DD2BA82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F63A3-E22A-4BA4-96D8-59CA6735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2CF-BFD1-4AAC-8B94-04C23B6AAD78}" type="datetime1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A0C43-4DDE-4F76-84C0-857DD9F1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7F73-B1E7-4C58-9EB1-3935BEBA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7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2623D-AA6B-4469-AF47-439F4BD5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2F4-8DFA-4EE3-A993-AA414D789967}" type="datetime1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94F7B-BF94-4A39-BEC4-4B30671C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5C56-15D9-4D08-96E6-8E37C5A7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EC8A-8C59-4BF0-853B-0CAC7E3C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B787-37F9-41C7-899A-F55C7E6A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2EB76-77F3-4D75-B2A0-6D7DA07AA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DD418-8C52-472E-888C-046138D4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A9C0-F3C4-4333-AB2D-D7AAE0EF6F5B}" type="datetime1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48A9D-BB3B-421E-823C-518681FA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F7800-E684-48E3-9CAB-AEB864B7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6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8C49-16CA-4659-9414-51AC7731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3B3E8-40FC-466B-B9EF-340368B3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A5358-F51A-487D-B0E3-B90B4FA64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592B4-B298-4B09-A4FB-F06546B6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E1B4-5281-4EE6-A822-C770117DD0AB}" type="datetime1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B85B-8A13-4715-B5C4-8DA9D78E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B5A9E-A940-4E54-A8F4-A9920E9B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5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89675-2E7E-4163-84A5-B619B559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6CA1-8594-441F-B3A4-9BD049D1A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E2D2-2430-4402-ACF0-57E13FCCF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A30F-D9B1-4C83-8859-B7983C2525F8}" type="datetime1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179C-3EB5-4FB2-95E8-A09F641A2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B4CA-4370-4762-BC03-4D108C77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57FC-7BB8-4060-B556-B9015F255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20343/teachlearninqu.4.2.3" TargetMode="External"/><Relationship Id="rId4" Type="http://schemas.openxmlformats.org/officeDocument/2006/relationships/hyperlink" Target="https://repository.brynmawr.edu/tlthe/vol1/iss24/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8.png"/><Relationship Id="rId7" Type="http://schemas.openxmlformats.org/officeDocument/2006/relationships/hyperlink" Target="mailto:m.maraj@imperial.ac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chadha@imperial.ac.uk" TargetMode="External"/><Relationship Id="rId5" Type="http://schemas.openxmlformats.org/officeDocument/2006/relationships/hyperlink" Target="mailto:t.chiu@imperial.ac.uk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idealstudent.org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327B-CE82-47A4-834F-7EB32F11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5915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990033"/>
                </a:solidFill>
              </a:rPr>
              <a:t>Embracing Risk as a Space for Learning: Student-staff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2AD5A-8914-4568-A49B-CE78CCA2F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262"/>
            <a:ext cx="9144000" cy="2388077"/>
          </a:xfrm>
        </p:spPr>
        <p:txBody>
          <a:bodyPr>
            <a:normAutofit/>
          </a:bodyPr>
          <a:lstStyle/>
          <a:p>
            <a:r>
              <a:rPr lang="en-GB" dirty="0"/>
              <a:t>Dr Tiffany Chiu</a:t>
            </a:r>
            <a:r>
              <a:rPr lang="en-GB" baseline="30000" dirty="0"/>
              <a:t>a</a:t>
            </a:r>
            <a:r>
              <a:rPr lang="en-GB" dirty="0"/>
              <a:t>, Dr Deesha Chadha</a:t>
            </a:r>
            <a:r>
              <a:rPr lang="en-GB" baseline="30000" dirty="0"/>
              <a:t>b</a:t>
            </a:r>
            <a:r>
              <a:rPr lang="en-GB" dirty="0"/>
              <a:t>, Ms Marsha Maraj</a:t>
            </a:r>
            <a:r>
              <a:rPr lang="en-GB" baseline="30000" dirty="0"/>
              <a:t>b</a:t>
            </a:r>
          </a:p>
          <a:p>
            <a:endParaRPr lang="en-GB" dirty="0"/>
          </a:p>
          <a:p>
            <a:endParaRPr lang="en-GB" sz="2200" dirty="0"/>
          </a:p>
          <a:p>
            <a:r>
              <a:rPr lang="en-GB" sz="2200" dirty="0"/>
              <a:t>Education Day</a:t>
            </a:r>
          </a:p>
          <a:p>
            <a:r>
              <a:rPr lang="en-GB" sz="2200" dirty="0"/>
              <a:t>Thursday 9</a:t>
            </a:r>
            <a:r>
              <a:rPr lang="en-GB" sz="2200" baseline="30000" dirty="0"/>
              <a:t>th </a:t>
            </a:r>
            <a:r>
              <a:rPr lang="en-GB" sz="2200" dirty="0"/>
              <a:t>May 2019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D1C0E-4B6A-4BF0-8D0C-CC35556F1A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5" y="231554"/>
            <a:ext cx="3163908" cy="1145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C2D49-27F1-42FE-8413-67467DB49297}"/>
              </a:ext>
            </a:extLst>
          </p:cNvPr>
          <p:cNvSpPr txBox="1"/>
          <p:nvPr/>
        </p:nvSpPr>
        <p:spPr>
          <a:xfrm>
            <a:off x="1669732" y="4402775"/>
            <a:ext cx="885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baseline="30000" dirty="0">
                <a:latin typeface="Lucida Fax" panose="02060602050505020204" pitchFamily="18" charset="0"/>
              </a:rPr>
              <a:t>a </a:t>
            </a:r>
            <a:r>
              <a:rPr lang="en-GB" sz="1400" i="1" dirty="0">
                <a:latin typeface="Lucida Fax" panose="02060602050505020204" pitchFamily="18" charset="0"/>
              </a:rPr>
              <a:t>Centre for Higher Education Research and Scholarship, </a:t>
            </a:r>
            <a:r>
              <a:rPr lang="en-GB" sz="1400" i="1" baseline="30000" dirty="0">
                <a:latin typeface="Lucida Fax" panose="02060602050505020204" pitchFamily="18" charset="0"/>
              </a:rPr>
              <a:t>b </a:t>
            </a:r>
            <a:r>
              <a:rPr lang="en-GB" sz="1400" i="1" dirty="0">
                <a:latin typeface="Lucida Fax" panose="02060602050505020204" pitchFamily="18" charset="0"/>
              </a:rPr>
              <a:t>Department of Chemical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36201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F0417C3-DAC2-442A-BA22-B87657A5B4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08B8F-6E3E-47B9-9146-5EAAFE27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82396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ucida Fax" panose="02060602050505020204" pitchFamily="18" charset="0"/>
              </a:rPr>
              <a:t>These aspects make student-staff partnership work and plus…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B21D4-D656-4DD5-AC8A-69A02BA79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740" y="2078831"/>
            <a:ext cx="6102560" cy="324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14C1A4-4368-47FE-A1E8-E5C5385AC670}"/>
              </a:ext>
            </a:extLst>
          </p:cNvPr>
          <p:cNvSpPr/>
          <p:nvPr/>
        </p:nvSpPr>
        <p:spPr>
          <a:xfrm>
            <a:off x="1917700" y="1982788"/>
            <a:ext cx="2044700" cy="19034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D7FA40-F7AD-4ECC-9962-305AB6862944}"/>
              </a:ext>
            </a:extLst>
          </p:cNvPr>
          <p:cNvSpPr/>
          <p:nvPr/>
        </p:nvSpPr>
        <p:spPr>
          <a:xfrm>
            <a:off x="1765300" y="4376737"/>
            <a:ext cx="2044700" cy="1903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Bringing in various skills &amp; personality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A946A2-2E94-4DE7-BDD3-7FA73C615769}"/>
              </a:ext>
            </a:extLst>
          </p:cNvPr>
          <p:cNvCxnSpPr>
            <a:cxnSpLocks/>
          </p:cNvCxnSpPr>
          <p:nvPr/>
        </p:nvCxnSpPr>
        <p:spPr>
          <a:xfrm>
            <a:off x="3962400" y="3088481"/>
            <a:ext cx="3430859" cy="178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BC48C9-4238-4B82-AEA0-861E3C4BE038}"/>
              </a:ext>
            </a:extLst>
          </p:cNvPr>
          <p:cNvCxnSpPr>
            <a:cxnSpLocks/>
          </p:cNvCxnSpPr>
          <p:nvPr/>
        </p:nvCxnSpPr>
        <p:spPr>
          <a:xfrm flipV="1">
            <a:off x="3810000" y="4129882"/>
            <a:ext cx="3460595" cy="1036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912D3-8668-46F9-A948-CA366B40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using a computer&#10;&#10;Description generated with high confidence">
            <a:extLst>
              <a:ext uri="{FF2B5EF4-FFF2-40B4-BE49-F238E27FC236}">
                <a16:creationId xmlns:a16="http://schemas.microsoft.com/office/drawing/2014/main" id="{70FA96AD-C720-4754-BB8A-CC9508BBF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115"/>
          <a:stretch/>
        </p:blipFill>
        <p:spPr>
          <a:xfrm>
            <a:off x="7150324" y="-168317"/>
            <a:ext cx="5194791" cy="326249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1" name="Content Placeholder 2" descr="A picture containing cake, stationary, writing implement, toy&#10;&#10;Description generated with very high confidence">
            <a:extLst>
              <a:ext uri="{FF2B5EF4-FFF2-40B4-BE49-F238E27FC236}">
                <a16:creationId xmlns:a16="http://schemas.microsoft.com/office/drawing/2014/main" id="{3FF59F58-E412-4E8C-B061-25D9E52BB4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/>
          <a:stretch/>
        </p:blipFill>
        <p:spPr>
          <a:xfrm>
            <a:off x="7156836" y="2487168"/>
            <a:ext cx="5196707" cy="3497346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7" y="456597"/>
            <a:ext cx="5981700" cy="1405656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Lucida Fax" panose="02060602050505020204" pitchFamily="18" charset="0"/>
              </a:rPr>
              <a:t>From students’ reflections: What does student-staff partnership mean to us now?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90F24F-6CA9-4A57-9AD1-6FF1D394C1E1}"/>
              </a:ext>
            </a:extLst>
          </p:cNvPr>
          <p:cNvSpPr/>
          <p:nvPr/>
        </p:nvSpPr>
        <p:spPr>
          <a:xfrm>
            <a:off x="351124" y="3429000"/>
            <a:ext cx="645458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“One of the reasons this project has been enjoyable is because I received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great support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guidance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from the supervisors and peers, and they have made the meetings very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transparent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with a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friendly environment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From student partner A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)*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310B31-2A44-4923-8839-22EDB85EA8D6}"/>
              </a:ext>
            </a:extLst>
          </p:cNvPr>
          <p:cNvSpPr/>
          <p:nvPr/>
        </p:nvSpPr>
        <p:spPr>
          <a:xfrm>
            <a:off x="351124" y="4735567"/>
            <a:ext cx="645458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“… partnership benefits hugely from the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differences between people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, in terms of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skills and personality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. That this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difference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is actually something to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celebrate, use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thrive on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in the sense that it enables understanding and respect of something a single person would have otherwise never seen” (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From student partner C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7FCDEB-9A48-439B-B5D8-7BF40CC1E7BC}"/>
              </a:ext>
            </a:extLst>
          </p:cNvPr>
          <p:cNvSpPr/>
          <p:nvPr/>
        </p:nvSpPr>
        <p:spPr>
          <a:xfrm>
            <a:off x="351124" y="2091397"/>
            <a:ext cx="6454588" cy="10772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“… 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something new I would like to add is </a:t>
            </a:r>
            <a:r>
              <a:rPr lang="en-GB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system 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because I </a:t>
            </a:r>
            <a:r>
              <a:rPr lang="en-GB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feel comfortable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lang="en-GB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raising any queries 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have and my team is always </a:t>
            </a:r>
            <a:r>
              <a:rPr lang="en-GB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and receptive 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tries their best to </a:t>
            </a:r>
            <a:r>
              <a:rPr lang="en-GB" sz="16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help</a:t>
            </a:r>
            <a:r>
              <a:rPr lang="en-GB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 with my doubts.”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From student partner B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6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12C94-B82B-496F-8274-FB8E1577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813" y="819312"/>
            <a:ext cx="5291663" cy="893763"/>
          </a:xfrm>
        </p:spPr>
        <p:txBody>
          <a:bodyPr anchor="b">
            <a:normAutofit/>
          </a:bodyPr>
          <a:lstStyle/>
          <a:p>
            <a:r>
              <a:rPr lang="en-GB" sz="2400" b="1" dirty="0">
                <a:latin typeface="Lucida Fax" panose="02060602050505020204" pitchFamily="18" charset="0"/>
              </a:rPr>
              <a:t>Fostering an inclusive learning environment</a:t>
            </a:r>
          </a:p>
        </p:txBody>
      </p:sp>
      <p:pic>
        <p:nvPicPr>
          <p:cNvPr id="36" name="Content Placeholder 2">
            <a:extLst>
              <a:ext uri="{FF2B5EF4-FFF2-40B4-BE49-F238E27FC236}">
                <a16:creationId xmlns:a16="http://schemas.microsoft.com/office/drawing/2014/main" id="{E2041CD9-C56B-4CF4-B33E-284C7D7DF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r="20361" b="-2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8FCAD3B3-1425-45CE-9BDB-2B28884E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475" y="2244617"/>
            <a:ext cx="4877194" cy="32006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“I felt like there was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 very clear end goal</a:t>
            </a:r>
            <a:r>
              <a:rPr lang="en-GB" sz="1800" dirty="0"/>
              <a:t>…</a:t>
            </a:r>
            <a:r>
              <a:rPr lang="en-GB" sz="1800" b="1" dirty="0"/>
              <a:t>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that the path to achieving that goal had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 structured overarching framework</a:t>
            </a:r>
            <a:r>
              <a:rPr lang="en-GB" sz="1800" dirty="0"/>
              <a:t>…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but asked about our ideas and opinions and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made decisions as a group on how to move forward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 These decisions were also adjusted as we all learned things through our early experiences. I think the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flexibility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to do this, and the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respect that was shown for all our ideas is amazing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  <a:t>(Reflection from student partner D)* </a:t>
            </a:r>
          </a:p>
          <a:p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E987F-C348-4907-92D1-882AB438738B}"/>
              </a:ext>
            </a:extLst>
          </p:cNvPr>
          <p:cNvSpPr/>
          <p:nvPr/>
        </p:nvSpPr>
        <p:spPr>
          <a:xfrm>
            <a:off x="4203700" y="6494461"/>
            <a:ext cx="17107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Lucida Fax" panose="02060602050505020204" pitchFamily="18" charset="0"/>
              </a:rPr>
              <a:t>Ellevate Network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0D81F-8F35-4E3B-8393-469340D3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214"/>
            <a:ext cx="10515600" cy="1325563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Lucida Fax" panose="02060602050505020204" pitchFamily="18" charset="0"/>
              </a:rPr>
              <a:t>Curriculum Development Partnership</a:t>
            </a:r>
            <a:br>
              <a:rPr lang="en-GB" sz="2600" b="1" dirty="0">
                <a:latin typeface="Lucida Fax" panose="02060602050505020204" pitchFamily="18" charset="0"/>
              </a:rPr>
            </a:br>
            <a:r>
              <a:rPr lang="en-GB" sz="2600" b="1" dirty="0">
                <a:latin typeface="Lucida Fax" panose="02060602050505020204" pitchFamily="18" charset="0"/>
              </a:rPr>
              <a:t>(Example of a negotiated project)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641F-E523-4436-813A-11980BD7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19" y="2508192"/>
            <a:ext cx="8853081" cy="405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As part of the curriculum review and redesign process, attempts are being made to introduce interactive pedagogies into the classroom:</a:t>
            </a:r>
          </a:p>
          <a:p>
            <a:r>
              <a:rPr lang="en-GB" sz="2200" dirty="0"/>
              <a:t>1st year chemistry module in chemical engineering</a:t>
            </a:r>
          </a:p>
          <a:p>
            <a:r>
              <a:rPr lang="en-GB" sz="2200" dirty="0"/>
              <a:t>Emphasis on conceptual learning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GB" sz="2200" dirty="0"/>
              <a:t>concept mapping, crossword puzzles, gaming app, Mentimeter</a:t>
            </a:r>
          </a:p>
          <a:p>
            <a:r>
              <a:rPr lang="en-GB" sz="2200" dirty="0"/>
              <a:t>Action research aimed at further development of an interactive teaching-learning environment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5C9979-2C15-4B53-BFE8-00F531897554}"/>
              </a:ext>
            </a:extLst>
          </p:cNvPr>
          <p:cNvSpPr/>
          <p:nvPr/>
        </p:nvSpPr>
        <p:spPr>
          <a:xfrm>
            <a:off x="9757128" y="1098526"/>
            <a:ext cx="1149570" cy="112093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34724-EE33-4BED-9DE5-914FD576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9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E8461C-EE46-4F4D-882E-E62082314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5138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F09A76-76D1-4608-8DCE-37FED117B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b="11468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D9203A-4369-4D36-A293-E2FE7C65B7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42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99FC1-21AB-4FE8-B5C6-9ECF6FE4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681"/>
            <a:ext cx="508804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Lucida Fax" panose="02060602050505020204" pitchFamily="18" charset="0"/>
              </a:rPr>
              <a:t>Student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77C7-D965-4FF0-98DC-82B96690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48" y="1826856"/>
            <a:ext cx="6265758" cy="4561243"/>
          </a:xfrm>
        </p:spPr>
        <p:txBody>
          <a:bodyPr>
            <a:noAutofit/>
          </a:bodyPr>
          <a:lstStyle/>
          <a:p>
            <a:pPr marL="0" indent="0">
              <a:buClr>
                <a:srgbClr val="464977"/>
              </a:buClr>
              <a:buNone/>
            </a:pPr>
            <a:r>
              <a:rPr lang="en-GB" sz="2000" b="1" dirty="0">
                <a:solidFill>
                  <a:srgbClr val="000000"/>
                </a:solidFill>
              </a:rPr>
              <a:t>First year students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Design questions for gaming app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Evaluate the functionality of the app 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Generate ideas around the use of posters in assessment  </a:t>
            </a:r>
          </a:p>
          <a:p>
            <a:pPr marL="0" indent="0">
              <a:buClr>
                <a:srgbClr val="464977"/>
              </a:buClr>
              <a:buNone/>
            </a:pPr>
            <a:endParaRPr lang="en-GB" sz="500" b="1" dirty="0">
              <a:solidFill>
                <a:srgbClr val="000000"/>
              </a:solidFill>
            </a:endParaRPr>
          </a:p>
          <a:p>
            <a:pPr marL="0" indent="0">
              <a:buClr>
                <a:srgbClr val="464977"/>
              </a:buClr>
              <a:buNone/>
            </a:pPr>
            <a:r>
              <a:rPr lang="en-GB" sz="2000" b="1" dirty="0">
                <a:solidFill>
                  <a:srgbClr val="000000"/>
                </a:solidFill>
              </a:rPr>
              <a:t>Final year student 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Develop an appropriate research question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Carry out data collection and preliminary analysis of data </a:t>
            </a:r>
          </a:p>
          <a:p>
            <a:pPr marL="342900" indent="-342900">
              <a:buClr>
                <a:srgbClr val="464977"/>
              </a:buClr>
            </a:pPr>
            <a:r>
              <a:rPr lang="en-GB" sz="2000" dirty="0">
                <a:solidFill>
                  <a:srgbClr val="000000"/>
                </a:solidFill>
              </a:rPr>
              <a:t>Produce the 1</a:t>
            </a:r>
            <a:r>
              <a:rPr lang="en-GB" sz="2000" baseline="30000" dirty="0">
                <a:solidFill>
                  <a:srgbClr val="000000"/>
                </a:solidFill>
              </a:rPr>
              <a:t>st</a:t>
            </a:r>
            <a:r>
              <a:rPr lang="en-GB" sz="2000" dirty="0">
                <a:solidFill>
                  <a:srgbClr val="000000"/>
                </a:solidFill>
              </a:rPr>
              <a:t> draft of the report</a:t>
            </a:r>
          </a:p>
          <a:p>
            <a:pPr lvl="1">
              <a:buClr>
                <a:srgbClr val="464977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Focus on recommendations and future developments</a:t>
            </a:r>
          </a:p>
          <a:p>
            <a:pPr marL="0" indent="0">
              <a:buClr>
                <a:srgbClr val="464977"/>
              </a:buClr>
              <a:buNone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464977"/>
              </a:buClr>
            </a:pP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D1302-5B57-45A6-9F27-22CC568DA6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D345D-7E06-400E-BB14-D5B49BB9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5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1F407-4726-4E11-BB22-520FE062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9864"/>
            <a:ext cx="5777104" cy="1454051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Lucida Fax" panose="02060602050505020204" pitchFamily="18" charset="0"/>
              </a:rPr>
              <a:t>Students working in partnership with staff and their peers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54589"/>
              </p:ext>
            </p:extLst>
          </p:nvPr>
        </p:nvGraphicFramePr>
        <p:xfrm>
          <a:off x="879099" y="1998180"/>
          <a:ext cx="10582658" cy="412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8165">
                  <a:extLst>
                    <a:ext uri="{9D8B030D-6E8A-4147-A177-3AD203B41FA5}">
                      <a16:colId xmlns:a16="http://schemas.microsoft.com/office/drawing/2014/main" val="757267616"/>
                    </a:ext>
                  </a:extLst>
                </a:gridCol>
                <a:gridCol w="3740178">
                  <a:extLst>
                    <a:ext uri="{9D8B030D-6E8A-4147-A177-3AD203B41FA5}">
                      <a16:colId xmlns:a16="http://schemas.microsoft.com/office/drawing/2014/main" val="2590231789"/>
                    </a:ext>
                  </a:extLst>
                </a:gridCol>
                <a:gridCol w="5684315">
                  <a:extLst>
                    <a:ext uri="{9D8B030D-6E8A-4147-A177-3AD203B41FA5}">
                      <a16:colId xmlns:a16="http://schemas.microsoft.com/office/drawing/2014/main" val="2729669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Situation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0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GB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</a:t>
                      </a: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Reticent about putting forward ideas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Difficult to establish how much students 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understand about what is required and how ready they are to do the work – careful scaffolding needed </a:t>
                      </a:r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4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did not wish to meet collectively and regularly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Peer support and students’ capacity to form friendships is limited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7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Deadlines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continually shifted as students found it difficult to manage workload </a:t>
                      </a:r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Deliverables not met in a reasonable time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period </a:t>
                      </a:r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0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n-GB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 about conducting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educational research based on engineering training </a:t>
                      </a:r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 asks closed questions – support around methodological approach required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8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Found</a:t>
                      </a:r>
                      <a:r>
                        <a:rPr lang="en-GB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it difficult to analyse data </a:t>
                      </a:r>
                      <a:endParaRPr lang="en-GB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Simplistic data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657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CEDEF-B6BF-4309-96EB-C447CECC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3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642257"/>
            <a:ext cx="10515600" cy="894150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Lucida Fax" panose="02060602050505020204" pitchFamily="18" charset="0"/>
              </a:rPr>
              <a:t>Independent Learning Partnership</a:t>
            </a:r>
            <a:br>
              <a:rPr lang="en-GB" sz="2600" dirty="0">
                <a:latin typeface="Lucida Fax" panose="02060602050505020204" pitchFamily="18" charset="0"/>
              </a:rPr>
            </a:br>
            <a:endParaRPr lang="en-GB" sz="2600" dirty="0">
              <a:latin typeface="Lucida Fax" panose="0206060205050502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641F-E523-4436-813A-11980BD7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2536371"/>
            <a:ext cx="7151913" cy="40821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Partnerships: </a:t>
            </a:r>
            <a:r>
              <a:rPr lang="en-GB" sz="2000" b="1" dirty="0"/>
              <a:t>as a means of continuing and supporting independent learning</a:t>
            </a:r>
          </a:p>
          <a:p>
            <a:pPr>
              <a:lnSpc>
                <a:spcPct val="100000"/>
              </a:lnSpc>
            </a:pPr>
            <a:endParaRPr lang="en-GB" sz="1000" b="1" dirty="0"/>
          </a:p>
          <a:p>
            <a:pPr lvl="1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dirty="0"/>
              <a:t>Guided independent learning (GIL):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GB" sz="1500" dirty="0"/>
              <a:t>involvement of others to shape the learning situation (e.g. individual study, homework, problem sheets)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endParaRPr lang="en-GB" sz="800" dirty="0"/>
          </a:p>
          <a:p>
            <a:pPr lvl="1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800" dirty="0"/>
              <a:t>Unguided independent learning (UIL):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GB" sz="1500" dirty="0"/>
              <a:t>learning situations where the learner pursues knowledge without direct or implicit instruction (Cukurova et al., 2018)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GB" sz="1500" dirty="0"/>
              <a:t>personal projects that are aligned with the curriculum but are not rooted in their assessment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lvl="2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DB1693-A70A-45BA-8651-DE7CEBC3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57FC-7BB8-4060-B556-B9015F2558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15612" y="1690688"/>
            <a:ext cx="4084502" cy="4665662"/>
            <a:chOff x="7715612" y="1690688"/>
            <a:chExt cx="3889170" cy="4481512"/>
          </a:xfrm>
          <a:solidFill>
            <a:schemeClr val="accent6">
              <a:lumMod val="50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7746475" y="1690688"/>
              <a:ext cx="3858307" cy="4481512"/>
              <a:chOff x="7578695" y="1576941"/>
              <a:chExt cx="4023755" cy="5072234"/>
            </a:xfrm>
            <a:grpFill/>
          </p:grpSpPr>
          <p:grpSp>
            <p:nvGrpSpPr>
              <p:cNvPr id="2" name="Group 1"/>
              <p:cNvGrpSpPr/>
              <p:nvPr/>
            </p:nvGrpSpPr>
            <p:grpSpPr>
              <a:xfrm>
                <a:off x="7578695" y="1576941"/>
                <a:ext cx="4023755" cy="5072234"/>
                <a:chOff x="7863175" y="1495661"/>
                <a:chExt cx="4023755" cy="5072234"/>
              </a:xfrm>
              <a:grpFill/>
            </p:grpSpPr>
            <p:pic>
              <p:nvPicPr>
                <p:cNvPr id="1026" name="Picture 2" descr="Image result for stock pictures students teaching staf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9688" y="1495661"/>
                  <a:ext cx="3237242" cy="2020817"/>
                </a:xfrm>
                <a:prstGeom prst="rect">
                  <a:avLst/>
                </a:prstGeom>
                <a:grpFill/>
                <a:extLst/>
              </p:spPr>
            </p:pic>
            <p:pic>
              <p:nvPicPr>
                <p:cNvPr id="1028" name="Picture 4" descr="Related imag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63175" y="3096562"/>
                  <a:ext cx="2726425" cy="1823297"/>
                </a:xfrm>
                <a:prstGeom prst="rect">
                  <a:avLst/>
                </a:prstGeom>
                <a:grpFill/>
                <a:extLst/>
              </p:spPr>
            </p:pic>
            <p:pic>
              <p:nvPicPr>
                <p:cNvPr id="1030" name="Picture 6" descr="Image result for stock pictures students teaching staff worksho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9687" y="4413657"/>
                  <a:ext cx="3237242" cy="2154238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3" name="Rectangle 2"/>
              <p:cNvSpPr/>
              <p:nvPr/>
            </p:nvSpPr>
            <p:spPr>
              <a:xfrm>
                <a:off x="10441348" y="3716874"/>
                <a:ext cx="1161101" cy="665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78695" y="5143042"/>
                <a:ext cx="698839" cy="1506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715612" y="1690688"/>
              <a:ext cx="670105" cy="12785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74080" y="1686945"/>
            <a:ext cx="646067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Student-initiated partnerships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staff-initiated partnerships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D78C-4B86-44E2-81EF-B392E014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2" y="1513114"/>
            <a:ext cx="5095448" cy="52083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200" dirty="0"/>
              <a:t>We examine the experiences of two engineering students: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GB" sz="1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/>
              <a:t>who have created a student-led maker space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/>
              <a:t>based on interdisciplinary collaboration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GB" sz="1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/>
              <a:t>to develop a working prototype of a 3D printed modular separation column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/>
              <a:t>to see “</a:t>
            </a:r>
            <a:r>
              <a:rPr lang="en-GB" sz="1800" i="1" dirty="0"/>
              <a:t>how the theory they had been taught could be transformed practically</a:t>
            </a:r>
            <a:r>
              <a:rPr lang="en-GB" sz="1800" dirty="0"/>
              <a:t>” (from Student A)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GB" sz="1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/>
              <a:t>good example of an UIL type of activity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GB" sz="1500" dirty="0"/>
          </a:p>
        </p:txBody>
      </p:sp>
      <p:pic>
        <p:nvPicPr>
          <p:cNvPr id="5" name="Picture 4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7E5BF687-380A-423E-8C72-206F2930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86"/>
          <a:stretch/>
        </p:blipFill>
        <p:spPr>
          <a:xfrm>
            <a:off x="5638146" y="907173"/>
            <a:ext cx="6553854" cy="595082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9DC94-E698-4F65-92F3-A6E2265E75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B1FCE-4228-4725-8BE4-FB664AD4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57FC-7BB8-4060-B556-B9015F2558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146" y="0"/>
            <a:ext cx="655385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Student partners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Nikolaos Kalogeropoulos and Pierre Walker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Staff support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Colin Hale, Andrew Macey and Umang Shah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4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27E4DE-265A-466B-8B66-F25FB41AC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40239"/>
              </p:ext>
            </p:extLst>
          </p:nvPr>
        </p:nvGraphicFramePr>
        <p:xfrm>
          <a:off x="6140450" y="1863726"/>
          <a:ext cx="5232400" cy="36353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678988925"/>
                    </a:ext>
                  </a:extLst>
                </a:gridCol>
              </a:tblGrid>
              <a:tr h="44118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Levels of support required</a:t>
                      </a:r>
                      <a:endParaRPr lang="en-GB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66755"/>
                  </a:ext>
                </a:extLst>
              </a:tr>
              <a:tr h="319419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This </a:t>
                      </a:r>
                      <a:r>
                        <a:rPr lang="en-GB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project </a:t>
                      </a: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required:</a:t>
                      </a:r>
                    </a:p>
                    <a:p>
                      <a:endParaRPr lang="en-GB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academic and technical expertise to fine-tune and improve selected design variables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technical support: setting up lab space, ensuring health and safety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other</a:t>
                      </a:r>
                      <a:r>
                        <a:rPr lang="en-GB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</a:t>
                      </a: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esources and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3703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64B016-B745-430F-8345-0AD60C025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5893"/>
              </p:ext>
            </p:extLst>
          </p:nvPr>
        </p:nvGraphicFramePr>
        <p:xfrm>
          <a:off x="787400" y="1863726"/>
          <a:ext cx="5092700" cy="363537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92700">
                  <a:extLst>
                    <a:ext uri="{9D8B030D-6E8A-4147-A177-3AD203B41FA5}">
                      <a16:colId xmlns:a16="http://schemas.microsoft.com/office/drawing/2014/main" val="3059360057"/>
                    </a:ext>
                  </a:extLst>
                </a:gridCol>
              </a:tblGrid>
              <a:tr h="4458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are these kinds of project important?</a:t>
                      </a:r>
                      <a:endParaRPr lang="en-GB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62894"/>
                  </a:ext>
                </a:extLst>
              </a:tr>
              <a:tr h="31895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working on independent-learning type </a:t>
                      </a:r>
                      <a:r>
                        <a:rPr lang="en-GB" sz="200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projects</a:t>
                      </a: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their choosing:</a:t>
                      </a:r>
                    </a:p>
                    <a:p>
                      <a:pPr marL="0" indent="0">
                        <a:buNone/>
                      </a:pPr>
                      <a:endParaRPr lang="en-GB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 educationally valuable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fosters interdisciplinary collaborative learning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encourages entrepreneurship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promotes independent and life-long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7605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AFDC05C-26B6-406B-ADCA-D23CB0CF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669851"/>
            <a:ext cx="10566400" cy="1020837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Lucida Fax" panose="02060602050505020204" pitchFamily="18" charset="0"/>
              </a:rPr>
              <a:t>Rationale and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75161-E32E-46B1-88BA-DEEADB29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57FC-7BB8-4060-B556-B9015F2558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748"/>
            <a:ext cx="10515600" cy="694474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Lucida Fax" panose="02060602050505020204" pitchFamily="18" charset="0"/>
              </a:rPr>
              <a:t>What does it mean for us and what are the risks?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623E8A9-E8D7-4D36-AA76-9FC062E1F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540046"/>
              </p:ext>
            </p:extLst>
          </p:nvPr>
        </p:nvGraphicFramePr>
        <p:xfrm>
          <a:off x="571499" y="1685242"/>
          <a:ext cx="11049001" cy="460125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84704">
                  <a:extLst>
                    <a:ext uri="{9D8B030D-6E8A-4147-A177-3AD203B41FA5}">
                      <a16:colId xmlns:a16="http://schemas.microsoft.com/office/drawing/2014/main" val="643206124"/>
                    </a:ext>
                  </a:extLst>
                </a:gridCol>
                <a:gridCol w="5458069">
                  <a:extLst>
                    <a:ext uri="{9D8B030D-6E8A-4147-A177-3AD203B41FA5}">
                      <a16:colId xmlns:a16="http://schemas.microsoft.com/office/drawing/2014/main" val="2656901333"/>
                    </a:ext>
                  </a:extLst>
                </a:gridCol>
                <a:gridCol w="3106228">
                  <a:extLst>
                    <a:ext uri="{9D8B030D-6E8A-4147-A177-3AD203B41FA5}">
                      <a16:colId xmlns:a16="http://schemas.microsoft.com/office/drawing/2014/main" val="283608226"/>
                    </a:ext>
                  </a:extLst>
                </a:gridCol>
              </a:tblGrid>
              <a:tr h="388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Issues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Risks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Implications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31379"/>
                  </a:ext>
                </a:extLst>
              </a:tr>
              <a:tr h="2169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Should</a:t>
                      </a: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we embed UIL student partnerships within the curriculum?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Students pursuing UIL projects related</a:t>
                      </a: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to their </a:t>
                      </a: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achievement goal orientations.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Poor student engagement and motivation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Issues surrounding inclusivity: not all students want this kind of project nor can they perform well at it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Limited expertise</a:t>
                      </a:r>
                      <a:endParaRPr lang="en-GB" sz="17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Careful consideration of </a:t>
                      </a: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achievement goal orientations of our students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7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Design of appropriate learning outcomes,  assessment and feedback</a:t>
                      </a: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37175"/>
                  </a:ext>
                </a:extLst>
              </a:tr>
              <a:tr h="2042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How many students can we realistically support?  </a:t>
                      </a:r>
                      <a:endParaRPr lang="en-GB" sz="17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Managing a small number of student-led makerspaces is potentially easy and feasible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Scaling</a:t>
                      </a: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up </a:t>
                      </a: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will require a careful planning of resources to manage</a:t>
                      </a: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>
                        <a:buSzPct val="60000"/>
                        <a:buFont typeface="Courier New" panose="02070309020205020404" pitchFamily="49" charset="0"/>
                        <a:buNone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- Student expectations and experiences</a:t>
                      </a:r>
                    </a:p>
                    <a:p>
                      <a:pPr marL="0" indent="0">
                        <a:buSzPct val="60000"/>
                        <a:buFont typeface="Courier New" panose="02070309020205020404" pitchFamily="49" charset="0"/>
                        <a:buNone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- Staff and departmental contributions</a:t>
                      </a:r>
                      <a:endParaRPr lang="en-GB" sz="17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Academic and technical staff access, funding and laboratory scheduling</a:t>
                      </a:r>
                      <a:endParaRPr lang="en-GB" sz="17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70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Equity of resources</a:t>
                      </a:r>
                      <a:endParaRPr lang="en-GB" sz="1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5259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EABEF-78F7-4884-A557-E8DB4DC0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57FC-7BB8-4060-B556-B9015F2558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54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BA84747-AB57-4B20-8A0E-559889DAD2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2ED49-522F-45C0-8B05-67D96333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860"/>
            <a:ext cx="10515600" cy="69111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Lucida Fax" panose="02060602050505020204" pitchFamily="18" charset="0"/>
              </a:rPr>
              <a:t>Student-staff partnership in different areas of activities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561F0FF-85AE-4FDF-B016-47505D3FF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32020"/>
              </p:ext>
            </p:extLst>
          </p:nvPr>
        </p:nvGraphicFramePr>
        <p:xfrm>
          <a:off x="1206352" y="1568303"/>
          <a:ext cx="9779296" cy="368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8E8EDE8-2BE8-42BF-BF95-F09AB302E1FC}"/>
              </a:ext>
            </a:extLst>
          </p:cNvPr>
          <p:cNvSpPr/>
          <p:nvPr/>
        </p:nvSpPr>
        <p:spPr>
          <a:xfrm>
            <a:off x="1326116" y="5442689"/>
            <a:ext cx="2971800" cy="926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Rationales &amp; Methods employed for student engagement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F6D0D9-4546-49E4-BF16-D86DE482107A}"/>
              </a:ext>
            </a:extLst>
          </p:cNvPr>
          <p:cNvSpPr/>
          <p:nvPr/>
        </p:nvSpPr>
        <p:spPr>
          <a:xfrm>
            <a:off x="4610100" y="5442689"/>
            <a:ext cx="2971800" cy="92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Values of partnership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525C51-F36C-4838-8E09-0F40E91C5B07}"/>
              </a:ext>
            </a:extLst>
          </p:cNvPr>
          <p:cNvSpPr/>
          <p:nvPr/>
        </p:nvSpPr>
        <p:spPr>
          <a:xfrm>
            <a:off x="7894084" y="5442689"/>
            <a:ext cx="2971800" cy="92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Risks &amp; Vulnerabilities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889F6-EC7C-477D-A6B8-1F4216B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7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72F4-5504-48C7-8540-DF5E8BCE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04438"/>
            <a:ext cx="10515600" cy="1325563"/>
          </a:xfrm>
        </p:spPr>
        <p:txBody>
          <a:bodyPr/>
          <a:lstStyle/>
          <a:p>
            <a:r>
              <a:rPr lang="en-GB" dirty="0">
                <a:latin typeface="Lucida Fax" panose="02060602050505020204" pitchFamily="18" charset="0"/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9D6D-0016-4135-A66A-BE5C38FA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099"/>
            <a:ext cx="10515600" cy="404336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Lucida Fax" panose="02060602050505020204" pitchFamily="18" charset="0"/>
              </a:rPr>
              <a:t>Successful student-staff partnerships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7D1426-7805-44E0-A3F7-FA3D90E0D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912044"/>
              </p:ext>
            </p:extLst>
          </p:nvPr>
        </p:nvGraphicFramePr>
        <p:xfrm>
          <a:off x="838200" y="2466229"/>
          <a:ext cx="104267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8ECEB41-5865-4C22-9206-D49BFA34272D}"/>
              </a:ext>
            </a:extLst>
          </p:cNvPr>
          <p:cNvSpPr/>
          <p:nvPr/>
        </p:nvSpPr>
        <p:spPr>
          <a:xfrm>
            <a:off x="2610638" y="305966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Lucida Fax" panose="02060602050505020204" pitchFamily="18" charset="0"/>
                <a:ea typeface="Cambria" panose="02040503050406030204" pitchFamily="18" charset="0"/>
              </a:rPr>
              <a:t>require…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D7DEA-8A30-4AFA-9B9D-22A00849E550}"/>
              </a:ext>
            </a:extLst>
          </p:cNvPr>
          <p:cNvSpPr/>
          <p:nvPr/>
        </p:nvSpPr>
        <p:spPr>
          <a:xfrm>
            <a:off x="7906538" y="305966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Lucida Fax" panose="02060602050505020204" pitchFamily="18" charset="0"/>
                <a:ea typeface="Cambria" panose="02040503050406030204" pitchFamily="18" charset="0"/>
              </a:rPr>
              <a:t>lead to…</a:t>
            </a: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FE35FB1-03C7-489B-92C3-952B4706AD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95" t="15321" r="13821" b="-2"/>
          <a:stretch/>
        </p:blipFill>
        <p:spPr>
          <a:xfrm>
            <a:off x="-371869" y="0"/>
            <a:ext cx="2509037" cy="1805733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A2D61-D7C3-48BC-A434-C04681D55B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r="-4" b="-4"/>
          <a:stretch/>
        </p:blipFill>
        <p:spPr>
          <a:xfrm>
            <a:off x="10053494" y="-679964"/>
            <a:ext cx="2877064" cy="28770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0D22-9EFB-43D8-8AEE-51B178E6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C804D-C959-45DA-86EC-0DBA5DF399BB}"/>
              </a:ext>
            </a:extLst>
          </p:cNvPr>
          <p:cNvSpPr/>
          <p:nvPr/>
        </p:nvSpPr>
        <p:spPr>
          <a:xfrm>
            <a:off x="280345" y="3167390"/>
            <a:ext cx="1182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Lucida Fax" panose="02060602050505020204" pitchFamily="18" charset="0"/>
                <a:ea typeface="Cambria" panose="02040503050406030204" pitchFamily="18" charset="0"/>
              </a:rPr>
              <a:t>Risk as a space for learning and innovation. No risk, no gain.</a:t>
            </a:r>
            <a:endParaRPr lang="da-DK" sz="2800" b="1" dirty="0">
              <a:solidFill>
                <a:srgbClr val="000000"/>
              </a:solidFill>
              <a:latin typeface="Lucida Fax" panose="0206060205050502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886E2-4689-49BE-9A1A-6ED54673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641F-E523-4436-813A-11980BD7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1800" dirty="0" err="1"/>
              <a:t>Bovill</a:t>
            </a:r>
            <a:r>
              <a:rPr lang="en-GB" sz="1800" dirty="0"/>
              <a:t>, C., Cook-Sather, A., </a:t>
            </a:r>
            <a:r>
              <a:rPr lang="en-GB" sz="1800" dirty="0" err="1"/>
              <a:t>Felten</a:t>
            </a:r>
            <a:r>
              <a:rPr lang="en-GB" sz="1800" dirty="0"/>
              <a:t>, P., Millard, L. and Moore-Cherry, N., 2016. Addressing potential challenges in co-creating learning and teaching: Overcoming resistance, navigating institutional norms and ensuring inclusivity in student–staff partnerships. </a:t>
            </a:r>
            <a:r>
              <a:rPr lang="en-GB" sz="1800" i="1" dirty="0"/>
              <a:t>Higher Education</a:t>
            </a:r>
            <a:r>
              <a:rPr lang="en-GB" sz="1800" dirty="0"/>
              <a:t>, </a:t>
            </a:r>
            <a:r>
              <a:rPr lang="en-GB" sz="1800" i="1" dirty="0"/>
              <a:t>71</a:t>
            </a:r>
            <a:r>
              <a:rPr lang="en-GB" sz="1800" dirty="0"/>
              <a:t>(2), pp.195-208.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Cook-Sather, A., </a:t>
            </a:r>
            <a:r>
              <a:rPr lang="en-GB" sz="1800" dirty="0" err="1"/>
              <a:t>Bovill</a:t>
            </a:r>
            <a:r>
              <a:rPr lang="en-GB" sz="1800" dirty="0"/>
              <a:t>, C., and </a:t>
            </a:r>
            <a:r>
              <a:rPr lang="en-GB" sz="1800" dirty="0" err="1"/>
              <a:t>Felten</a:t>
            </a:r>
            <a:r>
              <a:rPr lang="en-GB" sz="1800" dirty="0"/>
              <a:t>, P., 2014. </a:t>
            </a:r>
            <a:r>
              <a:rPr lang="en-GB" sz="1800" i="1" dirty="0"/>
              <a:t>Engaging students as partners in learning and teaching: A guide for faculty</a:t>
            </a:r>
            <a:r>
              <a:rPr lang="en-GB" sz="1800" dirty="0"/>
              <a:t>. San Francisco: Jossey-Bass.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Cukurova, M., Bennett, J. and Abrahams, I., 2018. Students’ knowledge acquisition and ability to apply knowledge into different science contexts in two different independent learning settings. </a:t>
            </a:r>
            <a:r>
              <a:rPr lang="en-GB" sz="1800" i="1" dirty="0"/>
              <a:t>Research in Science &amp; Technological Education</a:t>
            </a:r>
            <a:r>
              <a:rPr lang="en-GB" sz="1800" dirty="0"/>
              <a:t>, </a:t>
            </a:r>
            <a:r>
              <a:rPr lang="en-GB" sz="1800" i="1" dirty="0"/>
              <a:t>36</a:t>
            </a:r>
            <a:r>
              <a:rPr lang="en-GB" sz="1800" dirty="0"/>
              <a:t>(1), pp.17-34.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Hancock, J. and </a:t>
            </a:r>
            <a:r>
              <a:rPr lang="en-GB" sz="1800" dirty="0" err="1"/>
              <a:t>Lubicz-Nawrocka</a:t>
            </a:r>
            <a:r>
              <a:rPr lang="en-GB" sz="1800" dirty="0"/>
              <a:t>, T., 2018. Creating Spaces: Embracing Risk and Partnership in Higher Education. </a:t>
            </a:r>
            <a:r>
              <a:rPr lang="en-GB" sz="1800" i="1" dirty="0"/>
              <a:t>Teaching and Learning Together in Higher Education</a:t>
            </a:r>
            <a:r>
              <a:rPr lang="en-GB" sz="1800" dirty="0"/>
              <a:t>, </a:t>
            </a:r>
            <a:r>
              <a:rPr lang="en-GB" sz="1800" i="1" dirty="0"/>
              <a:t>1</a:t>
            </a:r>
            <a:r>
              <a:rPr lang="en-GB" sz="1800" dirty="0"/>
              <a:t>(24), </a:t>
            </a:r>
            <a:r>
              <a:rPr lang="en-GB" sz="1800" dirty="0">
                <a:hlinkClick r:id="rId4"/>
              </a:rPr>
              <a:t>https://repository.brynmawr.edu/tlthe/vol1/iss24/5</a:t>
            </a: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Healey, M., Flint, A., and Harrington, K., 2014. </a:t>
            </a:r>
            <a:r>
              <a:rPr lang="en-GB" sz="1800" i="1" dirty="0"/>
              <a:t>Engagement through partnership: students as partners in learning and teaching in higher education</a:t>
            </a:r>
            <a:r>
              <a:rPr lang="en-GB" sz="1800" dirty="0"/>
              <a:t>. York, UK: The Higher Education Academy.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Healey, M., Flint, A., and Harrington, K., 2016. Students as partners: Reflections on a conceptual model. </a:t>
            </a:r>
            <a:r>
              <a:rPr lang="en-GB" sz="1800" i="1" dirty="0"/>
              <a:t>Teaching and Learning Inquiry</a:t>
            </a:r>
            <a:r>
              <a:rPr lang="en-GB" sz="1800" dirty="0"/>
              <a:t>, </a:t>
            </a:r>
            <a:r>
              <a:rPr lang="en-GB" sz="1800" i="1" dirty="0"/>
              <a:t>4</a:t>
            </a:r>
            <a:r>
              <a:rPr lang="en-GB" sz="1800" dirty="0"/>
              <a:t>(2). </a:t>
            </a:r>
            <a:r>
              <a:rPr lang="en-GB" sz="1800" dirty="0">
                <a:hlinkClick r:id="rId5"/>
              </a:rPr>
              <a:t>http://dx.doi.org/10.20343/teachlearninqu.4.2.3</a:t>
            </a: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Marquis, E., </a:t>
            </a:r>
            <a:r>
              <a:rPr lang="en-GB" sz="1800" dirty="0" err="1"/>
              <a:t>Guitman</a:t>
            </a:r>
            <a:r>
              <a:rPr lang="en-GB" sz="1800" dirty="0"/>
              <a:t>, R., Black, C., Healey, M., Matthews, K.E. and </a:t>
            </a:r>
            <a:r>
              <a:rPr lang="en-GB" sz="1800" dirty="0" err="1"/>
              <a:t>Dvorakova</a:t>
            </a:r>
            <a:r>
              <a:rPr lang="en-GB" sz="1800" dirty="0"/>
              <a:t>, L.S., 2019. Growing partnership communities: What experiences of an international institute suggest about developing student-staff partnership in higher education. </a:t>
            </a:r>
            <a:r>
              <a:rPr lang="en-GB" sz="1800" i="1" dirty="0"/>
              <a:t>Innovations in Education and Teaching International</a:t>
            </a:r>
            <a:r>
              <a:rPr lang="en-GB" sz="1800" dirty="0"/>
              <a:t>, </a:t>
            </a:r>
            <a:r>
              <a:rPr lang="en-GB" sz="1800" i="1" dirty="0"/>
              <a:t>56</a:t>
            </a:r>
            <a:r>
              <a:rPr lang="en-GB" sz="1800" dirty="0"/>
              <a:t>(2), pp.184-194.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AD017-FC93-4FDF-8AC9-B5D23EA0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72E28-CB3D-4B79-90F8-95489C3B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81" y="2939093"/>
            <a:ext cx="4805996" cy="979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000000"/>
                </a:solidFill>
              </a:rPr>
              <a:t>Any questions?</a:t>
            </a:r>
          </a:p>
        </p:txBody>
      </p:sp>
      <p:sp>
        <p:nvSpPr>
          <p:cNvPr id="8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Image result for partnership word cloud">
            <a:extLst>
              <a:ext uri="{FF2B5EF4-FFF2-40B4-BE49-F238E27FC236}">
                <a16:creationId xmlns:a16="http://schemas.microsoft.com/office/drawing/2014/main" id="{761E3840-EE58-4351-ACF0-9CA7983C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9" y="2450044"/>
            <a:ext cx="4660067" cy="29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33A21-72F4-4B5A-9550-D044DA455A97}"/>
              </a:ext>
            </a:extLst>
          </p:cNvPr>
          <p:cNvSpPr/>
          <p:nvPr/>
        </p:nvSpPr>
        <p:spPr>
          <a:xfrm>
            <a:off x="329939" y="4326613"/>
            <a:ext cx="5918608" cy="141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Lucida Fax" panose="02060602050505020204" pitchFamily="18" charset="0"/>
              </a:rPr>
              <a:t>Dr Tiffany Chiu </a:t>
            </a:r>
            <a:r>
              <a:rPr lang="en-GB" sz="2000" dirty="0">
                <a:latin typeface="Lucida Fax" panose="02060602050505020204" pitchFamily="18" charset="0"/>
                <a:hlinkClick r:id="rId5"/>
              </a:rPr>
              <a:t>t.chiu@imperial.ac.uk</a:t>
            </a:r>
            <a:endParaRPr lang="en-GB" sz="2000" dirty="0"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Lucida Fax" panose="02060602050505020204" pitchFamily="18" charset="0"/>
              </a:rPr>
              <a:t>Dr Deesha Chadha </a:t>
            </a:r>
            <a:r>
              <a:rPr lang="en-GB" sz="2000" dirty="0">
                <a:latin typeface="Lucida Fax" panose="02060602050505020204" pitchFamily="18" charset="0"/>
                <a:hlinkClick r:id="rId6"/>
              </a:rPr>
              <a:t>d.chadha@imperial.ac.uk</a:t>
            </a:r>
            <a:endParaRPr lang="en-GB" sz="2000" dirty="0"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Lucida Fax" panose="02060602050505020204" pitchFamily="18" charset="0"/>
              </a:rPr>
              <a:t>Ms </a:t>
            </a:r>
            <a:r>
              <a:rPr lang="pl-PL" sz="2000" dirty="0">
                <a:latin typeface="Lucida Fax" panose="02060602050505020204" pitchFamily="18" charset="0"/>
              </a:rPr>
              <a:t>Marsha</a:t>
            </a:r>
            <a:r>
              <a:rPr lang="en-GB" sz="2000" dirty="0">
                <a:latin typeface="Lucida Fax" panose="02060602050505020204" pitchFamily="18" charset="0"/>
              </a:rPr>
              <a:t> </a:t>
            </a:r>
            <a:r>
              <a:rPr lang="pl-PL" sz="2000" dirty="0">
                <a:latin typeface="Lucida Fax" panose="02060602050505020204" pitchFamily="18" charset="0"/>
              </a:rPr>
              <a:t>Maraj </a:t>
            </a:r>
            <a:r>
              <a:rPr lang="pl-PL" sz="2000" dirty="0">
                <a:latin typeface="Lucida Fax" panose="02060602050505020204" pitchFamily="18" charset="0"/>
                <a:hlinkClick r:id="rId7"/>
              </a:rPr>
              <a:t>m.maraj@imperial.ac.uk</a:t>
            </a:r>
            <a:endParaRPr lang="en-GB" sz="2000" dirty="0">
              <a:latin typeface="Lucida Fax" panose="02060602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CFDDB-F97E-4E3E-82E4-7B336BBE01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99DA1-8C39-4FD2-B1BE-18FAA6F1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409" y="794273"/>
            <a:ext cx="5156200" cy="1454051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Lucida Fax" panose="02060602050505020204" pitchFamily="18" charset="0"/>
              </a:rPr>
              <a:t>Educational </a:t>
            </a:r>
            <a:r>
              <a:rPr lang="en-GB" sz="2400" dirty="0">
                <a:latin typeface="Lucida Fax" panose="02060602050505020204" pitchFamily="18" charset="0"/>
              </a:rPr>
              <a:t>R</a:t>
            </a:r>
            <a:r>
              <a:rPr lang="en-GB" sz="2400" b="1" dirty="0">
                <a:latin typeface="Lucida Fax" panose="02060602050505020204" pitchFamily="18" charset="0"/>
              </a:rPr>
              <a:t>esearch Partnership</a:t>
            </a:r>
            <a:br>
              <a:rPr lang="en-GB" sz="2400" b="1" dirty="0">
                <a:latin typeface="Lucida Fax" panose="02060602050505020204" pitchFamily="18" charset="0"/>
              </a:rPr>
            </a:br>
            <a:r>
              <a:rPr lang="en-GB" sz="2400" b="1" dirty="0">
                <a:latin typeface="Lucida Fax" panose="02060602050505020204" pitchFamily="18" charset="0"/>
              </a:rPr>
              <a:t>(Focus </a:t>
            </a:r>
            <a:r>
              <a:rPr lang="en-GB" sz="2400" dirty="0">
                <a:latin typeface="Lucida Fax" panose="02060602050505020204" pitchFamily="18" charset="0"/>
              </a:rPr>
              <a:t>and</a:t>
            </a:r>
            <a:r>
              <a:rPr lang="en-GB" sz="2400" b="1" dirty="0">
                <a:latin typeface="Lucida Fax" panose="02060602050505020204" pitchFamily="18" charset="0"/>
              </a:rPr>
              <a:t> </a:t>
            </a:r>
            <a:r>
              <a:rPr lang="en-GB" sz="2400" dirty="0">
                <a:latin typeface="Lucida Fax" panose="02060602050505020204" pitchFamily="18" charset="0"/>
              </a:rPr>
              <a:t>r</a:t>
            </a:r>
            <a:r>
              <a:rPr lang="en-GB" sz="2400" b="1" dirty="0">
                <a:latin typeface="Lucida Fax" panose="02060602050505020204" pitchFamily="18" charset="0"/>
              </a:rPr>
              <a:t>ationale)</a:t>
            </a: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641F-E523-4436-813A-11980BD7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409" y="2164162"/>
            <a:ext cx="5156200" cy="336444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Educational research project: </a:t>
            </a:r>
            <a:r>
              <a:rPr lang="en-GB" sz="2000" dirty="0">
                <a:solidFill>
                  <a:srgbClr val="000000"/>
                </a:solidFill>
              </a:rPr>
              <a:t>explores views and expectations of what it means to be a university student (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idealstudent.org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Challenges of the transition </a:t>
            </a:r>
            <a:r>
              <a:rPr lang="en-GB" sz="2000" dirty="0">
                <a:solidFill>
                  <a:srgbClr val="000000"/>
                </a:solidFill>
              </a:rPr>
              <a:t>from school to university; expectations of university students are not always made transparent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rgbClr val="000000"/>
                </a:solidFill>
              </a:rPr>
              <a:t>Enhancement of scholarship and interdisciplinary skills </a:t>
            </a:r>
            <a:r>
              <a:rPr lang="en-GB" sz="2000" dirty="0">
                <a:solidFill>
                  <a:srgbClr val="000000"/>
                </a:solidFill>
              </a:rPr>
              <a:t>through a research partnership with students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1328C9-F82D-4CBB-BAE2-1D7234E08950}"/>
              </a:ext>
            </a:extLst>
          </p:cNvPr>
          <p:cNvSpPr/>
          <p:nvPr/>
        </p:nvSpPr>
        <p:spPr>
          <a:xfrm>
            <a:off x="5738507" y="955604"/>
            <a:ext cx="1074392" cy="1047227"/>
          </a:xfrm>
          <a:prstGeom prst="ellipse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F3F08-5537-4E9B-82A6-2A3FF149A68C}"/>
              </a:ext>
            </a:extLst>
          </p:cNvPr>
          <p:cNvSpPr txBox="1"/>
          <p:nvPr/>
        </p:nvSpPr>
        <p:spPr>
          <a:xfrm>
            <a:off x="166641" y="2164162"/>
            <a:ext cx="48911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Project Team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Dr Tiffany Chiu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(Project Lead)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Dr Magda Charalambous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(Co-investigator)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Dana Chow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(Student research partner)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Nadia Gjerdingen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(Student research partner)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Shiyao Ke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(Student research partner)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Maja Wojtynska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(Student research partner)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F4583-FDAB-43DC-84A0-55C4A509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0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3FABB-E462-4C07-A03E-4333D4EC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Lucida Fax" panose="02060602050505020204" pitchFamily="18" charset="0"/>
                <a:ea typeface="+mj-ea"/>
              </a:rPr>
              <a:t>In the very first meeting…</a:t>
            </a: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450DE15-8CDD-4534-A605-00A9DF34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81" y="1915333"/>
            <a:ext cx="7846038" cy="417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08F10-ECB8-446F-8395-0F5D8EE2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C857FC-7BB8-4060-B556-B9015F2558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4DA941CC-C236-42FC-B819-7BDF7E8DE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b="8000"/>
          <a:stretch/>
        </p:blipFill>
        <p:spPr>
          <a:xfrm>
            <a:off x="-1" y="10"/>
            <a:ext cx="12192001" cy="4000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68111"/>
            <a:ext cx="4648200" cy="1509931"/>
          </a:xfrm>
        </p:spPr>
        <p:txBody>
          <a:bodyPr>
            <a:normAutofit/>
          </a:bodyPr>
          <a:lstStyle/>
          <a:p>
            <a:r>
              <a:rPr lang="en-GB" sz="2800" b="1" dirty="0"/>
              <a:t>Project set-up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E641F-E523-4436-813A-11980BD7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9" y="4216753"/>
            <a:ext cx="6972300" cy="2412645"/>
          </a:xfrm>
        </p:spPr>
        <p:txBody>
          <a:bodyPr anchor="ctr">
            <a:noAutofit/>
          </a:bodyPr>
          <a:lstStyle/>
          <a:p>
            <a:r>
              <a:rPr lang="en-GB" sz="2000" b="1" dirty="0">
                <a:solidFill>
                  <a:srgbClr val="CC0000"/>
                </a:solidFill>
              </a:rPr>
              <a:t>MS Teams space (blended with formal &amp; informal): </a:t>
            </a:r>
            <a:r>
              <a:rPr lang="en-GB" sz="2000" dirty="0"/>
              <a:t>Our main channel for constant communication, group/individual instant chat, files &amp; thoughts sharing, research data collection &amp; analysis track, and team meeting minutes repository.</a:t>
            </a:r>
          </a:p>
          <a:p>
            <a:r>
              <a:rPr lang="en-GB" sz="2000" b="1" dirty="0">
                <a:solidFill>
                  <a:srgbClr val="CC0000"/>
                </a:solidFill>
              </a:rPr>
              <a:t>Everything in one place: </a:t>
            </a:r>
            <a:r>
              <a:rPr lang="en-GB" sz="2000" dirty="0"/>
              <a:t>Avoid logging into different platforms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B42FB8-97F5-4BA8-B692-2EAEEF6F860D}"/>
              </a:ext>
            </a:extLst>
          </p:cNvPr>
          <p:cNvSpPr/>
          <p:nvPr/>
        </p:nvSpPr>
        <p:spPr>
          <a:xfrm>
            <a:off x="8009445" y="3613685"/>
            <a:ext cx="35189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Microsoft Skype for Business, Office365 and Teams specialists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5E3E4-74A2-48EF-B45A-8073CB2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4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439F-8122-4F62-850F-9B98E6450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37867-962C-42F3-B90D-23BC80BC4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9EFFB9-BBC0-4574-BB86-C4E90946A66E}"/>
                  </a:ext>
                </a:extLst>
              </p14:cNvPr>
              <p14:cNvContentPartPr/>
              <p14:nvPr/>
            </p14:nvContentPartPr>
            <p14:xfrm>
              <a:off x="3581360" y="1218600"/>
              <a:ext cx="811440" cy="1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9EFFB9-BBC0-4574-BB86-C4E90946A6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9720" y="1074600"/>
                <a:ext cx="955080" cy="3056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2762717-B332-4D4E-9778-F13F4FC10994}"/>
              </a:ext>
            </a:extLst>
          </p:cNvPr>
          <p:cNvSpPr/>
          <p:nvPr/>
        </p:nvSpPr>
        <p:spPr>
          <a:xfrm>
            <a:off x="0" y="990600"/>
            <a:ext cx="609600" cy="593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5DDD94-EEFB-4E64-B62B-6CCC1776035C}"/>
              </a:ext>
            </a:extLst>
          </p:cNvPr>
          <p:cNvSpPr/>
          <p:nvPr/>
        </p:nvSpPr>
        <p:spPr>
          <a:xfrm>
            <a:off x="0" y="1624668"/>
            <a:ext cx="609600" cy="5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16B44-BB8D-4D76-9596-9C55E6B7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8F144A-2997-48AC-B814-60C3D28D0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CF107C-1DBD-4A9C-80BE-0E8875478309}"/>
                  </a:ext>
                </a:extLst>
              </p14:cNvPr>
              <p14:cNvContentPartPr/>
              <p14:nvPr/>
            </p14:nvContentPartPr>
            <p14:xfrm>
              <a:off x="4863540" y="1180660"/>
              <a:ext cx="3175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CF107C-1DBD-4A9C-80BE-0E8875478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1540" y="1036660"/>
                <a:ext cx="46116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520A4-5FDF-43ED-89CB-0FABA243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86AC655-591F-4477-829D-D82EC8648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BE2557-4404-4A51-92A6-DDAEED5AC167}"/>
                  </a:ext>
                </a:extLst>
              </p14:cNvPr>
              <p14:cNvContentPartPr/>
              <p14:nvPr/>
            </p14:nvContentPartPr>
            <p14:xfrm>
              <a:off x="4584180" y="1205860"/>
              <a:ext cx="175248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BE2557-4404-4A51-92A6-DDAEED5AC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2180" y="1061860"/>
                <a:ext cx="1896120" cy="302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C4D0F4B-565C-4EAC-AEEA-6FE29EFB74FD}"/>
              </a:ext>
            </a:extLst>
          </p:cNvPr>
          <p:cNvSpPr/>
          <p:nvPr/>
        </p:nvSpPr>
        <p:spPr>
          <a:xfrm>
            <a:off x="603398" y="3609459"/>
            <a:ext cx="2882900" cy="26797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Embedded OneNote online</a:t>
            </a: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Safe space for critical reflection on research experience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3F26B4-DD4E-4B83-888C-2546D5FB277C}"/>
              </a:ext>
            </a:extLst>
          </p:cNvPr>
          <p:cNvCxnSpPr>
            <a:cxnSpLocks/>
          </p:cNvCxnSpPr>
          <p:nvPr/>
        </p:nvCxnSpPr>
        <p:spPr>
          <a:xfrm flipV="1">
            <a:off x="3460898" y="3990459"/>
            <a:ext cx="965200" cy="59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75385-05D6-4E7C-AD3C-8EB61B6A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4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FD9A7-6C03-4FC9-9DDC-38A9A9E7A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214720"/>
            <a:ext cx="2158409" cy="781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F0824-6E48-4FE6-8CC7-4100AEE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5495"/>
          </a:xfrm>
        </p:spPr>
        <p:txBody>
          <a:bodyPr>
            <a:normAutofit/>
          </a:bodyPr>
          <a:lstStyle/>
          <a:p>
            <a:r>
              <a:rPr lang="en-GB" b="1" dirty="0">
                <a:latin typeface="Lucida Fax" panose="02060602050505020204" pitchFamily="18" charset="0"/>
              </a:rPr>
              <a:t>Ambivalence: Risks? Benefits?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50E703-44C1-40BF-A0D7-8C7C2E96E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76726"/>
              </p:ext>
            </p:extLst>
          </p:nvPr>
        </p:nvGraphicFramePr>
        <p:xfrm>
          <a:off x="1743092" y="996214"/>
          <a:ext cx="11214100" cy="552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Image result for flip a coin">
            <a:extLst>
              <a:ext uri="{FF2B5EF4-FFF2-40B4-BE49-F238E27FC236}">
                <a16:creationId xmlns:a16="http://schemas.microsoft.com/office/drawing/2014/main" id="{8E2E67F1-25E9-4D60-AD97-623F1AD1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990226"/>
            <a:ext cx="2289209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A5ECC-CF7C-4BCB-B884-A71965545B12}"/>
              </a:ext>
            </a:extLst>
          </p:cNvPr>
          <p:cNvSpPr txBox="1"/>
          <p:nvPr/>
        </p:nvSpPr>
        <p:spPr>
          <a:xfrm>
            <a:off x="2064425" y="4881882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  <a:latin typeface="Lucida Fax" panose="02060602050505020204" pitchFamily="18" charset="0"/>
              </a:rPr>
              <a:t>By GIPHY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66BEC-D0FB-4ADD-94DA-18090BA9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57FC-7BB8-4060-B556-B9015F2558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1458</Words>
  <Application>Microsoft Office PowerPoint</Application>
  <PresentationFormat>Widescreen</PresentationFormat>
  <Paragraphs>218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Candara</vt:lpstr>
      <vt:lpstr>Courier New</vt:lpstr>
      <vt:lpstr>Gill Sans MT</vt:lpstr>
      <vt:lpstr>Lucida Fax</vt:lpstr>
      <vt:lpstr>Wingdings</vt:lpstr>
      <vt:lpstr>Office Theme</vt:lpstr>
      <vt:lpstr>Embracing Risk as a Space for Learning: Student-staff Partnership</vt:lpstr>
      <vt:lpstr>Student-staff partnership in different areas of activities</vt:lpstr>
      <vt:lpstr>Educational Research Partnership (Focus and rationale)</vt:lpstr>
      <vt:lpstr>In the very first meeting…</vt:lpstr>
      <vt:lpstr>Project set-up</vt:lpstr>
      <vt:lpstr>PowerPoint Presentation</vt:lpstr>
      <vt:lpstr>PowerPoint Presentation</vt:lpstr>
      <vt:lpstr>PowerPoint Presentation</vt:lpstr>
      <vt:lpstr>Ambivalence: Risks? Benefits?</vt:lpstr>
      <vt:lpstr>These aspects make student-staff partnership work and plus…</vt:lpstr>
      <vt:lpstr>From students’ reflections: What does student-staff partnership mean to us now?</vt:lpstr>
      <vt:lpstr>Fostering an inclusive learning environment</vt:lpstr>
      <vt:lpstr>Curriculum Development Partnership (Example of a negotiated project)</vt:lpstr>
      <vt:lpstr>Student partners</vt:lpstr>
      <vt:lpstr>Students working in partnership with staff and their peers</vt:lpstr>
      <vt:lpstr>Independent Learning Partnership </vt:lpstr>
      <vt:lpstr>PowerPoint Presentation</vt:lpstr>
      <vt:lpstr>Rationale and support</vt:lpstr>
      <vt:lpstr>What does it mean for us and what are the risks?</vt:lpstr>
      <vt:lpstr>Concluding remarks</vt:lpstr>
      <vt:lpstr>PowerPoint Presentation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Risk as a Space for Learning: Student-staff Partnership</dc:title>
  <dc:creator>Chiu, Tiffany</dc:creator>
  <cp:lastModifiedBy>Chiu, Tiffany</cp:lastModifiedBy>
  <cp:revision>17</cp:revision>
  <dcterms:created xsi:type="dcterms:W3CDTF">2019-05-06T12:43:45Z</dcterms:created>
  <dcterms:modified xsi:type="dcterms:W3CDTF">2019-05-09T08:24:35Z</dcterms:modified>
</cp:coreProperties>
</file>