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  <p:sldMasterId id="2147483663" r:id="rId2"/>
  </p:sldMasterIdLst>
  <p:notesMasterIdLst>
    <p:notesMasterId r:id="rId45"/>
  </p:notesMasterIdLst>
  <p:handoutMasterIdLst>
    <p:handoutMasterId r:id="rId46"/>
  </p:handoutMasterIdLst>
  <p:sldIdLst>
    <p:sldId id="410" r:id="rId3"/>
    <p:sldId id="315" r:id="rId4"/>
    <p:sldId id="414" r:id="rId5"/>
    <p:sldId id="449" r:id="rId6"/>
    <p:sldId id="412" r:id="rId7"/>
    <p:sldId id="411" r:id="rId8"/>
    <p:sldId id="418" r:id="rId9"/>
    <p:sldId id="413" r:id="rId10"/>
    <p:sldId id="447" r:id="rId11"/>
    <p:sldId id="417" r:id="rId12"/>
    <p:sldId id="415" r:id="rId13"/>
    <p:sldId id="419" r:id="rId14"/>
    <p:sldId id="420" r:id="rId15"/>
    <p:sldId id="259" r:id="rId16"/>
    <p:sldId id="422" r:id="rId17"/>
    <p:sldId id="423" r:id="rId18"/>
    <p:sldId id="430" r:id="rId19"/>
    <p:sldId id="431" r:id="rId20"/>
    <p:sldId id="432" r:id="rId21"/>
    <p:sldId id="424" r:id="rId22"/>
    <p:sldId id="433" r:id="rId23"/>
    <p:sldId id="434" r:id="rId24"/>
    <p:sldId id="435" r:id="rId25"/>
    <p:sldId id="436" r:id="rId26"/>
    <p:sldId id="437" r:id="rId27"/>
    <p:sldId id="438" r:id="rId28"/>
    <p:sldId id="439" r:id="rId29"/>
    <p:sldId id="440" r:id="rId30"/>
    <p:sldId id="442" r:id="rId31"/>
    <p:sldId id="443" r:id="rId32"/>
    <p:sldId id="444" r:id="rId33"/>
    <p:sldId id="445" r:id="rId34"/>
    <p:sldId id="446" r:id="rId35"/>
    <p:sldId id="425" r:id="rId36"/>
    <p:sldId id="448" r:id="rId37"/>
    <p:sldId id="343" r:id="rId38"/>
    <p:sldId id="426" r:id="rId39"/>
    <p:sldId id="427" r:id="rId40"/>
    <p:sldId id="323" r:id="rId41"/>
    <p:sldId id="429" r:id="rId42"/>
    <p:sldId id="351" r:id="rId43"/>
    <p:sldId id="295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amille" id="{94BACAB5-CAEC-4506-9769-1E0AAE15C4E4}">
          <p14:sldIdLst>
            <p14:sldId id="410"/>
            <p14:sldId id="315"/>
            <p14:sldId id="414"/>
            <p14:sldId id="449"/>
          </p14:sldIdLst>
        </p14:section>
        <p14:section name="Martyn" id="{1B93AB15-CFD4-4FAD-8181-75230E3C32F8}">
          <p14:sldIdLst>
            <p14:sldId id="412"/>
            <p14:sldId id="411"/>
            <p14:sldId id="418"/>
            <p14:sldId id="413"/>
            <p14:sldId id="447"/>
            <p14:sldId id="417"/>
          </p14:sldIdLst>
        </p14:section>
        <p14:section name="Camille" id="{AB9B64DB-BB8D-4259-8CC5-7D9D88D6CC39}">
          <p14:sldIdLst>
            <p14:sldId id="415"/>
            <p14:sldId id="419"/>
            <p14:sldId id="420"/>
            <p14:sldId id="259"/>
            <p14:sldId id="422"/>
          </p14:sldIdLst>
        </p14:section>
        <p14:section name="Robert" id="{5DF47351-6F82-4CBC-8F07-B7E1545CD89D}">
          <p14:sldIdLst>
            <p14:sldId id="423"/>
            <p14:sldId id="430"/>
            <p14:sldId id="431"/>
            <p14:sldId id="432"/>
          </p14:sldIdLst>
        </p14:section>
        <p14:section name="Eliel and Julianne" id="{D0DDE930-FD77-423A-B834-F58B49218D53}">
          <p14:sldIdLst>
            <p14:sldId id="424"/>
            <p14:sldId id="433"/>
            <p14:sldId id="434"/>
            <p14:sldId id="435"/>
            <p14:sldId id="436"/>
            <p14:sldId id="437"/>
            <p14:sldId id="438"/>
            <p14:sldId id="439"/>
            <p14:sldId id="440"/>
            <p14:sldId id="442"/>
            <p14:sldId id="443"/>
            <p14:sldId id="444"/>
            <p14:sldId id="445"/>
            <p14:sldId id="446"/>
            <p14:sldId id="425"/>
            <p14:sldId id="448"/>
          </p14:sldIdLst>
        </p14:section>
        <p14:section name="CHERS" id="{DA98CA00-F44F-4F70-8BB1-BBD293E66C76}">
          <p14:sldIdLst>
            <p14:sldId id="343"/>
            <p14:sldId id="426"/>
            <p14:sldId id="427"/>
            <p14:sldId id="323"/>
            <p14:sldId id="429"/>
            <p14:sldId id="351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9D9D"/>
    <a:srgbClr val="003E74"/>
    <a:srgbClr val="0085CA"/>
    <a:srgbClr val="0025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96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9" d="100"/>
          <a:sy n="109" d="100"/>
        </p:scale>
        <p:origin x="-253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b="1" dirty="0">
                <a:solidFill>
                  <a:srgbClr val="003E74"/>
                </a:solidFill>
              </a:rPr>
              <a:t>Name of presentation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0EE2D-335A-3546-9D75-E17F32E16FE9}" type="datetime3">
              <a:rPr lang="en-GB" smtClean="0">
                <a:solidFill>
                  <a:srgbClr val="003E74"/>
                </a:solidFill>
              </a:rPr>
              <a:t>1 November, 2019</a:t>
            </a:fld>
            <a:endParaRPr lang="en-US" dirty="0">
              <a:solidFill>
                <a:srgbClr val="003E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49037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>
                <a:solidFill>
                  <a:srgbClr val="003E74"/>
                </a:solidFill>
              </a:defRPr>
            </a:lvl1pPr>
          </a:lstStyle>
          <a:p>
            <a:r>
              <a:rPr lang="en-US" dirty="0"/>
              <a:t>Name of presentation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003E74"/>
                </a:solidFill>
              </a:defRPr>
            </a:lvl1pPr>
          </a:lstStyle>
          <a:p>
            <a:fld id="{8D35C32B-10D1-1447-A35B-280119DE9D12}" type="datetime3">
              <a:rPr lang="en-GB" smtClean="0"/>
              <a:pPr/>
              <a:t>1 November, 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65648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1228" indent="-2841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1206" indent="-226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8323" indent="-226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5439" indent="-226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2556" indent="-226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69673" indent="-226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6790" indent="-226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3907" indent="-226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DD46A91-64F6-49CE-B13F-3E7CC9E644CB}" type="slidenum">
              <a:rPr lang="da-DK" altLang="en-US" smtClean="0"/>
              <a:pPr eaLnBrk="1" hangingPunct="1">
                <a:spcBef>
                  <a:spcPct val="0"/>
                </a:spcBef>
              </a:pPr>
              <a:t>42</a:t>
            </a:fld>
            <a:endParaRPr lang="da-DK" alt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368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942832"/>
            <a:ext cx="6400800" cy="604513"/>
          </a:xfrm>
        </p:spPr>
        <p:txBody>
          <a:bodyPr/>
          <a:lstStyle>
            <a:lvl1pPr marL="0" indent="0" algn="l">
              <a:buNone/>
              <a:defRPr sz="280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96689"/>
            <a:ext cx="8229600" cy="1143000"/>
          </a:xfrm>
        </p:spPr>
        <p:txBody>
          <a:bodyPr/>
          <a:lstStyle>
            <a:lvl1pPr algn="l">
              <a:defRPr sz="5000" b="0">
                <a:solidFill>
                  <a:srgbClr val="003E7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 txBox="1">
            <a:spLocks/>
          </p:cNvSpPr>
          <p:nvPr userDrawn="1"/>
        </p:nvSpPr>
        <p:spPr>
          <a:xfrm>
            <a:off x="6340639" y="800593"/>
            <a:ext cx="2346162" cy="257244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None/>
              <a:defRPr sz="1200" b="0" kern="1200" baseline="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273580"/>
            <a:ext cx="6400800" cy="339811"/>
          </a:xfrm>
        </p:spPr>
        <p:txBody>
          <a:bodyPr/>
          <a:lstStyle>
            <a:lvl1pPr marL="0" indent="0" algn="l">
              <a:buNone/>
              <a:defRPr sz="1200" baseline="0">
                <a:solidFill>
                  <a:srgbClr val="9D9D9D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/>
              <a:t>Click to edit author name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37180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11/1/2019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752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3F61A00-DBE2-4297-8160-F2FE130ABF19}" type="datetimeFigureOut">
              <a:rPr lang="en-GB" smtClean="0"/>
              <a:pPr/>
              <a:t>01/11/2019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BA803B-26EC-471C-B84D-3AA39E981A4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3598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E4CF-BFB0-47B1-B102-976F73FF69A8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9763E-7B7A-44A7-8E82-6EBFFAB2B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161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E4CF-BFB0-47B1-B102-976F73FF69A8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9763E-7B7A-44A7-8E82-6EBFFAB2B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635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E4CF-BFB0-47B1-B102-976F73FF69A8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9763E-7B7A-44A7-8E82-6EBFFAB2B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255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E4CF-BFB0-47B1-B102-976F73FF69A8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9763E-7B7A-44A7-8E82-6EBFFAB2B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48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E4CF-BFB0-47B1-B102-976F73FF69A8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9763E-7B7A-44A7-8E82-6EBFFAB2B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048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E4CF-BFB0-47B1-B102-976F73FF69A8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9763E-7B7A-44A7-8E82-6EBFFAB2B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3649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E4CF-BFB0-47B1-B102-976F73FF69A8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9763E-7B7A-44A7-8E82-6EBFFAB2B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536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E4CF-BFB0-47B1-B102-976F73FF69A8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9763E-7B7A-44A7-8E82-6EBFFAB2B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8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245089"/>
            <a:ext cx="3601176" cy="797761"/>
          </a:xfrm>
        </p:spPr>
        <p:txBody>
          <a:bodyPr/>
          <a:lstStyle>
            <a:lvl1pPr marL="0" indent="0" algn="l">
              <a:buNone/>
              <a:defRPr sz="280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Title 12"/>
          <p:cNvSpPr>
            <a:spLocks noGrp="1"/>
          </p:cNvSpPr>
          <p:nvPr>
            <p:ph type="title"/>
          </p:nvPr>
        </p:nvSpPr>
        <p:spPr>
          <a:xfrm>
            <a:off x="457200" y="1545982"/>
            <a:ext cx="3601176" cy="2153335"/>
          </a:xfrm>
        </p:spPr>
        <p:txBody>
          <a:bodyPr/>
          <a:lstStyle>
            <a:lvl1pPr>
              <a:defRPr sz="5000" b="0">
                <a:solidFill>
                  <a:srgbClr val="003E7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522041"/>
            <a:ext cx="3601176" cy="339811"/>
          </a:xfrm>
        </p:spPr>
        <p:txBody>
          <a:bodyPr/>
          <a:lstStyle>
            <a:lvl1pPr marL="0" indent="0" algn="l">
              <a:buNone/>
              <a:defRPr sz="1200" baseline="0">
                <a:solidFill>
                  <a:srgbClr val="9D9D9D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/>
              <a:t>Click to edit author name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756151" y="1546225"/>
            <a:ext cx="3930650" cy="4316413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372030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E4CF-BFB0-47B1-B102-976F73FF69A8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9763E-7B7A-44A7-8E82-6EBFFAB2B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103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E4CF-BFB0-47B1-B102-976F73FF69A8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9763E-7B7A-44A7-8E82-6EBFFAB2B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341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E4CF-BFB0-47B1-B102-976F73FF69A8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9763E-7B7A-44A7-8E82-6EBFFAB2B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85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entre for Higher Education Research and Scholarship -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12000" y="2365200"/>
            <a:ext cx="5940000" cy="110160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1" i="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Title first line</a:t>
            </a:r>
            <a:br>
              <a:rPr lang="en-GB" dirty="0"/>
            </a:br>
            <a:r>
              <a:rPr lang="en-GB" dirty="0"/>
              <a:t>Title second line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12000" y="3466800"/>
            <a:ext cx="5940425" cy="338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="1" i="0"/>
            </a:lvl1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3757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entre for Higher Education Research and Scholarship -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348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one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 sz="1200"/>
            </a:lvl3pPr>
            <a:lvl4pPr>
              <a:buClr>
                <a:srgbClr val="0085CA"/>
              </a:buClr>
              <a:defRPr sz="1200"/>
            </a:lvl4pPr>
            <a:lvl5pPr>
              <a:buClr>
                <a:srgbClr val="0085CA"/>
              </a:buClr>
              <a:defRPr sz="1200">
                <a:latin typeface="+mn-lt"/>
              </a:defRPr>
            </a:lvl5pPr>
            <a:lvl6pPr marL="2286000" indent="0">
              <a:buNone/>
              <a:defRPr sz="1400" baseline="0">
                <a:latin typeface="+mn-lt"/>
              </a:defRPr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569259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57199" y="2346581"/>
            <a:ext cx="3950877" cy="3644104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4735923" y="2346581"/>
            <a:ext cx="3950878" cy="3644104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2622752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with quo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57199" y="2346581"/>
            <a:ext cx="3950877" cy="3644104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487908"/>
            <a:ext cx="8229600" cy="50755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735923" y="2346581"/>
            <a:ext cx="3950878" cy="2797494"/>
          </a:xfrm>
        </p:spPr>
        <p:txBody>
          <a:bodyPr/>
          <a:lstStyle>
            <a:lvl1pPr marL="0" indent="0">
              <a:buClr>
                <a:srgbClr val="0085CA"/>
              </a:buClr>
              <a:buNone/>
              <a:defRPr sz="2800" b="0" i="1" baseline="0">
                <a:solidFill>
                  <a:srgbClr val="003E74"/>
                </a:solidFill>
              </a:defRPr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 dirty="0"/>
              <a:t>“Click to add a quote”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735513" y="5346526"/>
            <a:ext cx="3951287" cy="64416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 sz="1200" baseline="0">
                <a:solidFill>
                  <a:srgbClr val="0085C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/>
            </a:pPr>
            <a:r>
              <a:rPr lang="en-GB" dirty="0"/>
              <a:t>Click to add quote attribution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3128024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 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57199" y="2346581"/>
            <a:ext cx="3950877" cy="3644104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487908"/>
            <a:ext cx="8229600" cy="50755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35513" y="2346581"/>
            <a:ext cx="3951287" cy="2788292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735513" y="5420143"/>
            <a:ext cx="3951287" cy="570541"/>
          </a:xfrm>
        </p:spPr>
        <p:txBody>
          <a:bodyPr/>
          <a:lstStyle>
            <a:lvl1pPr marL="0" indent="0">
              <a:buNone/>
              <a:defRPr sz="1000">
                <a:solidFill>
                  <a:srgbClr val="9D9D9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add caption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847259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/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487908"/>
            <a:ext cx="8229601" cy="3646965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199" y="5420143"/>
            <a:ext cx="3951287" cy="570541"/>
          </a:xfrm>
        </p:spPr>
        <p:txBody>
          <a:bodyPr/>
          <a:lstStyle>
            <a:lvl1pPr marL="0" indent="0">
              <a:buNone/>
              <a:defRPr sz="1000">
                <a:solidFill>
                  <a:srgbClr val="9D9D9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add caption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3929557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s/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487908"/>
            <a:ext cx="3951287" cy="3646965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199" y="5420143"/>
            <a:ext cx="3951287" cy="570541"/>
          </a:xfrm>
        </p:spPr>
        <p:txBody>
          <a:bodyPr/>
          <a:lstStyle>
            <a:lvl1pPr marL="0" indent="0">
              <a:buNone/>
              <a:defRPr sz="1000">
                <a:solidFill>
                  <a:srgbClr val="9D9D9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add caption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735513" y="1487908"/>
            <a:ext cx="3951287" cy="2395455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735513" y="4214645"/>
            <a:ext cx="3951287" cy="1776040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25034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406725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llege_Powerpoint_Background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46581"/>
            <a:ext cx="8229600" cy="36441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487908"/>
            <a:ext cx="8229600" cy="507556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37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2" r:id="rId4"/>
    <p:sldLayoutId id="2147483660" r:id="rId5"/>
    <p:sldLayoutId id="2147483657" r:id="rId6"/>
    <p:sldLayoutId id="2147483658" r:id="rId7"/>
    <p:sldLayoutId id="2147483659" r:id="rId8"/>
    <p:sldLayoutId id="2147483655" r:id="rId9"/>
    <p:sldLayoutId id="2147483661" r:id="rId10"/>
    <p:sldLayoutId id="2147483677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0085CA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E4CF-BFB0-47B1-B102-976F73FF69A8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9763E-7B7A-44A7-8E82-6EBFFAB2B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43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fficeforstudents.org.uk/media/20ffe802-9482-4f55-b5a0-6c18ee4e01b1/learning-gain-project-final-evaluation.pdf" TargetMode="Externa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r.cashman@imperial.ac.uk" TargetMode="Externa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perial.ac.uk/education-research/evaluation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mperial.ac.uk/education-research/evaluation/" TargetMode="Externa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imperial.ac.uk/research-and-innovation/support-for-staff/education-ethics/the-eerp-process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ficeforstudents.org.uk/media/20ffe802-9482-4f55-b5a0-6c18ee4e01b1/learning-gain-project-final-evaluation.pdf" TargetMode="External"/><Relationship Id="rId2" Type="http://schemas.openxmlformats.org/officeDocument/2006/relationships/hyperlink" Target="https://www.imperial.ac.uk/education-research/evaluation/toolkit-and-resources-for-evaluation/" TargetMode="Externa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edu@imperial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BCB07-256B-934F-BD8A-A886BB950A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D50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Evaluation and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E872C-3863-1A44-91E1-CDBB8DA6E5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12000" y="3466800"/>
            <a:ext cx="5940425" cy="432538"/>
          </a:xfrm>
        </p:spPr>
        <p:txBody>
          <a:bodyPr>
            <a:normAutofit fontScale="92500" lnSpcReduction="10000"/>
          </a:bodyPr>
          <a:lstStyle/>
          <a:p>
            <a:endParaRPr lang="en-US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CE75E-24DF-4F6E-9192-29001DB2E98F}"/>
              </a:ext>
            </a:extLst>
          </p:cNvPr>
          <p:cNvSpPr txBox="1"/>
          <p:nvPr/>
        </p:nvSpPr>
        <p:spPr>
          <a:xfrm>
            <a:off x="1703070" y="4183380"/>
            <a:ext cx="512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Prof Martyn Kingsbury</a:t>
            </a:r>
          </a:p>
          <a:p>
            <a:r>
              <a:rPr lang="en-GB" dirty="0"/>
              <a:t>Dr Camille Kandiko Howson</a:t>
            </a:r>
          </a:p>
          <a:p>
            <a:r>
              <a:rPr lang="en-GB" dirty="0"/>
              <a:t>Mr Eliel Cohen</a:t>
            </a:r>
          </a:p>
          <a:p>
            <a:r>
              <a:rPr lang="en-GB" dirty="0"/>
              <a:t>Dr Julianne Viola</a:t>
            </a:r>
          </a:p>
          <a:p>
            <a:r>
              <a:rPr lang="en-GB" dirty="0"/>
              <a:t>Mr Robert Cashman</a:t>
            </a:r>
          </a:p>
          <a:p>
            <a:r>
              <a:rPr lang="en-GB" dirty="0"/>
              <a:t>Dr Monika Pazio</a:t>
            </a:r>
          </a:p>
        </p:txBody>
      </p:sp>
    </p:spTree>
    <p:extLst>
      <p:ext uri="{BB962C8B-B14F-4D97-AF65-F5344CB8AC3E}">
        <p14:creationId xmlns:p14="http://schemas.microsoft.com/office/powerpoint/2010/main" val="1330133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1620"/>
            <a:ext cx="8229600" cy="44590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/>
              <a:t>Evaluation Tools and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54551-5115-422E-87C8-BF60543F4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534" y="2386727"/>
            <a:ext cx="5154931" cy="377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9877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48668-F166-4DD7-921A-A4467CAEA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 of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9EBE4-BE8B-4D4D-AC24-81B12B296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Existing data</a:t>
            </a:r>
          </a:p>
          <a:p>
            <a:pPr lvl="1"/>
            <a:r>
              <a:rPr lang="en-GB" sz="2400" dirty="0"/>
              <a:t>Historical comparison</a:t>
            </a:r>
          </a:p>
          <a:p>
            <a:pPr lvl="1"/>
            <a:r>
              <a:rPr lang="en-GB" sz="2400" dirty="0"/>
              <a:t>Challenge of isolating cause and effect</a:t>
            </a:r>
          </a:p>
          <a:p>
            <a:pPr lvl="1"/>
            <a:endParaRPr lang="en-GB" sz="2400" dirty="0"/>
          </a:p>
          <a:p>
            <a:r>
              <a:rPr lang="en-GB" sz="2400" dirty="0"/>
              <a:t>New data</a:t>
            </a:r>
          </a:p>
          <a:p>
            <a:pPr lvl="1"/>
            <a:r>
              <a:rPr lang="en-GB" sz="2400" dirty="0"/>
              <a:t>Sampling / Census</a:t>
            </a:r>
          </a:p>
          <a:p>
            <a:pPr lvl="1"/>
            <a:r>
              <a:rPr lang="en-GB" sz="2400" dirty="0"/>
              <a:t>Qualitative / Quantitative</a:t>
            </a:r>
          </a:p>
          <a:p>
            <a:pPr lvl="1"/>
            <a:r>
              <a:rPr lang="en-GB" sz="2400" dirty="0"/>
              <a:t>Direct / Proxy measures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BDBF6-8E8D-4357-B19B-288760992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6FD1-53CE-43D6-8BA0-093BD9B988D3}" type="datetime1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21F5E-CA19-43D2-92C0-62E536FD0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2F37D-982E-48DE-952B-F13BE3AEC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927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8EC30-4BF0-4C68-8D31-83C6FDBBA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FE4CE-73D8-4412-A57F-505F5D82800F}" type="datetime1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45302-DC9C-4D11-8DCE-FF44779F5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16EBF-47A0-4031-BCFE-13A622A50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3B708DF-8095-49EA-B1F3-53D7AF7A17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113361"/>
              </p:ext>
            </p:extLst>
          </p:nvPr>
        </p:nvGraphicFramePr>
        <p:xfrm>
          <a:off x="280930" y="1076821"/>
          <a:ext cx="8587648" cy="5561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382">
                  <a:extLst>
                    <a:ext uri="{9D8B030D-6E8A-4147-A177-3AD203B41FA5}">
                      <a16:colId xmlns:a16="http://schemas.microsoft.com/office/drawing/2014/main" val="3919269547"/>
                    </a:ext>
                  </a:extLst>
                </a:gridCol>
                <a:gridCol w="7478266">
                  <a:extLst>
                    <a:ext uri="{9D8B030D-6E8A-4147-A177-3AD203B41FA5}">
                      <a16:colId xmlns:a16="http://schemas.microsoft.com/office/drawing/2014/main" val="1418275281"/>
                    </a:ext>
                  </a:extLst>
                </a:gridCol>
              </a:tblGrid>
              <a:tr h="330670">
                <a:tc>
                  <a:txBody>
                    <a:bodyPr/>
                    <a:lstStyle/>
                    <a:p>
                      <a:r>
                        <a:rPr lang="en-GB" sz="1400" dirty="0"/>
                        <a:t>15 Depts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Curriculum Review Evaluation Plans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04054"/>
                  </a:ext>
                </a:extLst>
              </a:tr>
              <a:tr h="576826">
                <a:tc>
                  <a:txBody>
                    <a:bodyPr/>
                    <a:lstStyle/>
                    <a:p>
                      <a:r>
                        <a:rPr lang="en-GB" sz="18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use SOLE data and feedback</a:t>
                      </a:r>
                    </a:p>
                    <a:p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614891"/>
                  </a:ext>
                </a:extLst>
              </a:tr>
              <a:tr h="576826">
                <a:tc>
                  <a:txBody>
                    <a:bodyPr/>
                    <a:lstStyle/>
                    <a:p>
                      <a:r>
                        <a:rPr lang="en-GB" sz="18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engage with Student Representatives</a:t>
                      </a:r>
                    </a:p>
                    <a:p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399115"/>
                  </a:ext>
                </a:extLst>
              </a:tr>
              <a:tr h="576826">
                <a:tc>
                  <a:txBody>
                    <a:bodyPr/>
                    <a:lstStyle/>
                    <a:p>
                      <a:r>
                        <a:rPr lang="en-GB" sz="18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analyse exam scores and other marks</a:t>
                      </a:r>
                    </a:p>
                    <a:p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470990"/>
                  </a:ext>
                </a:extLst>
              </a:tr>
              <a:tr h="562139">
                <a:tc>
                  <a:txBody>
                    <a:bodyPr/>
                    <a:lstStyle/>
                    <a:p>
                      <a:r>
                        <a:rPr lang="en-GB" sz="18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draw on informal feedback</a:t>
                      </a:r>
                    </a:p>
                    <a:p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079314"/>
                  </a:ext>
                </a:extLst>
              </a:tr>
              <a:tr h="576826">
                <a:tc>
                  <a:txBody>
                    <a:bodyPr/>
                    <a:lstStyle/>
                    <a:p>
                      <a:r>
                        <a:rPr lang="en-GB" sz="1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look at NSS data and comments</a:t>
                      </a:r>
                    </a:p>
                    <a:p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242604"/>
                  </a:ext>
                </a:extLst>
              </a:tr>
              <a:tr h="576826">
                <a:tc>
                  <a:txBody>
                    <a:bodyPr/>
                    <a:lstStyle/>
                    <a:p>
                      <a:r>
                        <a:rPr lang="en-GB" sz="1800" dirty="0"/>
                        <a:t>4</a:t>
                      </a:r>
                    </a:p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measure improved well-being</a:t>
                      </a:r>
                    </a:p>
                    <a:p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292042"/>
                  </a:ext>
                </a:extLst>
              </a:tr>
              <a:tr h="749876">
                <a:tc>
                  <a:txBody>
                    <a:bodyPr/>
                    <a:lstStyle/>
                    <a:p>
                      <a:r>
                        <a:rPr lang="en-GB" sz="1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compare attendance data (in time-tabled and co-curricular activities)</a:t>
                      </a:r>
                    </a:p>
                    <a:p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051368"/>
                  </a:ext>
                </a:extLst>
              </a:tr>
              <a:tr h="576826">
                <a:tc>
                  <a:txBody>
                    <a:bodyPr/>
                    <a:lstStyle/>
                    <a:p>
                      <a:r>
                        <a:rPr lang="en-GB" sz="1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look at data on number of resits</a:t>
                      </a:r>
                    </a:p>
                    <a:p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865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036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CF46F-1E86-4CF1-9408-30D2803CC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learning gain?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A1532-5D1A-4BA4-98DE-610999B73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2800" b="1" dirty="0"/>
          </a:p>
          <a:p>
            <a:pPr marL="400050" lvl="1" indent="0">
              <a:buNone/>
            </a:pPr>
            <a:r>
              <a:rPr lang="en-GB" sz="2800" b="1" dirty="0"/>
              <a:t>change in knowledge, skills, work-readiness and personal development, as well as enhancement of specific practices and outcomes in defined disciplinary and institutional contexts</a:t>
            </a:r>
          </a:p>
          <a:p>
            <a:pPr marL="400050" lvl="1" indent="0">
              <a:buNone/>
            </a:pPr>
            <a:endParaRPr lang="en-GB" sz="2800" b="1" dirty="0"/>
          </a:p>
          <a:p>
            <a:pPr marL="400050" lvl="1" indent="0">
              <a:buNone/>
            </a:pPr>
            <a:r>
              <a:rPr lang="en-GB" sz="1600" dirty="0">
                <a:hlinkClick r:id="rId2"/>
              </a:rPr>
              <a:t>https://www.officeforstudents.org.uk/media/20ffe802-9482-4f55-b5a0-6c18ee4e01b1/learning-gain-project-final-evaluation.pdf</a:t>
            </a:r>
            <a:r>
              <a:rPr lang="en-GB" sz="1600" dirty="0"/>
              <a:t> 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B795A-5D48-4BD8-A11B-4681AA3D9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67936-A823-4A52-A728-C3FB3509FAC1}" type="datetime1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3AE0E-D5F5-4387-942C-2C3F81306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62DE-721D-4002-8AAA-23A7D1379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058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D02C1-3E03-4529-AEA4-ADDB33959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Dimensions of learning gain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17D0F-5707-4A85-95A8-DFFD08F1E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sz="2100" dirty="0"/>
              <a:t>measures of general </a:t>
            </a:r>
            <a:r>
              <a:rPr lang="en-GB" sz="2100" b="1" dirty="0"/>
              <a:t>cognitive gain</a:t>
            </a:r>
            <a:r>
              <a:rPr lang="en-GB" sz="2100" dirty="0"/>
              <a:t> –what students think and know;</a:t>
            </a:r>
          </a:p>
          <a:p>
            <a:pPr marL="0" lvl="0" indent="0">
              <a:buNone/>
            </a:pPr>
            <a:endParaRPr lang="en-GB" sz="2100" dirty="0"/>
          </a:p>
          <a:p>
            <a:pPr lvl="0"/>
            <a:r>
              <a:rPr lang="en-GB" sz="2100" dirty="0"/>
              <a:t>measures of </a:t>
            </a:r>
            <a:r>
              <a:rPr lang="en-GB" sz="2100" b="1" dirty="0"/>
              <a:t>behavioural gain</a:t>
            </a:r>
            <a:r>
              <a:rPr lang="en-GB" sz="2100" dirty="0"/>
              <a:t>–measures of what students do and their engagement, including activities students have undertaken in preparation for the world of work; </a:t>
            </a:r>
          </a:p>
          <a:p>
            <a:pPr marL="0" lvl="0" indent="0">
              <a:buNone/>
            </a:pPr>
            <a:endParaRPr lang="en-GB" sz="2100" dirty="0"/>
          </a:p>
          <a:p>
            <a:r>
              <a:rPr lang="en-GB" sz="2100" b="1" dirty="0"/>
              <a:t>affective gain</a:t>
            </a:r>
            <a:r>
              <a:rPr lang="en-GB" sz="2100" dirty="0"/>
              <a:t>–measures of how students feel and their development of soft and transferrable skills. </a:t>
            </a:r>
          </a:p>
        </p:txBody>
      </p:sp>
    </p:spTree>
    <p:extLst>
      <p:ext uri="{BB962C8B-B14F-4D97-AF65-F5344CB8AC3E}">
        <p14:creationId xmlns:p14="http://schemas.microsoft.com/office/powerpoint/2010/main" val="898486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85457-2B71-4429-B2A1-8C27A51D7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Imperial Vision Group Pilot: Student Information Dashboard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806F5-23CD-4B3E-BF5D-41B988BEF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View information from new College-wide Banner system</a:t>
            </a:r>
          </a:p>
          <a:p>
            <a:r>
              <a:rPr lang="en-GB" sz="2000" dirty="0"/>
              <a:t>Principles:</a:t>
            </a:r>
          </a:p>
          <a:p>
            <a:pPr lvl="1"/>
            <a:r>
              <a:rPr lang="en-GB" sz="2000" dirty="0"/>
              <a:t>To provide data to enhance the student experience for staff and students</a:t>
            </a:r>
          </a:p>
          <a:p>
            <a:pPr lvl="1"/>
            <a:r>
              <a:rPr lang="en-GB" sz="2000" dirty="0"/>
              <a:t>Sector-leading approach focusing on value-added and evidence-led enhancement</a:t>
            </a:r>
          </a:p>
          <a:p>
            <a:pPr lvl="1"/>
            <a:r>
              <a:rPr lang="en-GB" sz="2000" dirty="0"/>
              <a:t>Empower students with their own data</a:t>
            </a:r>
          </a:p>
          <a:p>
            <a:pPr lvl="1"/>
            <a:r>
              <a:rPr lang="en-GB" sz="2000" dirty="0"/>
              <a:t>Need baseline data for all students to deliver parity of experience</a:t>
            </a:r>
          </a:p>
          <a:p>
            <a:pPr lvl="1"/>
            <a:r>
              <a:rPr lang="en-GB" sz="2000" dirty="0"/>
              <a:t>Focus on individual student data</a:t>
            </a:r>
          </a:p>
          <a:p>
            <a:pPr lvl="2"/>
            <a:r>
              <a:rPr lang="en-GB" sz="1800" dirty="0"/>
              <a:t>Complemented by aggregate analysis through learning analytics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6DB1A-A377-4DEA-B842-29D0783CA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22D36-1268-414A-88B5-03DAECFDEE50}" type="datetime1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8694B-C849-4581-A751-68C314F6F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2D8A7-429B-4D8E-88E7-F30B89549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767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40A61-02F4-4F49-9895-0EBF8529A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Strategy and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C61D9-EE0F-450C-9B22-A5E5E2A37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46581"/>
            <a:ext cx="8229600" cy="3894421"/>
          </a:xfrm>
        </p:spPr>
        <p:txBody>
          <a:bodyPr/>
          <a:lstStyle/>
          <a:p>
            <a:r>
              <a:rPr lang="en-GB" dirty="0"/>
              <a:t>National Student Survey (NSS) analysis and dashboards</a:t>
            </a:r>
          </a:p>
          <a:p>
            <a:pPr lvl="1"/>
            <a:r>
              <a:rPr lang="en-GB" dirty="0"/>
              <a:t>The dashboards show each year’s results and trends over time</a:t>
            </a:r>
          </a:p>
          <a:p>
            <a:pPr lvl="1"/>
            <a:r>
              <a:rPr lang="en-GB" dirty="0"/>
              <a:t>They have recently been expanded to include – where available – the survey results split by different student characteristics</a:t>
            </a:r>
          </a:p>
          <a:p>
            <a:pPr marL="457200" lvl="1" indent="0">
              <a:buNone/>
            </a:pPr>
            <a:endParaRPr lang="en-GB" sz="1000" dirty="0"/>
          </a:p>
          <a:p>
            <a:r>
              <a:rPr lang="en-GB" dirty="0"/>
              <a:t>UG Differential Outcomes analysis and dashboards</a:t>
            </a:r>
          </a:p>
          <a:p>
            <a:pPr lvl="1"/>
            <a:r>
              <a:rPr lang="en-GB" dirty="0"/>
              <a:t>These new dashboards look at student continuation into second year, final degree results obtained and destinations, split by various student characteristics</a:t>
            </a:r>
          </a:p>
          <a:p>
            <a:pPr lvl="1"/>
            <a:r>
              <a:rPr lang="en-GB" dirty="0"/>
              <a:t>They are aligned as far as possible with external measures and metrics (e.g. TEF metrics and UK Performance Indicators)</a:t>
            </a:r>
          </a:p>
          <a:p>
            <a:pPr lvl="1"/>
            <a:endParaRPr lang="en-GB" sz="1000" dirty="0"/>
          </a:p>
          <a:p>
            <a:pPr marL="342900" lvl="1" indent="-342900">
              <a:buFont typeface="Arial"/>
              <a:buChar char="•"/>
            </a:pPr>
            <a:r>
              <a:rPr lang="en-GB" dirty="0"/>
              <a:t>For questions or access please contact </a:t>
            </a:r>
            <a:r>
              <a:rPr lang="en-GB" dirty="0">
                <a:hlinkClick r:id="rId2"/>
              </a:rPr>
              <a:t>r.cashman@imperial.ac.uk</a:t>
            </a:r>
            <a:r>
              <a:rPr lang="en-GB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3F0EE-B43E-4405-A9B6-94E2007EA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F1C9B-0B68-442D-A026-EF84CC7DA0F7}" type="datetime1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F3EDB-23CF-49F1-8638-7A5947810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65670-9392-49E7-BE68-D243FE62D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093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C0942-C54F-415B-8BF9-AA7DA6A0A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717"/>
            <a:ext cx="9144000" cy="45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63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199FFC-8103-4D65-9B6F-C49D1DC4F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549"/>
            <a:ext cx="9144000" cy="46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61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7FAFEC-DB37-4F10-8D16-20ACFABD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8300"/>
            <a:ext cx="9144000" cy="464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81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  <a:p>
            <a:pPr marL="514350" indent="-514350">
              <a:lnSpc>
                <a:spcPct val="150000"/>
              </a:lnSpc>
              <a:buAutoNum type="arabicPeriod"/>
              <a:defRPr/>
            </a:pPr>
            <a:r>
              <a:rPr lang="en-GB" sz="3200" dirty="0">
                <a:solidFill>
                  <a:schemeClr val="tx1"/>
                </a:solidFill>
                <a:cs typeface="Georgia"/>
              </a:rPr>
              <a:t>Evaluation Questions </a:t>
            </a:r>
          </a:p>
          <a:p>
            <a:pPr marL="514350" indent="-514350">
              <a:lnSpc>
                <a:spcPct val="150000"/>
              </a:lnSpc>
              <a:buAutoNum type="arabicPeriod"/>
              <a:defRPr/>
            </a:pPr>
            <a:r>
              <a:rPr lang="en-GB" sz="3200" dirty="0">
                <a:cs typeface="Georgia"/>
              </a:rPr>
              <a:t>Tools and Resources</a:t>
            </a:r>
          </a:p>
          <a:p>
            <a:pPr marL="514350" indent="-514350">
              <a:lnSpc>
                <a:spcPct val="150000"/>
              </a:lnSpc>
              <a:buAutoNum type="arabicPeriod"/>
              <a:defRPr/>
            </a:pPr>
            <a:r>
              <a:rPr lang="en-GB" sz="3200" dirty="0">
                <a:solidFill>
                  <a:schemeClr val="tx1"/>
                </a:solidFill>
                <a:cs typeface="Georgia"/>
              </a:rPr>
              <a:t>From Evaluation to Research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007F4FB-FD65-4758-B385-EF2F4288C22B}" type="slidenum">
              <a:rPr lang="en-US" altLang="en-US" sz="1000" smtClean="0">
                <a:solidFill>
                  <a:schemeClr val="bg2"/>
                </a:solidFill>
                <a:latin typeface="Kings Caslon Display" pitchFamily="2" charset="0"/>
              </a:rPr>
              <a:pPr/>
              <a:t>2</a:t>
            </a:fld>
            <a:endParaRPr lang="en-US" altLang="en-US" sz="1000">
              <a:solidFill>
                <a:schemeClr val="bg2"/>
              </a:solidFill>
              <a:latin typeface="Kings Caslon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01367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0C133-C887-4129-8880-33DBDABA5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9406"/>
            <a:ext cx="8229600" cy="507556"/>
          </a:xfrm>
        </p:spPr>
        <p:txBody>
          <a:bodyPr/>
          <a:lstStyle/>
          <a:p>
            <a:r>
              <a:rPr lang="en-GB" dirty="0"/>
              <a:t>Introduction to the Evaluation Toolkit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593" y="1683765"/>
            <a:ext cx="7155928" cy="402521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F55AE-22E7-43B1-9C01-7A43C9EA7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D93A-8B9A-4969-AF0D-9173F172B1FA}" type="datetime1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34C8E-62D3-42AE-9860-98CFA4BA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384E8-62B1-4330-9F28-00B1FB367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145795" y="2843356"/>
            <a:ext cx="914400" cy="28823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1362043" y="1754624"/>
            <a:ext cx="1143000" cy="240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76592" y="5850168"/>
            <a:ext cx="6967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http://www.imperial.ac.uk/education-research/evaluation/</a:t>
            </a:r>
            <a:endParaRPr lang="en-GB" dirty="0"/>
          </a:p>
        </p:txBody>
      </p:sp>
      <p:sp>
        <p:nvSpPr>
          <p:cNvPr id="3" name="Oval Callout 2"/>
          <p:cNvSpPr/>
          <p:nvPr/>
        </p:nvSpPr>
        <p:spPr>
          <a:xfrm>
            <a:off x="87923" y="1907931"/>
            <a:ext cx="1274120" cy="935425"/>
          </a:xfrm>
          <a:prstGeom prst="wedgeEllipseCallout">
            <a:avLst>
              <a:gd name="adj1" fmla="val 50934"/>
              <a:gd name="adj2" fmla="val -474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You can access the Toolkit from the CHERS homepage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7245940" y="4595588"/>
            <a:ext cx="1573058" cy="1302396"/>
          </a:xfrm>
          <a:prstGeom prst="wedgeEllipseCallout">
            <a:avLst>
              <a:gd name="adj1" fmla="val -102296"/>
              <a:gd name="adj2" fmla="val 626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Or, you can bookmark the Toolkit page to your web browser! </a:t>
            </a:r>
          </a:p>
        </p:txBody>
      </p:sp>
    </p:spTree>
    <p:extLst>
      <p:ext uri="{BB962C8B-B14F-4D97-AF65-F5344CB8AC3E}">
        <p14:creationId xmlns:p14="http://schemas.microsoft.com/office/powerpoint/2010/main" val="2211532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234130"/>
            <a:ext cx="8319053" cy="507556"/>
          </a:xfrm>
        </p:spPr>
        <p:txBody>
          <a:bodyPr/>
          <a:lstStyle/>
          <a:p>
            <a:r>
              <a:rPr lang="en-GB" dirty="0"/>
              <a:t>Education Evaluation Toolkit landing page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t="10597" b="10597"/>
          <a:stretch>
            <a:fillRect/>
          </a:stretch>
        </p:blipFill>
        <p:spPr>
          <a:xfrm>
            <a:off x="0" y="1865312"/>
            <a:ext cx="8805095" cy="3902441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0" y="4035669"/>
            <a:ext cx="1274120" cy="935425"/>
          </a:xfrm>
          <a:prstGeom prst="wedgeEllipseCallout">
            <a:avLst>
              <a:gd name="adj1" fmla="val 17121"/>
              <a:gd name="adj2" fmla="val -13206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All of the content can be accessed via this sidebar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225624" y="5138944"/>
            <a:ext cx="1852032" cy="1257617"/>
          </a:xfrm>
          <a:prstGeom prst="wedgeEllipseCallout">
            <a:avLst>
              <a:gd name="adj1" fmla="val -116174"/>
              <a:gd name="adj2" fmla="val -5166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/>
              <a:t>Content for each section can also be accessed by clicking on the coloured panels</a:t>
            </a:r>
          </a:p>
        </p:txBody>
      </p:sp>
    </p:spTree>
    <p:extLst>
      <p:ext uri="{BB962C8B-B14F-4D97-AF65-F5344CB8AC3E}">
        <p14:creationId xmlns:p14="http://schemas.microsoft.com/office/powerpoint/2010/main" val="3898620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57200" y="1096189"/>
            <a:ext cx="8229600" cy="507556"/>
          </a:xfrm>
        </p:spPr>
        <p:txBody>
          <a:bodyPr/>
          <a:lstStyle/>
          <a:p>
            <a:r>
              <a:rPr lang="en-GB" dirty="0"/>
              <a:t>Overview: “What can I evaluate?”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633" y="1897534"/>
            <a:ext cx="7990733" cy="449478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331599" y="3851139"/>
            <a:ext cx="1109656" cy="19585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Callout 4"/>
          <p:cNvSpPr/>
          <p:nvPr/>
        </p:nvSpPr>
        <p:spPr>
          <a:xfrm>
            <a:off x="57479" y="3949068"/>
            <a:ext cx="1274120" cy="935425"/>
          </a:xfrm>
          <a:prstGeom prst="wedgeEllipseCallout">
            <a:avLst>
              <a:gd name="adj1" fmla="val 50934"/>
              <a:gd name="adj2" fmla="val -474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More content coming soon!</a:t>
            </a:r>
          </a:p>
        </p:txBody>
      </p:sp>
    </p:spTree>
    <p:extLst>
      <p:ext uri="{BB962C8B-B14F-4D97-AF65-F5344CB8AC3E}">
        <p14:creationId xmlns:p14="http://schemas.microsoft.com/office/powerpoint/2010/main" val="3251713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6713" y="1234130"/>
            <a:ext cx="8229600" cy="507556"/>
          </a:xfrm>
        </p:spPr>
        <p:txBody>
          <a:bodyPr/>
          <a:lstStyle/>
          <a:p>
            <a:r>
              <a:rPr lang="en-GB" dirty="0"/>
              <a:t>Topic: student self-efficacy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226" y="1741686"/>
            <a:ext cx="8282868" cy="4659114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8004183" y="5068957"/>
            <a:ext cx="1139817" cy="894521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Scroll down for more!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129208" y="5257801"/>
            <a:ext cx="1796307" cy="1450730"/>
          </a:xfrm>
          <a:prstGeom prst="wedgeEllipseCallout">
            <a:avLst>
              <a:gd name="adj1" fmla="val 23620"/>
              <a:gd name="adj2" fmla="val -12161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Each topic has a set of tools you can use for evaluation, which you can access on this sidebar and also on the main content page</a:t>
            </a:r>
          </a:p>
        </p:txBody>
      </p:sp>
    </p:spTree>
    <p:extLst>
      <p:ext uri="{BB962C8B-B14F-4D97-AF65-F5344CB8AC3E}">
        <p14:creationId xmlns:p14="http://schemas.microsoft.com/office/powerpoint/2010/main" val="3651967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4860"/>
            <a:ext cx="8229600" cy="507556"/>
          </a:xfrm>
        </p:spPr>
        <p:txBody>
          <a:bodyPr/>
          <a:lstStyle/>
          <a:p>
            <a:r>
              <a:rPr lang="en-GB" dirty="0"/>
              <a:t>each topic has relevant tools linked at the bottom of the webpage…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54200"/>
            <a:ext cx="8030817" cy="451733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A7C3-F4C5-4156-BFE6-C309DD03E215}" type="datetime1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011313" y="5032434"/>
            <a:ext cx="1391722" cy="72232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Callout 8"/>
          <p:cNvSpPr/>
          <p:nvPr/>
        </p:nvSpPr>
        <p:spPr>
          <a:xfrm>
            <a:off x="114298" y="5120358"/>
            <a:ext cx="1608993" cy="1108038"/>
          </a:xfrm>
          <a:prstGeom prst="wedgeEllipseCallout">
            <a:avLst>
              <a:gd name="adj1" fmla="val 130573"/>
              <a:gd name="adj2" fmla="val -3311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Each tool is linked to its own webpage explaining the tool and how it might be useful to you</a:t>
            </a:r>
          </a:p>
        </p:txBody>
      </p:sp>
    </p:spTree>
    <p:extLst>
      <p:ext uri="{BB962C8B-B14F-4D97-AF65-F5344CB8AC3E}">
        <p14:creationId xmlns:p14="http://schemas.microsoft.com/office/powerpoint/2010/main" val="4062820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803" y="1234130"/>
            <a:ext cx="8229600" cy="507556"/>
          </a:xfrm>
        </p:spPr>
        <p:txBody>
          <a:bodyPr/>
          <a:lstStyle/>
          <a:p>
            <a:r>
              <a:rPr lang="en-GB" dirty="0"/>
              <a:t>…and can also be accessed via the sidebar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444" y="1926879"/>
            <a:ext cx="8289356" cy="46627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861A-D1BD-4DD5-AE50-772A6C7EF020}" type="datetime1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003609" y="4127973"/>
            <a:ext cx="1769408" cy="9111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Callout 8"/>
          <p:cNvSpPr/>
          <p:nvPr/>
        </p:nvSpPr>
        <p:spPr>
          <a:xfrm>
            <a:off x="7773164" y="5178669"/>
            <a:ext cx="1274120" cy="935425"/>
          </a:xfrm>
          <a:prstGeom prst="wedgeEllipseCallout">
            <a:avLst>
              <a:gd name="adj1" fmla="val -100882"/>
              <a:gd name="adj2" fmla="val -8036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The tool webpages are also accessible here</a:t>
            </a:r>
          </a:p>
        </p:txBody>
      </p:sp>
    </p:spTree>
    <p:extLst>
      <p:ext uri="{BB962C8B-B14F-4D97-AF65-F5344CB8AC3E}">
        <p14:creationId xmlns:p14="http://schemas.microsoft.com/office/powerpoint/2010/main" val="3404282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4130"/>
            <a:ext cx="8229600" cy="507556"/>
          </a:xfrm>
        </p:spPr>
        <p:txBody>
          <a:bodyPr/>
          <a:lstStyle/>
          <a:p>
            <a:r>
              <a:rPr lang="en-GB" sz="2000" dirty="0"/>
              <a:t>Most tools are available on the page. They are downloadable as well so you can adapt them for your evaluation.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97741"/>
            <a:ext cx="8285267" cy="46604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A61B-236C-4078-8B3A-2F1D4E5CB098}" type="datetime1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350862" y="2835886"/>
            <a:ext cx="1769408" cy="9111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Callout 8"/>
          <p:cNvSpPr/>
          <p:nvPr/>
        </p:nvSpPr>
        <p:spPr>
          <a:xfrm>
            <a:off x="7112977" y="4167202"/>
            <a:ext cx="1485900" cy="935425"/>
          </a:xfrm>
          <a:prstGeom prst="wedgeEllipseCallout">
            <a:avLst>
              <a:gd name="adj1" fmla="val -14623"/>
              <a:gd name="adj2" fmla="val -10198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/>
              <a:t>Click to download the PDF of the tool</a:t>
            </a:r>
          </a:p>
        </p:txBody>
      </p:sp>
    </p:spTree>
    <p:extLst>
      <p:ext uri="{BB962C8B-B14F-4D97-AF65-F5344CB8AC3E}">
        <p14:creationId xmlns:p14="http://schemas.microsoft.com/office/powerpoint/2010/main" val="2378400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8631"/>
            <a:ext cx="8229600" cy="507556"/>
          </a:xfrm>
        </p:spPr>
        <p:txBody>
          <a:bodyPr/>
          <a:lstStyle/>
          <a:p>
            <a:r>
              <a:rPr lang="en-GB" dirty="0"/>
              <a:t>Overview: “Toolkit &amp; Resources for Evaluation”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38060"/>
            <a:ext cx="8022106" cy="451243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E543-4106-4D1E-AC04-0A0E474A285C}" type="datetime1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110646" y="3640015"/>
            <a:ext cx="1562215" cy="2110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Callout 8"/>
          <p:cNvSpPr/>
          <p:nvPr/>
        </p:nvSpPr>
        <p:spPr>
          <a:xfrm>
            <a:off x="87922" y="4617561"/>
            <a:ext cx="1573823" cy="1079854"/>
          </a:xfrm>
          <a:prstGeom prst="wedgeEllipseCallout">
            <a:avLst>
              <a:gd name="adj1" fmla="val 26797"/>
              <a:gd name="adj2" fmla="val -13676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/>
              <a:t>Click to expand and see what is available! More coming soon</a:t>
            </a:r>
          </a:p>
        </p:txBody>
      </p:sp>
    </p:spTree>
    <p:extLst>
      <p:ext uri="{BB962C8B-B14F-4D97-AF65-F5344CB8AC3E}">
        <p14:creationId xmlns:p14="http://schemas.microsoft.com/office/powerpoint/2010/main" val="3334853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9003"/>
            <a:ext cx="8229600" cy="507556"/>
          </a:xfrm>
        </p:spPr>
        <p:txBody>
          <a:bodyPr/>
          <a:lstStyle/>
          <a:p>
            <a:r>
              <a:rPr lang="en-GB" dirty="0"/>
              <a:t>Overview: Questionnaires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064" y="1821759"/>
            <a:ext cx="8281872" cy="465855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41E6-A04F-4E9D-8A27-25E8BAD84942}" type="datetime1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977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64" y="1149977"/>
            <a:ext cx="8712936" cy="507556"/>
          </a:xfrm>
        </p:spPr>
        <p:txBody>
          <a:bodyPr/>
          <a:lstStyle/>
          <a:p>
            <a:r>
              <a:rPr lang="en-GB" sz="2000" dirty="0"/>
              <a:t>Before getting started… take a look at the Best Practice in Questionnaire Design page.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064" y="1821759"/>
            <a:ext cx="8281872" cy="465855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41E6-A04F-4E9D-8A27-25E8BAD84942}" type="datetime1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955603" y="4048459"/>
            <a:ext cx="1765484" cy="9111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Callout 8"/>
          <p:cNvSpPr/>
          <p:nvPr/>
        </p:nvSpPr>
        <p:spPr>
          <a:xfrm>
            <a:off x="281354" y="5778146"/>
            <a:ext cx="1855177" cy="1079854"/>
          </a:xfrm>
          <a:prstGeom prst="wedgeEllipseCallout">
            <a:avLst>
              <a:gd name="adj1" fmla="val 98359"/>
              <a:gd name="adj2" fmla="val -1489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/>
              <a:t>Key information is in this section – we recommend that everyone read this!</a:t>
            </a:r>
          </a:p>
        </p:txBody>
      </p:sp>
    </p:spTree>
    <p:extLst>
      <p:ext uri="{BB962C8B-B14F-4D97-AF65-F5344CB8AC3E}">
        <p14:creationId xmlns:p14="http://schemas.microsoft.com/office/powerpoint/2010/main" val="3691148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49233-9BBC-41D4-8766-751EC273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Curriculum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A9C9B-2102-4520-89AA-8B92126B3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Learning and Teaching Strategy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Intended Learning Outcomes (Aims)</a:t>
            </a:r>
          </a:p>
          <a:p>
            <a:endParaRPr lang="en-GB" sz="2400" dirty="0"/>
          </a:p>
          <a:p>
            <a:r>
              <a:rPr lang="en-GB" sz="2400" dirty="0"/>
              <a:t>From final Curriculum Review Forms, most stated an intention to develop an evaluation plan and all Departments planned to collect new data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99646-F894-485F-8982-01B762B4F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EBEA-4FB3-47B2-A979-58F0C82F4E48}" type="datetime1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6246A-E22F-4CAA-A532-3A747BE86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18E6-0B91-4916-B2B4-864B5DD02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407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64" y="1055225"/>
            <a:ext cx="8603606" cy="507556"/>
          </a:xfrm>
        </p:spPr>
        <p:txBody>
          <a:bodyPr/>
          <a:lstStyle/>
          <a:p>
            <a:r>
              <a:rPr lang="en-GB" sz="2000" dirty="0"/>
              <a:t>Questionnaire Bank is a collection of all downloadable questionnaires within the Toolkit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064" y="1821759"/>
            <a:ext cx="8281872" cy="465855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41E6-A04F-4E9D-8A27-25E8BAD84942}" type="datetime1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545864" y="4863468"/>
            <a:ext cx="1616397" cy="9111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Callout 8"/>
          <p:cNvSpPr/>
          <p:nvPr/>
        </p:nvSpPr>
        <p:spPr>
          <a:xfrm>
            <a:off x="7042638" y="5544732"/>
            <a:ext cx="1573823" cy="1079854"/>
          </a:xfrm>
          <a:prstGeom prst="wedgeEllipseCallout">
            <a:avLst>
              <a:gd name="adj1" fmla="val -132980"/>
              <a:gd name="adj2" fmla="val -3335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/>
              <a:t>The full collection of downloadable questionnaires is available here</a:t>
            </a:r>
          </a:p>
        </p:txBody>
      </p:sp>
    </p:spTree>
    <p:extLst>
      <p:ext uri="{BB962C8B-B14F-4D97-AF65-F5344CB8AC3E}">
        <p14:creationId xmlns:p14="http://schemas.microsoft.com/office/powerpoint/2010/main" val="1389138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5239"/>
            <a:ext cx="8229600" cy="507556"/>
          </a:xfrm>
        </p:spPr>
        <p:txBody>
          <a:bodyPr/>
          <a:lstStyle/>
          <a:p>
            <a:r>
              <a:rPr lang="en-GB" dirty="0"/>
              <a:t>Overview: Interviews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F0337-FF62-4395-961E-DB4FD8200B62}" type="datetime1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18626"/>
            <a:ext cx="8370217" cy="4708247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2854825" y="5052117"/>
            <a:ext cx="1761137" cy="909068"/>
          </a:xfrm>
          <a:prstGeom prst="wedgeEllipseCallout">
            <a:avLst>
              <a:gd name="adj1" fmla="val 816"/>
              <a:gd name="adj2" fmla="val -9320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/>
              <a:t>We recommend that you read this before getting started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6840414" y="4981778"/>
            <a:ext cx="1677421" cy="489095"/>
          </a:xfrm>
          <a:prstGeom prst="wedgeEllipseCallout">
            <a:avLst>
              <a:gd name="adj1" fmla="val -6727"/>
              <a:gd name="adj2" fmla="val -11822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Downloadable protocols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0" y="4617561"/>
            <a:ext cx="1661745" cy="1343624"/>
          </a:xfrm>
          <a:prstGeom prst="wedgeEllipseCallout">
            <a:avLst>
              <a:gd name="adj1" fmla="val 35263"/>
              <a:gd name="adj2" fmla="val -608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Similar to the “Questionnaires” section, here you will find best practices for interviewing and designing your own interview protocol </a:t>
            </a:r>
          </a:p>
        </p:txBody>
      </p:sp>
    </p:spTree>
    <p:extLst>
      <p:ext uri="{BB962C8B-B14F-4D97-AF65-F5344CB8AC3E}">
        <p14:creationId xmlns:p14="http://schemas.microsoft.com/office/powerpoint/2010/main" val="503325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0282"/>
            <a:ext cx="8229600" cy="507556"/>
          </a:xfrm>
        </p:spPr>
        <p:txBody>
          <a:bodyPr/>
          <a:lstStyle/>
          <a:p>
            <a:r>
              <a:rPr lang="en-GB" sz="2400" dirty="0"/>
              <a:t>Best practice for interviews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07838"/>
            <a:ext cx="8432473" cy="474326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F4D2-205A-482E-BF1F-F1BEC448B1E4}" type="datetime1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9" name="Oval Callout 8"/>
          <p:cNvSpPr/>
          <p:nvPr/>
        </p:nvSpPr>
        <p:spPr>
          <a:xfrm>
            <a:off x="7899888" y="3525715"/>
            <a:ext cx="1094643" cy="1091846"/>
          </a:xfrm>
          <a:prstGeom prst="wedgeEllipseCallout">
            <a:avLst>
              <a:gd name="adj1" fmla="val -55885"/>
              <a:gd name="adj2" fmla="val 8225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Click to read tips for each best practice</a:t>
            </a:r>
          </a:p>
        </p:txBody>
      </p:sp>
    </p:spTree>
    <p:extLst>
      <p:ext uri="{BB962C8B-B14F-4D97-AF65-F5344CB8AC3E}">
        <p14:creationId xmlns:p14="http://schemas.microsoft.com/office/powerpoint/2010/main" val="34376351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1AC24-A78C-414A-8990-79AD0D72B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02494"/>
            <a:ext cx="7886700" cy="862229"/>
          </a:xfrm>
        </p:spPr>
        <p:txBody>
          <a:bodyPr>
            <a:normAutofit/>
          </a:bodyPr>
          <a:lstStyle/>
          <a:p>
            <a:r>
              <a:rPr lang="en-GB" dirty="0"/>
              <a:t>Summary of topics and resources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313BCF3-46C7-41A8-A864-DD16DA45A7C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25581" y="1616293"/>
          <a:ext cx="8342170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439">
                  <a:extLst>
                    <a:ext uri="{9D8B030D-6E8A-4147-A177-3AD203B41FA5}">
                      <a16:colId xmlns:a16="http://schemas.microsoft.com/office/drawing/2014/main" val="1213829026"/>
                    </a:ext>
                  </a:extLst>
                </a:gridCol>
                <a:gridCol w="3616065">
                  <a:extLst>
                    <a:ext uri="{9D8B030D-6E8A-4147-A177-3AD203B41FA5}">
                      <a16:colId xmlns:a16="http://schemas.microsoft.com/office/drawing/2014/main" val="1841498030"/>
                    </a:ext>
                  </a:extLst>
                </a:gridCol>
                <a:gridCol w="2992666">
                  <a:extLst>
                    <a:ext uri="{9D8B030D-6E8A-4147-A177-3AD203B41FA5}">
                      <a16:colId xmlns:a16="http://schemas.microsoft.com/office/drawing/2014/main" val="1341507622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Things to evaluate…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Sub-theme / focus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Available tools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937860"/>
                  </a:ext>
                </a:extLst>
              </a:tr>
              <a:tr h="480060">
                <a:tc rowSpan="4">
                  <a:txBody>
                    <a:bodyPr/>
                    <a:lstStyle/>
                    <a:p>
                      <a:r>
                        <a:rPr lang="en-GB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Learning &amp; Understanding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Concept Mapping</a:t>
                      </a:r>
                    </a:p>
                  </a:txBody>
                  <a:tcPr marL="68580" marR="68580" marT="34290" marB="3429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Scoring rubric (quantitative); </a:t>
                      </a:r>
                    </a:p>
                    <a:p>
                      <a:r>
                        <a:rPr lang="en-GB" sz="14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 forma (qualitative)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626257"/>
                  </a:ext>
                </a:extLst>
              </a:tr>
              <a:tr h="48006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Student Views on the ‘Nature of Science’ </a:t>
                      </a:r>
                    </a:p>
                  </a:txBody>
                  <a:tcPr marL="68580" marR="68580" marT="34290" marB="3429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Questionnaire; </a:t>
                      </a:r>
                    </a:p>
                    <a:p>
                      <a:r>
                        <a:rPr lang="en-GB" sz="14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Structured interview protocol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369039"/>
                  </a:ext>
                </a:extLst>
              </a:tr>
              <a:tr h="48006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Learning in the Laboratory </a:t>
                      </a:r>
                    </a:p>
                  </a:txBody>
                  <a:tcPr marL="68580" marR="68580" marT="34290" marB="3429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Questionnaire; </a:t>
                      </a:r>
                    </a:p>
                    <a:p>
                      <a:r>
                        <a:rPr lang="en-GB" sz="14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Structured interview protocol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824390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Self-regulated learning </a:t>
                      </a:r>
                    </a:p>
                  </a:txBody>
                  <a:tcPr marL="68580" marR="68580" marT="34290" marB="3429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Structured interview protocol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99787"/>
                  </a:ext>
                </a:extLst>
              </a:tr>
              <a:tr h="274320">
                <a:tc rowSpan="2">
                  <a:txBody>
                    <a:bodyPr/>
                    <a:lstStyle/>
                    <a:p>
                      <a:r>
                        <a:rPr lang="en-GB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Self-evaluation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Self-reflection and Peer observation </a:t>
                      </a:r>
                    </a:p>
                  </a:txBody>
                  <a:tcPr marL="68580" marR="68580" marT="34290" marB="3429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 forma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376959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Evidence-based practice </a:t>
                      </a:r>
                    </a:p>
                  </a:txBody>
                  <a:tcPr marL="68580" marR="68580" marT="34290" marB="3429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Inventories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66500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Students’ self-efficacy</a:t>
                      </a:r>
                    </a:p>
                  </a:txBody>
                  <a:tcPr marL="68580" marR="68580" marT="34290" marB="3429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General self-efficacy; Educational self-efficacy; Disciplinary self-efficacy</a:t>
                      </a:r>
                    </a:p>
                  </a:txBody>
                  <a:tcPr marL="68580" marR="68580" marT="34290" marB="3429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Questionnaires (x3)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522593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Students’ agency</a:t>
                      </a:r>
                      <a:endParaRPr lang="en-GB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Individual agency; Collective agency; Domain-specific agency</a:t>
                      </a:r>
                    </a:p>
                  </a:txBody>
                  <a:tcPr marL="68580" marR="68580" marT="34290" marB="3429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Semi-structured interview protocols (x3)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73763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Students’ sense of belonging </a:t>
                      </a:r>
                    </a:p>
                    <a:p>
                      <a:endParaRPr lang="en-GB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 marL="68580" marR="68580" marT="34290" marB="3429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Questionnaires (x2)</a:t>
                      </a:r>
                    </a:p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Semi-structured interview protocol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79155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53915" y="6488668"/>
            <a:ext cx="70074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http://www.imperial.ac.uk/education-research/evaluation/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724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1620"/>
            <a:ext cx="8229600" cy="44590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b="1" dirty="0"/>
              <a:t>Evaluation Approaches</a:t>
            </a:r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r>
              <a:rPr lang="en-GB" sz="3600" dirty="0"/>
              <a:t>Review topics, tools and resources from the Curriculum Evaluation Matrix Page 2</a:t>
            </a:r>
          </a:p>
        </p:txBody>
      </p:sp>
    </p:spTree>
    <p:extLst>
      <p:ext uri="{BB962C8B-B14F-4D97-AF65-F5344CB8AC3E}">
        <p14:creationId xmlns:p14="http://schemas.microsoft.com/office/powerpoint/2010/main" val="2702983412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59ABF-1E63-41B5-97CA-34F1755B4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D62C1-0610-4140-838A-390909FDD4E8}" type="datetime1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9AEDF-39DA-4326-BA3F-52DFF7B65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42D4A-878F-47AD-A39A-805FE0D27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FB4FC3-1EAC-4971-8F67-3A6D40077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9" y="414355"/>
            <a:ext cx="9027001" cy="55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94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8229600" cy="45276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/>
              <a:t>From Evaluation to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E94F84-A44B-4222-8860-7646CC0F8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995" y="2985833"/>
            <a:ext cx="4518009" cy="300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68119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FA337-C81F-46EC-853D-02BDE5EC9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Developing 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B66AC-2C24-44D7-AE25-6B0995FAD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REF Measures of Research Quality</a:t>
            </a:r>
          </a:p>
          <a:p>
            <a:pPr lvl="1"/>
            <a:r>
              <a:rPr lang="en-GB" dirty="0"/>
              <a:t>Originality</a:t>
            </a:r>
          </a:p>
          <a:p>
            <a:pPr lvl="1"/>
            <a:r>
              <a:rPr lang="en-GB" dirty="0"/>
              <a:t>Significance</a:t>
            </a:r>
          </a:p>
          <a:p>
            <a:pPr lvl="1"/>
            <a:r>
              <a:rPr lang="en-GB" dirty="0"/>
              <a:t>Rigour</a:t>
            </a:r>
          </a:p>
          <a:p>
            <a:r>
              <a:rPr lang="en-GB" dirty="0"/>
              <a:t>Levels of pedagogic investigation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0D453-748B-47C4-80D2-065277013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D9AB-B825-45D7-8EAF-A7E0E13AD9F1}" type="datetime1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7987-A1B7-442D-9377-48536C83A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30131-7B42-49CA-825D-D3EC3D888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37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93C35BC-638F-44A1-B7EF-A2C80A8EFE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135735"/>
              </p:ext>
            </p:extLst>
          </p:nvPr>
        </p:nvGraphicFramePr>
        <p:xfrm>
          <a:off x="784224" y="4130343"/>
          <a:ext cx="7816217" cy="1769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8806">
                  <a:extLst>
                    <a:ext uri="{9D8B030D-6E8A-4147-A177-3AD203B41FA5}">
                      <a16:colId xmlns:a16="http://schemas.microsoft.com/office/drawing/2014/main" val="3498321508"/>
                    </a:ext>
                  </a:extLst>
                </a:gridCol>
                <a:gridCol w="2766060">
                  <a:extLst>
                    <a:ext uri="{9D8B030D-6E8A-4147-A177-3AD203B41FA5}">
                      <a16:colId xmlns:a16="http://schemas.microsoft.com/office/drawing/2014/main" val="3298756948"/>
                    </a:ext>
                  </a:extLst>
                </a:gridCol>
                <a:gridCol w="2503170">
                  <a:extLst>
                    <a:ext uri="{9D8B030D-6E8A-4147-A177-3AD203B41FA5}">
                      <a16:colId xmlns:a16="http://schemas.microsoft.com/office/drawing/2014/main" val="3669088398"/>
                    </a:ext>
                  </a:extLst>
                </a:gridCol>
                <a:gridCol w="1948181">
                  <a:extLst>
                    <a:ext uri="{9D8B030D-6E8A-4147-A177-3AD203B41FA5}">
                      <a16:colId xmlns:a16="http://schemas.microsoft.com/office/drawing/2014/main" val="1733654145"/>
                    </a:ext>
                  </a:extLst>
                </a:gridCol>
              </a:tblGrid>
              <a:tr h="430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Level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Purpose of investigation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Evidence gathering processes will be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Investigation results in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8139524"/>
                  </a:ext>
                </a:extLst>
              </a:tr>
              <a:tr h="434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To inform oneself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Verified by self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Personal knowledge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6788702"/>
                  </a:ext>
                </a:extLst>
              </a:tr>
              <a:tr h="4457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2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To inform a group within a shared context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Verified by those within same context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Local knowledge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0179864"/>
                  </a:ext>
                </a:extLst>
              </a:tr>
              <a:tr h="4304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3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To inform a wider audience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Verified by those outside of that context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Public knowledge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4190587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C068DBE1-FBD9-409C-87EF-470D98156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" y="5767559"/>
            <a:ext cx="4097597" cy="44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Ashwin and 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Trigwell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(2004: 122) L</a:t>
            </a:r>
            <a:r>
              <a:rPr kumimoji="0" lang="en-GB" altLang="en-US" sz="11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evels of pedagogic investigation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992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C6AC5-6CC3-480E-8B36-F4E4947D0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Role of CHERS/EDU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C65D4-1566-4527-AACC-51B9F40FB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sz="2400" b="1" dirty="0"/>
          </a:p>
          <a:p>
            <a:pPr marL="0" indent="0" algn="ctr">
              <a:buNone/>
            </a:pPr>
            <a:endParaRPr lang="en-GB" sz="2400" b="1" dirty="0"/>
          </a:p>
          <a:p>
            <a:pPr marL="0" indent="0" algn="ctr">
              <a:buNone/>
            </a:pPr>
            <a:endParaRPr lang="en-GB" sz="2400" b="1" dirty="0"/>
          </a:p>
          <a:p>
            <a:pPr marL="0" indent="0" algn="ctr">
              <a:buNone/>
            </a:pPr>
            <a:r>
              <a:rPr lang="en-GB" sz="2400" b="1" dirty="0"/>
              <a:t>Information 			  Consultation 			Collaboration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1E75A-9B35-47EB-A497-903941052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DFDB-A117-4DA5-BF7F-E53D631248D3}" type="datetime1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F1C09-8DD7-4CBA-AE98-648603444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FFAA1-2067-4945-996A-1E49B7460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025268D-D51C-4D3E-8E02-FEE6E8F709AD}"/>
              </a:ext>
            </a:extLst>
          </p:cNvPr>
          <p:cNvSpPr/>
          <p:nvPr/>
        </p:nvSpPr>
        <p:spPr>
          <a:xfrm>
            <a:off x="2354580" y="357759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FE7D656-A60C-4D1A-AE87-10F8DBD0FD55}"/>
              </a:ext>
            </a:extLst>
          </p:cNvPr>
          <p:cNvSpPr/>
          <p:nvPr/>
        </p:nvSpPr>
        <p:spPr>
          <a:xfrm>
            <a:off x="5520690" y="357759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2102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4785388" y="827040"/>
            <a:ext cx="4517756" cy="49672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85CA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Research or Evaluation?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1836" y="1435425"/>
            <a:ext cx="576064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Is the work:</a:t>
            </a:r>
          </a:p>
          <a:p>
            <a:pPr marL="9000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Evaluative?</a:t>
            </a:r>
          </a:p>
          <a:p>
            <a:pPr marL="9000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Non-contentious?</a:t>
            </a:r>
          </a:p>
          <a:p>
            <a:pPr marL="9000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an ‘internal’ audience?</a:t>
            </a:r>
          </a:p>
          <a:p>
            <a:pPr marL="9000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to be published?</a:t>
            </a:r>
          </a:p>
          <a:p>
            <a:endParaRPr lang="en-GB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will the work:</a:t>
            </a:r>
          </a:p>
          <a:p>
            <a:pPr marL="9000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a theoretically framed question?</a:t>
            </a:r>
          </a:p>
          <a:p>
            <a:pPr marL="9000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Appeal to an ‘external’ audience?</a:t>
            </a:r>
          </a:p>
          <a:p>
            <a:endParaRPr lang="en-GB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If it may be published:</a:t>
            </a:r>
          </a:p>
          <a:p>
            <a:pPr marL="9000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Anonymised, generalised narratives with pre-existing data – may be okay?</a:t>
            </a:r>
          </a:p>
          <a:p>
            <a:pPr marL="9000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‘Safer’ to gain ethical approval</a:t>
            </a:r>
          </a:p>
        </p:txBody>
      </p:sp>
      <p:pic>
        <p:nvPicPr>
          <p:cNvPr id="1026" name="Picture 2" descr="C:\Users\mpk30\AppData\Local\Microsoft\Windows\Temporary Internet Files\Content.IE5\R6AUOGP8\science_scientificmethod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476" y="1807962"/>
            <a:ext cx="3251524" cy="188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pk30\AppData\Local\Microsoft\Windows\Temporary Internet Files\Content.IE5\KLB34R0D\self-evaluation[1]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582" y="3905793"/>
            <a:ext cx="1861977" cy="186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A1872C-E3C4-4060-AF73-11C3FD14CEAF}"/>
              </a:ext>
            </a:extLst>
          </p:cNvPr>
          <p:cNvSpPr txBox="1">
            <a:spLocks/>
          </p:cNvSpPr>
          <p:nvPr/>
        </p:nvSpPr>
        <p:spPr>
          <a:xfrm>
            <a:off x="2929466" y="360048"/>
            <a:ext cx="8229600" cy="50755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85CA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/>
              <a:t>Conducting Ethical Research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C2DBE-9C22-4F19-9E35-24533B076D59}"/>
              </a:ext>
            </a:extLst>
          </p:cNvPr>
          <p:cNvSpPr txBox="1"/>
          <p:nvPr/>
        </p:nvSpPr>
        <p:spPr>
          <a:xfrm>
            <a:off x="202702" y="6002652"/>
            <a:ext cx="8930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hlinkClick r:id="rId4"/>
              </a:rPr>
              <a:t>www.imperial.ac.uk/research-and-innovation/support-for-staff/education-ethics/the-eerp-process/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66622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3033-AB58-442F-896E-8E5CD04B4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Levels of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05EF3-1C23-4DBA-9A58-902B2BC6F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Level 1: to inform your own teaching (e.g. at module-level)</a:t>
            </a:r>
          </a:p>
          <a:p>
            <a:pPr marL="0" indent="0">
              <a:buNone/>
            </a:pPr>
            <a:r>
              <a:rPr lang="en-GB" sz="2400" dirty="0"/>
              <a:t> </a:t>
            </a:r>
          </a:p>
          <a:p>
            <a:r>
              <a:rPr lang="en-GB" sz="2400" dirty="0"/>
              <a:t>Level 2: to inform those in a shared context (e.g. at year/course/departmental level)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Level 3: to inform the wider public (e.g. cutting-edge, innovative practices; large-scale impact on student outcomes)—may become educational research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0AA31-069E-4662-8EDF-E8400A9D4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9096D-CF52-46C0-BCA8-CC36216BD9EF}" type="datetime1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AA3E3-CDEC-480A-ADBF-89C0DBF9E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7CB51-278C-4557-8297-BF6CCC6B5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0001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C403-525C-452F-B6C4-E22EF93F6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of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622E6-60B2-499E-91A8-B277D6EF6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Evaluation Toolkit: </a:t>
            </a:r>
            <a:r>
              <a:rPr lang="en-GB" sz="2400" dirty="0">
                <a:hlinkClick r:id="rId2"/>
              </a:rPr>
              <a:t>https://www.imperial.ac.uk/education-research/evaluation/toolkit-and-resources-for-evaluation/</a:t>
            </a:r>
            <a:r>
              <a:rPr lang="en-GB" sz="2400" dirty="0"/>
              <a:t> </a:t>
            </a:r>
          </a:p>
          <a:p>
            <a:r>
              <a:rPr lang="en-GB" sz="2400" dirty="0"/>
              <a:t>Strategic Planning Division</a:t>
            </a:r>
          </a:p>
          <a:p>
            <a:r>
              <a:rPr lang="en-GB" sz="2400" dirty="0"/>
              <a:t>CHERS/EDU Staff</a:t>
            </a:r>
          </a:p>
          <a:p>
            <a:r>
              <a:rPr lang="en-GB" sz="2400" dirty="0"/>
              <a:t>Ethics Template and Guidance</a:t>
            </a:r>
          </a:p>
          <a:p>
            <a:r>
              <a:rPr lang="en-GB" sz="2400" dirty="0"/>
              <a:t>Drop-in sessions</a:t>
            </a:r>
          </a:p>
          <a:p>
            <a:r>
              <a:rPr lang="en-GB" sz="2400" dirty="0"/>
              <a:t>Learning gain evaluation report </a:t>
            </a:r>
            <a:r>
              <a:rPr lang="en-GB" sz="2400" dirty="0">
                <a:hlinkClick r:id="rId3"/>
              </a:rPr>
              <a:t>https://www.officeforstudents.org.uk/media/20ffe802-9482-4f55-b5a0-6c18ee4e01b1/learning-gain-project-final-evaluation.pdf</a:t>
            </a:r>
            <a:r>
              <a:rPr lang="en-GB" sz="2400" dirty="0"/>
              <a:t> </a:t>
            </a:r>
            <a:endParaRPr lang="en-GB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FF054-5BDB-49AA-A948-D5FC9F18D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753D-9677-4761-BB6F-F4ACF8A15C10}" type="datetime1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C62A4-ED25-41D3-8D50-D423D3DC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4DFFF-AD7E-4B17-8E75-79A370582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4251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Engage Students!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3600" dirty="0"/>
              <a:t>Challenge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3600" dirty="0"/>
              <a:t>Support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3600" dirty="0"/>
              <a:t>Inform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3600" dirty="0"/>
              <a:t>Seek, ask and report on feedback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3600" dirty="0"/>
              <a:t>Provide opportunities for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3600" dirty="0"/>
              <a:t>Hold students responsible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3600" dirty="0"/>
              <a:t>Work WITH not FOR students</a:t>
            </a:r>
          </a:p>
          <a:p>
            <a:endParaRPr lang="en-GB" altLang="en-US" sz="2800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92C3E13-EB05-47D5-A9CD-9CEDC45120F0}" type="slidenum">
              <a:rPr lang="en-US" altLang="en-US" sz="1000" smtClean="0">
                <a:solidFill>
                  <a:schemeClr val="bg2"/>
                </a:solidFill>
                <a:latin typeface="Kings Caslon Display" pitchFamily="2" charset="0"/>
              </a:rPr>
              <a:pPr/>
              <a:t>41</a:t>
            </a:fld>
            <a:endParaRPr lang="en-US" altLang="en-US" sz="1000">
              <a:solidFill>
                <a:schemeClr val="bg2"/>
              </a:solidFill>
              <a:latin typeface="Kings Caslon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229730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2234028"/>
            <a:ext cx="7543800" cy="638175"/>
          </a:xfrm>
        </p:spPr>
        <p:txBody>
          <a:bodyPr/>
          <a:lstStyle/>
          <a:p>
            <a:pPr eaLnBrk="1" hangingPunct="1"/>
            <a:r>
              <a:rPr lang="en-GB" altLang="en-US" sz="4200" dirty="0"/>
              <a:t>Thank you!</a:t>
            </a:r>
            <a:br>
              <a:rPr lang="en-GB" altLang="en-US" sz="4200" dirty="0"/>
            </a:br>
            <a:br>
              <a:rPr lang="en-GB" altLang="en-US" sz="4200" dirty="0"/>
            </a:br>
            <a:r>
              <a:rPr lang="en-GB" altLang="en-US" sz="4200" b="0" dirty="0"/>
              <a:t>Further enquiries contact:</a:t>
            </a:r>
            <a:br>
              <a:rPr lang="en-GB" altLang="en-US" sz="4200" dirty="0"/>
            </a:br>
            <a:r>
              <a:rPr lang="en-GB" altLang="en-US" sz="4200" dirty="0">
                <a:hlinkClick r:id="rId3"/>
              </a:rPr>
              <a:t>edu@imperial.ac.uk</a:t>
            </a:r>
            <a:r>
              <a:rPr lang="en-GB" altLang="en-US" sz="4200" dirty="0"/>
              <a:t> </a:t>
            </a:r>
            <a:br>
              <a:rPr lang="en-GB" altLang="en-US" sz="4200" dirty="0"/>
            </a:br>
            <a:endParaRPr lang="en-GB" altLang="en-US" sz="4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E25C54-A9D6-44F2-99FA-62D0FC12C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017" y="3639310"/>
            <a:ext cx="3878712" cy="258917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1620"/>
            <a:ext cx="8229600" cy="44590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/>
              <a:t>Evaluation Questions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BC38D5-606D-4B3E-A605-0754B89A6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852" y="3004929"/>
            <a:ext cx="4850296" cy="32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59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96426-02F7-4ADB-8115-32AFE8E2D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6C8D7-0115-4FBD-BDB9-A8F0D84F8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GB" sz="2800" dirty="0"/>
              <a:t>Framed by:</a:t>
            </a:r>
          </a:p>
          <a:p>
            <a:pPr lvl="1"/>
            <a:r>
              <a:rPr lang="en-GB" sz="2800" dirty="0"/>
              <a:t>Intended learning outcomes (aims)</a:t>
            </a:r>
          </a:p>
          <a:p>
            <a:pPr lvl="1"/>
            <a:r>
              <a:rPr lang="en-GB" sz="2800" dirty="0"/>
              <a:t>Method of delivery (process change)</a:t>
            </a:r>
          </a:p>
          <a:p>
            <a:pPr lvl="1"/>
            <a:r>
              <a:rPr lang="en-GB" sz="2800" dirty="0"/>
              <a:t>What changed (outcome change)</a:t>
            </a:r>
          </a:p>
          <a:p>
            <a:r>
              <a:rPr lang="en-GB" sz="2800" dirty="0"/>
              <a:t>These drive:</a:t>
            </a:r>
          </a:p>
          <a:p>
            <a:pPr lvl="1"/>
            <a:r>
              <a:rPr lang="en-GB" sz="2800" dirty="0"/>
              <a:t>Who you ask</a:t>
            </a:r>
          </a:p>
          <a:p>
            <a:pPr lvl="1"/>
            <a:r>
              <a:rPr lang="en-GB" sz="2800" dirty="0"/>
              <a:t>What you ask</a:t>
            </a:r>
          </a:p>
          <a:p>
            <a:pPr lvl="1"/>
            <a:r>
              <a:rPr lang="en-GB" sz="2800" dirty="0"/>
              <a:t>How you ask</a:t>
            </a:r>
          </a:p>
          <a:p>
            <a:pPr lvl="1"/>
            <a:r>
              <a:rPr lang="en-GB" sz="2800" dirty="0"/>
              <a:t>When you ask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B6E8F-DFD2-49A6-BEC5-F869E19D1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CA690-710C-4A13-A2CE-6718BC903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A04E5-88AA-4564-9EA2-4825D0A9A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54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DFDC0-EAA5-4C28-B80D-A2911A1DD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34A13-7148-4598-9189-B9563C19D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GB" sz="2800" dirty="0"/>
              <a:t>Method of Delivery</a:t>
            </a:r>
          </a:p>
          <a:p>
            <a:pPr lvl="1"/>
            <a:r>
              <a:rPr lang="en-GB" sz="2800" dirty="0"/>
              <a:t>Active Learning</a:t>
            </a:r>
          </a:p>
          <a:p>
            <a:pPr lvl="1"/>
            <a:r>
              <a:rPr lang="en-GB" sz="2800" dirty="0"/>
              <a:t>Assessment</a:t>
            </a:r>
          </a:p>
          <a:p>
            <a:pPr lvl="1"/>
            <a:r>
              <a:rPr lang="en-GB" sz="2800" dirty="0"/>
              <a:t>Innovative Practical Teaching</a:t>
            </a:r>
          </a:p>
          <a:p>
            <a:pPr lvl="1"/>
            <a:r>
              <a:rPr lang="en-GB" sz="2800" dirty="0"/>
              <a:t>Technology Enhanced Learning</a:t>
            </a:r>
          </a:p>
          <a:p>
            <a:r>
              <a:rPr lang="en-GB" sz="2800" dirty="0"/>
              <a:t>Outcome Measures</a:t>
            </a:r>
          </a:p>
          <a:p>
            <a:pPr lvl="1"/>
            <a:r>
              <a:rPr lang="en-GB" sz="2800" dirty="0"/>
              <a:t>Learning Gain</a:t>
            </a:r>
          </a:p>
          <a:p>
            <a:pPr lvl="1"/>
            <a:r>
              <a:rPr lang="en-GB" sz="2800" dirty="0"/>
              <a:t>Student Experience and Development</a:t>
            </a:r>
          </a:p>
          <a:p>
            <a:pPr lvl="1"/>
            <a:r>
              <a:rPr lang="en-GB" sz="2800" dirty="0"/>
              <a:t>Teaching Experience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9CB2D-F09D-4991-9FED-7955CED93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DC109-E977-4612-B6F1-79476304DBA3}" type="datetime1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82FAA-4E95-4A30-A694-0A8D768E7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D180B-01D3-4F02-B818-98D590232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810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1620"/>
            <a:ext cx="8229600" cy="44590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b="1" dirty="0"/>
              <a:t>Evaluation Questions</a:t>
            </a:r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r>
              <a:rPr lang="en-GB" sz="3600" dirty="0"/>
              <a:t>Review evaluation questions and plot onto Curriculum Evaluation Matrix</a:t>
            </a:r>
          </a:p>
        </p:txBody>
      </p:sp>
    </p:spTree>
    <p:extLst>
      <p:ext uri="{BB962C8B-B14F-4D97-AF65-F5344CB8AC3E}">
        <p14:creationId xmlns:p14="http://schemas.microsoft.com/office/powerpoint/2010/main" val="204298772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BEB4B6-F117-4895-9E8F-31AAB98FDC76}"/>
              </a:ext>
            </a:extLst>
          </p:cNvPr>
          <p:cNvSpPr/>
          <p:nvPr/>
        </p:nvSpPr>
        <p:spPr>
          <a:xfrm>
            <a:off x="0" y="0"/>
            <a:ext cx="2434728" cy="9805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C985C-867E-43F5-9FD2-CED64B8C3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02A73-003D-41B4-9AFE-4D113C98B2F8}" type="datetime1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28B69-4816-45E8-A5DD-AD4647F1C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E4215-0092-4E3D-AECD-C53E858A9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155251-39BE-43E8-966C-C340226F5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4" y="519333"/>
            <a:ext cx="9065251" cy="581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29016"/>
      </p:ext>
    </p:extLst>
  </p:cSld>
  <p:clrMapOvr>
    <a:masterClrMapping/>
  </p:clrMapOvr>
</p:sld>
</file>

<file path=ppt/theme/theme1.xml><?xml version="1.0" encoding="utf-8"?>
<a:theme xmlns:a="http://schemas.openxmlformats.org/drawingml/2006/main" name="Imperial College London Theme">
  <a:themeElements>
    <a:clrScheme name="Imperial College London Presentation">
      <a:dk1>
        <a:srgbClr val="000000"/>
      </a:dk1>
      <a:lt1>
        <a:sysClr val="window" lastClr="FFFFFF"/>
      </a:lt1>
      <a:dk2>
        <a:srgbClr val="003E74"/>
      </a:dk2>
      <a:lt2>
        <a:srgbClr val="9D9D9D"/>
      </a:lt2>
      <a:accent1>
        <a:srgbClr val="0085CA"/>
      </a:accent1>
      <a:accent2>
        <a:srgbClr val="006EAF"/>
      </a:accent2>
      <a:accent3>
        <a:srgbClr val="0CA1CD"/>
      </a:accent3>
      <a:accent4>
        <a:srgbClr val="008EAA"/>
      </a:accent4>
      <a:accent5>
        <a:srgbClr val="379F9F"/>
      </a:accent5>
      <a:accent6>
        <a:srgbClr val="0085CA"/>
      </a:accent6>
      <a:hlink>
        <a:srgbClr val="0085CA"/>
      </a:hlink>
      <a:folHlink>
        <a:srgbClr val="0085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Imperial College London Presentation">
      <a:dk1>
        <a:srgbClr val="000000"/>
      </a:dk1>
      <a:lt1>
        <a:sysClr val="window" lastClr="FFFFFF"/>
      </a:lt1>
      <a:dk2>
        <a:srgbClr val="003E74"/>
      </a:dk2>
      <a:lt2>
        <a:srgbClr val="9D9D9D"/>
      </a:lt2>
      <a:accent1>
        <a:srgbClr val="0085CA"/>
      </a:accent1>
      <a:accent2>
        <a:srgbClr val="006EAF"/>
      </a:accent2>
      <a:accent3>
        <a:srgbClr val="0CA1CD"/>
      </a:accent3>
      <a:accent4>
        <a:srgbClr val="008EAA"/>
      </a:accent4>
      <a:accent5>
        <a:srgbClr val="379F9F"/>
      </a:accent5>
      <a:accent6>
        <a:srgbClr val="0085CA"/>
      </a:accent6>
      <a:hlink>
        <a:srgbClr val="0085CA"/>
      </a:hlink>
      <a:folHlink>
        <a:srgbClr val="0085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Imperial College London Presentation">
      <a:dk1>
        <a:srgbClr val="000000"/>
      </a:dk1>
      <a:lt1>
        <a:sysClr val="window" lastClr="FFFFFF"/>
      </a:lt1>
      <a:dk2>
        <a:srgbClr val="003E74"/>
      </a:dk2>
      <a:lt2>
        <a:srgbClr val="9D9D9D"/>
      </a:lt2>
      <a:accent1>
        <a:srgbClr val="0085CA"/>
      </a:accent1>
      <a:accent2>
        <a:srgbClr val="006EAF"/>
      </a:accent2>
      <a:accent3>
        <a:srgbClr val="0CA1CD"/>
      </a:accent3>
      <a:accent4>
        <a:srgbClr val="008EAA"/>
      </a:accent4>
      <a:accent5>
        <a:srgbClr val="379F9F"/>
      </a:accent5>
      <a:accent6>
        <a:srgbClr val="0085CA"/>
      </a:accent6>
      <a:hlink>
        <a:srgbClr val="0085CA"/>
      </a:hlink>
      <a:folHlink>
        <a:srgbClr val="0085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4131</TotalTime>
  <Words>1364</Words>
  <Application>Microsoft Office PowerPoint</Application>
  <PresentationFormat>On-screen Show (4:3)</PresentationFormat>
  <Paragraphs>283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Kings Caslon Display</vt:lpstr>
      <vt:lpstr>Times New Roman</vt:lpstr>
      <vt:lpstr>Imperial College London Theme</vt:lpstr>
      <vt:lpstr>Office Theme</vt:lpstr>
      <vt:lpstr>Education Evaluation and Research</vt:lpstr>
      <vt:lpstr>Overview</vt:lpstr>
      <vt:lpstr>Curriculum Evaluation</vt:lpstr>
      <vt:lpstr>Levels of evaluation</vt:lpstr>
      <vt:lpstr>PowerPoint Presentation</vt:lpstr>
      <vt:lpstr>Evaluation Questions</vt:lpstr>
      <vt:lpstr>Evaluation Questions</vt:lpstr>
      <vt:lpstr>PowerPoint Presentation</vt:lpstr>
      <vt:lpstr>PowerPoint Presentation</vt:lpstr>
      <vt:lpstr>PowerPoint Presentation</vt:lpstr>
      <vt:lpstr>Overview of approaches</vt:lpstr>
      <vt:lpstr>PowerPoint Presentation</vt:lpstr>
      <vt:lpstr>What is learning gain?</vt:lpstr>
      <vt:lpstr>Dimensions of learning gain</vt:lpstr>
      <vt:lpstr>Imperial Vision Group Pilot: Student Information Dashboard</vt:lpstr>
      <vt:lpstr>Strategy and Planning</vt:lpstr>
      <vt:lpstr>PowerPoint Presentation</vt:lpstr>
      <vt:lpstr>PowerPoint Presentation</vt:lpstr>
      <vt:lpstr>PowerPoint Presentation</vt:lpstr>
      <vt:lpstr>Introduction to the Evaluation Toolkit</vt:lpstr>
      <vt:lpstr>Education Evaluation Toolkit landing page</vt:lpstr>
      <vt:lpstr>Overview: “What can I evaluate?” </vt:lpstr>
      <vt:lpstr>Topic: student self-efficacy</vt:lpstr>
      <vt:lpstr>each topic has relevant tools linked at the bottom of the webpage…</vt:lpstr>
      <vt:lpstr>…and can also be accessed via the sidebar </vt:lpstr>
      <vt:lpstr>Most tools are available on the page. They are downloadable as well so you can adapt them for your evaluation.</vt:lpstr>
      <vt:lpstr>Overview: “Toolkit &amp; Resources for Evaluation”</vt:lpstr>
      <vt:lpstr>Overview: Questionnaires</vt:lpstr>
      <vt:lpstr>Before getting started… take a look at the Best Practice in Questionnaire Design page.</vt:lpstr>
      <vt:lpstr>Questionnaire Bank is a collection of all downloadable questionnaires within the Toolkit</vt:lpstr>
      <vt:lpstr>Overview: Interviews</vt:lpstr>
      <vt:lpstr>Best practice for interviews</vt:lpstr>
      <vt:lpstr>Summary of topics and resources</vt:lpstr>
      <vt:lpstr>PowerPoint Presentation</vt:lpstr>
      <vt:lpstr>PowerPoint Presentation</vt:lpstr>
      <vt:lpstr>PowerPoint Presentation</vt:lpstr>
      <vt:lpstr>Developing Research Questions</vt:lpstr>
      <vt:lpstr>Role of CHERS/EDU</vt:lpstr>
      <vt:lpstr>PowerPoint Presentation</vt:lpstr>
      <vt:lpstr>Summary of Resources</vt:lpstr>
      <vt:lpstr>Engage Students!</vt:lpstr>
      <vt:lpstr>Thank you!  Further enquiries contact: edu@imperial.ac.uk  </vt:lpstr>
    </vt:vector>
  </TitlesOfParts>
  <Company>Imperial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Abby Bolt</dc:creator>
  <cp:lastModifiedBy>Howson, Camille Kandiko</cp:lastModifiedBy>
  <cp:revision>62</cp:revision>
  <dcterms:created xsi:type="dcterms:W3CDTF">2017-02-16T14:49:58Z</dcterms:created>
  <dcterms:modified xsi:type="dcterms:W3CDTF">2019-11-01T12:12:53Z</dcterms:modified>
</cp:coreProperties>
</file>