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sldIdLst>
    <p:sldId id="257" r:id="rId5"/>
    <p:sldId id="277" r:id="rId6"/>
    <p:sldId id="261" r:id="rId7"/>
    <p:sldId id="274" r:id="rId8"/>
    <p:sldId id="272" r:id="rId9"/>
    <p:sldId id="273" r:id="rId10"/>
    <p:sldId id="27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41CC"/>
    <a:srgbClr val="ACEBEA"/>
    <a:srgbClr val="5ED8D5"/>
    <a:srgbClr val="E4D2F2"/>
    <a:srgbClr val="B481DB"/>
    <a:srgbClr val="6D91D1"/>
    <a:srgbClr val="33CCCC"/>
    <a:srgbClr val="CC00FF"/>
    <a:srgbClr val="FF33CC"/>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645BF3-BFCD-45F2-85C9-371C3FCC680E}" vWet="4" dt="2022-02-01T11:08:45.858"/>
    <p1510:client id="{81190353-6E61-9DC1-92C2-E3D10EE25FC5}" v="18" dt="2022-02-01T11:07:00.734"/>
    <p1510:client id="{90639F19-5C61-4209-95C4-FA41E870E31F}" v="2" dt="2022-01-19T15:20:13.917"/>
    <p1510:client id="{C97AA140-FF40-C9FD-2905-5853D131213E}" v="3403" dt="2022-02-02T08:48:49.8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66" y="5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887D94-FA07-4CDA-8864-5F0C6C1F2200}" type="datetimeFigureOut">
              <a:rPr lang="en-GB" smtClean="0"/>
              <a:t>02/02/2022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3E7705-300C-4F4F-A7BE-7CBDCC16D450}" type="slidenum">
              <a:rPr lang="en-GB" smtClean="0"/>
              <a:t>‹#›</a:t>
            </a:fld>
            <a:endParaRPr lang="en-GB"/>
          </a:p>
        </p:txBody>
      </p:sp>
    </p:spTree>
    <p:extLst>
      <p:ext uri="{BB962C8B-B14F-4D97-AF65-F5344CB8AC3E}">
        <p14:creationId xmlns:p14="http://schemas.microsoft.com/office/powerpoint/2010/main" val="4247717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13E7705-300C-4F4F-A7BE-7CBDCC16D450}" type="slidenum">
              <a:rPr lang="en-GB" smtClean="0"/>
              <a:t>1</a:t>
            </a:fld>
            <a:endParaRPr lang="en-GB"/>
          </a:p>
        </p:txBody>
      </p:sp>
    </p:spTree>
    <p:extLst>
      <p:ext uri="{BB962C8B-B14F-4D97-AF65-F5344CB8AC3E}">
        <p14:creationId xmlns:p14="http://schemas.microsoft.com/office/powerpoint/2010/main" val="2577068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10"/>
          </p:nvPr>
        </p:nvSpPr>
        <p:spPr/>
        <p:txBody>
          <a:bodyPr/>
          <a:lstStyle/>
          <a:p>
            <a:fld id="{E13E7705-300C-4F4F-A7BE-7CBDCC16D450}" type="slidenum">
              <a:rPr lang="en-GB" smtClean="0"/>
              <a:t>4</a:t>
            </a:fld>
            <a:endParaRPr lang="en-GB"/>
          </a:p>
        </p:txBody>
      </p:sp>
    </p:spTree>
    <p:extLst>
      <p:ext uri="{BB962C8B-B14F-4D97-AF65-F5344CB8AC3E}">
        <p14:creationId xmlns:p14="http://schemas.microsoft.com/office/powerpoint/2010/main" val="3472066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10"/>
          </p:nvPr>
        </p:nvSpPr>
        <p:spPr/>
        <p:txBody>
          <a:bodyPr/>
          <a:lstStyle/>
          <a:p>
            <a:fld id="{E13E7705-300C-4F4F-A7BE-7CBDCC16D450}" type="slidenum">
              <a:rPr lang="en-GB" smtClean="0"/>
              <a:t>5</a:t>
            </a:fld>
            <a:endParaRPr lang="en-GB"/>
          </a:p>
        </p:txBody>
      </p:sp>
    </p:spTree>
    <p:extLst>
      <p:ext uri="{BB962C8B-B14F-4D97-AF65-F5344CB8AC3E}">
        <p14:creationId xmlns:p14="http://schemas.microsoft.com/office/powerpoint/2010/main" val="2547650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10"/>
          </p:nvPr>
        </p:nvSpPr>
        <p:spPr/>
        <p:txBody>
          <a:bodyPr/>
          <a:lstStyle/>
          <a:p>
            <a:fld id="{E13E7705-300C-4F4F-A7BE-7CBDCC16D450}" type="slidenum">
              <a:rPr lang="en-GB" smtClean="0"/>
              <a:t>6</a:t>
            </a:fld>
            <a:endParaRPr lang="en-GB"/>
          </a:p>
        </p:txBody>
      </p:sp>
    </p:spTree>
    <p:extLst>
      <p:ext uri="{BB962C8B-B14F-4D97-AF65-F5344CB8AC3E}">
        <p14:creationId xmlns:p14="http://schemas.microsoft.com/office/powerpoint/2010/main" val="613943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A84D5A7-1296-49C3-AF30-4AF00DC1BABE}" type="datetimeFigureOut">
              <a:rPr lang="en-GB" smtClean="0">
                <a:solidFill>
                  <a:prstClr val="black">
                    <a:tint val="75000"/>
                  </a:prstClr>
                </a:solidFill>
              </a:rPr>
              <a:pPr/>
              <a:t>02/02/2022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2052BA8-3C92-4571-87AB-5E0DD49E035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49518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A84D5A7-1296-49C3-AF30-4AF00DC1BABE}" type="datetimeFigureOut">
              <a:rPr lang="en-GB" smtClean="0">
                <a:solidFill>
                  <a:prstClr val="black">
                    <a:tint val="75000"/>
                  </a:prstClr>
                </a:solidFill>
              </a:rPr>
              <a:pPr/>
              <a:t>02/02/2022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2052BA8-3C92-4571-87AB-5E0DD49E035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03054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A84D5A7-1296-49C3-AF30-4AF00DC1BABE}" type="datetimeFigureOut">
              <a:rPr lang="en-GB" smtClean="0">
                <a:solidFill>
                  <a:prstClr val="black">
                    <a:tint val="75000"/>
                  </a:prstClr>
                </a:solidFill>
              </a:rPr>
              <a:pPr/>
              <a:t>02/02/2022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2052BA8-3C92-4571-87AB-5E0DD49E035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8522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A84D5A7-1296-49C3-AF30-4AF00DC1BABE}" type="datetimeFigureOut">
              <a:rPr lang="en-GB" smtClean="0">
                <a:solidFill>
                  <a:prstClr val="black">
                    <a:tint val="75000"/>
                  </a:prstClr>
                </a:solidFill>
              </a:rPr>
              <a:pPr/>
              <a:t>02/02/2022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2052BA8-3C92-4571-87AB-5E0DD49E035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03020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84D5A7-1296-49C3-AF30-4AF00DC1BABE}" type="datetimeFigureOut">
              <a:rPr lang="en-GB" smtClean="0">
                <a:solidFill>
                  <a:prstClr val="black">
                    <a:tint val="75000"/>
                  </a:prstClr>
                </a:solidFill>
              </a:rPr>
              <a:pPr/>
              <a:t>02/02/2022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2052BA8-3C92-4571-87AB-5E0DD49E035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72963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A84D5A7-1296-49C3-AF30-4AF00DC1BABE}" type="datetimeFigureOut">
              <a:rPr lang="en-GB" smtClean="0">
                <a:solidFill>
                  <a:prstClr val="black">
                    <a:tint val="75000"/>
                  </a:prstClr>
                </a:solidFill>
              </a:rPr>
              <a:pPr/>
              <a:t>02/02/2022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2052BA8-3C92-4571-87AB-5E0DD49E035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17365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A84D5A7-1296-49C3-AF30-4AF00DC1BABE}" type="datetimeFigureOut">
              <a:rPr lang="en-GB" smtClean="0">
                <a:solidFill>
                  <a:prstClr val="black">
                    <a:tint val="75000"/>
                  </a:prstClr>
                </a:solidFill>
              </a:rPr>
              <a:pPr/>
              <a:t>02/02/2022</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02052BA8-3C92-4571-87AB-5E0DD49E035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22006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A84D5A7-1296-49C3-AF30-4AF00DC1BABE}" type="datetimeFigureOut">
              <a:rPr lang="en-GB" smtClean="0">
                <a:solidFill>
                  <a:prstClr val="black">
                    <a:tint val="75000"/>
                  </a:prstClr>
                </a:solidFill>
              </a:rPr>
              <a:pPr/>
              <a:t>02/02/2022</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02052BA8-3C92-4571-87AB-5E0DD49E035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11513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84D5A7-1296-49C3-AF30-4AF00DC1BABE}" type="datetimeFigureOut">
              <a:rPr lang="en-GB" smtClean="0">
                <a:solidFill>
                  <a:prstClr val="black">
                    <a:tint val="75000"/>
                  </a:prstClr>
                </a:solidFill>
              </a:rPr>
              <a:pPr/>
              <a:t>02/02/2022</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02052BA8-3C92-4571-87AB-5E0DD49E035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3984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84D5A7-1296-49C3-AF30-4AF00DC1BABE}" type="datetimeFigureOut">
              <a:rPr lang="en-GB" smtClean="0">
                <a:solidFill>
                  <a:prstClr val="black">
                    <a:tint val="75000"/>
                  </a:prstClr>
                </a:solidFill>
              </a:rPr>
              <a:pPr/>
              <a:t>02/02/2022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2052BA8-3C92-4571-87AB-5E0DD49E035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29724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84D5A7-1296-49C3-AF30-4AF00DC1BABE}" type="datetimeFigureOut">
              <a:rPr lang="en-GB" smtClean="0">
                <a:solidFill>
                  <a:prstClr val="black">
                    <a:tint val="75000"/>
                  </a:prstClr>
                </a:solidFill>
              </a:rPr>
              <a:pPr/>
              <a:t>02/02/2022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2052BA8-3C92-4571-87AB-5E0DD49E035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87232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20000"/>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fld id="{5A84D5A7-1296-49C3-AF30-4AF00DC1BABE}" type="datetimeFigureOut">
              <a:rPr lang="en-GB" smtClean="0">
                <a:solidFill>
                  <a:prstClr val="black">
                    <a:tint val="75000"/>
                  </a:prstClr>
                </a:solidFill>
                <a:latin typeface="Arial" charset="0"/>
                <a:cs typeface="Arial" charset="0"/>
              </a:rPr>
              <a:pPr eaLnBrk="0" fontAlgn="base" hangingPunct="0">
                <a:spcBef>
                  <a:spcPct val="0"/>
                </a:spcBef>
                <a:spcAft>
                  <a:spcPct val="0"/>
                </a:spcAft>
              </a:pPr>
              <a:t>02/02/2022</a:t>
            </a:fld>
            <a:endParaRPr lang="en-GB">
              <a:solidFill>
                <a:prstClr val="black">
                  <a:tint val="75000"/>
                </a:prstClr>
              </a:solidFill>
              <a:latin typeface="Arial" charset="0"/>
              <a:cs typeface="Arial"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GB">
              <a:solidFill>
                <a:prstClr val="black">
                  <a:tint val="75000"/>
                </a:prstClr>
              </a:solidFill>
              <a:latin typeface="Arial" charset="0"/>
              <a:cs typeface="Arial"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02052BA8-3C92-4571-87AB-5E0DD49E035B}" type="slidenum">
              <a:rPr lang="en-GB" smtClean="0">
                <a:solidFill>
                  <a:prstClr val="black">
                    <a:tint val="75000"/>
                  </a:prstClr>
                </a:solidFill>
                <a:latin typeface="Arial" charset="0"/>
                <a:cs typeface="Arial" charset="0"/>
              </a:rPr>
              <a:pPr eaLnBrk="0" fontAlgn="base" hangingPunct="0">
                <a:spcBef>
                  <a:spcPct val="0"/>
                </a:spcBef>
                <a:spcAft>
                  <a:spcPct val="0"/>
                </a:spcAft>
              </a:pPr>
              <a:t>‹#›</a:t>
            </a:fld>
            <a:endParaRPr lang="en-GB">
              <a:solidFill>
                <a:prstClr val="black">
                  <a:tint val="75000"/>
                </a:prstClr>
              </a:solidFill>
              <a:latin typeface="Arial" charset="0"/>
              <a:cs typeface="Arial" charset="0"/>
            </a:endParaRPr>
          </a:p>
        </p:txBody>
      </p:sp>
    </p:spTree>
    <p:extLst>
      <p:ext uri="{BB962C8B-B14F-4D97-AF65-F5344CB8AC3E}">
        <p14:creationId xmlns:p14="http://schemas.microsoft.com/office/powerpoint/2010/main" val="20462021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hyperlink" Target="https://anniecoops.com/2017/06/28/languagematters/" TargetMode="External"/><Relationship Id="rId2" Type="http://schemas.openxmlformats.org/officeDocument/2006/relationships/hyperlink" Target="https://www.england.nhs.uk/wp-content/uploads/2018/06/language-matters.pdf" TargetMode="External"/><Relationship Id="rId1" Type="http://schemas.openxmlformats.org/officeDocument/2006/relationships/slideLayout" Target="../slideLayouts/slideLayout2.xml"/><Relationship Id="rId5" Type="http://schemas.openxmlformats.org/officeDocument/2006/relationships/hyperlink" Target="https://www.diabeteseducator.org/practice/educator-tools/app-resources/diabetes-language-paper" TargetMode="External"/><Relationship Id="rId4" Type="http://schemas.openxmlformats.org/officeDocument/2006/relationships/hyperlink" Target="https://www.sixuntilme.com/blog2/2011/09/25_years_with_diabetes_what_iv.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1000" contrast="-5000"/>
                    </a14:imgEffect>
                  </a14:imgLayer>
                </a14:imgProps>
              </a:ext>
              <a:ext uri="{28A0092B-C50C-407E-A947-70E740481C1C}">
                <a14:useLocalDpi xmlns:a14="http://schemas.microsoft.com/office/drawing/2010/main" val="0"/>
              </a:ext>
            </a:extLst>
          </a:blip>
          <a:srcRect/>
          <a:stretch>
            <a:fillRect/>
          </a:stretch>
        </p:blipFill>
        <p:spPr bwMode="auto">
          <a:xfrm>
            <a:off x="-7" y="-1"/>
            <a:ext cx="3342863" cy="22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5">
            <a:extLst>
              <a:ext uri="{BEBA8EAE-BF5A-486C-A8C5-ECC9F3942E4B}">
                <a14:imgProps xmlns:a14="http://schemas.microsoft.com/office/drawing/2010/main">
                  <a14:imgLayer r:embed="rId4">
                    <a14:imgEffect>
                      <a14:brightnessContrast bright="11000"/>
                    </a14:imgEffect>
                  </a14:imgLayer>
                </a14:imgProps>
              </a:ext>
              <a:ext uri="{28A0092B-C50C-407E-A947-70E740481C1C}">
                <a14:useLocalDpi xmlns:a14="http://schemas.microsoft.com/office/drawing/2010/main" val="0"/>
              </a:ext>
            </a:extLst>
          </a:blip>
          <a:srcRect/>
          <a:stretch>
            <a:fillRect/>
          </a:stretch>
        </p:blipFill>
        <p:spPr bwMode="auto">
          <a:xfrm>
            <a:off x="-1" y="2290627"/>
            <a:ext cx="3342863" cy="22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5">
            <a:extLst>
              <a:ext uri="{BEBA8EAE-BF5A-486C-A8C5-ECC9F3942E4B}">
                <a14:imgProps xmlns:a14="http://schemas.microsoft.com/office/drawing/2010/main">
                  <a14:imgLayer r:embed="rId4">
                    <a14:imgEffect>
                      <a14:brightnessContrast bright="11000"/>
                    </a14:imgEffect>
                  </a14:imgLayer>
                </a14:imgProps>
              </a:ext>
              <a:ext uri="{28A0092B-C50C-407E-A947-70E740481C1C}">
                <a14:useLocalDpi xmlns:a14="http://schemas.microsoft.com/office/drawing/2010/main" val="0"/>
              </a:ext>
            </a:extLst>
          </a:blip>
          <a:srcRect/>
          <a:stretch>
            <a:fillRect/>
          </a:stretch>
        </p:blipFill>
        <p:spPr bwMode="auto">
          <a:xfrm>
            <a:off x="0" y="4626000"/>
            <a:ext cx="3342863" cy="22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C16E5702-BF5E-3D47-B346-88509EFCCA5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239926" y="520176"/>
            <a:ext cx="2671675" cy="919885"/>
          </a:xfrm>
          <a:prstGeom prst="rect">
            <a:avLst/>
          </a:prstGeom>
        </p:spPr>
      </p:pic>
      <p:grpSp>
        <p:nvGrpSpPr>
          <p:cNvPr id="7" name="Group 6"/>
          <p:cNvGrpSpPr/>
          <p:nvPr/>
        </p:nvGrpSpPr>
        <p:grpSpPr>
          <a:xfrm>
            <a:off x="2105229" y="2071284"/>
            <a:ext cx="9613291" cy="1460023"/>
            <a:chOff x="2318985" y="3562597"/>
            <a:chExt cx="9613291" cy="1460023"/>
          </a:xfrm>
        </p:grpSpPr>
        <p:sp>
          <p:nvSpPr>
            <p:cNvPr id="2" name="Rectangle 1"/>
            <p:cNvSpPr/>
            <p:nvPr/>
          </p:nvSpPr>
          <p:spPr>
            <a:xfrm>
              <a:off x="2318985" y="3562597"/>
              <a:ext cx="9613291" cy="13300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6" name="Title 1"/>
            <p:cNvSpPr txBox="1">
              <a:spLocks/>
            </p:cNvSpPr>
            <p:nvPr/>
          </p:nvSpPr>
          <p:spPr>
            <a:xfrm>
              <a:off x="2318985" y="3697057"/>
              <a:ext cx="9200080" cy="1325563"/>
            </a:xfrm>
            <a:prstGeom prst="rect">
              <a:avLst/>
            </a:prstGeom>
            <a:noFill/>
            <a:effectLst>
              <a:outerShdw blurRad="263525" dist="279400" dir="4260000" sx="109000" sy="109000" algn="tl" rotWithShape="0">
                <a:srgbClr val="000000">
                  <a:alpha val="38000"/>
                </a:srgbClr>
              </a:outerShdw>
            </a:effectLst>
          </p:spPr>
          <p:txBody>
            <a:bodyPr wrap="square"/>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GB" sz="4000">
                  <a:solidFill>
                    <a:srgbClr val="5B9BD5">
                      <a:lumMod val="50000"/>
                    </a:srgbClr>
                  </a:solidFill>
                  <a:latin typeface="Helvetica" pitchFamily="34" charset="0"/>
                  <a:ea typeface="Verdana" panose="020B0604030504040204" pitchFamily="34" charset="0"/>
                  <a:cs typeface="Verdana" panose="020B0604030504040204" pitchFamily="34" charset="0"/>
                </a:rPr>
                <a:t>Language Matters CSI assessment</a:t>
              </a:r>
              <a:endParaRPr lang="en-US" sz="4000">
                <a:solidFill>
                  <a:srgbClr val="5B9BD5">
                    <a:lumMod val="50000"/>
                  </a:srgbClr>
                </a:solidFill>
                <a:latin typeface="Helvetica" pitchFamily="34" charset="0"/>
                <a:ea typeface="Verdana" panose="020B0604030504040204" pitchFamily="34" charset="0"/>
                <a:cs typeface="Verdana" panose="020B0604030504040204" pitchFamily="34" charset="0"/>
              </a:endParaRPr>
            </a:p>
          </p:txBody>
        </p:sp>
      </p:grpSp>
      <p:sp>
        <p:nvSpPr>
          <p:cNvPr id="9" name="Title 1"/>
          <p:cNvSpPr txBox="1">
            <a:spLocks/>
          </p:cNvSpPr>
          <p:nvPr/>
        </p:nvSpPr>
        <p:spPr>
          <a:xfrm>
            <a:off x="5803013" y="3998032"/>
            <a:ext cx="3183996" cy="809165"/>
          </a:xfrm>
          <a:prstGeom prst="rect">
            <a:avLst/>
          </a:prstGeom>
          <a:solidFill>
            <a:schemeClr val="bg1">
              <a:lumMod val="95000"/>
            </a:schemeClr>
          </a:solidFill>
        </p:spPr>
        <p:txBody>
          <a:bodyPr vert="horz" lIns="91440" tIns="45720" rIns="91440" bIns="45720" rtlCol="0" anchor="ctr">
            <a:normAutofit/>
          </a:bodyPr>
          <a:lstStyle/>
          <a:p>
            <a:pPr algn="ctr">
              <a:lnSpc>
                <a:spcPct val="90000"/>
              </a:lnSpc>
              <a:spcBef>
                <a:spcPct val="0"/>
              </a:spcBef>
              <a:defRPr/>
            </a:pPr>
            <a:r>
              <a:rPr lang="en-US" sz="3000" b="1">
                <a:solidFill>
                  <a:srgbClr val="5B9BD5">
                    <a:lumMod val="50000"/>
                  </a:srgbClr>
                </a:solidFill>
                <a:latin typeface="Calibri Light"/>
                <a:cs typeface="Arial" charset="0"/>
              </a:rPr>
              <a:t>March 2022</a:t>
            </a:r>
          </a:p>
        </p:txBody>
      </p:sp>
      <p:sp>
        <p:nvSpPr>
          <p:cNvPr id="10" name="Title 1"/>
          <p:cNvSpPr txBox="1">
            <a:spLocks/>
          </p:cNvSpPr>
          <p:nvPr/>
        </p:nvSpPr>
        <p:spPr>
          <a:xfrm>
            <a:off x="3688688" y="5079218"/>
            <a:ext cx="7412646" cy="1325563"/>
          </a:xfrm>
          <a:prstGeom prst="rect">
            <a:avLst/>
          </a:prstGeom>
          <a:solidFill>
            <a:schemeClr val="bg1">
              <a:lumMod val="95000"/>
            </a:schemeClr>
          </a:solidFill>
        </p:spPr>
        <p:txBody>
          <a:bodyPr vert="horz" lIns="91440" tIns="45720" rIns="91440" bIns="45720" rtlCol="0" anchor="ctr">
            <a:noAutofit/>
          </a:bodyPr>
          <a:lstStyle/>
          <a:p>
            <a:pPr>
              <a:lnSpc>
                <a:spcPct val="90000"/>
              </a:lnSpc>
              <a:spcBef>
                <a:spcPct val="0"/>
              </a:spcBef>
              <a:defRPr/>
            </a:pPr>
            <a:r>
              <a:rPr lang="en-US" sz="3000" b="1">
                <a:solidFill>
                  <a:srgbClr val="5B9BD5">
                    <a:lumMod val="50000"/>
                  </a:srgbClr>
                </a:solidFill>
                <a:latin typeface="Calibri Light"/>
                <a:cs typeface="Arial" charset="0"/>
              </a:rPr>
              <a:t>Student Name:</a:t>
            </a:r>
          </a:p>
          <a:p>
            <a:pPr>
              <a:lnSpc>
                <a:spcPct val="90000"/>
              </a:lnSpc>
              <a:spcBef>
                <a:spcPct val="0"/>
              </a:spcBef>
              <a:defRPr/>
            </a:pPr>
            <a:r>
              <a:rPr lang="en-US" sz="3000" b="1">
                <a:solidFill>
                  <a:srgbClr val="5B9BD5">
                    <a:lumMod val="50000"/>
                  </a:srgbClr>
                </a:solidFill>
                <a:latin typeface="Calibri Light"/>
                <a:cs typeface="Arial" charset="0"/>
              </a:rPr>
              <a:t>Student CID:</a:t>
            </a:r>
          </a:p>
        </p:txBody>
      </p:sp>
      <p:pic>
        <p:nvPicPr>
          <p:cNvPr id="13" name="Content Placeholder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29560" y="0"/>
            <a:ext cx="1943547" cy="1953241"/>
          </a:xfrm>
          <a:prstGeom prst="rect">
            <a:avLst/>
          </a:prstGeom>
        </p:spPr>
      </p:pic>
    </p:spTree>
    <p:extLst>
      <p:ext uri="{BB962C8B-B14F-4D97-AF65-F5344CB8AC3E}">
        <p14:creationId xmlns:p14="http://schemas.microsoft.com/office/powerpoint/2010/main" val="3637598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1337E-44E9-4107-B5E7-4CA3D7A817AF}"/>
              </a:ext>
            </a:extLst>
          </p:cNvPr>
          <p:cNvSpPr>
            <a:spLocks noGrp="1"/>
          </p:cNvSpPr>
          <p:nvPr>
            <p:ph type="title"/>
          </p:nvPr>
        </p:nvSpPr>
        <p:spPr/>
        <p:txBody>
          <a:bodyPr/>
          <a:lstStyle/>
          <a:p>
            <a:r>
              <a:rPr lang="en-GB">
                <a:latin typeface="Calibri"/>
                <a:cs typeface="Calibri"/>
              </a:rPr>
              <a:t>Preparatory Reading</a:t>
            </a:r>
            <a:endParaRPr lang="en-US"/>
          </a:p>
        </p:txBody>
      </p:sp>
      <p:sp>
        <p:nvSpPr>
          <p:cNvPr id="3" name="Content Placeholder 2">
            <a:extLst>
              <a:ext uri="{FF2B5EF4-FFF2-40B4-BE49-F238E27FC236}">
                <a16:creationId xmlns:a16="http://schemas.microsoft.com/office/drawing/2014/main" id="{19B5D635-6FB9-437E-A3A1-6F2FBB6DC462}"/>
              </a:ext>
            </a:extLst>
          </p:cNvPr>
          <p:cNvSpPr>
            <a:spLocks noGrp="1"/>
          </p:cNvSpPr>
          <p:nvPr>
            <p:ph idx="1"/>
          </p:nvPr>
        </p:nvSpPr>
        <p:spPr>
          <a:xfrm>
            <a:off x="838200" y="1825625"/>
            <a:ext cx="10974438" cy="4351338"/>
          </a:xfrm>
        </p:spPr>
        <p:txBody>
          <a:bodyPr vert="horz" lIns="91440" tIns="45720" rIns="91440" bIns="45720" rtlCol="0" anchor="t">
            <a:noAutofit/>
          </a:bodyPr>
          <a:lstStyle/>
          <a:p>
            <a:pPr marL="0" indent="0">
              <a:buNone/>
            </a:pPr>
            <a:r>
              <a:rPr lang="en-GB">
                <a:ea typeface="+mn-lt"/>
                <a:cs typeface="+mn-lt"/>
              </a:rPr>
              <a:t>You may find that these readings help you in your assessment:</a:t>
            </a:r>
          </a:p>
          <a:p>
            <a:pPr marL="0" indent="0">
              <a:buNone/>
            </a:pPr>
            <a:endParaRPr lang="en-GB" b="1">
              <a:ea typeface="+mn-lt"/>
              <a:cs typeface="+mn-lt"/>
            </a:endParaRPr>
          </a:p>
          <a:p>
            <a:r>
              <a:rPr lang="en-GB" sz="2000">
                <a:ea typeface="+mn-lt"/>
                <a:cs typeface="+mn-lt"/>
              </a:rPr>
              <a:t>NHS Language Matters guidance</a:t>
            </a:r>
            <a:br>
              <a:rPr lang="en-GB" sz="2000">
                <a:ea typeface="+mn-lt"/>
                <a:cs typeface="+mn-lt"/>
              </a:rPr>
            </a:br>
            <a:r>
              <a:rPr lang="en-GB" sz="2000" u="sng">
                <a:ea typeface="+mn-lt"/>
                <a:cs typeface="+mn-lt"/>
                <a:hlinkClick r:id="rId2"/>
              </a:rPr>
              <a:t>https://www.england.nhs.uk/wp-content/uploads/2018/06/language-matters.pdf</a:t>
            </a:r>
            <a:br>
              <a:rPr lang="en-GB" sz="2000" u="sng">
                <a:ea typeface="+mn-lt"/>
                <a:cs typeface="+mn-lt"/>
              </a:rPr>
            </a:br>
            <a:endParaRPr lang="en-GB" sz="1200">
              <a:cs typeface="Calibri"/>
            </a:endParaRPr>
          </a:p>
          <a:p>
            <a:r>
              <a:rPr lang="en-GB" sz="2000" u="sng">
                <a:ea typeface="+mn-lt"/>
                <a:cs typeface="+mn-lt"/>
                <a:hlinkClick r:id="rId3"/>
              </a:rPr>
              <a:t>https://anniecoops.com/2017/06/28/languagematters/</a:t>
            </a:r>
            <a:br>
              <a:rPr lang="en-GB" sz="2000" u="sng">
                <a:ea typeface="+mn-lt"/>
                <a:cs typeface="+mn-lt"/>
              </a:rPr>
            </a:br>
            <a:endParaRPr lang="en-US" sz="1200">
              <a:ea typeface="+mn-lt"/>
              <a:cs typeface="+mn-lt"/>
            </a:endParaRPr>
          </a:p>
          <a:p>
            <a:r>
              <a:rPr lang="en-GB" sz="2000" u="sng">
                <a:ea typeface="+mn-lt"/>
                <a:cs typeface="+mn-lt"/>
                <a:hlinkClick r:id="rId4"/>
              </a:rPr>
              <a:t>https://www.sixuntilme.com/blog2/2011/09/25_years_with_diabetes_what_iv.html</a:t>
            </a:r>
            <a:br>
              <a:rPr lang="en-GB" sz="2000" u="sng">
                <a:ea typeface="+mn-lt"/>
                <a:cs typeface="+mn-lt"/>
              </a:rPr>
            </a:br>
            <a:endParaRPr lang="en-US" sz="1200">
              <a:ea typeface="+mn-lt"/>
              <a:cs typeface="+mn-lt"/>
            </a:endParaRPr>
          </a:p>
          <a:p>
            <a:r>
              <a:rPr lang="en-GB" sz="2000">
                <a:ea typeface="+mn-lt"/>
                <a:cs typeface="+mn-lt"/>
              </a:rPr>
              <a:t>Changing the Conversation video (at the bottom of the webpage)</a:t>
            </a:r>
            <a:br>
              <a:rPr lang="en-GB" sz="2000">
                <a:ea typeface="+mn-lt"/>
                <a:cs typeface="+mn-lt"/>
              </a:rPr>
            </a:br>
            <a:r>
              <a:rPr lang="en-GB" sz="2000" u="sng">
                <a:ea typeface="+mn-lt"/>
                <a:cs typeface="+mn-lt"/>
                <a:hlinkClick r:id="rId5"/>
              </a:rPr>
              <a:t>https://www.diabeteseducator.org/practice/educator-tools/app-resources/diabetes-language-paper</a:t>
            </a:r>
            <a:endParaRPr lang="en-US" sz="2000">
              <a:ea typeface="+mn-lt"/>
              <a:cs typeface="+mn-lt"/>
            </a:endParaRPr>
          </a:p>
          <a:p>
            <a:endParaRPr lang="en-US" sz="2000">
              <a:ea typeface="+mn-lt"/>
              <a:cs typeface="+mn-lt"/>
            </a:endParaRPr>
          </a:p>
          <a:p>
            <a:endParaRPr lang="en-GB" sz="2000">
              <a:ea typeface="+mn-lt"/>
              <a:cs typeface="+mn-lt"/>
            </a:endParaRPr>
          </a:p>
          <a:p>
            <a:endParaRPr lang="en-US">
              <a:ea typeface="+mn-lt"/>
              <a:cs typeface="+mn-lt"/>
            </a:endParaRPr>
          </a:p>
          <a:p>
            <a:endParaRPr lang="en-US">
              <a:cs typeface="Calibri"/>
            </a:endParaRPr>
          </a:p>
        </p:txBody>
      </p:sp>
    </p:spTree>
    <p:extLst>
      <p:ext uri="{BB962C8B-B14F-4D97-AF65-F5344CB8AC3E}">
        <p14:creationId xmlns:p14="http://schemas.microsoft.com/office/powerpoint/2010/main" val="2639088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Instructions</a:t>
            </a:r>
          </a:p>
        </p:txBody>
      </p:sp>
      <p:sp>
        <p:nvSpPr>
          <p:cNvPr id="3" name="Content Placeholder 2"/>
          <p:cNvSpPr>
            <a:spLocks noGrp="1"/>
          </p:cNvSpPr>
          <p:nvPr>
            <p:ph idx="1"/>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vert="horz" lIns="91440" tIns="45720" rIns="91440" bIns="45720" rtlCol="0" anchor="t">
            <a:noAutofit/>
          </a:bodyPr>
          <a:lstStyle/>
          <a:p>
            <a:pPr marL="0" indent="0">
              <a:lnSpc>
                <a:spcPct val="120000"/>
              </a:lnSpc>
              <a:spcAft>
                <a:spcPts val="1000"/>
              </a:spcAft>
              <a:buNone/>
            </a:pPr>
            <a:r>
              <a:rPr lang="en-US" sz="1200" dirty="0"/>
              <a:t>Drawing on your work in the Language Matters Diabetes Forum on 14</a:t>
            </a:r>
            <a:r>
              <a:rPr lang="en-US" sz="1200" baseline="30000" dirty="0"/>
              <a:t>th</a:t>
            </a:r>
            <a:r>
              <a:rPr lang="en-US" sz="1200" dirty="0"/>
              <a:t> January, your group will need to choose a specific target audience of </a:t>
            </a:r>
            <a:r>
              <a:rPr lang="en-US" sz="1200" dirty="0">
                <a:ea typeface="+mn-lt"/>
                <a:cs typeface="+mn-lt"/>
              </a:rPr>
              <a:t>medical students or health professionals </a:t>
            </a:r>
            <a:r>
              <a:rPr lang="en-US" sz="1200" dirty="0"/>
              <a:t> </a:t>
            </a:r>
            <a:r>
              <a:rPr lang="en-GB" sz="1200" dirty="0"/>
              <a:t>and create an infographic aimed at them </a:t>
            </a:r>
            <a:r>
              <a:rPr lang="en-US" sz="1200" dirty="0"/>
              <a:t>to promote the use of language that builds confidence, trust and self-esteem and fosters a collaborative approach to self-care in relation to diabetes.</a:t>
            </a:r>
            <a:endParaRPr lang="en-GB" sz="1200" dirty="0">
              <a:cs typeface="Calibri"/>
            </a:endParaRPr>
          </a:p>
          <a:p>
            <a:pPr>
              <a:spcBef>
                <a:spcPts val="0"/>
              </a:spcBef>
              <a:buNone/>
            </a:pPr>
            <a:r>
              <a:rPr lang="en-US" sz="1200" dirty="0">
                <a:cs typeface="Calibri"/>
              </a:rPr>
              <a:t>Your audience should be specified and can be </a:t>
            </a:r>
            <a:r>
              <a:rPr lang="en-US" sz="1200" dirty="0">
                <a:ea typeface="+mn-lt"/>
                <a:cs typeface="+mn-lt"/>
              </a:rPr>
              <a:t>medical students or a specific group of health professionals  e.g., doctors in training, GPs, school nurses etc.</a:t>
            </a:r>
            <a:endParaRPr lang="en-US" sz="1200" dirty="0">
              <a:cs typeface="Calibri"/>
            </a:endParaRPr>
          </a:p>
          <a:p>
            <a:pPr marL="0" indent="0">
              <a:buNone/>
            </a:pPr>
            <a:r>
              <a:rPr lang="en-US" sz="1200" dirty="0"/>
              <a:t>Your poster should demonstrate engagement and reflection on the activities undertaken during the Language Matters Diabetes and the Quality Improvement workshops.</a:t>
            </a:r>
            <a:endParaRPr lang="en-US" sz="1200" dirty="0">
              <a:cs typeface="Calibri"/>
            </a:endParaRPr>
          </a:p>
          <a:p>
            <a:pPr marL="0" indent="0">
              <a:buNone/>
            </a:pPr>
            <a:r>
              <a:rPr lang="en-US" sz="1200" dirty="0">
                <a:cs typeface="Calibri"/>
              </a:rPr>
              <a:t>Also consider </a:t>
            </a:r>
            <a:r>
              <a:rPr lang="en-US" sz="1200" dirty="0">
                <a:ea typeface="+mn-lt"/>
                <a:cs typeface="+mn-lt"/>
              </a:rPr>
              <a:t>your use of visuals (both images and your style of infographic design) to engage your target audience.</a:t>
            </a:r>
            <a:endParaRPr lang="en-US" sz="1200" dirty="0">
              <a:cs typeface="Calibri"/>
            </a:endParaRPr>
          </a:p>
          <a:p>
            <a:pPr marL="0" indent="0">
              <a:buNone/>
            </a:pPr>
            <a:endParaRPr lang="en-US" sz="1200">
              <a:cs typeface="Calibri"/>
            </a:endParaRPr>
          </a:p>
          <a:p>
            <a:pPr marL="0" indent="0">
              <a:buNone/>
            </a:pPr>
            <a:r>
              <a:rPr lang="en-GB" sz="1200" dirty="0"/>
              <a:t>Tasks:</a:t>
            </a:r>
            <a:endParaRPr lang="en-GB" sz="1200" dirty="0">
              <a:cs typeface="Calibri"/>
            </a:endParaRPr>
          </a:p>
          <a:p>
            <a:r>
              <a:rPr lang="en-GB" sz="1200" b="1" dirty="0"/>
              <a:t>Create your Language Matters infographic</a:t>
            </a:r>
            <a:r>
              <a:rPr lang="en-GB" sz="1200" dirty="0"/>
              <a:t> on page 3 in this document and copy it onto pages  4 &amp; 5.</a:t>
            </a:r>
            <a:endParaRPr lang="en-GB" sz="1200" dirty="0">
              <a:cs typeface="Calibri"/>
            </a:endParaRPr>
          </a:p>
          <a:p>
            <a:r>
              <a:rPr lang="en-GB" sz="1200" dirty="0"/>
              <a:t>On page 4  </a:t>
            </a:r>
            <a:r>
              <a:rPr lang="en-GB" sz="1200" b="1" dirty="0"/>
              <a:t>annotate the infographic</a:t>
            </a:r>
            <a:r>
              <a:rPr lang="en-GB" sz="1200" dirty="0"/>
              <a:t> using the speech bubbles to demonstrate the </a:t>
            </a:r>
            <a:r>
              <a:rPr lang="en-GB" sz="1200" b="1" dirty="0"/>
              <a:t>key messages chosen</a:t>
            </a:r>
            <a:r>
              <a:rPr lang="en-GB" sz="1200" dirty="0"/>
              <a:t> </a:t>
            </a:r>
            <a:endParaRPr lang="en-GB" sz="1200" dirty="0">
              <a:cs typeface="Calibri"/>
            </a:endParaRPr>
          </a:p>
          <a:p>
            <a:pPr marL="0" indent="0" algn="ctr">
              <a:buNone/>
            </a:pPr>
            <a:r>
              <a:rPr lang="en-GB" sz="1200" dirty="0"/>
              <a:t>and the thinking and rationale behind the choice of those specific messages for your target audience with reference to the learning from the workshop.</a:t>
            </a:r>
            <a:endParaRPr lang="en-GB" sz="1200" dirty="0">
              <a:cs typeface="Calibri"/>
            </a:endParaRPr>
          </a:p>
          <a:p>
            <a:pPr>
              <a:buFont typeface="Arial"/>
              <a:buChar char="•"/>
            </a:pPr>
            <a:r>
              <a:rPr lang="en-GB" sz="1200" dirty="0">
                <a:ea typeface="+mn-lt"/>
                <a:cs typeface="+mn-lt"/>
              </a:rPr>
              <a:t>On page 5  </a:t>
            </a:r>
            <a:r>
              <a:rPr lang="en-GB" sz="1200" b="1" dirty="0">
                <a:ea typeface="+mn-lt"/>
                <a:cs typeface="+mn-lt"/>
              </a:rPr>
              <a:t>annotate the infographic</a:t>
            </a:r>
            <a:r>
              <a:rPr lang="en-GB" sz="1200" dirty="0">
                <a:ea typeface="+mn-lt"/>
                <a:cs typeface="+mn-lt"/>
              </a:rPr>
              <a:t> using the speech bubbles to demonstrate the </a:t>
            </a:r>
            <a:r>
              <a:rPr lang="en-GB" sz="1200" b="1" dirty="0">
                <a:ea typeface="+mn-lt"/>
                <a:cs typeface="+mn-lt"/>
              </a:rPr>
              <a:t>barriers to reaching the target audience and how you have overcome these barriers</a:t>
            </a:r>
            <a:r>
              <a:rPr lang="en-GB" sz="1200" dirty="0">
                <a:ea typeface="+mn-lt"/>
                <a:cs typeface="+mn-lt"/>
              </a:rPr>
              <a:t> in the design of your infographic demonstrating the thinking and rationale behind the barriers mentioned with reference to the learning from the </a:t>
            </a:r>
            <a:r>
              <a:rPr lang="en-GB" sz="1200">
                <a:ea typeface="+mn-lt"/>
                <a:cs typeface="+mn-lt"/>
              </a:rPr>
              <a:t>workshop. You may also consider the challenges of being able to effect behavioural change thinking about motivation, the process of change and how these challenges may be </a:t>
            </a:r>
            <a:r>
              <a:rPr lang="en-GB" sz="1200" dirty="0">
                <a:ea typeface="+mn-lt"/>
                <a:cs typeface="+mn-lt"/>
              </a:rPr>
              <a:t>met.</a:t>
            </a:r>
            <a:endParaRPr lang="en-GB" sz="1200" dirty="0">
              <a:cs typeface="Calibri"/>
            </a:endParaRPr>
          </a:p>
          <a:p>
            <a:pPr algn="ctr"/>
            <a:endParaRPr lang="en-GB" sz="1200">
              <a:cs typeface="Calibri"/>
            </a:endParaRPr>
          </a:p>
          <a:p>
            <a:pPr algn="ctr"/>
            <a:endParaRPr lang="en-GB" sz="1200">
              <a:cs typeface="Calibri"/>
            </a:endParaRPr>
          </a:p>
          <a:p>
            <a:endParaRPr lang="en-GB" sz="1200">
              <a:cs typeface="Calibri"/>
            </a:endParaRPr>
          </a:p>
          <a:p>
            <a:pPr marL="0" indent="0">
              <a:buNone/>
            </a:pPr>
            <a:r>
              <a:rPr lang="en-US" sz="1200" dirty="0">
                <a:cs typeface="Calibri"/>
              </a:rPr>
              <a:t>Please look at the marking proforma for this assessment which outlines how this infographic will be assessed</a:t>
            </a:r>
            <a:endParaRPr lang="en-GB" sz="1200" dirty="0">
              <a:cs typeface="Calibri"/>
            </a:endParaRPr>
          </a:p>
          <a:p>
            <a:pPr marL="0" indent="0">
              <a:buNone/>
            </a:pPr>
            <a:endParaRPr lang="en-GB">
              <a:cs typeface="Calibri"/>
            </a:endParaRPr>
          </a:p>
        </p:txBody>
      </p:sp>
      <p:pic>
        <p:nvPicPr>
          <p:cNvPr id="4"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935" y="5943600"/>
            <a:ext cx="909864" cy="914400"/>
          </a:xfrm>
          <a:prstGeom prst="rect">
            <a:avLst/>
          </a:prstGeom>
        </p:spPr>
      </p:pic>
    </p:spTree>
    <p:extLst>
      <p:ext uri="{BB962C8B-B14F-4D97-AF65-F5344CB8AC3E}">
        <p14:creationId xmlns:p14="http://schemas.microsoft.com/office/powerpoint/2010/main" val="4283749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show="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0173" y="154894"/>
            <a:ext cx="10515600" cy="1325563"/>
          </a:xfrm>
        </p:spPr>
        <p:txBody>
          <a:bodyPr/>
          <a:lstStyle/>
          <a:p>
            <a:r>
              <a:rPr lang="en-GB" sz="2800" b="1">
                <a:solidFill>
                  <a:srgbClr val="0070C0"/>
                </a:solidFill>
              </a:rPr>
              <a:t>Infographic  – </a:t>
            </a:r>
            <a:br>
              <a:rPr lang="en-GB" sz="2800" b="1"/>
            </a:br>
            <a:r>
              <a:rPr lang="en-GB" sz="2800" b="1">
                <a:solidFill>
                  <a:srgbClr val="8441CC"/>
                </a:solidFill>
              </a:rPr>
              <a:t>Post your completed Infographic here </a:t>
            </a:r>
            <a:br>
              <a:rPr lang="en-GB" sz="2800" b="1">
                <a:solidFill>
                  <a:srgbClr val="8441CC"/>
                </a:solidFill>
              </a:rPr>
            </a:br>
            <a:r>
              <a:rPr lang="en-GB" sz="1600" b="1">
                <a:solidFill>
                  <a:srgbClr val="8441CC"/>
                </a:solidFill>
              </a:rPr>
              <a:t>(you may choose to create this elsewhere and post it here with copies on pages 4 &amp; 5)</a:t>
            </a:r>
            <a:endParaRPr lang="en-GB" sz="1600" b="1">
              <a:solidFill>
                <a:srgbClr val="8441CC"/>
              </a:solidFill>
              <a:cs typeface="Calibri Light"/>
            </a:endParaRPr>
          </a:p>
        </p:txBody>
      </p:sp>
      <p:pic>
        <p:nvPicPr>
          <p:cNvPr id="4"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935" y="5943600"/>
            <a:ext cx="909864" cy="914400"/>
          </a:xfrm>
          <a:prstGeom prst="rect">
            <a:avLst/>
          </a:prstGeom>
        </p:spPr>
      </p:pic>
      <p:pic>
        <p:nvPicPr>
          <p:cNvPr id="6" name="Picture 5">
            <a:extLst>
              <a:ext uri="{FF2B5EF4-FFF2-40B4-BE49-F238E27FC236}">
                <a16:creationId xmlns:a16="http://schemas.microsoft.com/office/drawing/2014/main" id="{FD893F21-219B-4FA5-A401-EFE0888778B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0011508" y="341680"/>
            <a:ext cx="1637324" cy="563747"/>
          </a:xfrm>
          <a:prstGeom prst="rect">
            <a:avLst/>
          </a:prstGeom>
        </p:spPr>
      </p:pic>
    </p:spTree>
    <p:extLst>
      <p:ext uri="{BB962C8B-B14F-4D97-AF65-F5344CB8AC3E}">
        <p14:creationId xmlns:p14="http://schemas.microsoft.com/office/powerpoint/2010/main" val="2072196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a:solidFill>
                  <a:srgbClr val="0070C0"/>
                </a:solidFill>
              </a:rPr>
              <a:t>Infographic Annotations – </a:t>
            </a:r>
            <a:r>
              <a:rPr lang="en-GB" sz="2800" b="1">
                <a:solidFill>
                  <a:srgbClr val="5ED8D5"/>
                </a:solidFill>
              </a:rPr>
              <a:t>Key Messages</a:t>
            </a:r>
            <a:br>
              <a:rPr lang="en-GB" b="1">
                <a:solidFill>
                  <a:srgbClr val="5ED8D5"/>
                </a:solidFill>
              </a:rPr>
            </a:br>
            <a:r>
              <a:rPr lang="en-GB" sz="1400" b="1">
                <a:solidFill>
                  <a:srgbClr val="5ED8D5"/>
                </a:solidFill>
                <a:cs typeface="Calibri Light"/>
              </a:rPr>
              <a:t>Use the speech bubbles to annotate the infographic to explain the key messages that you have chosen and to explain your thinking and rationale as to why these messages were chosen to reach your target audience. Write as much text as you feel you need in the bubbles to articulate your justifications. Add more bubbles if you feel that you need them.</a:t>
            </a:r>
          </a:p>
        </p:txBody>
      </p:sp>
      <p:pic>
        <p:nvPicPr>
          <p:cNvPr id="4"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935" y="5943600"/>
            <a:ext cx="909864" cy="914400"/>
          </a:xfrm>
          <a:prstGeom prst="rect">
            <a:avLst/>
          </a:prstGeom>
        </p:spPr>
      </p:pic>
      <p:pic>
        <p:nvPicPr>
          <p:cNvPr id="6" name="Picture 5">
            <a:extLst>
              <a:ext uri="{FF2B5EF4-FFF2-40B4-BE49-F238E27FC236}">
                <a16:creationId xmlns:a16="http://schemas.microsoft.com/office/drawing/2014/main" id="{FD893F21-219B-4FA5-A401-EFE0888778B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0011508" y="341680"/>
            <a:ext cx="1637324" cy="563747"/>
          </a:xfrm>
          <a:prstGeom prst="rect">
            <a:avLst/>
          </a:prstGeom>
        </p:spPr>
      </p:pic>
      <p:sp>
        <p:nvSpPr>
          <p:cNvPr id="7" name="Speech Bubble: Rectangle with Corners Rounded 6">
            <a:extLst>
              <a:ext uri="{FF2B5EF4-FFF2-40B4-BE49-F238E27FC236}">
                <a16:creationId xmlns:a16="http://schemas.microsoft.com/office/drawing/2014/main" id="{998FC23B-2470-4E21-B820-CB1C268EA071}"/>
              </a:ext>
            </a:extLst>
          </p:cNvPr>
          <p:cNvSpPr/>
          <p:nvPr/>
        </p:nvSpPr>
        <p:spPr>
          <a:xfrm>
            <a:off x="9804707" y="1815293"/>
            <a:ext cx="1827160" cy="1245419"/>
          </a:xfrm>
          <a:prstGeom prst="wedgeRoundRectCallout">
            <a:avLst/>
          </a:prstGeom>
          <a:solidFill>
            <a:srgbClr val="ACEB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peech Bubble: Rectangle with Corners Rounded 9">
            <a:extLst>
              <a:ext uri="{FF2B5EF4-FFF2-40B4-BE49-F238E27FC236}">
                <a16:creationId xmlns:a16="http://schemas.microsoft.com/office/drawing/2014/main" id="{A746E42E-E814-45DA-9184-89B43F8721CE}"/>
              </a:ext>
            </a:extLst>
          </p:cNvPr>
          <p:cNvSpPr/>
          <p:nvPr/>
        </p:nvSpPr>
        <p:spPr>
          <a:xfrm>
            <a:off x="9894836" y="5158260"/>
            <a:ext cx="1827160" cy="1245419"/>
          </a:xfrm>
          <a:prstGeom prst="wedgeRoundRectCallout">
            <a:avLst/>
          </a:prstGeom>
          <a:solidFill>
            <a:srgbClr val="ACEB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id="{BBF99BEB-F37E-428A-91A0-40C433AFD3D8}"/>
              </a:ext>
            </a:extLst>
          </p:cNvPr>
          <p:cNvSpPr/>
          <p:nvPr/>
        </p:nvSpPr>
        <p:spPr>
          <a:xfrm>
            <a:off x="9862061" y="3511357"/>
            <a:ext cx="1827160" cy="1245419"/>
          </a:xfrm>
          <a:prstGeom prst="wedgeRoundRectCallout">
            <a:avLst/>
          </a:prstGeom>
          <a:solidFill>
            <a:srgbClr val="ACEB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peech Bubble: Rectangle with Corners Rounded 11">
            <a:extLst>
              <a:ext uri="{FF2B5EF4-FFF2-40B4-BE49-F238E27FC236}">
                <a16:creationId xmlns:a16="http://schemas.microsoft.com/office/drawing/2014/main" id="{FAF96EC0-0D9C-448B-8869-9F370CDA8931}"/>
              </a:ext>
            </a:extLst>
          </p:cNvPr>
          <p:cNvSpPr/>
          <p:nvPr/>
        </p:nvSpPr>
        <p:spPr>
          <a:xfrm flipH="1">
            <a:off x="136318" y="3650647"/>
            <a:ext cx="2097549" cy="1245419"/>
          </a:xfrm>
          <a:prstGeom prst="wedgeRoundRectCallout">
            <a:avLst/>
          </a:prstGeom>
          <a:solidFill>
            <a:srgbClr val="ACEB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peech Bubble: Rectangle with Corners Rounded 12">
            <a:extLst>
              <a:ext uri="{FF2B5EF4-FFF2-40B4-BE49-F238E27FC236}">
                <a16:creationId xmlns:a16="http://schemas.microsoft.com/office/drawing/2014/main" id="{43AAC63F-1FA5-470D-B415-C25EB2EFB294}"/>
              </a:ext>
            </a:extLst>
          </p:cNvPr>
          <p:cNvSpPr/>
          <p:nvPr/>
        </p:nvSpPr>
        <p:spPr>
          <a:xfrm flipH="1">
            <a:off x="218254" y="1897229"/>
            <a:ext cx="1679678" cy="1245419"/>
          </a:xfrm>
          <a:prstGeom prst="wedgeRoundRectCallout">
            <a:avLst/>
          </a:prstGeom>
          <a:solidFill>
            <a:srgbClr val="ACEB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5022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2883" y="410521"/>
            <a:ext cx="10531986" cy="1554982"/>
          </a:xfrm>
        </p:spPr>
        <p:txBody>
          <a:bodyPr>
            <a:normAutofit fontScale="90000"/>
          </a:bodyPr>
          <a:lstStyle/>
          <a:p>
            <a:r>
              <a:rPr lang="en-GB" sz="3100" b="1">
                <a:solidFill>
                  <a:srgbClr val="0070C0"/>
                </a:solidFill>
              </a:rPr>
              <a:t>Infographic Annotations – </a:t>
            </a:r>
            <a:r>
              <a:rPr lang="en-GB" sz="3100" b="1">
                <a:solidFill>
                  <a:srgbClr val="6D91D1"/>
                </a:solidFill>
              </a:rPr>
              <a:t>Wording Used</a:t>
            </a:r>
            <a:r>
              <a:rPr lang="en-GB" b="1">
                <a:solidFill>
                  <a:srgbClr val="6D91D1"/>
                </a:solidFill>
              </a:rPr>
              <a:t> </a:t>
            </a:r>
            <a:br>
              <a:rPr lang="en-GB" b="1"/>
            </a:br>
            <a:r>
              <a:rPr lang="en-GB" sz="1600" b="1">
                <a:solidFill>
                  <a:srgbClr val="6D91D1"/>
                </a:solidFill>
              </a:rPr>
              <a:t>Use the speech bubbles to annotate the infographic to describe the barriers that you can identify in reaching your target audience and how your infographic has overcome these barriers to engage them in behavioural changes that result in more collaborative language and interactions with patients with diabetes.  Write as much text as you feel you need in the bubbles to articulate your justifications. Add more bubbles if you feel that you need them.</a:t>
            </a:r>
          </a:p>
          <a:p>
            <a:endParaRPr lang="en-GB" sz="1600" b="1">
              <a:solidFill>
                <a:srgbClr val="6D91D1"/>
              </a:solidFill>
              <a:cs typeface="Calibri Light"/>
            </a:endParaRPr>
          </a:p>
        </p:txBody>
      </p:sp>
      <p:pic>
        <p:nvPicPr>
          <p:cNvPr id="4"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935" y="5943600"/>
            <a:ext cx="909864" cy="914400"/>
          </a:xfrm>
          <a:prstGeom prst="rect">
            <a:avLst/>
          </a:prstGeom>
        </p:spPr>
      </p:pic>
      <p:pic>
        <p:nvPicPr>
          <p:cNvPr id="6" name="Picture 5">
            <a:extLst>
              <a:ext uri="{FF2B5EF4-FFF2-40B4-BE49-F238E27FC236}">
                <a16:creationId xmlns:a16="http://schemas.microsoft.com/office/drawing/2014/main" id="{FD893F21-219B-4FA5-A401-EFE0888778B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0011508" y="341680"/>
            <a:ext cx="1637324" cy="563747"/>
          </a:xfrm>
          <a:prstGeom prst="rect">
            <a:avLst/>
          </a:prstGeom>
        </p:spPr>
      </p:pic>
      <p:sp>
        <p:nvSpPr>
          <p:cNvPr id="3" name="Speech Bubble: Rectangle with Corners Rounded 2">
            <a:extLst>
              <a:ext uri="{FF2B5EF4-FFF2-40B4-BE49-F238E27FC236}">
                <a16:creationId xmlns:a16="http://schemas.microsoft.com/office/drawing/2014/main" id="{A1D249B4-FBA9-4744-A285-963C694847EF}"/>
              </a:ext>
            </a:extLst>
          </p:cNvPr>
          <p:cNvSpPr/>
          <p:nvPr/>
        </p:nvSpPr>
        <p:spPr>
          <a:xfrm flipH="1">
            <a:off x="288411" y="2352482"/>
            <a:ext cx="1778000" cy="1253612"/>
          </a:xfrm>
          <a:prstGeom prst="wedgeRoundRect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peech Bubble: Rectangle with Corners Rounded 8">
            <a:extLst>
              <a:ext uri="{FF2B5EF4-FFF2-40B4-BE49-F238E27FC236}">
                <a16:creationId xmlns:a16="http://schemas.microsoft.com/office/drawing/2014/main" id="{FC0E6CA1-5459-4796-976F-868668013F34}"/>
              </a:ext>
            </a:extLst>
          </p:cNvPr>
          <p:cNvSpPr/>
          <p:nvPr/>
        </p:nvSpPr>
        <p:spPr>
          <a:xfrm flipH="1">
            <a:off x="337573" y="3942031"/>
            <a:ext cx="2163096" cy="614516"/>
          </a:xfrm>
          <a:prstGeom prst="wedgeRoundRect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peech Bubble: Rectangle with Corners Rounded 9">
            <a:extLst>
              <a:ext uri="{FF2B5EF4-FFF2-40B4-BE49-F238E27FC236}">
                <a16:creationId xmlns:a16="http://schemas.microsoft.com/office/drawing/2014/main" id="{F6B75074-76B9-40A9-B2A2-DECDF96B427B}"/>
              </a:ext>
            </a:extLst>
          </p:cNvPr>
          <p:cNvSpPr/>
          <p:nvPr/>
        </p:nvSpPr>
        <p:spPr>
          <a:xfrm flipH="1">
            <a:off x="288411" y="5072740"/>
            <a:ext cx="2507225" cy="843935"/>
          </a:xfrm>
          <a:prstGeom prst="wedgeRoundRect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peech Bubble: Rectangle with Corners Rounded 11">
            <a:extLst>
              <a:ext uri="{FF2B5EF4-FFF2-40B4-BE49-F238E27FC236}">
                <a16:creationId xmlns:a16="http://schemas.microsoft.com/office/drawing/2014/main" id="{0C6B7F5A-9F19-4515-A9EA-946483384FFF}"/>
              </a:ext>
            </a:extLst>
          </p:cNvPr>
          <p:cNvSpPr/>
          <p:nvPr/>
        </p:nvSpPr>
        <p:spPr>
          <a:xfrm>
            <a:off x="8449187" y="5474224"/>
            <a:ext cx="3097160" cy="893096"/>
          </a:xfrm>
          <a:prstGeom prst="wedgeRoundRect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peech Bubble: Rectangle with Corners Rounded 12">
            <a:extLst>
              <a:ext uri="{FF2B5EF4-FFF2-40B4-BE49-F238E27FC236}">
                <a16:creationId xmlns:a16="http://schemas.microsoft.com/office/drawing/2014/main" id="{72704713-A472-4592-8A96-9EBC88E2387E}"/>
              </a:ext>
            </a:extLst>
          </p:cNvPr>
          <p:cNvSpPr/>
          <p:nvPr/>
        </p:nvSpPr>
        <p:spPr>
          <a:xfrm>
            <a:off x="9596282" y="3868288"/>
            <a:ext cx="2023806" cy="1024193"/>
          </a:xfrm>
          <a:prstGeom prst="wedgeRoundRect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peech Bubble: Rectangle with Corners Rounded 13">
            <a:extLst>
              <a:ext uri="{FF2B5EF4-FFF2-40B4-BE49-F238E27FC236}">
                <a16:creationId xmlns:a16="http://schemas.microsoft.com/office/drawing/2014/main" id="{B244070E-6711-4BCE-8BC9-8F6E10FB9E5E}"/>
              </a:ext>
            </a:extLst>
          </p:cNvPr>
          <p:cNvSpPr/>
          <p:nvPr/>
        </p:nvSpPr>
        <p:spPr>
          <a:xfrm>
            <a:off x="9743767" y="2303320"/>
            <a:ext cx="1909095" cy="1056968"/>
          </a:xfrm>
          <a:prstGeom prst="wedgeRoundRect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48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30EEFC4B-779F-4AB2-9298-8ACD4E3A1982}"/>
              </a:ext>
            </a:extLst>
          </p:cNvPr>
          <p:cNvGraphicFramePr>
            <a:graphicFrameLocks noGrp="1"/>
          </p:cNvGraphicFramePr>
          <p:nvPr>
            <p:extLst>
              <p:ext uri="{D42A27DB-BD31-4B8C-83A1-F6EECF244321}">
                <p14:modId xmlns:p14="http://schemas.microsoft.com/office/powerpoint/2010/main" val="956693473"/>
              </p:ext>
            </p:extLst>
          </p:nvPr>
        </p:nvGraphicFramePr>
        <p:xfrm>
          <a:off x="196645" y="1474838"/>
          <a:ext cx="11771764" cy="16786860"/>
        </p:xfrm>
        <a:graphic>
          <a:graphicData uri="http://schemas.openxmlformats.org/drawingml/2006/table">
            <a:tbl>
              <a:tblPr firstRow="1" bandRow="1">
                <a:tableStyleId>{5C22544A-7EE6-4342-B048-85BDC9FD1C3A}</a:tableStyleId>
              </a:tblPr>
              <a:tblGrid>
                <a:gridCol w="2204912">
                  <a:extLst>
                    <a:ext uri="{9D8B030D-6E8A-4147-A177-3AD203B41FA5}">
                      <a16:colId xmlns:a16="http://schemas.microsoft.com/office/drawing/2014/main" val="481909401"/>
                    </a:ext>
                  </a:extLst>
                </a:gridCol>
                <a:gridCol w="666067">
                  <a:extLst>
                    <a:ext uri="{9D8B030D-6E8A-4147-A177-3AD203B41FA5}">
                      <a16:colId xmlns:a16="http://schemas.microsoft.com/office/drawing/2014/main" val="122718294"/>
                    </a:ext>
                  </a:extLst>
                </a:gridCol>
                <a:gridCol w="1780157">
                  <a:extLst>
                    <a:ext uri="{9D8B030D-6E8A-4147-A177-3AD203B41FA5}">
                      <a16:colId xmlns:a16="http://schemas.microsoft.com/office/drawing/2014/main" val="944445360"/>
                    </a:ext>
                  </a:extLst>
                </a:gridCol>
                <a:gridCol w="1780157">
                  <a:extLst>
                    <a:ext uri="{9D8B030D-6E8A-4147-A177-3AD203B41FA5}">
                      <a16:colId xmlns:a16="http://schemas.microsoft.com/office/drawing/2014/main" val="1126716507"/>
                    </a:ext>
                  </a:extLst>
                </a:gridCol>
                <a:gridCol w="1780157">
                  <a:extLst>
                    <a:ext uri="{9D8B030D-6E8A-4147-A177-3AD203B41FA5}">
                      <a16:colId xmlns:a16="http://schemas.microsoft.com/office/drawing/2014/main" val="1341936366"/>
                    </a:ext>
                  </a:extLst>
                </a:gridCol>
                <a:gridCol w="1780157">
                  <a:extLst>
                    <a:ext uri="{9D8B030D-6E8A-4147-A177-3AD203B41FA5}">
                      <a16:colId xmlns:a16="http://schemas.microsoft.com/office/drawing/2014/main" val="3642665979"/>
                    </a:ext>
                  </a:extLst>
                </a:gridCol>
                <a:gridCol w="1780157">
                  <a:extLst>
                    <a:ext uri="{9D8B030D-6E8A-4147-A177-3AD203B41FA5}">
                      <a16:colId xmlns:a16="http://schemas.microsoft.com/office/drawing/2014/main" val="508027546"/>
                    </a:ext>
                  </a:extLst>
                </a:gridCol>
              </a:tblGrid>
              <a:tr h="0">
                <a:tc gridSpan="7">
                  <a:txBody>
                    <a:bodyPr/>
                    <a:lstStyle/>
                    <a:p>
                      <a:pPr lvl="0" algn="ctr">
                        <a:lnSpc>
                          <a:spcPct val="100000"/>
                        </a:lnSpc>
                        <a:spcBef>
                          <a:spcPts val="0"/>
                        </a:spcBef>
                        <a:spcAft>
                          <a:spcPts val="0"/>
                        </a:spcAft>
                        <a:buNone/>
                      </a:pPr>
                      <a:r>
                        <a:rPr lang="it-IT" sz="1100" b="1" i="0" u="none" strike="noStrike" noProof="0" dirty="0">
                          <a:effectLst/>
                          <a:latin typeface="Calibri"/>
                        </a:rPr>
                        <a:t>Y1 CSI – TBL </a:t>
                      </a:r>
                      <a:r>
                        <a:rPr lang="it-IT" sz="1100" b="1" i="0" u="none" strike="noStrike" noProof="0" dirty="0" err="1">
                          <a:effectLst/>
                          <a:latin typeface="Calibri"/>
                        </a:rPr>
                        <a:t>tApp</a:t>
                      </a:r>
                      <a:endParaRPr lang="en-GB" sz="1100" b="0" i="0" u="none" strike="noStrike" noProof="0" dirty="0" err="1">
                        <a:effectLst/>
                        <a:latin typeface="Calibri"/>
                      </a:endParaRPr>
                    </a:p>
                    <a:p>
                      <a:pPr lvl="0" algn="ctr">
                        <a:lnSpc>
                          <a:spcPct val="100000"/>
                        </a:lnSpc>
                        <a:spcBef>
                          <a:spcPts val="0"/>
                        </a:spcBef>
                        <a:spcAft>
                          <a:spcPts val="0"/>
                        </a:spcAft>
                        <a:buNone/>
                      </a:pPr>
                      <a:r>
                        <a:rPr lang="it-IT" sz="1100" b="1" i="0" u="none" strike="noStrike" noProof="0" dirty="0">
                          <a:effectLst/>
                          <a:latin typeface="Calibri"/>
                        </a:rPr>
                        <a:t>Group </a:t>
                      </a:r>
                      <a:r>
                        <a:rPr lang="it-IT" sz="1100" b="1" i="0" u="none" strike="noStrike" noProof="0" dirty="0" err="1">
                          <a:effectLst/>
                          <a:latin typeface="Calibri"/>
                        </a:rPr>
                        <a:t>Infographic</a:t>
                      </a:r>
                      <a:r>
                        <a:rPr lang="it-IT" sz="1100" b="1" i="0" u="none" strike="noStrike" noProof="0" dirty="0">
                          <a:effectLst/>
                          <a:latin typeface="Calibri"/>
                        </a:rPr>
                        <a:t> Assesment Form</a:t>
                      </a:r>
                      <a:endParaRPr lang="en-GB" sz="1100" b="0" i="0" u="none" strike="noStrike" noProof="0" dirty="0">
                        <a:effectLst/>
                        <a:latin typeface="Calibri"/>
                      </a:endParaRPr>
                    </a:p>
                    <a:p>
                      <a:pPr lvl="0" algn="ctr">
                        <a:lnSpc>
                          <a:spcPct val="100000"/>
                        </a:lnSpc>
                        <a:spcBef>
                          <a:spcPts val="0"/>
                        </a:spcBef>
                        <a:spcAft>
                          <a:spcPts val="0"/>
                        </a:spcAft>
                        <a:buNone/>
                      </a:pPr>
                      <a:endParaRPr lang="en-GB" sz="1100" b="0" i="0" u="none" strike="noStrike" noProof="0">
                        <a:effectLst/>
                        <a:latin typeface="Calibri"/>
                      </a:endParaRPr>
                    </a:p>
                    <a:p>
                      <a:pPr lvl="0" algn="ctr">
                        <a:lnSpc>
                          <a:spcPct val="100000"/>
                        </a:lnSpc>
                        <a:spcBef>
                          <a:spcPts val="0"/>
                        </a:spcBef>
                        <a:spcAft>
                          <a:spcPts val="0"/>
                        </a:spcAft>
                        <a:buNone/>
                      </a:pPr>
                      <a:r>
                        <a:rPr lang="it-IT" sz="1100" b="1" i="0" u="none" strike="noStrike" noProof="0" dirty="0">
                          <a:effectLst/>
                          <a:latin typeface="Calibri"/>
                        </a:rPr>
                        <a:t>Language </a:t>
                      </a:r>
                      <a:r>
                        <a:rPr lang="it-IT" sz="1100" b="1" i="0" u="none" strike="noStrike" noProof="0" dirty="0" err="1">
                          <a:effectLst/>
                          <a:latin typeface="Calibri"/>
                        </a:rPr>
                        <a:t>Matters</a:t>
                      </a:r>
                      <a:endParaRPr lang="en-GB" sz="1100" b="0" i="0" u="none" strike="noStrike" noProof="0" dirty="0" err="1">
                        <a:effectLst/>
                        <a:latin typeface="Calibri"/>
                      </a:endParaRPr>
                    </a:p>
                    <a:p>
                      <a:pPr lvl="0">
                        <a:buNone/>
                      </a:pPr>
                      <a:endParaRPr lang="en-GB" sz="1100">
                        <a:effectLst/>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06252100"/>
                  </a:ext>
                </a:extLst>
              </a:tr>
              <a:tr h="0">
                <a:tc>
                  <a:txBody>
                    <a:bodyPr/>
                    <a:lstStyle/>
                    <a:p>
                      <a:pPr rtl="0" fontAlgn="base"/>
                      <a:endParaRPr lang="en-GB" sz="1100">
                        <a:effectLst/>
                        <a:latin typeface="Arial" panose="020B0604020202020204" pitchFamily="34" charset="0"/>
                      </a:endParaRPr>
                    </a:p>
                  </a:txBody>
                  <a:tcPr/>
                </a:tc>
                <a:tc>
                  <a:txBody>
                    <a:bodyPr/>
                    <a:lstStyle/>
                    <a:p>
                      <a:pPr lvl="0">
                        <a:buNone/>
                      </a:pPr>
                      <a:r>
                        <a:rPr lang="en-GB" sz="1000" dirty="0">
                          <a:effectLst/>
                          <a:latin typeface="Arial"/>
                        </a:rPr>
                        <a:t>Total Marks</a:t>
                      </a:r>
                    </a:p>
                  </a:txBody>
                  <a:tcPr/>
                </a:tc>
                <a:tc>
                  <a:txBody>
                    <a:bodyPr/>
                    <a:lstStyle/>
                    <a:p>
                      <a:pPr algn="ctr" rtl="0" fontAlgn="base"/>
                      <a:r>
                        <a:rPr lang="en-GB" sz="1100" dirty="0">
                          <a:effectLst/>
                        </a:rPr>
                        <a:t>Below </a:t>
                      </a:r>
                      <a:endParaRPr lang="en-GB" dirty="0">
                        <a:effectLst/>
                      </a:endParaRPr>
                    </a:p>
                    <a:p>
                      <a:pPr algn="ctr" rtl="0" fontAlgn="base"/>
                      <a:r>
                        <a:rPr lang="en-GB" sz="1100" dirty="0">
                          <a:effectLst/>
                        </a:rPr>
                        <a:t>Expectations </a:t>
                      </a:r>
                      <a:endParaRPr lang="en-GB" dirty="0">
                        <a:effectLst/>
                      </a:endParaRPr>
                    </a:p>
                    <a:p>
                      <a:pPr algn="ctr" rtl="0" fontAlgn="base"/>
                      <a:r>
                        <a:rPr lang="en-GB" sz="1100" dirty="0">
                          <a:effectLst/>
                        </a:rPr>
                        <a:t>1 </a:t>
                      </a:r>
                      <a:endParaRPr lang="en-GB" dirty="0">
                        <a:effectLst/>
                      </a:endParaRPr>
                    </a:p>
                  </a:txBody>
                  <a:tcPr/>
                </a:tc>
                <a:tc>
                  <a:txBody>
                    <a:bodyPr/>
                    <a:lstStyle/>
                    <a:p>
                      <a:pPr algn="ctr" rtl="0" fontAlgn="base"/>
                      <a:endParaRPr lang="en-GB" sz="1100">
                        <a:effectLst/>
                      </a:endParaRPr>
                    </a:p>
                    <a:p>
                      <a:pPr algn="ctr" rtl="0" fontAlgn="base"/>
                      <a:r>
                        <a:rPr lang="en-GB" sz="1100" dirty="0">
                          <a:effectLst/>
                        </a:rPr>
                        <a:t>Borderline </a:t>
                      </a:r>
                      <a:endParaRPr lang="en-GB" dirty="0">
                        <a:effectLst/>
                      </a:endParaRPr>
                    </a:p>
                    <a:p>
                      <a:pPr algn="ctr" rtl="0" fontAlgn="base"/>
                      <a:r>
                        <a:rPr lang="en-GB" sz="1100" dirty="0">
                          <a:effectLst/>
                        </a:rPr>
                        <a:t>2 </a:t>
                      </a:r>
                      <a:endParaRPr lang="en-GB" dirty="0">
                        <a:effectLst/>
                      </a:endParaRPr>
                    </a:p>
                  </a:txBody>
                  <a:tcPr/>
                </a:tc>
                <a:tc>
                  <a:txBody>
                    <a:bodyPr/>
                    <a:lstStyle/>
                    <a:p>
                      <a:pPr algn="ctr" rtl="0" fontAlgn="base"/>
                      <a:r>
                        <a:rPr lang="en-GB" sz="1100" dirty="0">
                          <a:effectLst/>
                        </a:rPr>
                        <a:t>Meets </a:t>
                      </a:r>
                      <a:endParaRPr lang="en-GB" dirty="0">
                        <a:effectLst/>
                      </a:endParaRPr>
                    </a:p>
                    <a:p>
                      <a:pPr algn="ctr" rtl="0" fontAlgn="base"/>
                      <a:r>
                        <a:rPr lang="en-GB" sz="1100" dirty="0">
                          <a:effectLst/>
                        </a:rPr>
                        <a:t>Expectations </a:t>
                      </a:r>
                      <a:endParaRPr lang="en-GB" dirty="0">
                        <a:effectLst/>
                      </a:endParaRPr>
                    </a:p>
                    <a:p>
                      <a:pPr algn="ctr" rtl="0" fontAlgn="base"/>
                      <a:r>
                        <a:rPr lang="en-GB" sz="1100" dirty="0">
                          <a:effectLst/>
                        </a:rPr>
                        <a:t>3 </a:t>
                      </a:r>
                      <a:endParaRPr lang="en-GB" dirty="0">
                        <a:effectLst/>
                      </a:endParaRPr>
                    </a:p>
                  </a:txBody>
                  <a:tcPr/>
                </a:tc>
                <a:tc>
                  <a:txBody>
                    <a:bodyPr/>
                    <a:lstStyle/>
                    <a:p>
                      <a:pPr algn="ctr" rtl="0" fontAlgn="base"/>
                      <a:r>
                        <a:rPr lang="en-GB" sz="1100" dirty="0">
                          <a:effectLst/>
                        </a:rPr>
                        <a:t>Above </a:t>
                      </a:r>
                      <a:endParaRPr lang="en-GB" dirty="0">
                        <a:effectLst/>
                      </a:endParaRPr>
                    </a:p>
                    <a:p>
                      <a:pPr algn="ctr" rtl="0" fontAlgn="base"/>
                      <a:r>
                        <a:rPr lang="en-GB" sz="1100" dirty="0">
                          <a:effectLst/>
                        </a:rPr>
                        <a:t>Expectations </a:t>
                      </a:r>
                      <a:endParaRPr lang="en-GB" dirty="0">
                        <a:effectLst/>
                      </a:endParaRPr>
                    </a:p>
                    <a:p>
                      <a:pPr algn="ctr" rtl="0" fontAlgn="base"/>
                      <a:r>
                        <a:rPr lang="en-GB" sz="1100" dirty="0">
                          <a:effectLst/>
                        </a:rPr>
                        <a:t>4 </a:t>
                      </a:r>
                      <a:endParaRPr lang="en-GB" dirty="0">
                        <a:effectLst/>
                      </a:endParaRPr>
                    </a:p>
                  </a:txBody>
                  <a:tcPr/>
                </a:tc>
                <a:tc>
                  <a:txBody>
                    <a:bodyPr/>
                    <a:lstStyle/>
                    <a:p>
                      <a:pPr algn="ctr" rtl="0" fontAlgn="base"/>
                      <a:endParaRPr lang="en-GB" sz="1100">
                        <a:effectLst/>
                      </a:endParaRPr>
                    </a:p>
                    <a:p>
                      <a:pPr algn="ctr" rtl="0" fontAlgn="base"/>
                      <a:r>
                        <a:rPr lang="en-GB" sz="1100" dirty="0">
                          <a:effectLst/>
                        </a:rPr>
                        <a:t>Outstanding </a:t>
                      </a:r>
                      <a:endParaRPr lang="en-GB" dirty="0">
                        <a:effectLst/>
                      </a:endParaRPr>
                    </a:p>
                    <a:p>
                      <a:pPr algn="ctr" rtl="0" fontAlgn="base"/>
                      <a:r>
                        <a:rPr lang="en-GB" sz="1100" dirty="0">
                          <a:effectLst/>
                        </a:rPr>
                        <a:t>5 </a:t>
                      </a:r>
                      <a:endParaRPr lang="en-GB" dirty="0">
                        <a:effectLst/>
                      </a:endParaRPr>
                    </a:p>
                  </a:txBody>
                  <a:tcPr/>
                </a:tc>
                <a:extLst>
                  <a:ext uri="{0D108BD9-81ED-4DB2-BD59-A6C34878D82A}">
                    <a16:rowId xmlns:a16="http://schemas.microsoft.com/office/drawing/2014/main" val="1638969866"/>
                  </a:ext>
                </a:extLst>
              </a:tr>
              <a:tr h="0">
                <a:tc>
                  <a:txBody>
                    <a:bodyPr/>
                    <a:lstStyle/>
                    <a:p>
                      <a:pPr lvl="0">
                        <a:buNone/>
                      </a:pPr>
                      <a:r>
                        <a:rPr lang="en-GB" sz="1100" b="1" dirty="0">
                          <a:effectLst/>
                        </a:rPr>
                        <a:t>SLIDE 5 – Key Messages</a:t>
                      </a:r>
                    </a:p>
                  </a:txBody>
                  <a:tcPr/>
                </a:tc>
                <a:tc>
                  <a:txBody>
                    <a:bodyPr/>
                    <a:lstStyle/>
                    <a:p>
                      <a:pPr lvl="0">
                        <a:buNone/>
                      </a:pPr>
                      <a:endParaRPr lang="en-GB" sz="1100">
                        <a:effectLst/>
                      </a:endParaRPr>
                    </a:p>
                  </a:txBody>
                  <a:tcPr/>
                </a:tc>
                <a:tc>
                  <a:txBody>
                    <a:bodyPr/>
                    <a:lstStyle/>
                    <a:p>
                      <a:pPr lvl="0" algn="ctr">
                        <a:buNone/>
                      </a:pPr>
                      <a:endParaRPr lang="en-GB" sz="1100">
                        <a:effectLst/>
                      </a:endParaRPr>
                    </a:p>
                  </a:txBody>
                  <a:tcPr/>
                </a:tc>
                <a:tc>
                  <a:txBody>
                    <a:bodyPr/>
                    <a:lstStyle/>
                    <a:p>
                      <a:pPr lvl="0" algn="ctr">
                        <a:buNone/>
                      </a:pPr>
                      <a:endParaRPr lang="en-GB" sz="1100">
                        <a:effectLst/>
                      </a:endParaRPr>
                    </a:p>
                  </a:txBody>
                  <a:tcPr/>
                </a:tc>
                <a:tc>
                  <a:txBody>
                    <a:bodyPr/>
                    <a:lstStyle/>
                    <a:p>
                      <a:pPr lvl="0" algn="ctr">
                        <a:buNone/>
                      </a:pPr>
                      <a:endParaRPr lang="en-GB" sz="1100">
                        <a:effectLst/>
                      </a:endParaRPr>
                    </a:p>
                  </a:txBody>
                  <a:tcPr/>
                </a:tc>
                <a:tc>
                  <a:txBody>
                    <a:bodyPr/>
                    <a:lstStyle/>
                    <a:p>
                      <a:pPr lvl="0" algn="ctr">
                        <a:buNone/>
                      </a:pPr>
                      <a:endParaRPr lang="en-GB" sz="1100">
                        <a:effectLst/>
                      </a:endParaRPr>
                    </a:p>
                  </a:txBody>
                  <a:tcPr/>
                </a:tc>
                <a:tc>
                  <a:txBody>
                    <a:bodyPr/>
                    <a:lstStyle/>
                    <a:p>
                      <a:pPr lvl="0" algn="ctr">
                        <a:buNone/>
                      </a:pPr>
                      <a:endParaRPr lang="en-GB" sz="1100">
                        <a:effectLst/>
                      </a:endParaRPr>
                    </a:p>
                  </a:txBody>
                  <a:tcPr/>
                </a:tc>
                <a:extLst>
                  <a:ext uri="{0D108BD9-81ED-4DB2-BD59-A6C34878D82A}">
                    <a16:rowId xmlns:a16="http://schemas.microsoft.com/office/drawing/2014/main" val="1053781213"/>
                  </a:ext>
                </a:extLst>
              </a:tr>
              <a:tr h="0">
                <a:tc>
                  <a:txBody>
                    <a:bodyPr/>
                    <a:lstStyle/>
                    <a:p>
                      <a:pPr lvl="0">
                        <a:buNone/>
                      </a:pPr>
                      <a:r>
                        <a:rPr lang="en-GB" sz="1100" b="0" i="0" u="none" strike="noStrike" noProof="0" dirty="0">
                          <a:effectLst/>
                          <a:latin typeface="Calibri"/>
                        </a:rPr>
                        <a:t>1. Visual depiction of key messages</a:t>
                      </a:r>
                    </a:p>
                    <a:p>
                      <a:pPr lvl="0">
                        <a:buNone/>
                      </a:pPr>
                      <a:endParaRPr lang="en-GB" sz="1100" b="0" i="0" u="none" strike="noStrike" noProof="0">
                        <a:effectLst/>
                        <a:latin typeface="Calibri"/>
                      </a:endParaRPr>
                    </a:p>
                    <a:p>
                      <a:pPr lvl="0">
                        <a:buNone/>
                      </a:pPr>
                      <a:r>
                        <a:rPr lang="en-GB" sz="1050" b="0" i="0" u="none" strike="noStrike" kern="1200" noProof="0" dirty="0">
                          <a:solidFill>
                            <a:srgbClr val="0070C0"/>
                          </a:solidFill>
                          <a:effectLst/>
                          <a:latin typeface="Calibri"/>
                          <a:ea typeface="+mn-ea"/>
                          <a:cs typeface="+mn-cs"/>
                        </a:rPr>
                        <a:t>The infographic was visually engaging. Messages were well presented with good readability.  </a:t>
                      </a:r>
                    </a:p>
                  </a:txBody>
                  <a:tcPr/>
                </a:tc>
                <a:tc>
                  <a:txBody>
                    <a:bodyPr/>
                    <a:lstStyle/>
                    <a:p>
                      <a:pPr lvl="0">
                        <a:buNone/>
                      </a:pPr>
                      <a:r>
                        <a:rPr lang="en-GB" sz="1100" dirty="0">
                          <a:effectLst/>
                        </a:rPr>
                        <a:t>5</a:t>
                      </a:r>
                    </a:p>
                  </a:txBody>
                  <a:tcPr/>
                </a:tc>
                <a:tc>
                  <a:txBody>
                    <a:bodyPr/>
                    <a:lstStyle/>
                    <a:p>
                      <a:pPr lvl="0" algn="ctr">
                        <a:buNone/>
                      </a:pPr>
                      <a:r>
                        <a:rPr lang="en-GB" sz="1100" b="0" i="0" u="none" strike="noStrike" noProof="0" dirty="0">
                          <a:effectLst/>
                          <a:latin typeface="Calibri"/>
                        </a:rPr>
                        <a:t>Visual tools do not convey the key messages to target audience. Poorly laid out. Multiple typographical or formatting errors or poor readability.</a:t>
                      </a:r>
                    </a:p>
                  </a:txBody>
                  <a:tcPr/>
                </a:tc>
                <a:tc>
                  <a:txBody>
                    <a:bodyPr/>
                    <a:lstStyle/>
                    <a:p>
                      <a:pPr lvl="0" algn="ctr">
                        <a:buNone/>
                      </a:pPr>
                      <a:r>
                        <a:rPr lang="en-GB" sz="1100" b="0" i="0" u="none" strike="noStrike" noProof="0" dirty="0">
                          <a:effectLst/>
                          <a:latin typeface="Calibri"/>
                        </a:rPr>
                        <a:t>Reasonable looking poster however the visual tools do little to reinforce the key messages. Some typographical or formatting errors. </a:t>
                      </a:r>
                    </a:p>
                  </a:txBody>
                  <a:tcPr/>
                </a:tc>
                <a:tc>
                  <a:txBody>
                    <a:bodyPr/>
                    <a:lstStyle/>
                    <a:p>
                      <a:pPr lvl="0" algn="ctr">
                        <a:buNone/>
                      </a:pPr>
                      <a:r>
                        <a:rPr lang="en-GB" sz="1100" b="0" i="0" u="none" strike="noStrike" noProof="0" dirty="0">
                          <a:effectLst/>
                          <a:latin typeface="Calibri"/>
                        </a:rPr>
                        <a:t>Use of layout, icons/images and font is visually engaging but also aligns with key messages. Readability could be improved in places. Infographic demonstrates attention to detail and presentation.</a:t>
                      </a:r>
                    </a:p>
                  </a:txBody>
                  <a:tcPr/>
                </a:tc>
                <a:tc>
                  <a:txBody>
                    <a:bodyPr/>
                    <a:lstStyle/>
                    <a:p>
                      <a:pPr lvl="0" algn="ctr">
                        <a:buNone/>
                      </a:pPr>
                      <a:r>
                        <a:rPr lang="en-GB" sz="1100" b="0" i="0" u="none" strike="noStrike" noProof="0" dirty="0">
                          <a:effectLst/>
                          <a:latin typeface="Calibri"/>
                        </a:rPr>
                        <a:t>Use of layout, icons/images and font is very visually engaging but also aligns with key messages. The infographic demonstrates close attention to detail and presentation. It immediately attracts attention with a high level of readability.</a:t>
                      </a:r>
                    </a:p>
                  </a:txBody>
                  <a:tcPr/>
                </a:tc>
                <a:tc>
                  <a:txBody>
                    <a:bodyPr/>
                    <a:lstStyle/>
                    <a:p>
                      <a:pPr lvl="0" algn="ctr">
                        <a:buNone/>
                      </a:pPr>
                      <a:r>
                        <a:rPr lang="en-GB" sz="1100" b="0" i="0" u="none" strike="noStrike" noProof="0" dirty="0">
                          <a:effectLst/>
                          <a:latin typeface="Calibri"/>
                        </a:rPr>
                        <a:t>Excellent use of layout, icons, images and font which is highly visually engaging and reinforces key messages. The visual presentation is professional and sophisticated.</a:t>
                      </a:r>
                    </a:p>
                  </a:txBody>
                  <a:tcPr/>
                </a:tc>
                <a:extLst>
                  <a:ext uri="{0D108BD9-81ED-4DB2-BD59-A6C34878D82A}">
                    <a16:rowId xmlns:a16="http://schemas.microsoft.com/office/drawing/2014/main" val="2406834401"/>
                  </a:ext>
                </a:extLst>
              </a:tr>
              <a:tr h="0">
                <a:tc>
                  <a:txBody>
                    <a:bodyPr/>
                    <a:lstStyle/>
                    <a:p>
                      <a:pPr lvl="0">
                        <a:buNone/>
                      </a:pPr>
                      <a:r>
                        <a:rPr lang="en-GB" sz="1100" dirty="0">
                          <a:effectLst/>
                        </a:rPr>
                        <a:t>2. Articulation of key messages chosen </a:t>
                      </a:r>
                      <a:endParaRPr lang="en-US"/>
                    </a:p>
                    <a:p>
                      <a:pPr lvl="0" algn="ctr">
                        <a:buNone/>
                      </a:pPr>
                      <a:endParaRPr lang="en-GB" sz="1050" b="0" i="0" u="none" strike="noStrike" kern="1200">
                        <a:solidFill>
                          <a:srgbClr val="0070C0"/>
                        </a:solidFill>
                        <a:effectLst/>
                        <a:latin typeface="Calibri"/>
                        <a:ea typeface="+mn-ea"/>
                        <a:cs typeface="+mn-cs"/>
                      </a:endParaRPr>
                    </a:p>
                    <a:p>
                      <a:pPr lvl="0">
                        <a:buNone/>
                      </a:pPr>
                      <a:r>
                        <a:rPr lang="en-GB" sz="1050" b="0" i="0" u="none" strike="noStrike" kern="1200" noProof="0" dirty="0">
                          <a:solidFill>
                            <a:srgbClr val="0070C0"/>
                          </a:solidFill>
                          <a:effectLst/>
                          <a:latin typeface="Calibri"/>
                          <a:ea typeface="+mn-ea"/>
                          <a:cs typeface="+mn-cs"/>
                        </a:rPr>
                        <a:t>The infographic identifies 2 – 3 pertinent messages in relation to promoting better communication with people with diabetes and about diabetes. The messages demonstrate an understanding of the learning covered in the Language Matters Diabetes Workshop</a:t>
                      </a:r>
                    </a:p>
                  </a:txBody>
                  <a:tcPr/>
                </a:tc>
                <a:tc>
                  <a:txBody>
                    <a:bodyPr/>
                    <a:lstStyle/>
                    <a:p>
                      <a:pPr lvl="0">
                        <a:buNone/>
                      </a:pPr>
                      <a:r>
                        <a:rPr lang="en-GB" sz="1100" dirty="0">
                          <a:effectLst/>
                        </a:rPr>
                        <a:t>5</a:t>
                      </a:r>
                    </a:p>
                  </a:txBody>
                  <a:tcPr/>
                </a:tc>
                <a:tc>
                  <a:txBody>
                    <a:bodyPr/>
                    <a:lstStyle/>
                    <a:p>
                      <a:pPr lvl="0" algn="ctr">
                        <a:buNone/>
                      </a:pPr>
                      <a:r>
                        <a:rPr lang="en-GB" sz="1100" b="0" i="0" u="none" strike="noStrike" noProof="0" dirty="0">
                          <a:effectLst/>
                          <a:latin typeface="Calibri"/>
                        </a:rPr>
                        <a:t>Up to 3 messages but with little relevance to a Language Matters campaign. No clear target audience identifiable. Little or no demonstration of understanding of the impact of language on people with diabetes and confidence and ability to self-care. Little or no demonstration of engagement with the stories shared by people with diabetes at the Language Matters Diabetes Workshop</a:t>
                      </a:r>
                    </a:p>
                  </a:txBody>
                  <a:tcPr/>
                </a:tc>
                <a:tc>
                  <a:txBody>
                    <a:bodyPr/>
                    <a:lstStyle/>
                    <a:p>
                      <a:pPr lvl="0" algn="ctr">
                        <a:buNone/>
                      </a:pPr>
                      <a:r>
                        <a:rPr lang="en-GB" sz="1100" b="0" i="0" u="none" strike="noStrike" noProof="0" dirty="0">
                          <a:effectLst/>
                          <a:latin typeface="Calibri"/>
                        </a:rPr>
                        <a:t>2-3 messages but with weak/indirect relevance to a Language Matters campaign. Target audience identifiable but messages of little relevance.  Understanding of the impact of language on people with diabetes and confidence and ability to self-care inconsistently demonstrated. Some demonstration of engagement with the stories shared by people with diabetes at the Language Matters Diabetes Workshop</a:t>
                      </a:r>
                    </a:p>
                  </a:txBody>
                  <a:tcPr/>
                </a:tc>
                <a:tc>
                  <a:txBody>
                    <a:bodyPr/>
                    <a:lstStyle/>
                    <a:p>
                      <a:pPr lvl="0" algn="ctr">
                        <a:buNone/>
                      </a:pPr>
                      <a:r>
                        <a:rPr lang="en-GB" sz="1100" b="0" i="0" u="none" strike="noStrike" noProof="0" dirty="0">
                          <a:effectLst/>
                          <a:latin typeface="Calibri"/>
                        </a:rPr>
                        <a:t>2-3 messages clearly relevant to Language Matters campaign. Target audience identifiable and messages clearly relevant to this audience. Demonstrates good understanding of the impact of language on people with diabetes and confidence and ability to self-care. Good demonstration of engagement with the stories shared by people with diabetes at the Language Matters Diabetes Workshop</a:t>
                      </a:r>
                    </a:p>
                  </a:txBody>
                  <a:tcPr/>
                </a:tc>
                <a:tc>
                  <a:txBody>
                    <a:bodyPr/>
                    <a:lstStyle/>
                    <a:p>
                      <a:pPr lvl="0" algn="ctr">
                        <a:buNone/>
                      </a:pPr>
                      <a:r>
                        <a:rPr lang="en-GB" sz="1100" b="0" i="0" u="none" strike="noStrike" noProof="0" dirty="0">
                          <a:effectLst/>
                          <a:latin typeface="Calibri"/>
                        </a:rPr>
                        <a:t>2-3 messages very relevant to a Language Matters campaign. Target audience identifiable and messages very relevant to this audience. Messages demonstrate creative thinking (i.e. go beyond messages in preparatory reading material).  Demonstrates very good understanding of the impact of language on people with diabetes/ confidence and ability to self-care. Very good demonstration of reflection on the stories shared by people with diabetes at the Language Matters Diabetes Workshop</a:t>
                      </a:r>
                    </a:p>
                  </a:txBody>
                  <a:tcPr/>
                </a:tc>
                <a:tc>
                  <a:txBody>
                    <a:bodyPr/>
                    <a:lstStyle/>
                    <a:p>
                      <a:pPr lvl="0" algn="ctr">
                        <a:buNone/>
                      </a:pPr>
                      <a:r>
                        <a:rPr lang="en-GB" sz="1100" b="0" i="0" u="none" strike="noStrike" noProof="0" dirty="0">
                          <a:effectLst/>
                          <a:latin typeface="Calibri"/>
                        </a:rPr>
                        <a:t>2-3 messages very relevant to a Language Matters campaign. Target audience identifiable and messages highly relevant to this audience. Messages demonstrate original and creative thinking (i.e. go beyond messages in preparatory reading material). Demonstrates excellent understanding of the impact of language on people with diabetes and confidence and ability to self-care. Excellent demonstration of reflection on the stories shared by people with diabetes at the Language Matters Diabetes Workshop</a:t>
                      </a:r>
                    </a:p>
                  </a:txBody>
                  <a:tcPr/>
                </a:tc>
                <a:extLst>
                  <a:ext uri="{0D108BD9-81ED-4DB2-BD59-A6C34878D82A}">
                    <a16:rowId xmlns:a16="http://schemas.microsoft.com/office/drawing/2014/main" val="926944211"/>
                  </a:ext>
                </a:extLst>
              </a:tr>
              <a:tr h="0">
                <a:tc>
                  <a:txBody>
                    <a:bodyPr/>
                    <a:lstStyle/>
                    <a:p>
                      <a:pPr lvl="0">
                        <a:buNone/>
                      </a:pPr>
                      <a:r>
                        <a:rPr lang="en-GB" sz="1100" dirty="0">
                          <a:effectLst/>
                        </a:rPr>
                        <a:t>3. Annotation of the rationale behind the messages selected</a:t>
                      </a:r>
                    </a:p>
                    <a:p>
                      <a:pPr lvl="0">
                        <a:buNone/>
                      </a:pPr>
                      <a:endParaRPr lang="en-GB" sz="1100" dirty="0">
                        <a:effectLst/>
                      </a:endParaRPr>
                    </a:p>
                    <a:p>
                      <a:pPr lvl="0">
                        <a:buNone/>
                      </a:pPr>
                      <a:r>
                        <a:rPr lang="en-GB" sz="1050" b="0" i="0" u="none" strike="noStrike" kern="1200" noProof="0" dirty="0">
                          <a:solidFill>
                            <a:srgbClr val="0070C0"/>
                          </a:solidFill>
                          <a:effectLst/>
                          <a:latin typeface="Calibri"/>
                          <a:ea typeface="+mn-ea"/>
                          <a:cs typeface="+mn-cs"/>
                        </a:rPr>
                        <a:t>The infographic demonstrates independent research and analysis and reflection relating to the issues raised. Information and messages are being presented in an innovative way and demonstrate reflection on the impact of communication on the healthcare experiences of people living with diabetes. </a:t>
                      </a:r>
                    </a:p>
                  </a:txBody>
                  <a:tcPr/>
                </a:tc>
                <a:tc>
                  <a:txBody>
                    <a:bodyPr/>
                    <a:lstStyle/>
                    <a:p>
                      <a:pPr lvl="0">
                        <a:buNone/>
                      </a:pPr>
                      <a:r>
                        <a:rPr lang="en-GB" sz="1100" dirty="0">
                          <a:effectLst/>
                        </a:rPr>
                        <a:t>15</a:t>
                      </a:r>
                    </a:p>
                  </a:txBody>
                  <a:tcPr/>
                </a:tc>
                <a:tc>
                  <a:txBody>
                    <a:bodyPr/>
                    <a:lstStyle/>
                    <a:p>
                      <a:pPr lvl="0" algn="ctr">
                        <a:buNone/>
                      </a:pPr>
                      <a:r>
                        <a:rPr lang="en-GB" sz="1100" b="0" i="0" u="none" strike="noStrike" noProof="0" dirty="0">
                          <a:effectLst/>
                          <a:latin typeface="Calibri"/>
                        </a:rPr>
                        <a:t>Little or no evidence of independent research or reference to external resources that are of little or no relevance to the messages being conveyed in the infographic. The poster demonstrates little, or no reflection or analysis of the language and communication issues raised in the Language Matters Diabetes Workshop. </a:t>
                      </a:r>
                    </a:p>
                  </a:txBody>
                  <a:tcPr/>
                </a:tc>
                <a:tc>
                  <a:txBody>
                    <a:bodyPr/>
                    <a:lstStyle/>
                    <a:p>
                      <a:pPr lvl="0" algn="ctr">
                        <a:buNone/>
                      </a:pPr>
                      <a:r>
                        <a:rPr lang="en-GB" sz="1100" b="0" i="0" u="none" strike="noStrike" noProof="0" dirty="0">
                          <a:effectLst/>
                          <a:latin typeface="Calibri"/>
                        </a:rPr>
                        <a:t>Some evidence of independent research but reference to external resources is of only limited relevance to the messages being conveyed in the infographic. The poster demonstrates some limited reflection/analysis of the language and communication issues raised in the Language Matters Diabetes Workshop. </a:t>
                      </a:r>
                    </a:p>
                  </a:txBody>
                  <a:tcPr/>
                </a:tc>
                <a:tc>
                  <a:txBody>
                    <a:bodyPr/>
                    <a:lstStyle/>
                    <a:p>
                      <a:pPr lvl="0" algn="ctr">
                        <a:buNone/>
                      </a:pPr>
                      <a:r>
                        <a:rPr lang="en-GB" sz="1100" b="0" i="0" u="none" strike="noStrike" noProof="0" dirty="0">
                          <a:effectLst/>
                          <a:latin typeface="Calibri"/>
                        </a:rPr>
                        <a:t>Clear evidence of at least one area of independent research that is pertinent to the messages being conveyed in the infographic. The poster demonstrates reasonable reflection/analysis of the language and communication issues raised in the Language Matters Diabetes Workshop. </a:t>
                      </a:r>
                    </a:p>
                  </a:txBody>
                  <a:tcPr/>
                </a:tc>
                <a:tc>
                  <a:txBody>
                    <a:bodyPr/>
                    <a:lstStyle/>
                    <a:p>
                      <a:pPr lvl="0" algn="ctr">
                        <a:buNone/>
                      </a:pPr>
                      <a:r>
                        <a:rPr lang="en-GB" sz="1100" b="0" i="0" u="none" strike="noStrike" noProof="0" dirty="0">
                          <a:effectLst/>
                          <a:latin typeface="Calibri"/>
                        </a:rPr>
                        <a:t>Clear evidence of more than one area of independent research that are pertinent to the messages being conveyed in the infographic. The poster demonstrates very good reflection/analysis of the language and communication issues raised in the Language Matters Diabetes Workshop. The reflection/analysis demonstrates some evidence of original/creative thinking.</a:t>
                      </a:r>
                    </a:p>
                  </a:txBody>
                  <a:tcPr/>
                </a:tc>
                <a:tc>
                  <a:txBody>
                    <a:bodyPr/>
                    <a:lstStyle/>
                    <a:p>
                      <a:pPr lvl="0" algn="ctr">
                        <a:buNone/>
                      </a:pPr>
                      <a:r>
                        <a:rPr lang="en-GB" sz="1100" b="0" i="0" u="none" strike="noStrike" noProof="0" dirty="0">
                          <a:effectLst/>
                          <a:latin typeface="Calibri"/>
                        </a:rPr>
                        <a:t>Clear evidence of more than one area of independent research that are highly pertinent to the messages being conveyed in the infographic. The poster demonstrates excellent reflection/analysis of the language and communication issues raised in the Language Matters Diabetes Workshop. The reflection/analysis demonstrates strong evidence of original/creative thinking</a:t>
                      </a:r>
                      <a:endParaRPr lang="en-US" dirty="0"/>
                    </a:p>
                  </a:txBody>
                  <a:tcPr/>
                </a:tc>
                <a:extLst>
                  <a:ext uri="{0D108BD9-81ED-4DB2-BD59-A6C34878D82A}">
                    <a16:rowId xmlns:a16="http://schemas.microsoft.com/office/drawing/2014/main" val="3799611640"/>
                  </a:ext>
                </a:extLst>
              </a:tr>
              <a:tr h="0">
                <a:tc>
                  <a:txBody>
                    <a:bodyPr/>
                    <a:lstStyle/>
                    <a:p>
                      <a:pPr lvl="0">
                        <a:buNone/>
                      </a:pPr>
                      <a:r>
                        <a:rPr lang="en-GB" sz="1100" b="1" i="0" u="none" strike="noStrike" noProof="0" dirty="0">
                          <a:effectLst/>
                          <a:latin typeface="Calibri"/>
                        </a:rPr>
                        <a:t>SLIDE 6 – Wording Used</a:t>
                      </a:r>
                      <a:endParaRPr lang="en-US" b="1" dirty="0"/>
                    </a:p>
                  </a:txBody>
                  <a:tcPr/>
                </a:tc>
                <a:tc>
                  <a:txBody>
                    <a:bodyPr/>
                    <a:lstStyle/>
                    <a:p>
                      <a:pPr lvl="0">
                        <a:buNone/>
                      </a:pPr>
                      <a:endParaRPr lang="en-GB" sz="1100">
                        <a:effectLst/>
                      </a:endParaRPr>
                    </a:p>
                  </a:txBody>
                  <a:tcPr/>
                </a:tc>
                <a:tc>
                  <a:txBody>
                    <a:bodyPr/>
                    <a:lstStyle/>
                    <a:p>
                      <a:pPr lvl="0" algn="ctr">
                        <a:buNone/>
                      </a:pPr>
                      <a:endParaRPr lang="en-GB" sz="1100">
                        <a:effectLst/>
                      </a:endParaRPr>
                    </a:p>
                  </a:txBody>
                  <a:tcPr/>
                </a:tc>
                <a:tc>
                  <a:txBody>
                    <a:bodyPr/>
                    <a:lstStyle/>
                    <a:p>
                      <a:pPr lvl="0" algn="ctr">
                        <a:buNone/>
                      </a:pPr>
                      <a:endParaRPr lang="en-GB" sz="1100">
                        <a:effectLst/>
                      </a:endParaRPr>
                    </a:p>
                  </a:txBody>
                  <a:tcPr/>
                </a:tc>
                <a:tc>
                  <a:txBody>
                    <a:bodyPr/>
                    <a:lstStyle/>
                    <a:p>
                      <a:pPr lvl="0" algn="ctr">
                        <a:buNone/>
                      </a:pPr>
                      <a:endParaRPr lang="en-GB" sz="1100">
                        <a:effectLst/>
                      </a:endParaRPr>
                    </a:p>
                  </a:txBody>
                  <a:tcPr/>
                </a:tc>
                <a:tc>
                  <a:txBody>
                    <a:bodyPr/>
                    <a:lstStyle/>
                    <a:p>
                      <a:pPr lvl="0" algn="ctr">
                        <a:buNone/>
                      </a:pPr>
                      <a:endParaRPr lang="en-GB" sz="1100">
                        <a:effectLst/>
                      </a:endParaRPr>
                    </a:p>
                  </a:txBody>
                  <a:tcPr/>
                </a:tc>
                <a:tc>
                  <a:txBody>
                    <a:bodyPr/>
                    <a:lstStyle/>
                    <a:p>
                      <a:pPr lvl="0" algn="ctr">
                        <a:buNone/>
                      </a:pPr>
                      <a:endParaRPr lang="en-GB" sz="1100">
                        <a:effectLst/>
                      </a:endParaRPr>
                    </a:p>
                  </a:txBody>
                  <a:tcPr/>
                </a:tc>
                <a:extLst>
                  <a:ext uri="{0D108BD9-81ED-4DB2-BD59-A6C34878D82A}">
                    <a16:rowId xmlns:a16="http://schemas.microsoft.com/office/drawing/2014/main" val="3151489219"/>
                  </a:ext>
                </a:extLst>
              </a:tr>
              <a:tr h="0">
                <a:tc>
                  <a:txBody>
                    <a:bodyPr/>
                    <a:lstStyle/>
                    <a:p>
                      <a:pPr lvl="0">
                        <a:buNone/>
                      </a:pPr>
                      <a:r>
                        <a:rPr lang="en-GB" sz="1100" dirty="0">
                          <a:effectLst/>
                        </a:rPr>
                        <a:t>4. Visual engagement for target audience</a:t>
                      </a:r>
                    </a:p>
                    <a:p>
                      <a:pPr lvl="0">
                        <a:buNone/>
                      </a:pPr>
                      <a:endParaRPr lang="en-GB" sz="1100">
                        <a:effectLst/>
                      </a:endParaRPr>
                    </a:p>
                    <a:p>
                      <a:pPr lvl="0">
                        <a:buNone/>
                      </a:pPr>
                      <a:r>
                        <a:rPr lang="en-GB" sz="1050" b="0" i="0" u="none" strike="noStrike" noProof="0" dirty="0">
                          <a:solidFill>
                            <a:srgbClr val="0070C0"/>
                          </a:solidFill>
                          <a:effectLst/>
                          <a:latin typeface="Calibri"/>
                        </a:rPr>
                        <a:t>Images and graphics were well chosen and appropriate to the target audience. They reinforced/enhanced the messages in the infographic.</a:t>
                      </a:r>
                      <a:endParaRPr lang="en-GB" sz="1050" dirty="0">
                        <a:solidFill>
                          <a:srgbClr val="0070C0"/>
                        </a:solidFill>
                      </a:endParaRPr>
                    </a:p>
                  </a:txBody>
                  <a:tcPr/>
                </a:tc>
                <a:tc>
                  <a:txBody>
                    <a:bodyPr/>
                    <a:lstStyle/>
                    <a:p>
                      <a:pPr lvl="0">
                        <a:buNone/>
                      </a:pPr>
                      <a:r>
                        <a:rPr lang="en-GB" sz="1100" dirty="0">
                          <a:effectLst/>
                        </a:rPr>
                        <a:t>5</a:t>
                      </a:r>
                    </a:p>
                  </a:txBody>
                  <a:tcPr/>
                </a:tc>
                <a:tc>
                  <a:txBody>
                    <a:bodyPr/>
                    <a:lstStyle/>
                    <a:p>
                      <a:pPr lvl="0" algn="ctr">
                        <a:buNone/>
                      </a:pPr>
                      <a:r>
                        <a:rPr lang="en-GB" sz="1100" b="0" i="0" u="none" strike="noStrike" noProof="0" dirty="0">
                          <a:effectLst/>
                          <a:latin typeface="Calibri"/>
                        </a:rPr>
                        <a:t>Images and graphics are not appropriate for the target audience. They do not reinforce or enhance the key messages in an appropriate way.</a:t>
                      </a:r>
                    </a:p>
                  </a:txBody>
                  <a:tcPr/>
                </a:tc>
                <a:tc>
                  <a:txBody>
                    <a:bodyPr/>
                    <a:lstStyle/>
                    <a:p>
                      <a:pPr lvl="0" algn="ctr">
                        <a:buNone/>
                      </a:pPr>
                      <a:r>
                        <a:rPr lang="en-GB" sz="1100" b="0" i="0" u="none" strike="noStrike" noProof="0" dirty="0">
                          <a:effectLst/>
                          <a:latin typeface="Calibri"/>
                        </a:rPr>
                        <a:t>Images and graphics are not particularly well chosen for the target audience. They do not specifically reinforce or enhance the key messages.</a:t>
                      </a:r>
                      <a:endParaRPr lang="en-US" dirty="0"/>
                    </a:p>
                  </a:txBody>
                  <a:tcPr/>
                </a:tc>
                <a:tc>
                  <a:txBody>
                    <a:bodyPr/>
                    <a:lstStyle/>
                    <a:p>
                      <a:pPr lvl="0" algn="ctr">
                        <a:buNone/>
                      </a:pPr>
                      <a:r>
                        <a:rPr lang="en-GB" sz="1100" b="0" i="0" u="none" strike="noStrike" noProof="0" dirty="0">
                          <a:effectLst/>
                          <a:latin typeface="Calibri"/>
                        </a:rPr>
                        <a:t>Images and graphics are  well chosen for the target audience. </a:t>
                      </a:r>
                      <a:endParaRPr lang="en-US" dirty="0"/>
                    </a:p>
                    <a:p>
                      <a:pPr lvl="0" algn="ctr">
                        <a:buNone/>
                      </a:pPr>
                      <a:r>
                        <a:rPr lang="en-GB" sz="1100" b="0" i="0" u="none" strike="noStrike" noProof="0" dirty="0">
                          <a:effectLst/>
                          <a:latin typeface="Calibri"/>
                        </a:rPr>
                        <a:t>They reinforce or enhance the key messages.</a:t>
                      </a:r>
                      <a:endParaRPr lang="en-US" dirty="0"/>
                    </a:p>
                  </a:txBody>
                  <a:tcPr/>
                </a:tc>
                <a:tc>
                  <a:txBody>
                    <a:bodyPr/>
                    <a:lstStyle/>
                    <a:p>
                      <a:pPr lvl="0" algn="ctr">
                        <a:buNone/>
                      </a:pPr>
                      <a:r>
                        <a:rPr lang="en-GB" sz="1100" b="0" i="0" u="none" strike="noStrike" noProof="0" dirty="0">
                          <a:effectLst/>
                          <a:latin typeface="Calibri"/>
                        </a:rPr>
                        <a:t>Images and graphics are  very well selected and are chosen for the target  audience. </a:t>
                      </a:r>
                      <a:endParaRPr lang="en-US" dirty="0"/>
                    </a:p>
                    <a:p>
                      <a:pPr lvl="0" algn="ctr">
                        <a:buNone/>
                      </a:pPr>
                      <a:r>
                        <a:rPr lang="en-GB" sz="1100" b="0" i="0" u="none" strike="noStrike" noProof="0" dirty="0">
                          <a:effectLst/>
                          <a:latin typeface="Calibri"/>
                        </a:rPr>
                        <a:t>They specifically reinforce and enhance the key messages.</a:t>
                      </a:r>
                      <a:endParaRPr lang="en-US" dirty="0"/>
                    </a:p>
                  </a:txBody>
                  <a:tcPr/>
                </a:tc>
                <a:tc>
                  <a:txBody>
                    <a:bodyPr/>
                    <a:lstStyle/>
                    <a:p>
                      <a:pPr lvl="0" algn="ctr">
                        <a:buNone/>
                      </a:pPr>
                      <a:r>
                        <a:rPr lang="en-GB" sz="1100" b="0" i="0" u="none" strike="noStrike" noProof="0" dirty="0">
                          <a:effectLst/>
                          <a:latin typeface="Calibri"/>
                        </a:rPr>
                        <a:t>Excellent selection of images and graphics are  clearly chosen to appeal to the target audience. </a:t>
                      </a:r>
                      <a:endParaRPr lang="en-US" dirty="0"/>
                    </a:p>
                    <a:p>
                      <a:pPr lvl="0" algn="ctr">
                        <a:buNone/>
                      </a:pPr>
                      <a:r>
                        <a:rPr lang="en-GB" sz="1100" b="0" i="0" u="none" strike="noStrike" noProof="0" dirty="0">
                          <a:effectLst/>
                          <a:latin typeface="Calibri"/>
                        </a:rPr>
                        <a:t>They exceptionally reinforce and enhance the key </a:t>
                      </a:r>
                      <a:endParaRPr lang="en-US" dirty="0"/>
                    </a:p>
                    <a:p>
                      <a:pPr lvl="0" algn="ctr">
                        <a:buNone/>
                      </a:pPr>
                      <a:r>
                        <a:rPr lang="en-GB" sz="1100" b="0" i="0" u="none" strike="noStrike" noProof="0" dirty="0">
                          <a:effectLst/>
                          <a:latin typeface="Calibri"/>
                        </a:rPr>
                        <a:t>messages.</a:t>
                      </a:r>
                      <a:endParaRPr lang="en-US" dirty="0"/>
                    </a:p>
                  </a:txBody>
                  <a:tcPr/>
                </a:tc>
                <a:extLst>
                  <a:ext uri="{0D108BD9-81ED-4DB2-BD59-A6C34878D82A}">
                    <a16:rowId xmlns:a16="http://schemas.microsoft.com/office/drawing/2014/main" val="417211512"/>
                  </a:ext>
                </a:extLst>
              </a:tr>
              <a:tr h="0">
                <a:tc>
                  <a:txBody>
                    <a:bodyPr/>
                    <a:lstStyle/>
                    <a:p>
                      <a:pPr lvl="0">
                        <a:buNone/>
                      </a:pPr>
                      <a:r>
                        <a:rPr lang="en-GB" sz="1100" dirty="0">
                          <a:effectLst/>
                        </a:rPr>
                        <a:t>5. Identification of the barriers to reaching the target audience</a:t>
                      </a:r>
                    </a:p>
                    <a:p>
                      <a:pPr lvl="0">
                        <a:buNone/>
                      </a:pPr>
                      <a:endParaRPr lang="en-GB" sz="1100" dirty="0">
                        <a:effectLst/>
                      </a:endParaRPr>
                    </a:p>
                    <a:p>
                      <a:pPr lvl="0">
                        <a:buNone/>
                      </a:pPr>
                      <a:r>
                        <a:rPr lang="en-GB" sz="1050" b="0" i="0" u="none" strike="noStrike" kern="1200" noProof="0" dirty="0">
                          <a:solidFill>
                            <a:srgbClr val="0070C0"/>
                          </a:solidFill>
                          <a:effectLst/>
                          <a:latin typeface="Calibri"/>
                          <a:ea typeface="+mn-ea"/>
                          <a:cs typeface="+mn-cs"/>
                        </a:rPr>
                        <a:t>Thorough reflection on the barriers that might prevent the target audience from engaging with the issues relating to the Language Matters campaign and from thinking about the language used when communicating with people with diabetes and about diabetes.</a:t>
                      </a:r>
                      <a:r>
                        <a:rPr lang="en-GB" sz="1100" b="0" i="0" u="none" strike="noStrike" noProof="0" dirty="0">
                          <a:effectLst/>
                          <a:latin typeface="Calibri"/>
                        </a:rPr>
                        <a:t> </a:t>
                      </a:r>
                    </a:p>
                  </a:txBody>
                  <a:tcPr/>
                </a:tc>
                <a:tc>
                  <a:txBody>
                    <a:bodyPr/>
                    <a:lstStyle/>
                    <a:p>
                      <a:pPr lvl="0">
                        <a:buNone/>
                      </a:pPr>
                      <a:r>
                        <a:rPr lang="en-GB" sz="1100" dirty="0">
                          <a:effectLst/>
                        </a:rPr>
                        <a:t>10</a:t>
                      </a:r>
                    </a:p>
                  </a:txBody>
                  <a:tcPr/>
                </a:tc>
                <a:tc>
                  <a:txBody>
                    <a:bodyPr/>
                    <a:lstStyle/>
                    <a:p>
                      <a:pPr lvl="0" algn="ctr">
                        <a:buNone/>
                      </a:pPr>
                      <a:r>
                        <a:rPr lang="en-GB" sz="1100" b="0" i="0" u="none" strike="noStrike" noProof="0" dirty="0">
                          <a:effectLst/>
                          <a:latin typeface="Calibri"/>
                        </a:rPr>
                        <a:t>The infographic annotations </a:t>
                      </a:r>
                    </a:p>
                    <a:p>
                      <a:pPr lvl="0" algn="ctr">
                        <a:buNone/>
                      </a:pPr>
                      <a:r>
                        <a:rPr lang="en-GB" sz="1100" b="0" i="0" u="none" strike="noStrike" noProof="0" dirty="0">
                          <a:effectLst/>
                          <a:latin typeface="Calibri"/>
                        </a:rPr>
                        <a:t>demonstrate little or no understanding of the motivators and challenges that will affect the target audience’s likelihood of engaging with the messages in the infographic. </a:t>
                      </a:r>
                    </a:p>
                  </a:txBody>
                  <a:tcPr/>
                </a:tc>
                <a:tc>
                  <a:txBody>
                    <a:bodyPr/>
                    <a:lstStyle/>
                    <a:p>
                      <a:pPr lvl="0" algn="ctr">
                        <a:buNone/>
                      </a:pPr>
                      <a:r>
                        <a:rPr lang="en-GB" sz="1100" b="0" i="0" u="none" strike="noStrike" noProof="0" dirty="0">
                          <a:effectLst/>
                          <a:latin typeface="Calibri"/>
                        </a:rPr>
                        <a:t>The infographic annotations </a:t>
                      </a:r>
                    </a:p>
                    <a:p>
                      <a:pPr lvl="0" algn="ctr">
                        <a:buNone/>
                      </a:pPr>
                      <a:r>
                        <a:rPr lang="en-GB" sz="1100" b="0" i="0" u="none" strike="noStrike" noProof="0" dirty="0">
                          <a:effectLst/>
                          <a:latin typeface="Calibri"/>
                        </a:rPr>
                        <a:t> demonstrate a limited understanding of the motivators and challenges that will affect the target audience’s likelihood of engaging with the messages in the infographic. </a:t>
                      </a:r>
                    </a:p>
                  </a:txBody>
                  <a:tcPr/>
                </a:tc>
                <a:tc>
                  <a:txBody>
                    <a:bodyPr/>
                    <a:lstStyle/>
                    <a:p>
                      <a:pPr lvl="0" algn="ctr">
                        <a:buNone/>
                      </a:pPr>
                      <a:r>
                        <a:rPr lang="en-GB" sz="1100" b="0" i="0" u="none" strike="noStrike" noProof="0" dirty="0">
                          <a:effectLst/>
                          <a:latin typeface="Calibri"/>
                        </a:rPr>
                        <a:t>The infographic annotations  demonstrate a reasonable understanding of the motivators and challenges that will affect the target audience’s likelihood of engaging with the messages in the infographic. </a:t>
                      </a:r>
                      <a:endParaRPr lang="en-GB" sz="1100" b="0" i="0" u="none" strike="noStrike" noProof="0">
                        <a:effectLst/>
                        <a:latin typeface="Calibri"/>
                      </a:endParaRPr>
                    </a:p>
                  </a:txBody>
                  <a:tcPr/>
                </a:tc>
                <a:tc>
                  <a:txBody>
                    <a:bodyPr/>
                    <a:lstStyle/>
                    <a:p>
                      <a:pPr lvl="0" algn="ctr">
                        <a:buNone/>
                      </a:pPr>
                      <a:r>
                        <a:rPr lang="en-GB" sz="1100" b="0" i="0" u="none" strike="noStrike" noProof="0" dirty="0">
                          <a:effectLst/>
                          <a:latin typeface="Calibri"/>
                        </a:rPr>
                        <a:t>The infographic annotations  </a:t>
                      </a:r>
                    </a:p>
                    <a:p>
                      <a:pPr lvl="0" algn="ctr">
                        <a:buNone/>
                      </a:pPr>
                      <a:r>
                        <a:rPr lang="en-GB" sz="1100" b="0" i="0" u="none" strike="noStrike" noProof="0" dirty="0">
                          <a:effectLst/>
                          <a:latin typeface="Calibri"/>
                        </a:rPr>
                        <a:t>demonstrate a very good understanding of the motivators and challenges that will affect the target audience’s likelihood of engaging with the messages in the infographic. </a:t>
                      </a:r>
                    </a:p>
                  </a:txBody>
                  <a:tcPr/>
                </a:tc>
                <a:tc>
                  <a:txBody>
                    <a:bodyPr/>
                    <a:lstStyle/>
                    <a:p>
                      <a:pPr lvl="0" algn="ctr">
                        <a:buNone/>
                      </a:pPr>
                      <a:r>
                        <a:rPr lang="en-GB" sz="1100" b="0" i="0" u="none" strike="noStrike" noProof="0" dirty="0">
                          <a:effectLst/>
                          <a:latin typeface="Calibri"/>
                        </a:rPr>
                        <a:t>The infographic annotations demonstrate an excellent understanding of the motivators and challenges that will affect the target audience’s likelihood of engaging with the messages in the infographic. </a:t>
                      </a:r>
                      <a:endParaRPr lang="en-GB" sz="1100" b="0" i="0" u="none" strike="noStrike" noProof="0">
                        <a:effectLst/>
                        <a:latin typeface="Calibri"/>
                      </a:endParaRPr>
                    </a:p>
                  </a:txBody>
                  <a:tcPr/>
                </a:tc>
                <a:extLst>
                  <a:ext uri="{0D108BD9-81ED-4DB2-BD59-A6C34878D82A}">
                    <a16:rowId xmlns:a16="http://schemas.microsoft.com/office/drawing/2014/main" val="1160605132"/>
                  </a:ext>
                </a:extLst>
              </a:tr>
              <a:tr h="0">
                <a:tc>
                  <a:txBody>
                    <a:bodyPr/>
                    <a:lstStyle/>
                    <a:p>
                      <a:pPr lvl="0">
                        <a:buNone/>
                      </a:pPr>
                      <a:r>
                        <a:rPr lang="en-GB" sz="1100" dirty="0">
                          <a:effectLst/>
                        </a:rPr>
                        <a:t>6. Thoughtful consideration of how to overcome the identified barriers</a:t>
                      </a:r>
                    </a:p>
                    <a:p>
                      <a:pPr lvl="0">
                        <a:buNone/>
                      </a:pPr>
                      <a:endParaRPr lang="en-GB" sz="1100" dirty="0">
                        <a:effectLst/>
                      </a:endParaRPr>
                    </a:p>
                    <a:p>
                      <a:pPr lvl="0">
                        <a:buNone/>
                      </a:pPr>
                      <a:r>
                        <a:rPr lang="en-GB" sz="1050" b="0" i="0" u="none" strike="noStrike" kern="1200" noProof="0" dirty="0">
                          <a:solidFill>
                            <a:srgbClr val="0070C0"/>
                          </a:solidFill>
                          <a:effectLst/>
                          <a:latin typeface="Calibri"/>
                          <a:ea typeface="+mn-ea"/>
                          <a:cs typeface="+mn-cs"/>
                        </a:rPr>
                        <a:t>Demonstration of how the infographic encourages the target audience to engage with the issues relating to the Language Matters campaign. Thus, the infographic encourages the target audience to want to know more and improve their communication     </a:t>
                      </a:r>
                      <a:endParaRPr lang="en-GB" sz="1050" b="0" i="0" u="none" strike="noStrike" kern="1200" dirty="0">
                        <a:solidFill>
                          <a:srgbClr val="0070C0"/>
                        </a:solidFill>
                        <a:effectLst/>
                        <a:latin typeface="Calibri"/>
                        <a:ea typeface="+mn-ea"/>
                        <a:cs typeface="+mn-cs"/>
                      </a:endParaRPr>
                    </a:p>
                  </a:txBody>
                  <a:tcPr/>
                </a:tc>
                <a:tc>
                  <a:txBody>
                    <a:bodyPr/>
                    <a:lstStyle/>
                    <a:p>
                      <a:pPr lvl="0">
                        <a:buNone/>
                      </a:pPr>
                      <a:r>
                        <a:rPr lang="en-GB" sz="1100" dirty="0">
                          <a:effectLst/>
                        </a:rPr>
                        <a:t>10</a:t>
                      </a:r>
                    </a:p>
                  </a:txBody>
                  <a:tcPr/>
                </a:tc>
                <a:tc>
                  <a:txBody>
                    <a:bodyPr/>
                    <a:lstStyle/>
                    <a:p>
                      <a:pPr lvl="0" algn="ctr">
                        <a:buNone/>
                      </a:pPr>
                      <a:r>
                        <a:rPr lang="en-GB" sz="1100" b="0" i="0" u="none" strike="noStrike" noProof="0" dirty="0">
                          <a:effectLst/>
                          <a:latin typeface="Calibri"/>
                        </a:rPr>
                        <a:t>The infographic annotations demonstrate little or no consideration</a:t>
                      </a:r>
                      <a:r>
                        <a:rPr lang="en-GB" sz="1100" b="0" i="0" u="none" strike="noStrike" noProof="0" dirty="0">
                          <a:effectLst/>
                        </a:rPr>
                        <a:t> or understanding of the ways that the barriers to the target audience can be surmounted. </a:t>
                      </a:r>
                      <a:endParaRPr lang="en-US"/>
                    </a:p>
                    <a:p>
                      <a:pPr lvl="0" algn="ctr">
                        <a:buNone/>
                      </a:pPr>
                      <a:r>
                        <a:rPr lang="en-GB" sz="1100" b="0" i="0" u="none" strike="noStrike" noProof="0" dirty="0">
                          <a:effectLst/>
                          <a:latin typeface="Calibri"/>
                        </a:rPr>
                        <a:t>It is unlikely that the infographic will motivate the reader to even think about the language they use in relation to diabetes.</a:t>
                      </a:r>
                      <a:endParaRPr lang="en-US"/>
                    </a:p>
                  </a:txBody>
                  <a:tcPr/>
                </a:tc>
                <a:tc>
                  <a:txBody>
                    <a:bodyPr/>
                    <a:lstStyle/>
                    <a:p>
                      <a:pPr lvl="0" algn="ctr">
                        <a:buNone/>
                      </a:pPr>
                      <a:r>
                        <a:rPr lang="en-GB" sz="1100" b="0" i="0" u="none" strike="noStrike" noProof="0" dirty="0">
                          <a:effectLst/>
                          <a:latin typeface="Calibri"/>
                        </a:rPr>
                        <a:t>The infographic annotations demonstrate limited consideration</a:t>
                      </a:r>
                      <a:r>
                        <a:rPr lang="en-GB" sz="1100" b="0" i="0" u="none" strike="noStrike" noProof="0" dirty="0">
                          <a:effectLst/>
                        </a:rPr>
                        <a:t> or </a:t>
                      </a:r>
                      <a:endParaRPr lang="en-US" dirty="0"/>
                    </a:p>
                    <a:p>
                      <a:pPr lvl="0" algn="ctr">
                        <a:buNone/>
                      </a:pPr>
                      <a:r>
                        <a:rPr lang="en-GB" sz="1100" b="0" i="0" u="none" strike="noStrike" noProof="0" dirty="0">
                          <a:effectLst/>
                        </a:rPr>
                        <a:t>understanding of the ways that the barriers to the target audience can be surmounted. </a:t>
                      </a:r>
                      <a:endParaRPr lang="en-US" dirty="0"/>
                    </a:p>
                    <a:p>
                      <a:pPr lvl="0" algn="ctr">
                        <a:buNone/>
                      </a:pPr>
                      <a:r>
                        <a:rPr lang="en-GB" sz="1100" b="0" i="0" u="none" strike="noStrike" noProof="0" dirty="0">
                          <a:effectLst/>
                          <a:latin typeface="Calibri"/>
                        </a:rPr>
                        <a:t>It is unlikely that the infographic will motivate the reader to improve the language they use in relation to diabetes.</a:t>
                      </a:r>
                      <a:endParaRPr lang="en-US"/>
                    </a:p>
                  </a:txBody>
                  <a:tcPr/>
                </a:tc>
                <a:tc>
                  <a:txBody>
                    <a:bodyPr/>
                    <a:lstStyle/>
                    <a:p>
                      <a:pPr lvl="0" algn="ctr">
                        <a:buNone/>
                      </a:pPr>
                      <a:r>
                        <a:rPr lang="en-GB" sz="1100" b="0" i="0" u="none" strike="noStrike" noProof="0" dirty="0">
                          <a:effectLst/>
                          <a:latin typeface="Calibri"/>
                        </a:rPr>
                        <a:t>The infographic annotations demonstrate good consideration</a:t>
                      </a:r>
                      <a:r>
                        <a:rPr lang="en-GB" sz="1100" b="0" i="0" u="none" strike="noStrike" noProof="0" dirty="0">
                          <a:effectLst/>
                        </a:rPr>
                        <a:t> and </a:t>
                      </a:r>
                      <a:endParaRPr lang="en-US" sz="1100" b="0" i="0" u="none" strike="noStrike" noProof="0" dirty="0">
                        <a:effectLst/>
                      </a:endParaRPr>
                    </a:p>
                    <a:p>
                      <a:pPr lvl="0" algn="ctr">
                        <a:buNone/>
                      </a:pPr>
                      <a:r>
                        <a:rPr lang="en-GB" sz="1100" b="0" i="0" u="none" strike="noStrike" noProof="0" dirty="0">
                          <a:effectLst/>
                        </a:rPr>
                        <a:t>understanding of the ways that the barriers to the target audience can be </a:t>
                      </a:r>
                      <a:endParaRPr lang="en-US" dirty="0"/>
                    </a:p>
                    <a:p>
                      <a:pPr lvl="0" algn="ctr">
                        <a:buNone/>
                      </a:pPr>
                      <a:r>
                        <a:rPr lang="en-GB" sz="1100" b="0" i="0" u="none" strike="noStrike" noProof="0" dirty="0">
                          <a:effectLst/>
                        </a:rPr>
                        <a:t>surmounted.</a:t>
                      </a:r>
                      <a:endParaRPr lang="en-US" dirty="0"/>
                    </a:p>
                    <a:p>
                      <a:pPr lvl="0" algn="ctr">
                        <a:buNone/>
                      </a:pPr>
                      <a:r>
                        <a:rPr lang="en-GB" sz="1100" b="0" i="0" u="none" strike="noStrike" noProof="0" dirty="0">
                          <a:effectLst/>
                          <a:latin typeface="Calibri"/>
                        </a:rPr>
                        <a:t>It is likely the infographic will motivate a significant proportion of readers to improve the language they use in relation to diabetes. </a:t>
                      </a:r>
                      <a:endParaRPr lang="en-US"/>
                    </a:p>
                  </a:txBody>
                  <a:tcPr/>
                </a:tc>
                <a:tc>
                  <a:txBody>
                    <a:bodyPr/>
                    <a:lstStyle/>
                    <a:p>
                      <a:pPr lvl="0" algn="ctr">
                        <a:buNone/>
                      </a:pPr>
                      <a:r>
                        <a:rPr lang="en-GB" sz="1100" b="0" i="0" u="none" strike="noStrike" noProof="0" dirty="0">
                          <a:effectLst/>
                          <a:latin typeface="Calibri"/>
                        </a:rPr>
                        <a:t>The infographic annotations demonstrate very good consideration</a:t>
                      </a:r>
                      <a:r>
                        <a:rPr lang="en-GB" sz="1100" b="0" i="0" u="none" strike="noStrike" noProof="0" dirty="0">
                          <a:effectLst/>
                        </a:rPr>
                        <a:t> and </a:t>
                      </a:r>
                      <a:endParaRPr lang="en-US" sz="1100" b="0" i="0" u="none" strike="noStrike" noProof="0" dirty="0">
                        <a:effectLst/>
                      </a:endParaRPr>
                    </a:p>
                    <a:p>
                      <a:pPr lvl="0" algn="ctr">
                        <a:buNone/>
                      </a:pPr>
                      <a:r>
                        <a:rPr lang="en-GB" sz="1100" b="0" i="0" u="none" strike="noStrike" noProof="0" dirty="0">
                          <a:effectLst/>
                        </a:rPr>
                        <a:t>understanding of the ways that the barriers to the target audience can be </a:t>
                      </a:r>
                      <a:endParaRPr lang="en-US" dirty="0"/>
                    </a:p>
                    <a:p>
                      <a:pPr lvl="0" algn="ctr">
                        <a:buNone/>
                      </a:pPr>
                      <a:r>
                        <a:rPr lang="en-GB" sz="1100" b="0" i="0" u="none" strike="noStrike" noProof="0" dirty="0">
                          <a:effectLst/>
                        </a:rPr>
                        <a:t>surmounted.</a:t>
                      </a:r>
                      <a:endParaRPr lang="en-US" dirty="0"/>
                    </a:p>
                    <a:p>
                      <a:pPr lvl="0" algn="ctr">
                        <a:buNone/>
                      </a:pPr>
                      <a:r>
                        <a:rPr lang="en-GB" sz="1100" b="0" i="0" u="none" strike="noStrike" noProof="0" dirty="0">
                          <a:effectLst/>
                          <a:latin typeface="Calibri"/>
                        </a:rPr>
                        <a:t>It is likely the infographic will motivate the majority of readers to improve the language they use in relation to diabetes.</a:t>
                      </a:r>
                      <a:endParaRPr lang="en-US"/>
                    </a:p>
                  </a:txBody>
                  <a:tcPr/>
                </a:tc>
                <a:tc>
                  <a:txBody>
                    <a:bodyPr/>
                    <a:lstStyle/>
                    <a:p>
                      <a:pPr lvl="0" algn="ctr">
                        <a:buNone/>
                      </a:pPr>
                      <a:r>
                        <a:rPr lang="en-GB" sz="1100" b="0" i="0" u="none" strike="noStrike" noProof="0" dirty="0">
                          <a:effectLst/>
                          <a:latin typeface="Calibri"/>
                        </a:rPr>
                        <a:t>The infographic annotations demonstrate excellent consideration</a:t>
                      </a:r>
                      <a:r>
                        <a:rPr lang="en-GB" sz="1100" b="0" i="0" u="none" strike="noStrike" noProof="0" dirty="0">
                          <a:effectLst/>
                        </a:rPr>
                        <a:t> and</a:t>
                      </a:r>
                      <a:endParaRPr lang="en-US" sz="1100" b="0" i="0" u="none" strike="noStrike" noProof="0" dirty="0">
                        <a:effectLst/>
                      </a:endParaRPr>
                    </a:p>
                    <a:p>
                      <a:pPr lvl="0" algn="ctr">
                        <a:buNone/>
                      </a:pPr>
                      <a:r>
                        <a:rPr lang="en-GB" sz="1100" b="0" i="0" u="none" strike="noStrike" noProof="0" dirty="0">
                          <a:effectLst/>
                        </a:rPr>
                        <a:t>understanding of the ways that the barriers to the target audience can be </a:t>
                      </a:r>
                      <a:endParaRPr lang="en-US" dirty="0"/>
                    </a:p>
                    <a:p>
                      <a:pPr lvl="0" algn="ctr">
                        <a:buNone/>
                      </a:pPr>
                      <a:r>
                        <a:rPr lang="en-GB" sz="1100" b="0" i="0" u="none" strike="noStrike" noProof="0" dirty="0">
                          <a:effectLst/>
                        </a:rPr>
                        <a:t>Surmounted.</a:t>
                      </a:r>
                      <a:endParaRPr lang="en-US" dirty="0"/>
                    </a:p>
                    <a:p>
                      <a:pPr lvl="0" algn="ctr">
                        <a:buNone/>
                      </a:pPr>
                      <a:r>
                        <a:rPr lang="en-GB" sz="1100" b="0" i="0" u="none" strike="noStrike" noProof="0" dirty="0">
                          <a:effectLst/>
                          <a:latin typeface="Calibri"/>
                        </a:rPr>
                        <a:t>It is very likely the infographic will motivate the majority of readers to improve the language they use in relation to diabetes and also to promote the messages in the infographic to their peers.</a:t>
                      </a:r>
                      <a:endParaRPr lang="en-US"/>
                    </a:p>
                  </a:txBody>
                  <a:tcPr/>
                </a:tc>
                <a:extLst>
                  <a:ext uri="{0D108BD9-81ED-4DB2-BD59-A6C34878D82A}">
                    <a16:rowId xmlns:a16="http://schemas.microsoft.com/office/drawing/2014/main" val="2276098815"/>
                  </a:ext>
                </a:extLst>
              </a:tr>
            </a:tbl>
          </a:graphicData>
        </a:graphic>
      </p:graphicFrame>
    </p:spTree>
    <p:extLst>
      <p:ext uri="{BB962C8B-B14F-4D97-AF65-F5344CB8AC3E}">
        <p14:creationId xmlns:p14="http://schemas.microsoft.com/office/powerpoint/2010/main" val="226255784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7436968276304E85F374A0059E0428" ma:contentTypeVersion="12" ma:contentTypeDescription="Create a new document." ma:contentTypeScope="" ma:versionID="b92dd4abea874acf81f773c0b49060ce">
  <xsd:schema xmlns:xsd="http://www.w3.org/2001/XMLSchema" xmlns:xs="http://www.w3.org/2001/XMLSchema" xmlns:p="http://schemas.microsoft.com/office/2006/metadata/properties" xmlns:ns2="c896cae7-59d8-4149-bbc6-e054359a081c" xmlns:ns3="a67c36e3-4f4d-4f43-abc5-5b0f414f98fe" targetNamespace="http://schemas.microsoft.com/office/2006/metadata/properties" ma:root="true" ma:fieldsID="490b6e87a316b0ba7ac75a3a12d2535b" ns2:_="" ns3:_="">
    <xsd:import namespace="c896cae7-59d8-4149-bbc6-e054359a081c"/>
    <xsd:import namespace="a67c36e3-4f4d-4f43-abc5-5b0f414f98f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96cae7-59d8-4149-bbc6-e054359a08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67c36e3-4f4d-4f43-abc5-5b0f414f98f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7302C5-DE14-41F6-92A4-33E79B50A089}">
  <ds:schemaRefs>
    <ds:schemaRef ds:uri="a67c36e3-4f4d-4f43-abc5-5b0f414f98fe"/>
    <ds:schemaRef ds:uri="c896cae7-59d8-4149-bbc6-e054359a081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45308EB-A25E-451C-9862-567CF20A527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07C0F17-DB33-4C48-8904-B8028B2177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2117</Words>
  <Application>Microsoft Office PowerPoint</Application>
  <PresentationFormat>Widescreen</PresentationFormat>
  <Paragraphs>130</Paragraphs>
  <Slides>7</Slides>
  <Notes>4</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Helvetica</vt:lpstr>
      <vt:lpstr>1_Office Theme</vt:lpstr>
      <vt:lpstr>PowerPoint Presentation</vt:lpstr>
      <vt:lpstr>Preparatory Reading</vt:lpstr>
      <vt:lpstr>Instructions</vt:lpstr>
      <vt:lpstr>Infographic  –  Post your completed Infographic here  (you may choose to create this elsewhere and post it here with copies on pages 4 &amp; 5)</vt:lpstr>
      <vt:lpstr>Infographic Annotations – Key Messages Use the speech bubbles to annotate the infographic to explain the key messages that you have chosen and to explain your thinking and rationale as to why these messages were chosen to reach your target audience. Write as much text as you feel you need in the bubbles to articulate your justifications. Add more bubbles if you feel that you need them.</vt:lpstr>
      <vt:lpstr>Infographic Annotations – Wording Used  Use the speech bubbles to annotate the infographic to describe the barriers that you can identify in reaching your target audience and how your infographic has overcome these barriers to engage them in behavioural changes that result in more collaborative language and interactions with patients with diabetes.  Write as much text as you feel you need in the bubbles to articulate your justifications. Add more bubbles if you feel that you need them. </vt:lpstr>
      <vt:lpstr>PowerPoint Presentation</vt:lpstr>
    </vt:vector>
  </TitlesOfParts>
  <Company>Imperial College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Kong, Wing May</dc:creator>
  <cp:lastModifiedBy>Hanna, Heather J S</cp:lastModifiedBy>
  <cp:revision>297</cp:revision>
  <dcterms:created xsi:type="dcterms:W3CDTF">2020-03-02T19:20:02Z</dcterms:created>
  <dcterms:modified xsi:type="dcterms:W3CDTF">2022-02-02T08:51:34Z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0x010100AB7436968276304E85F374A0059E0428</vt:lpwstr>
  </property>
</Properties>
</file>