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3C_15F7956C.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4E_DEC505A.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90" r:id="rId5"/>
    <p:sldId id="337" r:id="rId6"/>
    <p:sldId id="316" r:id="rId7"/>
    <p:sldId id="317" r:id="rId8"/>
    <p:sldId id="318" r:id="rId9"/>
    <p:sldId id="256" r:id="rId10"/>
    <p:sldId id="336" r:id="rId11"/>
    <p:sldId id="320" r:id="rId12"/>
    <p:sldId id="335" r:id="rId13"/>
    <p:sldId id="338" r:id="rId14"/>
    <p:sldId id="333" r:id="rId15"/>
    <p:sldId id="334" r:id="rId16"/>
  </p:sldIdLst>
  <p:sldSz cx="12192000" cy="6858000"/>
  <p:notesSz cx="6858000" cy="9144000"/>
  <p:defaultTex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7D9D40-FAB7-0F7C-B82C-F845684A75BE}" name="Usmani, Omar S" initials="UO" userId="S::osuhl@ic.ac.uk::00165bef-3553-4c2d-9a5d-67a8739a1f1f" providerId="AD"/>
  <p188:author id="{456C594C-A62F-27E7-B285-46775CBE8EFF}" name="Ryan, Noreen M" initials="RN" userId="S::nmryan@ic.ac.uk::ad961f3f-5249-4600-8205-426d80823d2e" providerId="AD"/>
  <p188:author id="{FD971DAC-2A7C-3CE2-922B-DC0EAB4422BF}" name="Ogier, Anna S" initials="OA" userId="S::aogier@ic.ac.uk::909ab782-595a-4100-893e-219dc35b26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7DC"/>
    <a:srgbClr val="F8F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42BB2B-1EF7-5D43-9F0A-B10A74A016A9}" v="219" dt="2025-03-24T13:40:47.387"/>
    <p1510:client id="{383CEEC6-FA42-A6C9-2448-FC25BA56E7DC}" v="88" dt="2025-03-24T00:33:55.484"/>
    <p1510:client id="{3AD9B184-6A9E-FD25-E3EE-EC577A99E5A8}" v="880" dt="2025-03-24T01:20:37.512"/>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0" autoAdjust="0"/>
    <p:restoredTop sz="94668"/>
  </p:normalViewPr>
  <p:slideViewPr>
    <p:cSldViewPr snapToGrid="0" showGuides="1">
      <p:cViewPr>
        <p:scale>
          <a:sx n="50" d="100"/>
          <a:sy n="50" d="100"/>
        </p:scale>
        <p:origin x="512" y="1832"/>
      </p:cViewPr>
      <p:guideLst>
        <p:guide orient="horz" pos="2160"/>
        <p:guide pos="3840"/>
      </p:guideLst>
    </p:cSldViewPr>
  </p:slideViewPr>
  <p:notesTextViewPr>
    <p:cViewPr>
      <p:scale>
        <a:sx n="1" d="1"/>
        <a:sy n="1" d="1"/>
      </p:scale>
      <p:origin x="0" y="0"/>
    </p:cViewPr>
  </p:notesTextViewPr>
  <p:sorterViewPr>
    <p:cViewPr>
      <p:scale>
        <a:sx n="1" d="2"/>
        <a:sy n="1" d="2"/>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omments/modernComment_13C_15F7956C.xml><?xml version="1.0" encoding="utf-8"?>
<p188:cmLst xmlns:a="http://schemas.openxmlformats.org/drawingml/2006/main" xmlns:r="http://schemas.openxmlformats.org/officeDocument/2006/relationships" xmlns:p188="http://schemas.microsoft.com/office/powerpoint/2018/8/main">
  <p188:cm id="{FFB879AF-92D2-436F-BFA4-9602CD749767}" authorId="{456C594C-A62F-27E7-B285-46775CBE8EFF}" created="2025-03-21T11:23:58.307">
    <pc:sldMkLst xmlns:pc="http://schemas.microsoft.com/office/powerpoint/2013/main/command">
      <pc:docMk/>
      <pc:sldMk cId="368547180" sldId="316"/>
    </pc:sldMkLst>
    <p188:replyLst>
      <p188:reply id="{592F30C0-CF3F-4835-8ED7-A14F38E7A3AD}" authorId="{FD971DAC-2A7C-3CE2-922B-DC0EAB4422BF}" created="2025-03-21T12:31:40.917">
        <p188:txBody>
          <a:bodyPr/>
          <a:lstStyle/>
          <a:p>
            <a:r>
              <a:rPr lang="en-GB"/>
              <a:t>Yes for ASME we should. However for Ignite time-wide, I think time-wise this may be difficult, but could have verbal; reference to how it is covered? As I know primary care team do a lot on sustainability but I'm not personally completely sure what they have done, unless there is a good summary somewhere?</a:t>
            </a:r>
          </a:p>
        </p188:txBody>
      </p188:reply>
      <p188:reply id="{3CC2CFDD-F265-4FF5-8778-6646F247639B}" authorId="{456C594C-A62F-27E7-B285-46775CBE8EFF}" created="2025-03-21T13:36:17.128">
        <p188:txBody>
          <a:bodyPr/>
          <a:lstStyle/>
          <a:p>
            <a:r>
              <a:rPr lang="en-US"/>
              <a:t>I have it but you are right, let us think about this for ASME</a:t>
            </a:r>
          </a:p>
        </p188:txBody>
      </p188:reply>
      <p188:reply id="{A8ADAB9F-75F8-488F-8182-CF0DB5663EF9}" authorId="{A57D9D40-FAB7-0F7C-B82C-F845684A75BE}" created="2025-03-24T00:31:13.570">
        <p188:txBody>
          <a:bodyPr/>
          <a:lstStyle/>
          <a:p>
            <a:r>
              <a:rPr lang="en-GB"/>
              <a:t>agree timewise short for IGNITE, fine for ASME</a:t>
            </a:r>
          </a:p>
        </p188:txBody>
      </p188:reply>
    </p188:replyLst>
    <p188:txBody>
      <a:bodyPr/>
      <a:lstStyle/>
      <a:p>
        <a:r>
          <a:rPr lang="en-US"/>
          <a:t>Do we need to have one slide about what we cover at imperial</a:t>
        </a:r>
      </a:p>
    </p188:txBody>
  </p188:cm>
</p188:cmLst>
</file>

<file path=ppt/comments/modernComment_14E_DEC505A.xml><?xml version="1.0" encoding="utf-8"?>
<p188:cmLst xmlns:a="http://schemas.openxmlformats.org/drawingml/2006/main" xmlns:r="http://schemas.openxmlformats.org/officeDocument/2006/relationships" xmlns:p188="http://schemas.microsoft.com/office/powerpoint/2018/8/main">
  <p188:cm id="{02DB38B8-F59B-4930-A4BB-6FCAAD8ED546}" authorId="{456C594C-A62F-27E7-B285-46775CBE8EFF}" created="2025-03-21T11:25:06.466">
    <pc:sldMkLst xmlns:pc="http://schemas.microsoft.com/office/powerpoint/2013/main/command">
      <pc:docMk/>
      <pc:sldMk cId="233590874" sldId="334"/>
    </pc:sldMkLst>
    <p188:replyLst>
      <p188:reply id="{22440CCF-CDCA-4974-87D3-A86F6567501B}" authorId="{FD971DAC-2A7C-3CE2-922B-DC0EAB4422BF}" created="2025-03-21T12:29:32.022">
        <p188:txBody>
          <a:bodyPr/>
          <a:lstStyle/>
          <a:p>
            <a:r>
              <a:rPr lang="en-GB"/>
              <a:t>Yes I have just summarised a few key quotes and then happy for Amir to whittle down as he sees fit, considering presentation is only 5 minutes :)</a:t>
            </a:r>
          </a:p>
        </p188:txBody>
      </p188:reply>
    </p188:replyLst>
    <p188:txBody>
      <a:bodyPr/>
      <a:lstStyle/>
      <a:p>
        <a:r>
          <a:rPr lang="en-US"/>
          <a:t>There is a lot on each slide I wonder if we need less text but will be interested to see what Omar thinks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6FCC13-7219-8849-8C25-D6132FDBDAF1}"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n-GB"/>
        </a:p>
      </dgm:t>
    </dgm:pt>
    <dgm:pt modelId="{9B4683E0-BD20-2C4A-8CD3-D425E553D018}">
      <dgm:prSet phldrT="[Text]"/>
      <dgm:spPr>
        <a:solidFill>
          <a:schemeClr val="accent6"/>
        </a:solidFill>
      </dgm:spPr>
      <dgm:t>
        <a:bodyPr/>
        <a:lstStyle/>
        <a:p>
          <a:r>
            <a:rPr lang="en-GB" dirty="0"/>
            <a:t>Balancing sustainability with patient-safety</a:t>
          </a:r>
        </a:p>
      </dgm:t>
    </dgm:pt>
    <dgm:pt modelId="{7D92BA01-3E48-FD43-8AC2-1B53D1B29411}" type="parTrans" cxnId="{FB5B1C03-6FDB-F545-BA78-2CD7DA1241B1}">
      <dgm:prSet/>
      <dgm:spPr/>
      <dgm:t>
        <a:bodyPr/>
        <a:lstStyle/>
        <a:p>
          <a:endParaRPr lang="en-GB"/>
        </a:p>
      </dgm:t>
    </dgm:pt>
    <dgm:pt modelId="{85281047-812B-7848-9642-5EDD0681DCF6}" type="sibTrans" cxnId="{FB5B1C03-6FDB-F545-BA78-2CD7DA1241B1}">
      <dgm:prSet/>
      <dgm:spPr/>
      <dgm:t>
        <a:bodyPr/>
        <a:lstStyle/>
        <a:p>
          <a:endParaRPr lang="en-GB"/>
        </a:p>
      </dgm:t>
    </dgm:pt>
    <dgm:pt modelId="{F439FF75-8D91-B844-89BF-A2A970BACBB3}">
      <dgm:prSet phldrT="[Text]"/>
      <dgm:spPr>
        <a:solidFill>
          <a:schemeClr val="accent6"/>
        </a:solidFill>
      </dgm:spPr>
      <dgm:t>
        <a:bodyPr/>
        <a:lstStyle/>
        <a:p>
          <a:r>
            <a:rPr lang="en-GB" dirty="0"/>
            <a:t>Prioritise patient Autonomy</a:t>
          </a:r>
        </a:p>
      </dgm:t>
    </dgm:pt>
    <dgm:pt modelId="{E0AC5AC6-6420-DA46-A728-4745D1A3A885}" type="parTrans" cxnId="{4EC16370-2993-574B-8E38-C746EB0AC25C}">
      <dgm:prSet/>
      <dgm:spPr/>
      <dgm:t>
        <a:bodyPr/>
        <a:lstStyle/>
        <a:p>
          <a:endParaRPr lang="en-GB"/>
        </a:p>
      </dgm:t>
    </dgm:pt>
    <dgm:pt modelId="{01D85577-1E6B-8A47-8599-B2489178ADD6}" type="sibTrans" cxnId="{4EC16370-2993-574B-8E38-C746EB0AC25C}">
      <dgm:prSet/>
      <dgm:spPr/>
      <dgm:t>
        <a:bodyPr/>
        <a:lstStyle/>
        <a:p>
          <a:endParaRPr lang="en-GB"/>
        </a:p>
      </dgm:t>
    </dgm:pt>
    <dgm:pt modelId="{ECBE0C16-2DCC-BF49-9712-E0E0D6415295}">
      <dgm:prSet/>
      <dgm:spPr>
        <a:solidFill>
          <a:schemeClr val="accent6"/>
        </a:solidFill>
      </dgm:spPr>
      <dgm:t>
        <a:bodyPr/>
        <a:lstStyle/>
        <a:p>
          <a:r>
            <a:rPr lang="en-GB" dirty="0"/>
            <a:t>Integrating guidelines with shared decision-making</a:t>
          </a:r>
        </a:p>
      </dgm:t>
    </dgm:pt>
    <dgm:pt modelId="{B900CD80-CDB8-744C-863D-FD89C2B19514}" type="parTrans" cxnId="{FB7DDF0B-3DC0-AC4F-9D7D-E85D7F383FE8}">
      <dgm:prSet/>
      <dgm:spPr/>
      <dgm:t>
        <a:bodyPr/>
        <a:lstStyle/>
        <a:p>
          <a:endParaRPr lang="en-GB"/>
        </a:p>
      </dgm:t>
    </dgm:pt>
    <dgm:pt modelId="{E4641E37-AD7B-6449-A2F7-E29574AA8808}" type="sibTrans" cxnId="{FB7DDF0B-3DC0-AC4F-9D7D-E85D7F383FE8}">
      <dgm:prSet/>
      <dgm:spPr/>
      <dgm:t>
        <a:bodyPr/>
        <a:lstStyle/>
        <a:p>
          <a:endParaRPr lang="en-GB"/>
        </a:p>
      </dgm:t>
    </dgm:pt>
    <dgm:pt modelId="{A8509A48-EA31-854A-84EE-AA5718A85CB0}" type="pres">
      <dgm:prSet presAssocID="{CB6FCC13-7219-8849-8C25-D6132FDBDAF1}" presName="Name0" presStyleCnt="0">
        <dgm:presLayoutVars>
          <dgm:dir/>
          <dgm:resizeHandles val="exact"/>
        </dgm:presLayoutVars>
      </dgm:prSet>
      <dgm:spPr/>
    </dgm:pt>
    <dgm:pt modelId="{F11A6524-B72A-084C-95EF-B0395FA225F5}" type="pres">
      <dgm:prSet presAssocID="{9B4683E0-BD20-2C4A-8CD3-D425E553D018}" presName="node" presStyleLbl="node1" presStyleIdx="0" presStyleCnt="3">
        <dgm:presLayoutVars>
          <dgm:bulletEnabled val="1"/>
        </dgm:presLayoutVars>
      </dgm:prSet>
      <dgm:spPr/>
    </dgm:pt>
    <dgm:pt modelId="{D166430B-A249-074A-86F1-1627558BB8CD}" type="pres">
      <dgm:prSet presAssocID="{85281047-812B-7848-9642-5EDD0681DCF6}" presName="sibTrans" presStyleLbl="sibTrans2D1" presStyleIdx="0" presStyleCnt="3"/>
      <dgm:spPr/>
    </dgm:pt>
    <dgm:pt modelId="{E4521E44-5934-CB4D-B0AF-6CD700936D43}" type="pres">
      <dgm:prSet presAssocID="{85281047-812B-7848-9642-5EDD0681DCF6}" presName="connectorText" presStyleLbl="sibTrans2D1" presStyleIdx="0" presStyleCnt="3"/>
      <dgm:spPr/>
    </dgm:pt>
    <dgm:pt modelId="{D3F54A0A-8C2E-2F47-8BC8-F28AB56CE0B3}" type="pres">
      <dgm:prSet presAssocID="{F439FF75-8D91-B844-89BF-A2A970BACBB3}" presName="node" presStyleLbl="node1" presStyleIdx="1" presStyleCnt="3">
        <dgm:presLayoutVars>
          <dgm:bulletEnabled val="1"/>
        </dgm:presLayoutVars>
      </dgm:prSet>
      <dgm:spPr/>
    </dgm:pt>
    <dgm:pt modelId="{F61653C9-31F5-1C4C-A186-3DFB07BE21E7}" type="pres">
      <dgm:prSet presAssocID="{01D85577-1E6B-8A47-8599-B2489178ADD6}" presName="sibTrans" presStyleLbl="sibTrans2D1" presStyleIdx="1" presStyleCnt="3"/>
      <dgm:spPr/>
    </dgm:pt>
    <dgm:pt modelId="{99B8F621-1DE6-F646-B6F7-3784F9A80103}" type="pres">
      <dgm:prSet presAssocID="{01D85577-1E6B-8A47-8599-B2489178ADD6}" presName="connectorText" presStyleLbl="sibTrans2D1" presStyleIdx="1" presStyleCnt="3"/>
      <dgm:spPr/>
    </dgm:pt>
    <dgm:pt modelId="{BAD26F66-6A84-2B4E-9C05-DDFCDF0C599F}" type="pres">
      <dgm:prSet presAssocID="{ECBE0C16-2DCC-BF49-9712-E0E0D6415295}" presName="node" presStyleLbl="node1" presStyleIdx="2" presStyleCnt="3">
        <dgm:presLayoutVars>
          <dgm:bulletEnabled val="1"/>
        </dgm:presLayoutVars>
      </dgm:prSet>
      <dgm:spPr/>
    </dgm:pt>
    <dgm:pt modelId="{05239F7B-0186-E24A-82FD-703297E87F9A}" type="pres">
      <dgm:prSet presAssocID="{E4641E37-AD7B-6449-A2F7-E29574AA8808}" presName="sibTrans" presStyleLbl="sibTrans2D1" presStyleIdx="2" presStyleCnt="3"/>
      <dgm:spPr/>
    </dgm:pt>
    <dgm:pt modelId="{4612022C-E859-2847-A236-DA8B4AB7EF83}" type="pres">
      <dgm:prSet presAssocID="{E4641E37-AD7B-6449-A2F7-E29574AA8808}" presName="connectorText" presStyleLbl="sibTrans2D1" presStyleIdx="2" presStyleCnt="3"/>
      <dgm:spPr/>
    </dgm:pt>
  </dgm:ptLst>
  <dgm:cxnLst>
    <dgm:cxn modelId="{FB5B1C03-6FDB-F545-BA78-2CD7DA1241B1}" srcId="{CB6FCC13-7219-8849-8C25-D6132FDBDAF1}" destId="{9B4683E0-BD20-2C4A-8CD3-D425E553D018}" srcOrd="0" destOrd="0" parTransId="{7D92BA01-3E48-FD43-8AC2-1B53D1B29411}" sibTransId="{85281047-812B-7848-9642-5EDD0681DCF6}"/>
    <dgm:cxn modelId="{FB7DDF0B-3DC0-AC4F-9D7D-E85D7F383FE8}" srcId="{CB6FCC13-7219-8849-8C25-D6132FDBDAF1}" destId="{ECBE0C16-2DCC-BF49-9712-E0E0D6415295}" srcOrd="2" destOrd="0" parTransId="{B900CD80-CDB8-744C-863D-FD89C2B19514}" sibTransId="{E4641E37-AD7B-6449-A2F7-E29574AA8808}"/>
    <dgm:cxn modelId="{A35F1E10-ABC3-FA42-BB52-3C902A54B1E4}" type="presOf" srcId="{CB6FCC13-7219-8849-8C25-D6132FDBDAF1}" destId="{A8509A48-EA31-854A-84EE-AA5718A85CB0}" srcOrd="0" destOrd="0" presId="urn:microsoft.com/office/officeart/2005/8/layout/cycle7"/>
    <dgm:cxn modelId="{A644FA13-0F6F-B145-A130-6F86C89D0D9D}" type="presOf" srcId="{85281047-812B-7848-9642-5EDD0681DCF6}" destId="{E4521E44-5934-CB4D-B0AF-6CD700936D43}" srcOrd="1" destOrd="0" presId="urn:microsoft.com/office/officeart/2005/8/layout/cycle7"/>
    <dgm:cxn modelId="{C2CA041D-9449-2C44-B432-3A21B08D273A}" type="presOf" srcId="{01D85577-1E6B-8A47-8599-B2489178ADD6}" destId="{99B8F621-1DE6-F646-B6F7-3784F9A80103}" srcOrd="1" destOrd="0" presId="urn:microsoft.com/office/officeart/2005/8/layout/cycle7"/>
    <dgm:cxn modelId="{EC538A24-7A1A-B046-BF57-589E80407DCE}" type="presOf" srcId="{9B4683E0-BD20-2C4A-8CD3-D425E553D018}" destId="{F11A6524-B72A-084C-95EF-B0395FA225F5}" srcOrd="0" destOrd="0" presId="urn:microsoft.com/office/officeart/2005/8/layout/cycle7"/>
    <dgm:cxn modelId="{C4CDB329-F008-5040-94B4-46086EDC7BC9}" type="presOf" srcId="{85281047-812B-7848-9642-5EDD0681DCF6}" destId="{D166430B-A249-074A-86F1-1627558BB8CD}" srcOrd="0" destOrd="0" presId="urn:microsoft.com/office/officeart/2005/8/layout/cycle7"/>
    <dgm:cxn modelId="{F7C3583B-E5D2-1846-A10B-96F3C21FDA56}" type="presOf" srcId="{F439FF75-8D91-B844-89BF-A2A970BACBB3}" destId="{D3F54A0A-8C2E-2F47-8BC8-F28AB56CE0B3}" srcOrd="0" destOrd="0" presId="urn:microsoft.com/office/officeart/2005/8/layout/cycle7"/>
    <dgm:cxn modelId="{61D26842-F352-2D4B-A4B4-819F65BC3B79}" type="presOf" srcId="{01D85577-1E6B-8A47-8599-B2489178ADD6}" destId="{F61653C9-31F5-1C4C-A186-3DFB07BE21E7}" srcOrd="0" destOrd="0" presId="urn:microsoft.com/office/officeart/2005/8/layout/cycle7"/>
    <dgm:cxn modelId="{4EC16370-2993-574B-8E38-C746EB0AC25C}" srcId="{CB6FCC13-7219-8849-8C25-D6132FDBDAF1}" destId="{F439FF75-8D91-B844-89BF-A2A970BACBB3}" srcOrd="1" destOrd="0" parTransId="{E0AC5AC6-6420-DA46-A728-4745D1A3A885}" sibTransId="{01D85577-1E6B-8A47-8599-B2489178ADD6}"/>
    <dgm:cxn modelId="{19DC348B-993B-114B-9D4F-25C93F05B9F0}" type="presOf" srcId="{E4641E37-AD7B-6449-A2F7-E29574AA8808}" destId="{4612022C-E859-2847-A236-DA8B4AB7EF83}" srcOrd="1" destOrd="0" presId="urn:microsoft.com/office/officeart/2005/8/layout/cycle7"/>
    <dgm:cxn modelId="{0497D2A9-A391-5540-8A7B-78C698F04131}" type="presOf" srcId="{ECBE0C16-2DCC-BF49-9712-E0E0D6415295}" destId="{BAD26F66-6A84-2B4E-9C05-DDFCDF0C599F}" srcOrd="0" destOrd="0" presId="urn:microsoft.com/office/officeart/2005/8/layout/cycle7"/>
    <dgm:cxn modelId="{EFE098EA-DC38-AA49-89B1-13CF74C4B4A5}" type="presOf" srcId="{E4641E37-AD7B-6449-A2F7-E29574AA8808}" destId="{05239F7B-0186-E24A-82FD-703297E87F9A}" srcOrd="0" destOrd="0" presId="urn:microsoft.com/office/officeart/2005/8/layout/cycle7"/>
    <dgm:cxn modelId="{BCD2B77F-5926-C848-B52C-89489B2C249C}" type="presParOf" srcId="{A8509A48-EA31-854A-84EE-AA5718A85CB0}" destId="{F11A6524-B72A-084C-95EF-B0395FA225F5}" srcOrd="0" destOrd="0" presId="urn:microsoft.com/office/officeart/2005/8/layout/cycle7"/>
    <dgm:cxn modelId="{B5B77C61-8F96-C745-932E-AE66687331B9}" type="presParOf" srcId="{A8509A48-EA31-854A-84EE-AA5718A85CB0}" destId="{D166430B-A249-074A-86F1-1627558BB8CD}" srcOrd="1" destOrd="0" presId="urn:microsoft.com/office/officeart/2005/8/layout/cycle7"/>
    <dgm:cxn modelId="{0A494EED-175D-6E48-B8E4-6C9399F13B80}" type="presParOf" srcId="{D166430B-A249-074A-86F1-1627558BB8CD}" destId="{E4521E44-5934-CB4D-B0AF-6CD700936D43}" srcOrd="0" destOrd="0" presId="urn:microsoft.com/office/officeart/2005/8/layout/cycle7"/>
    <dgm:cxn modelId="{EBBD8D5B-ECB3-3A4F-929D-5B29629F882C}" type="presParOf" srcId="{A8509A48-EA31-854A-84EE-AA5718A85CB0}" destId="{D3F54A0A-8C2E-2F47-8BC8-F28AB56CE0B3}" srcOrd="2" destOrd="0" presId="urn:microsoft.com/office/officeart/2005/8/layout/cycle7"/>
    <dgm:cxn modelId="{0C629C8C-CA0A-9E46-9683-526F08224DA6}" type="presParOf" srcId="{A8509A48-EA31-854A-84EE-AA5718A85CB0}" destId="{F61653C9-31F5-1C4C-A186-3DFB07BE21E7}" srcOrd="3" destOrd="0" presId="urn:microsoft.com/office/officeart/2005/8/layout/cycle7"/>
    <dgm:cxn modelId="{328DAC11-5910-8549-A0B2-16DC7410238A}" type="presParOf" srcId="{F61653C9-31F5-1C4C-A186-3DFB07BE21E7}" destId="{99B8F621-1DE6-F646-B6F7-3784F9A80103}" srcOrd="0" destOrd="0" presId="urn:microsoft.com/office/officeart/2005/8/layout/cycle7"/>
    <dgm:cxn modelId="{108510C5-087A-BA4A-88F7-553F4867FE13}" type="presParOf" srcId="{A8509A48-EA31-854A-84EE-AA5718A85CB0}" destId="{BAD26F66-6A84-2B4E-9C05-DDFCDF0C599F}" srcOrd="4" destOrd="0" presId="urn:microsoft.com/office/officeart/2005/8/layout/cycle7"/>
    <dgm:cxn modelId="{38F1D83B-76F7-BD4F-AC97-4EB9E6135D3D}" type="presParOf" srcId="{A8509A48-EA31-854A-84EE-AA5718A85CB0}" destId="{05239F7B-0186-E24A-82FD-703297E87F9A}" srcOrd="5" destOrd="0" presId="urn:microsoft.com/office/officeart/2005/8/layout/cycle7"/>
    <dgm:cxn modelId="{4E4DB856-D813-7F47-815E-DBA8100CCA75}" type="presParOf" srcId="{05239F7B-0186-E24A-82FD-703297E87F9A}" destId="{4612022C-E859-2847-A236-DA8B4AB7EF83}" srcOrd="0" destOrd="0" presId="urn:microsoft.com/office/officeart/2005/8/layout/cycle7"/>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8DD47E-FE5B-1E44-BAA4-3FADC96EF909}" type="doc">
      <dgm:prSet loTypeId="urn:microsoft.com/office/officeart/2005/8/layout/vProcess5" loCatId="" qsTypeId="urn:microsoft.com/office/officeart/2005/8/quickstyle/simple1" qsCatId="simple" csTypeId="urn:microsoft.com/office/officeart/2005/8/colors/accent1_2" csCatId="accent1" phldr="1"/>
      <dgm:spPr/>
      <dgm:t>
        <a:bodyPr/>
        <a:lstStyle/>
        <a:p>
          <a:endParaRPr lang="en-GB"/>
        </a:p>
      </dgm:t>
    </dgm:pt>
    <dgm:pt modelId="{771A1074-9F0A-044F-90C1-BA541808BAC2}">
      <dgm:prSet phldrT="[Text]"/>
      <dgm:spPr>
        <a:solidFill>
          <a:schemeClr val="accent6"/>
        </a:solidFill>
      </dgm:spPr>
      <dgm:t>
        <a:bodyPr/>
        <a:lstStyle/>
        <a:p>
          <a:r>
            <a:rPr lang="en-GB" dirty="0"/>
            <a:t>Embedding formal sustainability education using inhalers, medical students demonstrated a nuanced approach to “sensible” sustainable healthcare, balancing environmental considerations with clinical priorities. </a:t>
          </a:r>
        </a:p>
      </dgm:t>
    </dgm:pt>
    <dgm:pt modelId="{BD7B59CF-9552-1141-8B03-0D5945D37CFF}" type="parTrans" cxnId="{83BB735F-0224-F24B-BC48-6D052281D2B6}">
      <dgm:prSet/>
      <dgm:spPr/>
      <dgm:t>
        <a:bodyPr/>
        <a:lstStyle/>
        <a:p>
          <a:endParaRPr lang="en-GB"/>
        </a:p>
      </dgm:t>
    </dgm:pt>
    <dgm:pt modelId="{C159C7D6-7DBA-DC40-AA82-AFDE7B2A6D79}" type="sibTrans" cxnId="{83BB735F-0224-F24B-BC48-6D052281D2B6}">
      <dgm:prSet/>
      <dgm:spPr/>
      <dgm:t>
        <a:bodyPr/>
        <a:lstStyle/>
        <a:p>
          <a:endParaRPr lang="en-GB"/>
        </a:p>
      </dgm:t>
    </dgm:pt>
    <dgm:pt modelId="{4336FD5A-8DA6-5C44-9B71-E07B0678D3B3}">
      <dgm:prSet phldrT="[Text]"/>
      <dgm:spPr>
        <a:solidFill>
          <a:schemeClr val="accent6"/>
        </a:solidFill>
      </dgm:spPr>
      <dgm:t>
        <a:bodyPr/>
        <a:lstStyle/>
        <a:p>
          <a:r>
            <a:rPr lang="en-GB" dirty="0"/>
            <a:t>Students’ emphasis on shared decision-making and patient-safety reflects their ability to critically appraise policies and integrate environmental responsibility into everyday patient-centred care. </a:t>
          </a:r>
        </a:p>
      </dgm:t>
    </dgm:pt>
    <dgm:pt modelId="{9F32A9FF-FDCC-2245-AFFA-477076FDFB5D}" type="parTrans" cxnId="{FDEDF1C2-86E1-8248-9BC4-5E4108C6E6A2}">
      <dgm:prSet/>
      <dgm:spPr/>
      <dgm:t>
        <a:bodyPr/>
        <a:lstStyle/>
        <a:p>
          <a:endParaRPr lang="en-GB"/>
        </a:p>
      </dgm:t>
    </dgm:pt>
    <dgm:pt modelId="{26B3E1A6-9210-7B4B-99E8-5D754EEBCF93}" type="sibTrans" cxnId="{FDEDF1C2-86E1-8248-9BC4-5E4108C6E6A2}">
      <dgm:prSet/>
      <dgm:spPr/>
      <dgm:t>
        <a:bodyPr/>
        <a:lstStyle/>
        <a:p>
          <a:endParaRPr lang="en-GB"/>
        </a:p>
      </dgm:t>
    </dgm:pt>
    <dgm:pt modelId="{97710E1C-7D1A-6A4A-8098-54EA89A308E7}">
      <dgm:prSet phldrT="[Text]"/>
      <dgm:spPr>
        <a:solidFill>
          <a:schemeClr val="accent6"/>
        </a:solidFill>
      </dgm:spPr>
      <dgm:t>
        <a:bodyPr/>
        <a:lstStyle/>
        <a:p>
          <a:r>
            <a:rPr lang="en-GB" b="0" i="0" u="none" strike="noStrike" dirty="0">
              <a:solidFill>
                <a:schemeClr val="bg1"/>
              </a:solidFill>
              <a:effectLst/>
            </a:rPr>
            <a:t>Future directions: Expand to other areas of the curriculum, incorporate further interactive sessions.</a:t>
          </a:r>
          <a:endParaRPr lang="en-GB" dirty="0">
            <a:solidFill>
              <a:schemeClr val="bg1"/>
            </a:solidFill>
          </a:endParaRPr>
        </a:p>
      </dgm:t>
    </dgm:pt>
    <dgm:pt modelId="{6A91373F-ACF8-264E-8C40-E66002CF12AB}" type="parTrans" cxnId="{EB1BFDED-133D-5740-8B67-3C0D007568F3}">
      <dgm:prSet/>
      <dgm:spPr/>
      <dgm:t>
        <a:bodyPr/>
        <a:lstStyle/>
        <a:p>
          <a:endParaRPr lang="en-GB"/>
        </a:p>
      </dgm:t>
    </dgm:pt>
    <dgm:pt modelId="{60A9DF9A-A055-DF45-9274-AE7F676E59CA}" type="sibTrans" cxnId="{EB1BFDED-133D-5740-8B67-3C0D007568F3}">
      <dgm:prSet/>
      <dgm:spPr/>
      <dgm:t>
        <a:bodyPr/>
        <a:lstStyle/>
        <a:p>
          <a:endParaRPr lang="en-GB"/>
        </a:p>
      </dgm:t>
    </dgm:pt>
    <dgm:pt modelId="{D53DA8E4-7839-124D-A1E7-06238A453E05}" type="pres">
      <dgm:prSet presAssocID="{3F8DD47E-FE5B-1E44-BAA4-3FADC96EF909}" presName="outerComposite" presStyleCnt="0">
        <dgm:presLayoutVars>
          <dgm:chMax val="5"/>
          <dgm:dir/>
          <dgm:resizeHandles val="exact"/>
        </dgm:presLayoutVars>
      </dgm:prSet>
      <dgm:spPr/>
    </dgm:pt>
    <dgm:pt modelId="{4ADE2F7D-E81F-2348-BF28-658FD3D3121C}" type="pres">
      <dgm:prSet presAssocID="{3F8DD47E-FE5B-1E44-BAA4-3FADC96EF909}" presName="dummyMaxCanvas" presStyleCnt="0">
        <dgm:presLayoutVars/>
      </dgm:prSet>
      <dgm:spPr/>
    </dgm:pt>
    <dgm:pt modelId="{571DDBCB-8090-EC43-B79C-30E360E9C3AC}" type="pres">
      <dgm:prSet presAssocID="{3F8DD47E-FE5B-1E44-BAA4-3FADC96EF909}" presName="ThreeNodes_1" presStyleLbl="node1" presStyleIdx="0" presStyleCnt="3">
        <dgm:presLayoutVars>
          <dgm:bulletEnabled val="1"/>
        </dgm:presLayoutVars>
      </dgm:prSet>
      <dgm:spPr/>
    </dgm:pt>
    <dgm:pt modelId="{7A7CD852-1A70-474E-ADDE-307DC880C590}" type="pres">
      <dgm:prSet presAssocID="{3F8DD47E-FE5B-1E44-BAA4-3FADC96EF909}" presName="ThreeNodes_2" presStyleLbl="node1" presStyleIdx="1" presStyleCnt="3">
        <dgm:presLayoutVars>
          <dgm:bulletEnabled val="1"/>
        </dgm:presLayoutVars>
      </dgm:prSet>
      <dgm:spPr/>
    </dgm:pt>
    <dgm:pt modelId="{00641EDE-D367-9648-AAD5-8ED0B2ECCCB1}" type="pres">
      <dgm:prSet presAssocID="{3F8DD47E-FE5B-1E44-BAA4-3FADC96EF909}" presName="ThreeNodes_3" presStyleLbl="node1" presStyleIdx="2" presStyleCnt="3">
        <dgm:presLayoutVars>
          <dgm:bulletEnabled val="1"/>
        </dgm:presLayoutVars>
      </dgm:prSet>
      <dgm:spPr/>
    </dgm:pt>
    <dgm:pt modelId="{3C7E0CF0-292D-EE43-B99C-82A9730BB17F}" type="pres">
      <dgm:prSet presAssocID="{3F8DD47E-FE5B-1E44-BAA4-3FADC96EF909}" presName="ThreeConn_1-2" presStyleLbl="fgAccFollowNode1" presStyleIdx="0" presStyleCnt="2">
        <dgm:presLayoutVars>
          <dgm:bulletEnabled val="1"/>
        </dgm:presLayoutVars>
      </dgm:prSet>
      <dgm:spPr/>
    </dgm:pt>
    <dgm:pt modelId="{AD0D0F64-ACE1-F14C-B21A-CF6AEF71B189}" type="pres">
      <dgm:prSet presAssocID="{3F8DD47E-FE5B-1E44-BAA4-3FADC96EF909}" presName="ThreeConn_2-3" presStyleLbl="fgAccFollowNode1" presStyleIdx="1" presStyleCnt="2">
        <dgm:presLayoutVars>
          <dgm:bulletEnabled val="1"/>
        </dgm:presLayoutVars>
      </dgm:prSet>
      <dgm:spPr/>
    </dgm:pt>
    <dgm:pt modelId="{BFA1B8A9-579B-8148-A738-00458DF4BF03}" type="pres">
      <dgm:prSet presAssocID="{3F8DD47E-FE5B-1E44-BAA4-3FADC96EF909}" presName="ThreeNodes_1_text" presStyleLbl="node1" presStyleIdx="2" presStyleCnt="3">
        <dgm:presLayoutVars>
          <dgm:bulletEnabled val="1"/>
        </dgm:presLayoutVars>
      </dgm:prSet>
      <dgm:spPr/>
    </dgm:pt>
    <dgm:pt modelId="{E123E07E-DFD0-424C-B710-FACD290953E3}" type="pres">
      <dgm:prSet presAssocID="{3F8DD47E-FE5B-1E44-BAA4-3FADC96EF909}" presName="ThreeNodes_2_text" presStyleLbl="node1" presStyleIdx="2" presStyleCnt="3">
        <dgm:presLayoutVars>
          <dgm:bulletEnabled val="1"/>
        </dgm:presLayoutVars>
      </dgm:prSet>
      <dgm:spPr/>
    </dgm:pt>
    <dgm:pt modelId="{0C60B1F5-B70A-EB43-BFBB-293541E6FE02}" type="pres">
      <dgm:prSet presAssocID="{3F8DD47E-FE5B-1E44-BAA4-3FADC96EF909}" presName="ThreeNodes_3_text" presStyleLbl="node1" presStyleIdx="2" presStyleCnt="3">
        <dgm:presLayoutVars>
          <dgm:bulletEnabled val="1"/>
        </dgm:presLayoutVars>
      </dgm:prSet>
      <dgm:spPr/>
    </dgm:pt>
  </dgm:ptLst>
  <dgm:cxnLst>
    <dgm:cxn modelId="{206DC10B-4F9D-5C47-92BA-18A37982F4EA}" type="presOf" srcId="{3F8DD47E-FE5B-1E44-BAA4-3FADC96EF909}" destId="{D53DA8E4-7839-124D-A1E7-06238A453E05}" srcOrd="0" destOrd="0" presId="urn:microsoft.com/office/officeart/2005/8/layout/vProcess5"/>
    <dgm:cxn modelId="{F3ABC91C-1975-5045-85E9-432952A3CC3E}" type="presOf" srcId="{C159C7D6-7DBA-DC40-AA82-AFDE7B2A6D79}" destId="{3C7E0CF0-292D-EE43-B99C-82A9730BB17F}" srcOrd="0" destOrd="0" presId="urn:microsoft.com/office/officeart/2005/8/layout/vProcess5"/>
    <dgm:cxn modelId="{C23B5032-ECCD-BF4A-ACF4-8E298B1102E4}" type="presOf" srcId="{4336FD5A-8DA6-5C44-9B71-E07B0678D3B3}" destId="{E123E07E-DFD0-424C-B710-FACD290953E3}" srcOrd="1" destOrd="0" presId="urn:microsoft.com/office/officeart/2005/8/layout/vProcess5"/>
    <dgm:cxn modelId="{83BB735F-0224-F24B-BC48-6D052281D2B6}" srcId="{3F8DD47E-FE5B-1E44-BAA4-3FADC96EF909}" destId="{771A1074-9F0A-044F-90C1-BA541808BAC2}" srcOrd="0" destOrd="0" parTransId="{BD7B59CF-9552-1141-8B03-0D5945D37CFF}" sibTransId="{C159C7D6-7DBA-DC40-AA82-AFDE7B2A6D79}"/>
    <dgm:cxn modelId="{EF65B37C-0690-C844-B286-27DBA6B5D932}" type="presOf" srcId="{26B3E1A6-9210-7B4B-99E8-5D754EEBCF93}" destId="{AD0D0F64-ACE1-F14C-B21A-CF6AEF71B189}" srcOrd="0" destOrd="0" presId="urn:microsoft.com/office/officeart/2005/8/layout/vProcess5"/>
    <dgm:cxn modelId="{CD9A0383-40E0-984D-99D6-BDE548580AA4}" type="presOf" srcId="{4336FD5A-8DA6-5C44-9B71-E07B0678D3B3}" destId="{7A7CD852-1A70-474E-ADDE-307DC880C590}" srcOrd="0" destOrd="0" presId="urn:microsoft.com/office/officeart/2005/8/layout/vProcess5"/>
    <dgm:cxn modelId="{FDEDF1C2-86E1-8248-9BC4-5E4108C6E6A2}" srcId="{3F8DD47E-FE5B-1E44-BAA4-3FADC96EF909}" destId="{4336FD5A-8DA6-5C44-9B71-E07B0678D3B3}" srcOrd="1" destOrd="0" parTransId="{9F32A9FF-FDCC-2245-AFFA-477076FDFB5D}" sibTransId="{26B3E1A6-9210-7B4B-99E8-5D754EEBCF93}"/>
    <dgm:cxn modelId="{C2436EC3-5C5B-6044-B49A-0ED988625871}" type="presOf" srcId="{97710E1C-7D1A-6A4A-8098-54EA89A308E7}" destId="{0C60B1F5-B70A-EB43-BFBB-293541E6FE02}" srcOrd="1" destOrd="0" presId="urn:microsoft.com/office/officeart/2005/8/layout/vProcess5"/>
    <dgm:cxn modelId="{A58BE9DC-7962-8946-B9BA-659C2EA91C1B}" type="presOf" srcId="{771A1074-9F0A-044F-90C1-BA541808BAC2}" destId="{BFA1B8A9-579B-8148-A738-00458DF4BF03}" srcOrd="1" destOrd="0" presId="urn:microsoft.com/office/officeart/2005/8/layout/vProcess5"/>
    <dgm:cxn modelId="{F8FCB5E2-E69C-7249-AF2C-0D350081FF72}" type="presOf" srcId="{771A1074-9F0A-044F-90C1-BA541808BAC2}" destId="{571DDBCB-8090-EC43-B79C-30E360E9C3AC}" srcOrd="0" destOrd="0" presId="urn:microsoft.com/office/officeart/2005/8/layout/vProcess5"/>
    <dgm:cxn modelId="{EB1BFDED-133D-5740-8B67-3C0D007568F3}" srcId="{3F8DD47E-FE5B-1E44-BAA4-3FADC96EF909}" destId="{97710E1C-7D1A-6A4A-8098-54EA89A308E7}" srcOrd="2" destOrd="0" parTransId="{6A91373F-ACF8-264E-8C40-E66002CF12AB}" sibTransId="{60A9DF9A-A055-DF45-9274-AE7F676E59CA}"/>
    <dgm:cxn modelId="{2354B4FD-A5B7-F343-A7FE-2E49DB811AA7}" type="presOf" srcId="{97710E1C-7D1A-6A4A-8098-54EA89A308E7}" destId="{00641EDE-D367-9648-AAD5-8ED0B2ECCCB1}" srcOrd="0" destOrd="0" presId="urn:microsoft.com/office/officeart/2005/8/layout/vProcess5"/>
    <dgm:cxn modelId="{1B46FCDB-16CC-C847-8A71-445D29A8F439}" type="presParOf" srcId="{D53DA8E4-7839-124D-A1E7-06238A453E05}" destId="{4ADE2F7D-E81F-2348-BF28-658FD3D3121C}" srcOrd="0" destOrd="0" presId="urn:microsoft.com/office/officeart/2005/8/layout/vProcess5"/>
    <dgm:cxn modelId="{B12460A0-C652-B34E-AF9F-2E16C750EC89}" type="presParOf" srcId="{D53DA8E4-7839-124D-A1E7-06238A453E05}" destId="{571DDBCB-8090-EC43-B79C-30E360E9C3AC}" srcOrd="1" destOrd="0" presId="urn:microsoft.com/office/officeart/2005/8/layout/vProcess5"/>
    <dgm:cxn modelId="{5C4C5C7A-81A8-0A4D-8E18-9BEAA099A269}" type="presParOf" srcId="{D53DA8E4-7839-124D-A1E7-06238A453E05}" destId="{7A7CD852-1A70-474E-ADDE-307DC880C590}" srcOrd="2" destOrd="0" presId="urn:microsoft.com/office/officeart/2005/8/layout/vProcess5"/>
    <dgm:cxn modelId="{83508907-BCAC-ED4B-B0E7-61D33F23BD48}" type="presParOf" srcId="{D53DA8E4-7839-124D-A1E7-06238A453E05}" destId="{00641EDE-D367-9648-AAD5-8ED0B2ECCCB1}" srcOrd="3" destOrd="0" presId="urn:microsoft.com/office/officeart/2005/8/layout/vProcess5"/>
    <dgm:cxn modelId="{3563CC96-0445-AC41-AE6D-2EB9AA290229}" type="presParOf" srcId="{D53DA8E4-7839-124D-A1E7-06238A453E05}" destId="{3C7E0CF0-292D-EE43-B99C-82A9730BB17F}" srcOrd="4" destOrd="0" presId="urn:microsoft.com/office/officeart/2005/8/layout/vProcess5"/>
    <dgm:cxn modelId="{12480EBD-72F3-2042-9984-B9701CA41574}" type="presParOf" srcId="{D53DA8E4-7839-124D-A1E7-06238A453E05}" destId="{AD0D0F64-ACE1-F14C-B21A-CF6AEF71B189}" srcOrd="5" destOrd="0" presId="urn:microsoft.com/office/officeart/2005/8/layout/vProcess5"/>
    <dgm:cxn modelId="{0E934881-A6A5-DD48-9770-E0E8B294E7EC}" type="presParOf" srcId="{D53DA8E4-7839-124D-A1E7-06238A453E05}" destId="{BFA1B8A9-579B-8148-A738-00458DF4BF03}" srcOrd="6" destOrd="0" presId="urn:microsoft.com/office/officeart/2005/8/layout/vProcess5"/>
    <dgm:cxn modelId="{2FA9C3F2-97B2-0548-AFB6-453FB697EF17}" type="presParOf" srcId="{D53DA8E4-7839-124D-A1E7-06238A453E05}" destId="{E123E07E-DFD0-424C-B710-FACD290953E3}" srcOrd="7" destOrd="0" presId="urn:microsoft.com/office/officeart/2005/8/layout/vProcess5"/>
    <dgm:cxn modelId="{A6C5A9BE-1C06-6446-AAB4-C482FF9942BF}" type="presParOf" srcId="{D53DA8E4-7839-124D-A1E7-06238A453E05}" destId="{0C60B1F5-B70A-EB43-BFBB-293541E6FE02}" srcOrd="8"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A6524-B72A-084C-95EF-B0395FA225F5}">
      <dsp:nvSpPr>
        <dsp:cNvPr id="0" name=""/>
        <dsp:cNvSpPr/>
      </dsp:nvSpPr>
      <dsp:spPr>
        <a:xfrm>
          <a:off x="4524374" y="116"/>
          <a:ext cx="3143249" cy="1571624"/>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Balancing sustainability with patient-safety</a:t>
          </a:r>
        </a:p>
      </dsp:txBody>
      <dsp:txXfrm>
        <a:off x="4570405" y="46147"/>
        <a:ext cx="3051187" cy="1479562"/>
      </dsp:txXfrm>
    </dsp:sp>
    <dsp:sp modelId="{D166430B-A249-074A-86F1-1627558BB8CD}">
      <dsp:nvSpPr>
        <dsp:cNvPr id="0" name=""/>
        <dsp:cNvSpPr/>
      </dsp:nvSpPr>
      <dsp:spPr>
        <a:xfrm rot="3600000">
          <a:off x="6573466" y="2762080"/>
          <a:ext cx="1644512" cy="55006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6738486" y="2872094"/>
        <a:ext cx="1314472" cy="330040"/>
      </dsp:txXfrm>
    </dsp:sp>
    <dsp:sp modelId="{D3F54A0A-8C2E-2F47-8BC8-F28AB56CE0B3}">
      <dsp:nvSpPr>
        <dsp:cNvPr id="0" name=""/>
        <dsp:cNvSpPr/>
      </dsp:nvSpPr>
      <dsp:spPr>
        <a:xfrm>
          <a:off x="7123820" y="4502487"/>
          <a:ext cx="3143249" cy="1571624"/>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Prioritise patient Autonomy</a:t>
          </a:r>
        </a:p>
      </dsp:txBody>
      <dsp:txXfrm>
        <a:off x="7169851" y="4548518"/>
        <a:ext cx="3051187" cy="1479562"/>
      </dsp:txXfrm>
    </dsp:sp>
    <dsp:sp modelId="{F61653C9-31F5-1C4C-A186-3DFB07BE21E7}">
      <dsp:nvSpPr>
        <dsp:cNvPr id="0" name=""/>
        <dsp:cNvSpPr/>
      </dsp:nvSpPr>
      <dsp:spPr>
        <a:xfrm rot="10800000">
          <a:off x="5273743" y="5013266"/>
          <a:ext cx="1644512" cy="55006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10800000">
        <a:off x="5438763" y="5123280"/>
        <a:ext cx="1314472" cy="330040"/>
      </dsp:txXfrm>
    </dsp:sp>
    <dsp:sp modelId="{BAD26F66-6A84-2B4E-9C05-DDFCDF0C599F}">
      <dsp:nvSpPr>
        <dsp:cNvPr id="0" name=""/>
        <dsp:cNvSpPr/>
      </dsp:nvSpPr>
      <dsp:spPr>
        <a:xfrm>
          <a:off x="1924929" y="4502487"/>
          <a:ext cx="3143249" cy="1571624"/>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Integrating guidelines with shared decision-making</a:t>
          </a:r>
        </a:p>
      </dsp:txBody>
      <dsp:txXfrm>
        <a:off x="1970960" y="4548518"/>
        <a:ext cx="3051187" cy="1479562"/>
      </dsp:txXfrm>
    </dsp:sp>
    <dsp:sp modelId="{05239F7B-0186-E24A-82FD-703297E87F9A}">
      <dsp:nvSpPr>
        <dsp:cNvPr id="0" name=""/>
        <dsp:cNvSpPr/>
      </dsp:nvSpPr>
      <dsp:spPr>
        <a:xfrm rot="18000000">
          <a:off x="3974020" y="2762080"/>
          <a:ext cx="1644512" cy="55006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4139040" y="2872094"/>
        <a:ext cx="1314472" cy="330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DDBCB-8090-EC43-B79C-30E360E9C3AC}">
      <dsp:nvSpPr>
        <dsp:cNvPr id="0" name=""/>
        <dsp:cNvSpPr/>
      </dsp:nvSpPr>
      <dsp:spPr>
        <a:xfrm>
          <a:off x="0" y="0"/>
          <a:ext cx="8017840" cy="1743391"/>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Embedding formal sustainability education using inhalers, medical students demonstrated a nuanced approach to “sensible” sustainable healthcare, balancing environmental considerations with clinical priorities. </a:t>
          </a:r>
        </a:p>
      </dsp:txBody>
      <dsp:txXfrm>
        <a:off x="51062" y="51062"/>
        <a:ext cx="6136584" cy="1641267"/>
      </dsp:txXfrm>
    </dsp:sp>
    <dsp:sp modelId="{7A7CD852-1A70-474E-ADDE-307DC880C590}">
      <dsp:nvSpPr>
        <dsp:cNvPr id="0" name=""/>
        <dsp:cNvSpPr/>
      </dsp:nvSpPr>
      <dsp:spPr>
        <a:xfrm>
          <a:off x="707456" y="2033957"/>
          <a:ext cx="8017840" cy="1743391"/>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Students’ emphasis on shared decision-making and patient-safety reflects their ability to critically appraise policies and integrate environmental responsibility into everyday patient-centred care. </a:t>
          </a:r>
        </a:p>
      </dsp:txBody>
      <dsp:txXfrm>
        <a:off x="758518" y="2085019"/>
        <a:ext cx="6075054" cy="1641267"/>
      </dsp:txXfrm>
    </dsp:sp>
    <dsp:sp modelId="{00641EDE-D367-9648-AAD5-8ED0B2ECCCB1}">
      <dsp:nvSpPr>
        <dsp:cNvPr id="0" name=""/>
        <dsp:cNvSpPr/>
      </dsp:nvSpPr>
      <dsp:spPr>
        <a:xfrm>
          <a:off x="1414912" y="4067914"/>
          <a:ext cx="8017840" cy="1743391"/>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i="0" u="none" strike="noStrike" kern="1200" dirty="0">
              <a:solidFill>
                <a:schemeClr val="bg1"/>
              </a:solidFill>
              <a:effectLst/>
            </a:rPr>
            <a:t>Future directions: Expand to other areas of the curriculum, incorporate further interactive sessions.</a:t>
          </a:r>
          <a:endParaRPr lang="en-GB" sz="2200" kern="1200" dirty="0">
            <a:solidFill>
              <a:schemeClr val="bg1"/>
            </a:solidFill>
          </a:endParaRPr>
        </a:p>
      </dsp:txBody>
      <dsp:txXfrm>
        <a:off x="1465974" y="4118976"/>
        <a:ext cx="6075054" cy="1641267"/>
      </dsp:txXfrm>
    </dsp:sp>
    <dsp:sp modelId="{3C7E0CF0-292D-EE43-B99C-82A9730BB17F}">
      <dsp:nvSpPr>
        <dsp:cNvPr id="0" name=""/>
        <dsp:cNvSpPr/>
      </dsp:nvSpPr>
      <dsp:spPr>
        <a:xfrm>
          <a:off x="6884635" y="1322072"/>
          <a:ext cx="1133204" cy="113320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7139606" y="1322072"/>
        <a:ext cx="623262" cy="852736"/>
      </dsp:txXfrm>
    </dsp:sp>
    <dsp:sp modelId="{AD0D0F64-ACE1-F14C-B21A-CF6AEF71B189}">
      <dsp:nvSpPr>
        <dsp:cNvPr id="0" name=""/>
        <dsp:cNvSpPr/>
      </dsp:nvSpPr>
      <dsp:spPr>
        <a:xfrm>
          <a:off x="7592091" y="3344406"/>
          <a:ext cx="1133204" cy="113320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7847062" y="3344406"/>
        <a:ext cx="623262" cy="85273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0D2A8-8F95-47C2-ABE1-A779F5A43C98}" type="datetimeFigureOut">
              <a:rPr lang="en-US" smtClean="0"/>
              <a:t>3/24/25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663E2-27CE-4C79-91D3-7F5C4262D57F}" type="slidenum">
              <a:rPr lang="en-US" smtClean="0"/>
              <a:t>‹#›</a:t>
            </a:fld>
            <a:endParaRPr lang="en-US"/>
          </a:p>
        </p:txBody>
      </p:sp>
    </p:spTree>
    <p:extLst>
      <p:ext uri="{BB962C8B-B14F-4D97-AF65-F5344CB8AC3E}">
        <p14:creationId xmlns:p14="http://schemas.microsoft.com/office/powerpoint/2010/main" val="1230559577"/>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Calibri" panose="020F0502020204030204" pitchFamily="34" charset="0"/>
              </a:rPr>
              <a:t>From an undergraduate perspective, specific recommendations include incorporating sustainability into quality improvement projects, developing interactive and practical learning experiences, and providing medical students with opportunities to engage in hands-on activities that demonstrate the environmental impact of healthcare practices. These curriculum changes aim to build students’ confidence in applying sustainability principles while balancing important considerations such as patient safety/autonomy. This focus aims to foster a holistic understanding of the environmental impacts of healthcare practices, encouraging future healthcare professionals to make informed decisions that balance patient safety, autonomy, and sustainability. </a:t>
            </a:r>
            <a:endParaRPr lang="en-GB" dirty="0"/>
          </a:p>
          <a:p>
            <a:endParaRPr lang="en-GB" dirty="0"/>
          </a:p>
        </p:txBody>
      </p:sp>
      <p:sp>
        <p:nvSpPr>
          <p:cNvPr id="4" name="Slide Number Placeholder 3"/>
          <p:cNvSpPr>
            <a:spLocks noGrp="1"/>
          </p:cNvSpPr>
          <p:nvPr>
            <p:ph type="sldNum" sz="quarter" idx="5"/>
          </p:nvPr>
        </p:nvSpPr>
        <p:spPr/>
        <p:txBody>
          <a:bodyPr/>
          <a:lstStyle/>
          <a:p>
            <a:fld id="{877663E2-27CE-4C79-91D3-7F5C4262D57F}" type="slidenum">
              <a:rPr lang="en-US" smtClean="0"/>
              <a:t>3</a:t>
            </a:fld>
            <a:endParaRPr lang="en-US"/>
          </a:p>
        </p:txBody>
      </p:sp>
    </p:spTree>
    <p:extLst>
      <p:ext uri="{BB962C8B-B14F-4D97-AF65-F5344CB8AC3E}">
        <p14:creationId xmlns:p14="http://schemas.microsoft.com/office/powerpoint/2010/main" val="180748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1725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34" name="Text Placeholder 17">
            <a:extLst>
              <a:ext uri="{FF2B5EF4-FFF2-40B4-BE49-F238E27FC236}">
                <a16:creationId xmlns:a16="http://schemas.microsoft.com/office/drawing/2014/main" id="{C53F61BD-18EB-B863-761D-89639D8806F9}"/>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j-lt"/>
                <a:ea typeface="Inter Medium" panose="02000503000000020004" pitchFamily="2" charset="0"/>
              </a:defRPr>
            </a:lvl1pPr>
            <a:lvl2pPr>
              <a:defRPr sz="2200">
                <a:solidFill>
                  <a:schemeClr val="accent1"/>
                </a:solidFill>
              </a:defRPr>
            </a:lvl2pPr>
            <a:lvl3pPr>
              <a:defRPr sz="2200">
                <a:solidFill>
                  <a:schemeClr val="accent1"/>
                </a:solidFill>
                <a:latin typeface="Inter Medium" panose="02000503000000020004" pitchFamily="2" charset="0"/>
                <a:ea typeface="Inter Medium" panose="02000503000000020004" pitchFamily="2" charset="0"/>
              </a:defRPr>
            </a:lvl3pPr>
            <a:lvl4pPr>
              <a:defRPr sz="2200">
                <a:solidFill>
                  <a:schemeClr val="accent1"/>
                </a:solidFill>
                <a:latin typeface="Inter Medium" panose="02000503000000020004" pitchFamily="2" charset="0"/>
                <a:ea typeface="Inter Medium" panose="02000503000000020004" pitchFamily="2" charset="0"/>
              </a:defRPr>
            </a:lvl4pPr>
            <a:lvl5pPr>
              <a:defRPr sz="2200">
                <a:solidFill>
                  <a:schemeClr val="accent1"/>
                </a:solidFill>
                <a:latin typeface="Inter Medium" panose="02000503000000020004" pitchFamily="2" charset="0"/>
                <a:ea typeface="Inter Medium" panose="02000503000000020004" pitchFamily="2" charset="0"/>
              </a:defRPr>
            </a:lvl5pPr>
          </a:lstStyle>
          <a:p>
            <a:pPr lvl="0"/>
            <a:r>
              <a:rPr lang="en-US"/>
              <a:t>Click to edit Master text styles</a:t>
            </a:r>
          </a:p>
        </p:txBody>
      </p:sp>
    </p:spTree>
    <p:extLst>
      <p:ext uri="{BB962C8B-B14F-4D97-AF65-F5344CB8AC3E}">
        <p14:creationId xmlns:p14="http://schemas.microsoft.com/office/powerpoint/2010/main" val="24330333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1909EB68-C59E-43E1-8BB1-D5E2B5D0AFC4}" type="datetime1">
              <a:rPr lang="en-GB" smtClean="0"/>
              <a:t>24/03/2025</a:t>
            </a:fld>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Edit this text via Insert &gt; Header and Footer</a:t>
            </a:r>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31746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1909EB68-C59E-43E1-8BB1-D5E2B5D0AFC4}" type="datetime1">
              <a:rPr lang="en-GB" smtClean="0"/>
              <a:t>24/03/2025</a:t>
            </a:fld>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Edit this text via Insert &gt; Header and Footer</a:t>
            </a:r>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2184638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1909EB68-C59E-43E1-8BB1-D5E2B5D0AFC4}" type="datetime1">
              <a:rPr lang="en-GB" smtClean="0"/>
              <a:t>24/03/2025</a:t>
            </a:fld>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Edit this text via Insert &gt; Header and Footer</a:t>
            </a:r>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6852610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921DB9F8-2932-4A13-97CA-3CF06357AF6F}" type="datetime1">
              <a:rPr lang="en-GB" smtClean="0"/>
              <a:t>24/03/2025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Edit this text via Insert &gt; Header and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0903585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921DB9F8-2932-4A13-97CA-3CF06357AF6F}" type="datetime1">
              <a:rPr lang="en-GB" smtClean="0"/>
              <a:t>24/03/2025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Edit this text via Insert &gt; Header and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0201959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921DB9F8-2932-4A13-97CA-3CF06357AF6F}" type="datetime1">
              <a:rPr lang="en-GB" smtClean="0"/>
              <a:t>24/03/2025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Edit this text via Insert &gt; Header and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1807477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1E6489B4-D6B3-41C7-A4D5-BA6DD712F8A2}" type="datetime1">
              <a:rPr lang="en-GB" smtClean="0"/>
              <a:t>24/03/2025</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8847560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1E6489B4-D6B3-41C7-A4D5-BA6DD712F8A2}" type="datetime1">
              <a:rPr lang="en-GB" smtClean="0"/>
              <a:t>24/03/2025</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686636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1E6489B4-D6B3-41C7-A4D5-BA6DD712F8A2}" type="datetime1">
              <a:rPr lang="en-GB" smtClean="0"/>
              <a:t>24/03/2025</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5362480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FE7A816A-9565-4866-8312-CA863D624F04}" type="datetime1">
              <a:rPr lang="en-GB" smtClean="0"/>
              <a:t>24/03/2025</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0370667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moke">
    <p:bg>
      <p:bgPr>
        <a:solidFill>
          <a:schemeClr val="bg2"/>
        </a:solidFill>
        <a:effectLst/>
      </p:bgPr>
    </p:bg>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1725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34" name="Text Placeholder 17">
            <a:extLst>
              <a:ext uri="{FF2B5EF4-FFF2-40B4-BE49-F238E27FC236}">
                <a16:creationId xmlns:a16="http://schemas.microsoft.com/office/drawing/2014/main" id="{C53F61BD-18EB-B863-761D-89639D8806F9}"/>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j-lt"/>
                <a:ea typeface="Inter Medium" panose="02000503000000020004" pitchFamily="2" charset="0"/>
              </a:defRPr>
            </a:lvl1pPr>
            <a:lvl2pPr>
              <a:defRPr sz="2200">
                <a:solidFill>
                  <a:schemeClr val="accent1"/>
                </a:solidFill>
              </a:defRPr>
            </a:lvl2pPr>
            <a:lvl3pPr>
              <a:defRPr sz="2200">
                <a:solidFill>
                  <a:schemeClr val="accent1"/>
                </a:solidFill>
                <a:latin typeface="Inter Medium" panose="02000503000000020004" pitchFamily="2" charset="0"/>
                <a:ea typeface="Inter Medium" panose="02000503000000020004" pitchFamily="2" charset="0"/>
              </a:defRPr>
            </a:lvl3pPr>
            <a:lvl4pPr>
              <a:defRPr sz="2200">
                <a:solidFill>
                  <a:schemeClr val="accent1"/>
                </a:solidFill>
                <a:latin typeface="Inter Medium" panose="02000503000000020004" pitchFamily="2" charset="0"/>
                <a:ea typeface="Inter Medium" panose="02000503000000020004" pitchFamily="2" charset="0"/>
              </a:defRPr>
            </a:lvl4pPr>
            <a:lvl5pPr>
              <a:defRPr sz="2200">
                <a:solidFill>
                  <a:schemeClr val="accent1"/>
                </a:solidFill>
                <a:latin typeface="Inter Medium" panose="02000503000000020004" pitchFamily="2" charset="0"/>
                <a:ea typeface="Inter Medium" panose="02000503000000020004" pitchFamily="2" charset="0"/>
              </a:defRPr>
            </a:lvl5pPr>
          </a:lstStyle>
          <a:p>
            <a:pPr lvl="0"/>
            <a:r>
              <a:rPr lang="en-US"/>
              <a:t>Click to edit Master text styles</a:t>
            </a:r>
          </a:p>
        </p:txBody>
      </p:sp>
    </p:spTree>
    <p:extLst>
      <p:ext uri="{BB962C8B-B14F-4D97-AF65-F5344CB8AC3E}">
        <p14:creationId xmlns:p14="http://schemas.microsoft.com/office/powerpoint/2010/main" val="24972648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Images and Captions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FE7A816A-9565-4866-8312-CA863D624F04}" type="datetime1">
              <a:rPr lang="en-GB" smtClean="0"/>
              <a:t>24/03/2025</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1609803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Images and Captions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FE7A816A-9565-4866-8312-CA863D624F04}" type="datetime1">
              <a:rPr lang="en-GB" smtClean="0"/>
              <a:t>24/03/2025</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8142315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fld id="{CD8586C6-2FAC-4F04-9F30-54116127323E}" type="datetime1">
              <a:rPr lang="en-GB" smtClean="0"/>
              <a:t>24/03/2025</a:t>
            </a:fld>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40393448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Text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fld id="{CD8586C6-2FAC-4F04-9F30-54116127323E}" type="datetime1">
              <a:rPr lang="en-GB" smtClean="0"/>
              <a:t>24/03/2025</a:t>
            </a:fld>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3244753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Text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fld id="{CD8586C6-2FAC-4F04-9F30-54116127323E}" type="datetime1">
              <a:rPr lang="en-GB" smtClean="0"/>
              <a:t>24/03/2025</a:t>
            </a:fld>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35180192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Text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025"/>
            <a:ext cx="9984000" cy="5934075"/>
          </a:xfrm>
        </p:spPr>
        <p:txBody>
          <a:bodyPr/>
          <a:lstStyle>
            <a:lvl1pPr>
              <a:defRPr sz="48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lvl1pPr>
              <a:defRPr>
                <a:solidFill>
                  <a:schemeClr val="bg1"/>
                </a:solidFill>
              </a:defRPr>
            </a:lvl1pPr>
          </a:lstStyle>
          <a:p>
            <a:fld id="{D0260EA2-BCA4-4E5F-88A6-D6BBBCD1B4A4}" type="datetime1">
              <a:rPr lang="en-GB" smtClean="0"/>
              <a:t>24/03/2025</a:t>
            </a:fld>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lvl1pPr>
              <a:defRPr>
                <a:solidFill>
                  <a:schemeClr val="bg1"/>
                </a:solidFill>
              </a:defRPr>
            </a:lvl1p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8" name="TextBox 7">
            <a:extLst>
              <a:ext uri="{FF2B5EF4-FFF2-40B4-BE49-F238E27FC236}">
                <a16:creationId xmlns:a16="http://schemas.microsoft.com/office/drawing/2014/main" id="{24A8D6E0-472D-9B14-F3A6-BC2F23E87040}"/>
              </a:ext>
            </a:extLst>
          </p:cNvPr>
          <p:cNvSpPr txBox="1"/>
          <p:nvPr userDrawn="1"/>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Tree>
    <p:extLst>
      <p:ext uri="{BB962C8B-B14F-4D97-AF65-F5344CB8AC3E}">
        <p14:creationId xmlns:p14="http://schemas.microsoft.com/office/powerpoint/2010/main" val="14677495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fld id="{2221BF80-0248-4CEA-9234-C3380C095D08}" type="datetime1">
              <a:rPr lang="en-GB" smtClean="0"/>
              <a:t>24/03/2025</a:t>
            </a:fld>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r>
              <a:rPr lang="en-GB"/>
              <a:t>Edit this text via Insert &gt; Header and Footer</a:t>
            </a:r>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6736960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Smoke">
    <p:bg>
      <p:bgPr>
        <a:solidFill>
          <a:schemeClr val="bg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fld id="{2221BF80-0248-4CEA-9234-C3380C095D08}" type="datetime1">
              <a:rPr lang="en-GB" smtClean="0"/>
              <a:t>24/03/2025</a:t>
            </a:fld>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r>
              <a:rPr lang="en-GB"/>
              <a:t>Edit this text via Insert &gt; Header and Footer</a:t>
            </a:r>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9492578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Khaki">
    <p:bg>
      <p:bgPr>
        <a:solidFill>
          <a:srgbClr val="FBF7DC"/>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fld id="{2221BF80-0248-4CEA-9234-C3380C095D08}" type="datetime1">
              <a:rPr lang="en-GB" smtClean="0"/>
              <a:t>24/03/2025</a:t>
            </a:fld>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r>
              <a:rPr lang="en-GB"/>
              <a:t>Edit this text via Insert &gt; Header and Footer</a:t>
            </a:r>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8868036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FEE2EA-C029-0AE3-B18F-CB5D823CD415}"/>
              </a:ext>
            </a:extLst>
          </p:cNvPr>
          <p:cNvSpPr>
            <a:spLocks noGrp="1"/>
          </p:cNvSpPr>
          <p:nvPr>
            <p:ph type="dt" sz="half" idx="10"/>
          </p:nvPr>
        </p:nvSpPr>
        <p:spPr/>
        <p:txBody>
          <a:bodyPr/>
          <a:lstStyle>
            <a:lvl1pPr>
              <a:defRPr>
                <a:solidFill>
                  <a:schemeClr val="bg1"/>
                </a:solidFill>
              </a:defRPr>
            </a:lvl1pPr>
          </a:lstStyle>
          <a:p>
            <a:fld id="{8F767CF8-963D-4416-84B9-8E4A446F0782}" type="datetime1">
              <a:rPr lang="en-GB" smtClean="0"/>
              <a:t>24/03/2025</a:t>
            </a:fld>
            <a:endParaRPr lang="en-GB"/>
          </a:p>
        </p:txBody>
      </p:sp>
      <p:sp>
        <p:nvSpPr>
          <p:cNvPr id="5" name="Footer Placeholder 4">
            <a:extLst>
              <a:ext uri="{FF2B5EF4-FFF2-40B4-BE49-F238E27FC236}">
                <a16:creationId xmlns:a16="http://schemas.microsoft.com/office/drawing/2014/main" id="{DA74AA3B-FC1A-1DAF-C282-4ED6FC740315}"/>
              </a:ext>
            </a:extLst>
          </p:cNvPr>
          <p:cNvSpPr>
            <a:spLocks noGrp="1"/>
          </p:cNvSpPr>
          <p:nvPr>
            <p:ph type="ftr" sz="quarter" idx="11"/>
          </p:nvPr>
        </p:nvSpPr>
        <p:spPr/>
        <p:txBody>
          <a:bodyPr/>
          <a:lstStyle>
            <a:lvl1pPr>
              <a:defRPr>
                <a:solidFill>
                  <a:schemeClr val="bg1"/>
                </a:solidFill>
              </a:defRPr>
            </a:lvl1pPr>
          </a:lstStyle>
          <a:p>
            <a:r>
              <a:rPr lang="en-GB"/>
              <a:t>Edit this text via Insert &gt; Header and Footer</a:t>
            </a:r>
            <a:endParaRPr lang="en-GB" dirty="0"/>
          </a:p>
        </p:txBody>
      </p:sp>
      <p:sp>
        <p:nvSpPr>
          <p:cNvPr id="6" name="Slide Number Placeholder 5">
            <a:extLst>
              <a:ext uri="{FF2B5EF4-FFF2-40B4-BE49-F238E27FC236}">
                <a16:creationId xmlns:a16="http://schemas.microsoft.com/office/drawing/2014/main" id="{D908A0A1-4076-F926-D730-16EF8BBD729E}"/>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433E70A2-A3C6-29D0-1DEB-4D8F9283B18B}"/>
              </a:ext>
            </a:extLst>
          </p:cNvPr>
          <p:cNvSpPr txBox="1"/>
          <p:nvPr userDrawn="1"/>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
        <p:nvSpPr>
          <p:cNvPr id="9" name="Title 1">
            <a:extLst>
              <a:ext uri="{FF2B5EF4-FFF2-40B4-BE49-F238E27FC236}">
                <a16:creationId xmlns:a16="http://schemas.microsoft.com/office/drawing/2014/main" id="{8E2710C7-980D-1529-A1C4-D0B914429772}"/>
              </a:ext>
            </a:extLst>
          </p:cNvPr>
          <p:cNvSpPr>
            <a:spLocks noGrp="1"/>
          </p:cNvSpPr>
          <p:nvPr>
            <p:ph type="ctrTitle"/>
          </p:nvPr>
        </p:nvSpPr>
        <p:spPr>
          <a:xfrm>
            <a:off x="31725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10" name="Subtitle 2">
            <a:extLst>
              <a:ext uri="{FF2B5EF4-FFF2-40B4-BE49-F238E27FC236}">
                <a16:creationId xmlns:a16="http://schemas.microsoft.com/office/drawing/2014/main" id="{01609BCD-EF9A-DF89-AAD2-167090C57F54}"/>
              </a:ext>
            </a:extLst>
          </p:cNvPr>
          <p:cNvSpPr>
            <a:spLocks noGrp="1"/>
          </p:cNvSpPr>
          <p:nvPr>
            <p:ph type="subTitle" idx="1"/>
          </p:nvPr>
        </p:nvSpPr>
        <p:spPr>
          <a:xfrm>
            <a:off x="31725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6739952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Khaki">
    <p:bg>
      <p:bgPr>
        <a:solidFill>
          <a:srgbClr val="FBF7DC"/>
        </a:solidFill>
        <a:effectLst/>
      </p:bgPr>
    </p:bg>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1725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34" name="Text Placeholder 17">
            <a:extLst>
              <a:ext uri="{FF2B5EF4-FFF2-40B4-BE49-F238E27FC236}">
                <a16:creationId xmlns:a16="http://schemas.microsoft.com/office/drawing/2014/main" id="{C53F61BD-18EB-B863-761D-89639D8806F9}"/>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j-lt"/>
                <a:ea typeface="Inter Medium" panose="02000503000000020004" pitchFamily="2" charset="0"/>
              </a:defRPr>
            </a:lvl1pPr>
            <a:lvl2pPr>
              <a:defRPr sz="2200">
                <a:solidFill>
                  <a:schemeClr val="accent1"/>
                </a:solidFill>
              </a:defRPr>
            </a:lvl2pPr>
            <a:lvl3pPr>
              <a:defRPr sz="2200">
                <a:solidFill>
                  <a:schemeClr val="accent1"/>
                </a:solidFill>
                <a:latin typeface="Inter Medium" panose="02000503000000020004" pitchFamily="2" charset="0"/>
                <a:ea typeface="Inter Medium" panose="02000503000000020004" pitchFamily="2" charset="0"/>
              </a:defRPr>
            </a:lvl3pPr>
            <a:lvl4pPr>
              <a:defRPr sz="2200">
                <a:solidFill>
                  <a:schemeClr val="accent1"/>
                </a:solidFill>
                <a:latin typeface="Inter Medium" panose="02000503000000020004" pitchFamily="2" charset="0"/>
                <a:ea typeface="Inter Medium" panose="02000503000000020004" pitchFamily="2" charset="0"/>
              </a:defRPr>
            </a:lvl4pPr>
            <a:lvl5pPr>
              <a:defRPr sz="2200">
                <a:solidFill>
                  <a:schemeClr val="accent1"/>
                </a:solidFill>
                <a:latin typeface="Inter Medium" panose="02000503000000020004" pitchFamily="2" charset="0"/>
                <a:ea typeface="Inter Medium" panose="02000503000000020004" pitchFamily="2" charset="0"/>
              </a:defRPr>
            </a:lvl5pPr>
          </a:lstStyle>
          <a:p>
            <a:pPr lvl="0"/>
            <a:r>
              <a:rPr lang="en-US"/>
              <a:t>Click to edit Master text styles</a:t>
            </a:r>
          </a:p>
        </p:txBody>
      </p:sp>
    </p:spTree>
    <p:extLst>
      <p:ext uri="{BB962C8B-B14F-4D97-AF65-F5344CB8AC3E}">
        <p14:creationId xmlns:p14="http://schemas.microsoft.com/office/powerpoint/2010/main" val="6066897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B4B3B1ED-B792-43A2-8B5B-D59DA898BC39}" type="datetime1">
              <a:rPr lang="en-GB" smtClean="0"/>
              <a:t>24/03/2025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9396358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and Content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B4B3B1ED-B792-43A2-8B5B-D59DA898BC39}" type="datetime1">
              <a:rPr lang="en-GB" smtClean="0"/>
              <a:t>24/03/2025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2063959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ext and Content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B4B3B1ED-B792-43A2-8B5B-D59DA898BC39}" type="datetime1">
              <a:rPr lang="en-GB" smtClean="0"/>
              <a:t>24/03/2025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7733222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nd Four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CCAD84DF-3B13-4783-A18D-887F4839C415}" type="datetime1">
              <a:rPr lang="en-GB" smtClean="0"/>
              <a:t>24/03/2025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4650653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ontent and Four Images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CCAD84DF-3B13-4783-A18D-887F4839C415}" type="datetime1">
              <a:rPr lang="en-GB" smtClean="0"/>
              <a:t>24/03/2025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2935690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tent and Four Images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CCAD84DF-3B13-4783-A18D-887F4839C415}" type="datetime1">
              <a:rPr lang="en-GB" smtClean="0"/>
              <a:t>24/03/2025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8632261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ontent and Nine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5B4B6E11-6BA1-42AC-9B27-3930716F3EDF}" type="datetime1">
              <a:rPr lang="en-GB" smtClean="0"/>
              <a:t>24/03/2025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12007049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Content and Nine Images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5B4B6E11-6BA1-42AC-9B27-3930716F3EDF}" type="datetime1">
              <a:rPr lang="en-GB" smtClean="0"/>
              <a:t>24/03/2025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1887846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Content and Nine Images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5B4B6E11-6BA1-42AC-9B27-3930716F3EDF}" type="datetime1">
              <a:rPr lang="en-GB" smtClean="0"/>
              <a:t>24/03/2025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0413541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01B8D7BC-BF55-4EB5-9C63-3904208399A7}" type="datetime1">
              <a:rPr lang="en-GB" smtClean="0"/>
              <a:t>24/03/2025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13395530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1725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31725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8" name="Text Placeholder 17">
            <a:extLst>
              <a:ext uri="{FF2B5EF4-FFF2-40B4-BE49-F238E27FC236}">
                <a16:creationId xmlns:a16="http://schemas.microsoft.com/office/drawing/2014/main" id="{C1B026B9-3E51-5733-811C-2FA3BC73B238}"/>
              </a:ext>
            </a:extLst>
          </p:cNvPr>
          <p:cNvSpPr>
            <a:spLocks noGrp="1"/>
          </p:cNvSpPr>
          <p:nvPr>
            <p:ph type="body" sz="quarter" idx="10"/>
          </p:nvPr>
        </p:nvSpPr>
        <p:spPr>
          <a:xfrm>
            <a:off x="330271" y="5789336"/>
            <a:ext cx="5579198" cy="740845"/>
          </a:xfrm>
        </p:spPr>
        <p:txBody>
          <a:bodyPr anchor="b"/>
          <a:lstStyle>
            <a:lvl1pPr>
              <a:defRPr sz="2200" b="1">
                <a:solidFill>
                  <a:schemeClr val="bg1"/>
                </a:solidFill>
                <a:latin typeface="+mj-lt"/>
                <a:ea typeface="Inter Medium" panose="02000503000000020004" pitchFamily="2" charset="0"/>
              </a:defRPr>
            </a:lvl1pPr>
            <a:lvl2pPr>
              <a:defRPr sz="2200">
                <a:solidFill>
                  <a:schemeClr val="bg1"/>
                </a:solidFill>
              </a:defRPr>
            </a:lvl2pPr>
            <a:lvl3pPr>
              <a:defRPr sz="2200">
                <a:solidFill>
                  <a:schemeClr val="bg1"/>
                </a:solidFill>
                <a:latin typeface="Inter Medium" panose="02000503000000020004" pitchFamily="2" charset="0"/>
                <a:ea typeface="Inter Medium" panose="02000503000000020004" pitchFamily="2" charset="0"/>
              </a:defRPr>
            </a:lvl3pPr>
            <a:lvl4pPr>
              <a:defRPr sz="2200">
                <a:solidFill>
                  <a:schemeClr val="bg1"/>
                </a:solidFill>
                <a:latin typeface="Inter Medium" panose="02000503000000020004" pitchFamily="2" charset="0"/>
                <a:ea typeface="Inter Medium" panose="02000503000000020004" pitchFamily="2" charset="0"/>
              </a:defRPr>
            </a:lvl4pPr>
            <a:lvl5pPr>
              <a:defRPr sz="2200">
                <a:solidFill>
                  <a:schemeClr val="bg1"/>
                </a:solidFill>
                <a:latin typeface="Inter Medium" panose="02000503000000020004" pitchFamily="2" charset="0"/>
                <a:ea typeface="Inter Medium" panose="02000503000000020004" pitchFamily="2" charset="0"/>
              </a:defRPr>
            </a:lvl5pPr>
          </a:lstStyle>
          <a:p>
            <a:pPr lvl="0"/>
            <a:r>
              <a:rPr lang="en-US"/>
              <a:t>Click to edit Master text styles</a:t>
            </a:r>
          </a:p>
        </p:txBody>
      </p:sp>
      <p:grpSp>
        <p:nvGrpSpPr>
          <p:cNvPr id="6" name="Group 4">
            <a:extLst>
              <a:ext uri="{FF2B5EF4-FFF2-40B4-BE49-F238E27FC236}">
                <a16:creationId xmlns:a16="http://schemas.microsoft.com/office/drawing/2014/main" id="{714C7637-5E21-BDDB-D675-718E58535D6D}"/>
              </a:ext>
            </a:extLst>
          </p:cNvPr>
          <p:cNvGrpSpPr>
            <a:grpSpLocks noChangeAspect="1"/>
          </p:cNvGrpSpPr>
          <p:nvPr userDrawn="1"/>
        </p:nvGrpSpPr>
        <p:grpSpPr bwMode="auto">
          <a:xfrm>
            <a:off x="330271" y="327819"/>
            <a:ext cx="3972600" cy="438124"/>
            <a:chOff x="0" y="3473"/>
            <a:chExt cx="15360" cy="1694"/>
          </a:xfrm>
        </p:grpSpPr>
        <p:sp>
          <p:nvSpPr>
            <p:cNvPr id="17" name="Freeform 5">
              <a:extLst>
                <a:ext uri="{FF2B5EF4-FFF2-40B4-BE49-F238E27FC236}">
                  <a16:creationId xmlns:a16="http://schemas.microsoft.com/office/drawing/2014/main" id="{A57B56D4-851E-7242-EAB1-CD5B53E8B9A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6">
              <a:extLst>
                <a:ext uri="{FF2B5EF4-FFF2-40B4-BE49-F238E27FC236}">
                  <a16:creationId xmlns:a16="http://schemas.microsoft.com/office/drawing/2014/main" id="{525FF1F4-36F0-A184-7B99-8F5F4A49C89F}"/>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7">
              <a:extLst>
                <a:ext uri="{FF2B5EF4-FFF2-40B4-BE49-F238E27FC236}">
                  <a16:creationId xmlns:a16="http://schemas.microsoft.com/office/drawing/2014/main" id="{F198715B-A90B-9B06-A055-401A84B0921B}"/>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8">
              <a:extLst>
                <a:ext uri="{FF2B5EF4-FFF2-40B4-BE49-F238E27FC236}">
                  <a16:creationId xmlns:a16="http://schemas.microsoft.com/office/drawing/2014/main" id="{9D2E04D5-A2EE-135D-A8C9-6E695F9BCF31}"/>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9">
              <a:extLst>
                <a:ext uri="{FF2B5EF4-FFF2-40B4-BE49-F238E27FC236}">
                  <a16:creationId xmlns:a16="http://schemas.microsoft.com/office/drawing/2014/main" id="{8CE0DC1F-799B-3F7A-3A71-D20337A4746C}"/>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3" name="Freeform 10">
              <a:extLst>
                <a:ext uri="{FF2B5EF4-FFF2-40B4-BE49-F238E27FC236}">
                  <a16:creationId xmlns:a16="http://schemas.microsoft.com/office/drawing/2014/main" id="{E8EAEE22-055F-6869-D50D-D9C8C9082FD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4" name="Freeform 11">
              <a:extLst>
                <a:ext uri="{FF2B5EF4-FFF2-40B4-BE49-F238E27FC236}">
                  <a16:creationId xmlns:a16="http://schemas.microsoft.com/office/drawing/2014/main" id="{EADAC67C-850F-96D3-0962-09E1B4CC3ECB}"/>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12">
              <a:extLst>
                <a:ext uri="{FF2B5EF4-FFF2-40B4-BE49-F238E27FC236}">
                  <a16:creationId xmlns:a16="http://schemas.microsoft.com/office/drawing/2014/main" id="{683187A0-2E68-170D-55EF-0FA20E7A75B8}"/>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628829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Content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01B8D7BC-BF55-4EB5-9C63-3904208399A7}" type="datetime1">
              <a:rPr lang="en-GB" smtClean="0"/>
              <a:t>24/03/2025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6401834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nd Content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01B8D7BC-BF55-4EB5-9C63-3904208399A7}" type="datetime1">
              <a:rPr lang="en-GB" smtClean="0"/>
              <a:t>24/03/2025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9745092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4121D977-B911-4104-B2C1-9098B261E523}" type="datetime1">
              <a:rPr lang="en-GB" smtClean="0"/>
              <a:t>24/03/2025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7858776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and Text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4121D977-B911-4104-B2C1-9098B261E523}" type="datetime1">
              <a:rPr lang="en-GB" smtClean="0"/>
              <a:t>24/03/2025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42408421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and Text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4121D977-B911-4104-B2C1-9098B261E523}" type="datetime1">
              <a:rPr lang="en-GB" smtClean="0"/>
              <a:t>24/03/2025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7827781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fld id="{B6B99670-AE7D-4C8A-8A7B-3240297C8EA6}" type="datetime1">
              <a:rPr lang="en-GB" smtClean="0"/>
              <a:t>24/03/2025</a:t>
            </a:fld>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3067528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rge Image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fld id="{B6B99670-AE7D-4C8A-8A7B-3240297C8EA6}" type="datetime1">
              <a:rPr lang="en-GB" smtClean="0"/>
              <a:t>24/03/2025</a:t>
            </a:fld>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1159915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Image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fld id="{B6B99670-AE7D-4C8A-8A7B-3240297C8EA6}" type="datetime1">
              <a:rPr lang="en-GB" smtClean="0"/>
              <a:t>24/03/2025</a:t>
            </a:fld>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28596850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1" y="3"/>
            <a:ext cx="12193489" cy="6857999"/>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9604334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1489990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bg1">
            <a:lumMod val="85000"/>
          </a:schemeClr>
        </a:solidFill>
        <a:effectLst/>
      </p:bgPr>
    </p:bg>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8F30683-44FB-4995-47C3-43A7DE5523C7}"/>
              </a:ext>
            </a:extLst>
          </p:cNvPr>
          <p:cNvGrpSpPr>
            <a:grpSpLocks noChangeAspect="1"/>
          </p:cNvGrpSpPr>
          <p:nvPr userDrawn="1"/>
        </p:nvGrpSpPr>
        <p:grpSpPr bwMode="auto">
          <a:xfrm>
            <a:off x="330271" y="327819"/>
            <a:ext cx="3972600" cy="438124"/>
            <a:chOff x="0" y="3473"/>
            <a:chExt cx="15360" cy="1694"/>
          </a:xfrm>
        </p:grpSpPr>
        <p:sp>
          <p:nvSpPr>
            <p:cNvPr id="5" name="Freeform 5">
              <a:extLst>
                <a:ext uri="{FF2B5EF4-FFF2-40B4-BE49-F238E27FC236}">
                  <a16:creationId xmlns:a16="http://schemas.microsoft.com/office/drawing/2014/main" id="{77A24E86-91AA-6A9B-314A-752B77481A0D}"/>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6">
              <a:extLst>
                <a:ext uri="{FF2B5EF4-FFF2-40B4-BE49-F238E27FC236}">
                  <a16:creationId xmlns:a16="http://schemas.microsoft.com/office/drawing/2014/main" id="{A879B37A-F4A9-2DDA-3FC3-9FC52384AE62}"/>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7">
              <a:extLst>
                <a:ext uri="{FF2B5EF4-FFF2-40B4-BE49-F238E27FC236}">
                  <a16:creationId xmlns:a16="http://schemas.microsoft.com/office/drawing/2014/main" id="{93DABC58-132F-2F2F-EB5B-78B30A3D448C}"/>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8">
              <a:extLst>
                <a:ext uri="{FF2B5EF4-FFF2-40B4-BE49-F238E27FC236}">
                  <a16:creationId xmlns:a16="http://schemas.microsoft.com/office/drawing/2014/main" id="{DFE51362-844C-B4F1-1A83-A287F312E94A}"/>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9">
              <a:extLst>
                <a:ext uri="{FF2B5EF4-FFF2-40B4-BE49-F238E27FC236}">
                  <a16:creationId xmlns:a16="http://schemas.microsoft.com/office/drawing/2014/main" id="{E0F57AAB-C462-6A3A-9686-048341EA78B1}"/>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0">
              <a:extLst>
                <a:ext uri="{FF2B5EF4-FFF2-40B4-BE49-F238E27FC236}">
                  <a16:creationId xmlns:a16="http://schemas.microsoft.com/office/drawing/2014/main" id="{8A0D371A-82CE-1829-AA32-FB790C7A60A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1">
              <a:extLst>
                <a:ext uri="{FF2B5EF4-FFF2-40B4-BE49-F238E27FC236}">
                  <a16:creationId xmlns:a16="http://schemas.microsoft.com/office/drawing/2014/main" id="{EA0DE082-4D8F-8158-56B4-AF85C4A0FA22}"/>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12">
              <a:extLst>
                <a:ext uri="{FF2B5EF4-FFF2-40B4-BE49-F238E27FC236}">
                  <a16:creationId xmlns:a16="http://schemas.microsoft.com/office/drawing/2014/main" id="{530CFB56-59E9-38CF-519A-B532B32547A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23" name="Title 1">
            <a:extLst>
              <a:ext uri="{FF2B5EF4-FFF2-40B4-BE49-F238E27FC236}">
                <a16:creationId xmlns:a16="http://schemas.microsoft.com/office/drawing/2014/main" id="{FB5434B5-DD4C-F988-6EBA-085A7DD4940D}"/>
              </a:ext>
            </a:extLst>
          </p:cNvPr>
          <p:cNvSpPr>
            <a:spLocks noGrp="1"/>
          </p:cNvSpPr>
          <p:nvPr>
            <p:ph type="ctrTitle"/>
          </p:nvPr>
        </p:nvSpPr>
        <p:spPr>
          <a:xfrm>
            <a:off x="31725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24" name="Subtitle 2">
            <a:extLst>
              <a:ext uri="{FF2B5EF4-FFF2-40B4-BE49-F238E27FC236}">
                <a16:creationId xmlns:a16="http://schemas.microsoft.com/office/drawing/2014/main" id="{1E34748E-CBEF-26E7-AB9F-696FA5D599DC}"/>
              </a:ext>
            </a:extLst>
          </p:cNvPr>
          <p:cNvSpPr>
            <a:spLocks noGrp="1"/>
          </p:cNvSpPr>
          <p:nvPr>
            <p:ph type="subTitle" idx="1"/>
          </p:nvPr>
        </p:nvSpPr>
        <p:spPr>
          <a:xfrm>
            <a:off x="31725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25" name="Text Placeholder 17">
            <a:extLst>
              <a:ext uri="{FF2B5EF4-FFF2-40B4-BE49-F238E27FC236}">
                <a16:creationId xmlns:a16="http://schemas.microsoft.com/office/drawing/2014/main" id="{1DF2DBC8-2D33-BD84-A330-691C8B97975A}"/>
              </a:ext>
            </a:extLst>
          </p:cNvPr>
          <p:cNvSpPr>
            <a:spLocks noGrp="1"/>
          </p:cNvSpPr>
          <p:nvPr>
            <p:ph type="body" sz="quarter" idx="10"/>
          </p:nvPr>
        </p:nvSpPr>
        <p:spPr>
          <a:xfrm>
            <a:off x="330271" y="5789336"/>
            <a:ext cx="5579198" cy="740845"/>
          </a:xfrm>
        </p:spPr>
        <p:txBody>
          <a:bodyPr anchor="b"/>
          <a:lstStyle>
            <a:lvl1pPr>
              <a:defRPr sz="2200" b="1">
                <a:solidFill>
                  <a:schemeClr val="bg1"/>
                </a:solidFill>
                <a:latin typeface="+mj-lt"/>
                <a:ea typeface="Inter Medium" panose="02000503000000020004" pitchFamily="2" charset="0"/>
              </a:defRPr>
            </a:lvl1pPr>
            <a:lvl2pPr>
              <a:defRPr sz="2200">
                <a:solidFill>
                  <a:schemeClr val="bg1"/>
                </a:solidFill>
              </a:defRPr>
            </a:lvl2pPr>
            <a:lvl3pPr>
              <a:defRPr sz="2200">
                <a:solidFill>
                  <a:schemeClr val="bg1"/>
                </a:solidFill>
                <a:latin typeface="Inter Medium" panose="02000503000000020004" pitchFamily="2" charset="0"/>
                <a:ea typeface="Inter Medium" panose="02000503000000020004" pitchFamily="2" charset="0"/>
              </a:defRPr>
            </a:lvl3pPr>
            <a:lvl4pPr>
              <a:defRPr sz="2200">
                <a:solidFill>
                  <a:schemeClr val="bg1"/>
                </a:solidFill>
                <a:latin typeface="Inter Medium" panose="02000503000000020004" pitchFamily="2" charset="0"/>
                <a:ea typeface="Inter Medium" panose="02000503000000020004" pitchFamily="2" charset="0"/>
              </a:defRPr>
            </a:lvl4pPr>
            <a:lvl5pPr>
              <a:defRPr sz="2200">
                <a:solidFill>
                  <a:schemeClr val="bg1"/>
                </a:solidFill>
                <a:latin typeface="Inter Medium" panose="02000503000000020004" pitchFamily="2" charset="0"/>
                <a:ea typeface="Inter Medium" panose="02000503000000020004" pitchFamily="2" charset="0"/>
              </a:defRPr>
            </a:lvl5pPr>
          </a:lstStyle>
          <a:p>
            <a:pPr lvl="0"/>
            <a:r>
              <a:rPr lang="en-US"/>
              <a:t>Click to edit Master text styles</a:t>
            </a:r>
          </a:p>
        </p:txBody>
      </p:sp>
    </p:spTree>
    <p:extLst>
      <p:ext uri="{BB962C8B-B14F-4D97-AF65-F5344CB8AC3E}">
        <p14:creationId xmlns:p14="http://schemas.microsoft.com/office/powerpoint/2010/main" val="40799991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nd Slide Smoke">
    <p:bg>
      <p:bgPr>
        <a:solidFill>
          <a:schemeClr val="bg2"/>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6585482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Slide Khaki">
    <p:bg>
      <p:bgPr>
        <a:solidFill>
          <a:srgbClr val="FBF7DC"/>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116966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accent1"/>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8F1E4B3C-5470-00F2-B8CB-BB4906CF439D}"/>
              </a:ext>
            </a:extLst>
          </p:cNvPr>
          <p:cNvGrpSpPr>
            <a:grpSpLocks noChangeAspect="1"/>
          </p:cNvGrpSpPr>
          <p:nvPr userDrawn="1"/>
        </p:nvGrpSpPr>
        <p:grpSpPr bwMode="auto">
          <a:xfrm>
            <a:off x="330271" y="327819"/>
            <a:ext cx="11536292" cy="1272297"/>
            <a:chOff x="0" y="3473"/>
            <a:chExt cx="15360" cy="1694"/>
          </a:xfrm>
        </p:grpSpPr>
        <p:sp>
          <p:nvSpPr>
            <p:cNvPr id="3" name="Freeform 5">
              <a:extLst>
                <a:ext uri="{FF2B5EF4-FFF2-40B4-BE49-F238E27FC236}">
                  <a16:creationId xmlns:a16="http://schemas.microsoft.com/office/drawing/2014/main" id="{7D7A316D-6FA6-8EBE-A7B4-43071E70A86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11C06CEA-028D-9197-2DEF-67878595AE6C}"/>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DEA93E8D-A827-0EF8-FC25-4EDF7B194E8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F359F29-A6DD-FD4C-F807-701DEA41EDF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2468BF6B-AEBB-4CAA-244D-9EBE80B9A1DB}"/>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CC60AC05-547F-FA65-604E-4ED4912EA9E4}"/>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7632E58E-1400-1E6E-BB60-7A9B794F41F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4D65D159-581D-F29B-BBD4-C1C5BACCEEF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42501059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nd Slide Image">
    <p:bg>
      <p:bgPr>
        <a:solidFill>
          <a:schemeClr val="bg1">
            <a:lumMod val="85000"/>
          </a:schemeClr>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A87AD45-2D2F-D96C-947C-BAE35BFEBEE3}"/>
              </a:ext>
            </a:extLst>
          </p:cNvPr>
          <p:cNvGrpSpPr>
            <a:grpSpLocks noChangeAspect="1"/>
          </p:cNvGrpSpPr>
          <p:nvPr userDrawn="1"/>
        </p:nvGrpSpPr>
        <p:grpSpPr bwMode="auto">
          <a:xfrm>
            <a:off x="330271" y="327819"/>
            <a:ext cx="11536292" cy="1272297"/>
            <a:chOff x="0" y="3473"/>
            <a:chExt cx="15360" cy="1694"/>
          </a:xfrm>
        </p:grpSpPr>
        <p:sp>
          <p:nvSpPr>
            <p:cNvPr id="3" name="Freeform 5">
              <a:extLst>
                <a:ext uri="{FF2B5EF4-FFF2-40B4-BE49-F238E27FC236}">
                  <a16:creationId xmlns:a16="http://schemas.microsoft.com/office/drawing/2014/main" id="{31EDC35F-4F2D-B2A7-1ECD-0CF19D1AD285}"/>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97F4776F-4E5E-13DF-F11A-A6808FFFC980}"/>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BA993AE1-6A24-5C17-7FE2-A16589D9C4A6}"/>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A87F8EF-CDAD-15A2-A361-88921E1CAF7E}"/>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E90186DB-2300-A8AA-8FAD-2C609649A61A}"/>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31922286-E237-1114-3A54-E1731611D66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1B4DA78C-0EF6-B05D-F2D2-EFEDA343E39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A00F92FE-6EB2-0D0E-BFC9-559AD1E7A4E7}"/>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2161258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1725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sp>
        <p:nvSpPr>
          <p:cNvPr id="18" name="Text Placeholder 17">
            <a:extLst>
              <a:ext uri="{FF2B5EF4-FFF2-40B4-BE49-F238E27FC236}">
                <a16:creationId xmlns:a16="http://schemas.microsoft.com/office/drawing/2014/main" id="{C1B026B9-3E51-5733-811C-2FA3BC73B238}"/>
              </a:ext>
            </a:extLst>
          </p:cNvPr>
          <p:cNvSpPr>
            <a:spLocks noGrp="1"/>
          </p:cNvSpPr>
          <p:nvPr>
            <p:ph type="body" sz="quarter" idx="10"/>
          </p:nvPr>
        </p:nvSpPr>
        <p:spPr>
          <a:xfrm>
            <a:off x="330271" y="5790130"/>
            <a:ext cx="5606484" cy="740845"/>
          </a:xfrm>
        </p:spPr>
        <p:txBody>
          <a:bodyPr anchor="b"/>
          <a:lstStyle>
            <a:lvl1pPr>
              <a:defRPr b="1">
                <a:solidFill>
                  <a:schemeClr val="accent1"/>
                </a:solidFill>
                <a:latin typeface="+mj-lt"/>
                <a:ea typeface="Inter Medium" panose="02000503000000020004" pitchFamily="2" charset="0"/>
              </a:defRPr>
            </a:lvl1pPr>
            <a:lvl2pPr>
              <a:defRPr>
                <a:solidFill>
                  <a:schemeClr val="accent1"/>
                </a:solidFill>
              </a:defRPr>
            </a:lvl2pPr>
            <a:lvl3pPr>
              <a:defRPr>
                <a:solidFill>
                  <a:schemeClr val="accent1"/>
                </a:solidFill>
                <a:latin typeface="Inter Medium" panose="02000503000000020004" pitchFamily="2" charset="0"/>
                <a:ea typeface="Inter Medium" panose="02000503000000020004" pitchFamily="2" charset="0"/>
              </a:defRPr>
            </a:lvl3pPr>
            <a:lvl4pPr>
              <a:defRPr>
                <a:solidFill>
                  <a:schemeClr val="accent1"/>
                </a:solidFill>
                <a:latin typeface="Inter Medium" panose="02000503000000020004" pitchFamily="2" charset="0"/>
                <a:ea typeface="Inter Medium" panose="02000503000000020004" pitchFamily="2" charset="0"/>
              </a:defRPr>
            </a:lvl4pPr>
            <a:lvl5pPr>
              <a:defRPr>
                <a:solidFill>
                  <a:schemeClr val="accent1"/>
                </a:solidFill>
                <a:latin typeface="Inter Medium" panose="02000503000000020004" pitchFamily="2" charset="0"/>
                <a:ea typeface="Inter Medium" panose="02000503000000020004" pitchFamily="2" charset="0"/>
              </a:defRPr>
            </a:lvl5pPr>
          </a:lstStyle>
          <a:p>
            <a:pPr lvl="0"/>
            <a:r>
              <a:rPr lang="en-US"/>
              <a:t>Click to edit Master text styles</a:t>
            </a:r>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7618191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 Slide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1725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sp>
        <p:nvSpPr>
          <p:cNvPr id="18" name="Text Placeholder 17">
            <a:extLst>
              <a:ext uri="{FF2B5EF4-FFF2-40B4-BE49-F238E27FC236}">
                <a16:creationId xmlns:a16="http://schemas.microsoft.com/office/drawing/2014/main" id="{C1B026B9-3E51-5733-811C-2FA3BC73B238}"/>
              </a:ext>
            </a:extLst>
          </p:cNvPr>
          <p:cNvSpPr>
            <a:spLocks noGrp="1"/>
          </p:cNvSpPr>
          <p:nvPr>
            <p:ph type="body" sz="quarter" idx="10"/>
          </p:nvPr>
        </p:nvSpPr>
        <p:spPr>
          <a:xfrm>
            <a:off x="330271" y="5790130"/>
            <a:ext cx="5606484" cy="740845"/>
          </a:xfrm>
        </p:spPr>
        <p:txBody>
          <a:bodyPr anchor="b"/>
          <a:lstStyle>
            <a:lvl1pPr>
              <a:defRPr b="1">
                <a:solidFill>
                  <a:schemeClr val="accent1"/>
                </a:solidFill>
                <a:latin typeface="+mj-lt"/>
                <a:ea typeface="Inter Medium" panose="02000503000000020004" pitchFamily="2" charset="0"/>
              </a:defRPr>
            </a:lvl1pPr>
            <a:lvl2pPr>
              <a:defRPr>
                <a:solidFill>
                  <a:schemeClr val="accent1"/>
                </a:solidFill>
              </a:defRPr>
            </a:lvl2pPr>
            <a:lvl3pPr>
              <a:defRPr>
                <a:solidFill>
                  <a:schemeClr val="accent1"/>
                </a:solidFill>
                <a:latin typeface="Inter Medium" panose="02000503000000020004" pitchFamily="2" charset="0"/>
                <a:ea typeface="Inter Medium" panose="02000503000000020004" pitchFamily="2" charset="0"/>
              </a:defRPr>
            </a:lvl3pPr>
            <a:lvl4pPr>
              <a:defRPr>
                <a:solidFill>
                  <a:schemeClr val="accent1"/>
                </a:solidFill>
                <a:latin typeface="Inter Medium" panose="02000503000000020004" pitchFamily="2" charset="0"/>
                <a:ea typeface="Inter Medium" panose="02000503000000020004" pitchFamily="2" charset="0"/>
              </a:defRPr>
            </a:lvl4pPr>
            <a:lvl5pPr>
              <a:defRPr>
                <a:solidFill>
                  <a:schemeClr val="accent1"/>
                </a:solidFill>
                <a:latin typeface="Inter Medium" panose="02000503000000020004" pitchFamily="2" charset="0"/>
                <a:ea typeface="Inter Medium" panose="02000503000000020004" pitchFamily="2" charset="0"/>
              </a:defRPr>
            </a:lvl5pPr>
          </a:lstStyle>
          <a:p>
            <a:pPr lvl="0"/>
            <a:r>
              <a:rPr lang="en-US"/>
              <a:t>Click to edit Master text styles</a:t>
            </a:r>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4081845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 Slide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1725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sp>
        <p:nvSpPr>
          <p:cNvPr id="18" name="Text Placeholder 17">
            <a:extLst>
              <a:ext uri="{FF2B5EF4-FFF2-40B4-BE49-F238E27FC236}">
                <a16:creationId xmlns:a16="http://schemas.microsoft.com/office/drawing/2014/main" id="{C1B026B9-3E51-5733-811C-2FA3BC73B238}"/>
              </a:ext>
            </a:extLst>
          </p:cNvPr>
          <p:cNvSpPr>
            <a:spLocks noGrp="1"/>
          </p:cNvSpPr>
          <p:nvPr>
            <p:ph type="body" sz="quarter" idx="10"/>
          </p:nvPr>
        </p:nvSpPr>
        <p:spPr>
          <a:xfrm>
            <a:off x="330271" y="5790130"/>
            <a:ext cx="5606484" cy="740845"/>
          </a:xfrm>
        </p:spPr>
        <p:txBody>
          <a:bodyPr anchor="b"/>
          <a:lstStyle>
            <a:lvl1pPr>
              <a:defRPr b="1">
                <a:solidFill>
                  <a:schemeClr val="accent1"/>
                </a:solidFill>
                <a:latin typeface="+mj-lt"/>
                <a:ea typeface="Inter Medium" panose="02000503000000020004" pitchFamily="2" charset="0"/>
              </a:defRPr>
            </a:lvl1pPr>
            <a:lvl2pPr>
              <a:defRPr>
                <a:solidFill>
                  <a:schemeClr val="accent1"/>
                </a:solidFill>
              </a:defRPr>
            </a:lvl2pPr>
            <a:lvl3pPr>
              <a:defRPr>
                <a:solidFill>
                  <a:schemeClr val="accent1"/>
                </a:solidFill>
                <a:latin typeface="Inter Medium" panose="02000503000000020004" pitchFamily="2" charset="0"/>
                <a:ea typeface="Inter Medium" panose="02000503000000020004" pitchFamily="2" charset="0"/>
              </a:defRPr>
            </a:lvl3pPr>
            <a:lvl4pPr>
              <a:defRPr>
                <a:solidFill>
                  <a:schemeClr val="accent1"/>
                </a:solidFill>
                <a:latin typeface="Inter Medium" panose="02000503000000020004" pitchFamily="2" charset="0"/>
                <a:ea typeface="Inter Medium" panose="02000503000000020004" pitchFamily="2" charset="0"/>
              </a:defRPr>
            </a:lvl4pPr>
            <a:lvl5pPr>
              <a:defRPr>
                <a:solidFill>
                  <a:schemeClr val="accent1"/>
                </a:solidFill>
                <a:latin typeface="Inter Medium" panose="02000503000000020004" pitchFamily="2" charset="0"/>
                <a:ea typeface="Inter Medium" panose="02000503000000020004" pitchFamily="2" charset="0"/>
              </a:defRPr>
            </a:lvl5pPr>
          </a:lstStyle>
          <a:p>
            <a:pPr lvl="0"/>
            <a:r>
              <a:rPr lang="en-US"/>
              <a:t>Click to edit Master text styles</a:t>
            </a:r>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5951700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17251" y="3338719"/>
            <a:ext cx="9144000" cy="1828406"/>
          </a:xfrm>
        </p:spPr>
        <p:txBody>
          <a:bodyPr anchor="t"/>
          <a:lstStyle>
            <a:lvl1pPr algn="l">
              <a:defRPr sz="6400">
                <a:solidFill>
                  <a:schemeClr val="bg1"/>
                </a:solidFill>
              </a:defRPr>
            </a:lvl1pPr>
          </a:lstStyle>
          <a:p>
            <a:r>
              <a:rPr lang="en-US"/>
              <a:t>Click to edit Master title style</a:t>
            </a:r>
            <a:endParaRPr lang="en-GB" dirty="0"/>
          </a:p>
        </p:txBody>
      </p:sp>
      <p:sp>
        <p:nvSpPr>
          <p:cNvPr id="18" name="Text Placeholder 17">
            <a:extLst>
              <a:ext uri="{FF2B5EF4-FFF2-40B4-BE49-F238E27FC236}">
                <a16:creationId xmlns:a16="http://schemas.microsoft.com/office/drawing/2014/main" id="{C1B026B9-3E51-5733-811C-2FA3BC73B238}"/>
              </a:ext>
            </a:extLst>
          </p:cNvPr>
          <p:cNvSpPr>
            <a:spLocks noGrp="1"/>
          </p:cNvSpPr>
          <p:nvPr>
            <p:ph type="body" sz="quarter" idx="10"/>
          </p:nvPr>
        </p:nvSpPr>
        <p:spPr>
          <a:xfrm>
            <a:off x="330271" y="5878288"/>
            <a:ext cx="5606484" cy="652688"/>
          </a:xfrm>
        </p:spPr>
        <p:txBody>
          <a:bodyPr anchor="b"/>
          <a:lstStyle>
            <a:lvl1pPr>
              <a:defRPr b="1">
                <a:solidFill>
                  <a:schemeClr val="bg1"/>
                </a:solidFill>
                <a:latin typeface="+mj-lt"/>
                <a:ea typeface="Inter Medium" panose="02000503000000020004" pitchFamily="2" charset="0"/>
              </a:defRPr>
            </a:lvl1pPr>
            <a:lvl2pPr>
              <a:defRPr>
                <a:solidFill>
                  <a:schemeClr val="bg1"/>
                </a:solidFill>
              </a:defRPr>
            </a:lvl2pPr>
            <a:lvl3pPr>
              <a:defRPr>
                <a:solidFill>
                  <a:schemeClr val="bg1"/>
                </a:solidFill>
                <a:latin typeface="Inter Medium" panose="02000503000000020004" pitchFamily="2" charset="0"/>
                <a:ea typeface="Inter Medium" panose="02000503000000020004" pitchFamily="2" charset="0"/>
              </a:defRPr>
            </a:lvl3pPr>
            <a:lvl4pPr>
              <a:defRPr>
                <a:solidFill>
                  <a:schemeClr val="bg1"/>
                </a:solidFill>
                <a:latin typeface="Inter Medium" panose="02000503000000020004" pitchFamily="2" charset="0"/>
                <a:ea typeface="Inter Medium" panose="02000503000000020004" pitchFamily="2" charset="0"/>
              </a:defRPr>
            </a:lvl4pPr>
            <a:lvl5pPr>
              <a:defRPr>
                <a:solidFill>
                  <a:schemeClr val="bg1"/>
                </a:solidFill>
                <a:latin typeface="Inter Medium" panose="02000503000000020004" pitchFamily="2" charset="0"/>
                <a:ea typeface="Inter Medium" panose="02000503000000020004" pitchFamily="2" charset="0"/>
              </a:defRPr>
            </a:lvl5pPr>
          </a:lstStyle>
          <a:p>
            <a:pPr lvl="0"/>
            <a:r>
              <a:rPr lang="en-US"/>
              <a:t>Click to edit Master text styles</a:t>
            </a:r>
          </a:p>
        </p:txBody>
      </p:sp>
      <p:grpSp>
        <p:nvGrpSpPr>
          <p:cNvPr id="3" name="Group 4">
            <a:extLst>
              <a:ext uri="{FF2B5EF4-FFF2-40B4-BE49-F238E27FC236}">
                <a16:creationId xmlns:a16="http://schemas.microsoft.com/office/drawing/2014/main" id="{49CC1682-CCAA-5EE1-585E-F7C4434F1C5E}"/>
              </a:ext>
            </a:extLst>
          </p:cNvPr>
          <p:cNvGrpSpPr>
            <a:grpSpLocks noChangeAspect="1"/>
          </p:cNvGrpSpPr>
          <p:nvPr userDrawn="1"/>
        </p:nvGrpSpPr>
        <p:grpSpPr bwMode="auto">
          <a:xfrm>
            <a:off x="330271" y="327819"/>
            <a:ext cx="3972600" cy="438124"/>
            <a:chOff x="0" y="3473"/>
            <a:chExt cx="15360" cy="1694"/>
          </a:xfrm>
        </p:grpSpPr>
        <p:sp>
          <p:nvSpPr>
            <p:cNvPr id="4" name="Freeform 5">
              <a:extLst>
                <a:ext uri="{FF2B5EF4-FFF2-40B4-BE49-F238E27FC236}">
                  <a16:creationId xmlns:a16="http://schemas.microsoft.com/office/drawing/2014/main" id="{770403FB-3386-A0FE-3E9D-A2925EF0E8F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C2CDC1DE-179E-04D4-B493-BF069DE85D67}"/>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B9A68412-C85B-6332-8B98-2635795BBA0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D9ECB875-34C4-65FF-6CDA-1356F6BC767F}"/>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D3B5B848-7A8D-931B-DFC2-C5B37B8DB6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361AABDF-9542-DBC6-6388-ABE2035BE7B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57C10C3-A39D-D1F6-3C50-91EC9A5E76EF}"/>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E4DD9B4A-92B0-0B9A-755B-A13B032A85A5}"/>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0009268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fld id="{0B06602B-2916-4C35-9D0D-483E37EB8976}" type="datetime1">
              <a:rPr lang="en-GB" smtClean="0"/>
              <a:t>24/03/2025</a:t>
            </a:fld>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7118182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fld id="{0B06602B-2916-4C35-9D0D-483E37EB8976}" type="datetime1">
              <a:rPr lang="en-GB" smtClean="0"/>
              <a:t>24/03/2025</a:t>
            </a:fld>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4370150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fld id="{839FDF4B-0149-428E-AAA5-988A16763658}" type="datetime1">
              <a:rPr lang="en-GB" smtClean="0"/>
              <a:t>24/03/2025</a:t>
            </a:fld>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0848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fld id="{0B06602B-2916-4C35-9D0D-483E37EB8976}" type="datetime1">
              <a:rPr lang="en-GB" smtClean="0"/>
              <a:t>24/03/2025</a:t>
            </a:fld>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589098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fld id="{FE8F06ED-FDEE-41FF-963C-01A1F85409E8}" type="datetime1">
              <a:rPr lang="en-GB" smtClean="0"/>
              <a:t>24/03/2025</a:t>
            </a:fld>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Edit this text via Insert &gt; Header and Footer</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19644649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Smoke">
    <p:bg>
      <p:bgPr>
        <a:solidFill>
          <a:schemeClr val="bg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fld id="{FE8F06ED-FDEE-41FF-963C-01A1F85409E8}" type="datetime1">
              <a:rPr lang="en-GB" smtClean="0"/>
              <a:t>24/03/2025</a:t>
            </a:fld>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Edit this text via Insert &gt; Header and Footer</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37571682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Khaki">
    <p:bg>
      <p:bgPr>
        <a:solidFill>
          <a:srgbClr val="FBF7D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fld id="{FE8F06ED-FDEE-41FF-963C-01A1F85409E8}" type="datetime1">
              <a:rPr lang="en-GB" smtClean="0"/>
              <a:t>24/03/2025</a:t>
            </a:fld>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Edit this text via Insert &gt; Header and Footer</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41881129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fld id="{839FDF4B-0149-428E-AAA5-988A16763658}" type="datetime1">
              <a:rPr lang="en-GB" smtClean="0"/>
              <a:t>24/03/2025</a:t>
            </a:fld>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12202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fld id="{839FDF4B-0149-428E-AAA5-988A16763658}" type="datetime1">
              <a:rPr lang="en-GB" smtClean="0"/>
              <a:t>24/03/2025</a:t>
            </a:fld>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48320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238870"/>
            <a:ext cx="5163243" cy="3190130"/>
          </a:xfrm>
        </p:spPr>
        <p:txBody>
          <a:bodyPr/>
          <a:lstStyle>
            <a:lvl1pPr>
              <a:defRPr sz="64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lvl1pPr>
              <a:defRPr>
                <a:solidFill>
                  <a:schemeClr val="bg1"/>
                </a:solidFill>
              </a:defRPr>
            </a:lvl1pPr>
          </a:lstStyle>
          <a:p>
            <a:fld id="{5BC1F6A7-374C-4280-8BF8-E271DB34471F}" type="datetime1">
              <a:rPr lang="en-GB" smtClean="0"/>
              <a:t>24/03/2025</a:t>
            </a:fld>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lvl1pPr>
              <a:defRPr>
                <a:solidFill>
                  <a:schemeClr val="bg1"/>
                </a:solidFill>
              </a:defRPr>
            </a:lvl1p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819"/>
            <a:ext cx="5777508" cy="31011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F9C35426-417C-E41E-5A03-5974D3C79A08}"/>
              </a:ext>
            </a:extLst>
          </p:cNvPr>
          <p:cNvSpPr txBox="1"/>
          <p:nvPr userDrawn="1"/>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Tree>
    <p:extLst>
      <p:ext uri="{BB962C8B-B14F-4D97-AF65-F5344CB8AC3E}">
        <p14:creationId xmlns:p14="http://schemas.microsoft.com/office/powerpoint/2010/main" val="7516182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0F4440-CEDC-0D92-E0D5-5C1E3B59B1DA}"/>
              </a:ext>
            </a:extLst>
          </p:cNvPr>
          <p:cNvSpPr>
            <a:spLocks noGrp="1"/>
          </p:cNvSpPr>
          <p:nvPr>
            <p:ph type="title"/>
          </p:nvPr>
        </p:nvSpPr>
        <p:spPr>
          <a:xfrm>
            <a:off x="325800" y="252000"/>
            <a:ext cx="11540763" cy="378044"/>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BCA021F-8558-9528-DA3D-486CCDBEB58F}"/>
              </a:ext>
            </a:extLst>
          </p:cNvPr>
          <p:cNvSpPr>
            <a:spLocks noGrp="1"/>
          </p:cNvSpPr>
          <p:nvPr>
            <p:ph type="body" idx="1"/>
          </p:nvPr>
        </p:nvSpPr>
        <p:spPr>
          <a:xfrm>
            <a:off x="326232" y="1394619"/>
            <a:ext cx="11541025" cy="48664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1CD1A8F0-AC4B-E4A0-94D0-99C4BFD973A7}"/>
              </a:ext>
            </a:extLst>
          </p:cNvPr>
          <p:cNvSpPr>
            <a:spLocks noGrp="1"/>
          </p:cNvSpPr>
          <p:nvPr>
            <p:ph type="dt" sz="half" idx="2"/>
          </p:nvPr>
        </p:nvSpPr>
        <p:spPr>
          <a:xfrm>
            <a:off x="10641349" y="6393702"/>
            <a:ext cx="1233647" cy="137270"/>
          </a:xfrm>
          <a:prstGeom prst="rect">
            <a:avLst/>
          </a:prstGeom>
        </p:spPr>
        <p:txBody>
          <a:bodyPr vert="horz" lIns="0" tIns="0" rIns="0" bIns="0" rtlCol="0" anchor="b">
            <a:noAutofit/>
          </a:bodyPr>
          <a:lstStyle>
            <a:lvl1pPr algn="r">
              <a:defRPr sz="850">
                <a:solidFill>
                  <a:schemeClr val="accent1"/>
                </a:solidFill>
              </a:defRPr>
            </a:lvl1pPr>
          </a:lstStyle>
          <a:p>
            <a:fld id="{3DFEA115-3A6C-4C37-A1B0-9FEFABB23AD1}" type="datetime1">
              <a:rPr lang="en-GB" smtClean="0"/>
              <a:t>24/03/2025</a:t>
            </a:fld>
            <a:endParaRPr lang="en-GB"/>
          </a:p>
        </p:txBody>
      </p:sp>
      <p:sp>
        <p:nvSpPr>
          <p:cNvPr id="5" name="Footer Placeholder 4">
            <a:extLst>
              <a:ext uri="{FF2B5EF4-FFF2-40B4-BE49-F238E27FC236}">
                <a16:creationId xmlns:a16="http://schemas.microsoft.com/office/drawing/2014/main" id="{5EC0FC7A-298A-77A0-6596-56B0B3FD8C37}"/>
              </a:ext>
            </a:extLst>
          </p:cNvPr>
          <p:cNvSpPr>
            <a:spLocks noGrp="1"/>
          </p:cNvSpPr>
          <p:nvPr>
            <p:ph type="ftr" sz="quarter" idx="3"/>
          </p:nvPr>
        </p:nvSpPr>
        <p:spPr>
          <a:xfrm>
            <a:off x="1965261" y="6393702"/>
            <a:ext cx="3423452" cy="137272"/>
          </a:xfrm>
          <a:prstGeom prst="rect">
            <a:avLst/>
          </a:prstGeom>
        </p:spPr>
        <p:txBody>
          <a:bodyPr vert="horz" lIns="0" tIns="0" rIns="0" bIns="0" rtlCol="0" anchor="b">
            <a:noAutofit/>
          </a:bodyPr>
          <a:lstStyle>
            <a:lvl1pPr algn="l">
              <a:defRPr sz="850">
                <a:solidFill>
                  <a:schemeClr val="accent1"/>
                </a:solidFill>
              </a:defRPr>
            </a:lvl1pPr>
          </a:lstStyle>
          <a:p>
            <a:r>
              <a:rPr lang="en-GB"/>
              <a:t>Edit this text via Insert &gt; Header and Footer</a:t>
            </a:r>
            <a:endParaRPr lang="en-GB" dirty="0"/>
          </a:p>
        </p:txBody>
      </p:sp>
      <p:sp>
        <p:nvSpPr>
          <p:cNvPr id="6" name="Slide Number Placeholder 5">
            <a:extLst>
              <a:ext uri="{FF2B5EF4-FFF2-40B4-BE49-F238E27FC236}">
                <a16:creationId xmlns:a16="http://schemas.microsoft.com/office/drawing/2014/main" id="{B4517C40-7EB7-0CFD-6F6C-54AE57DE17D5}"/>
              </a:ext>
            </a:extLst>
          </p:cNvPr>
          <p:cNvSpPr>
            <a:spLocks noGrp="1"/>
          </p:cNvSpPr>
          <p:nvPr>
            <p:ph type="sldNum" sz="quarter" idx="4"/>
          </p:nvPr>
        </p:nvSpPr>
        <p:spPr>
          <a:xfrm>
            <a:off x="5936755" y="6393702"/>
            <a:ext cx="318491" cy="137272"/>
          </a:xfrm>
          <a:prstGeom prst="rect">
            <a:avLst/>
          </a:prstGeom>
        </p:spPr>
        <p:txBody>
          <a:bodyPr vert="horz" lIns="0" tIns="0" rIns="0" bIns="0" rtlCol="0" anchor="b">
            <a:noAutofit/>
          </a:bodyPr>
          <a:lstStyle>
            <a:lvl1pPr algn="ctr">
              <a:defRPr sz="850" b="1">
                <a:solidFill>
                  <a:schemeClr val="accent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D296CDD9-97E9-735B-8549-0F3AE3CCAC58}"/>
              </a:ext>
            </a:extLst>
          </p:cNvPr>
          <p:cNvSpPr txBox="1"/>
          <p:nvPr userDrawn="1"/>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accent1"/>
                </a:solidFill>
                <a:latin typeface="+mj-lt"/>
              </a:rPr>
              <a:t>Imperial College London</a:t>
            </a:r>
          </a:p>
        </p:txBody>
      </p:sp>
    </p:spTree>
    <p:extLst>
      <p:ext uri="{BB962C8B-B14F-4D97-AF65-F5344CB8AC3E}">
        <p14:creationId xmlns:p14="http://schemas.microsoft.com/office/powerpoint/2010/main" val="1145082161"/>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80" r:id="rId3"/>
    <p:sldLayoutId id="2147483649" r:id="rId4"/>
    <p:sldLayoutId id="2147483657" r:id="rId5"/>
    <p:sldLayoutId id="2147483658" r:id="rId6"/>
    <p:sldLayoutId id="2147483681" r:id="rId7"/>
    <p:sldLayoutId id="2147483682" r:id="rId8"/>
    <p:sldLayoutId id="2147483675" r:id="rId9"/>
    <p:sldLayoutId id="2147483650" r:id="rId10"/>
    <p:sldLayoutId id="2147483683" r:id="rId11"/>
    <p:sldLayoutId id="2147483684" r:id="rId12"/>
    <p:sldLayoutId id="2147483652" r:id="rId13"/>
    <p:sldLayoutId id="2147483685" r:id="rId14"/>
    <p:sldLayoutId id="2147483686" r:id="rId15"/>
    <p:sldLayoutId id="2147483659" r:id="rId16"/>
    <p:sldLayoutId id="2147483687" r:id="rId17"/>
    <p:sldLayoutId id="2147483688" r:id="rId18"/>
    <p:sldLayoutId id="2147483660" r:id="rId19"/>
    <p:sldLayoutId id="2147483689" r:id="rId20"/>
    <p:sldLayoutId id="2147483690" r:id="rId21"/>
    <p:sldLayoutId id="2147483677" r:id="rId22"/>
    <p:sldLayoutId id="2147483691" r:id="rId23"/>
    <p:sldLayoutId id="2147483692" r:id="rId24"/>
    <p:sldLayoutId id="2147483676" r:id="rId25"/>
    <p:sldLayoutId id="2147483667" r:id="rId26"/>
    <p:sldLayoutId id="2147483693" r:id="rId27"/>
    <p:sldLayoutId id="2147483694" r:id="rId28"/>
    <p:sldLayoutId id="2147483666" r:id="rId29"/>
    <p:sldLayoutId id="2147483661" r:id="rId30"/>
    <p:sldLayoutId id="2147483695" r:id="rId31"/>
    <p:sldLayoutId id="2147483696" r:id="rId32"/>
    <p:sldLayoutId id="2147483669" r:id="rId33"/>
    <p:sldLayoutId id="2147483697" r:id="rId34"/>
    <p:sldLayoutId id="2147483698" r:id="rId35"/>
    <p:sldLayoutId id="2147483678" r:id="rId36"/>
    <p:sldLayoutId id="2147483699" r:id="rId37"/>
    <p:sldLayoutId id="2147483700" r:id="rId38"/>
    <p:sldLayoutId id="2147483662" r:id="rId39"/>
    <p:sldLayoutId id="2147483701" r:id="rId40"/>
    <p:sldLayoutId id="2147483702" r:id="rId41"/>
    <p:sldLayoutId id="2147483663" r:id="rId42"/>
    <p:sldLayoutId id="2147483703" r:id="rId43"/>
    <p:sldLayoutId id="2147483704" r:id="rId44"/>
    <p:sldLayoutId id="2147483664" r:id="rId45"/>
    <p:sldLayoutId id="2147483705" r:id="rId46"/>
    <p:sldLayoutId id="2147483706" r:id="rId47"/>
    <p:sldLayoutId id="2147483665" r:id="rId48"/>
    <p:sldLayoutId id="2147483671" r:id="rId49"/>
    <p:sldLayoutId id="2147483707" r:id="rId50"/>
    <p:sldLayoutId id="2147483708" r:id="rId51"/>
    <p:sldLayoutId id="2147483670" r:id="rId52"/>
    <p:sldLayoutId id="2147483672" r:id="rId53"/>
    <p:sldLayoutId id="2147483674" r:id="rId54"/>
    <p:sldLayoutId id="2147483709" r:id="rId55"/>
    <p:sldLayoutId id="2147483710" r:id="rId56"/>
    <p:sldLayoutId id="2147483673" r:id="rId57"/>
    <p:sldLayoutId id="2147483654" r:id="rId58"/>
    <p:sldLayoutId id="2147483711" r:id="rId59"/>
    <p:sldLayoutId id="2147483712" r:id="rId60"/>
    <p:sldLayoutId id="2147483655" r:id="rId61"/>
    <p:sldLayoutId id="2147483713" r:id="rId62"/>
    <p:sldLayoutId id="2147483714" r:id="rId63"/>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p:txStyles>
    <p:titleStyle>
      <a:lvl1pPr algn="l" defTabSz="685765" rtl="0" eaLnBrk="1" latinLnBrk="0" hangingPunct="1">
        <a:lnSpc>
          <a:spcPct val="90000"/>
        </a:lnSpc>
        <a:spcBef>
          <a:spcPct val="0"/>
        </a:spcBef>
        <a:buNone/>
        <a:defRPr sz="2600" b="1" kern="1200">
          <a:solidFill>
            <a:schemeClr val="accent1"/>
          </a:solidFill>
          <a:latin typeface="+mj-lt"/>
          <a:ea typeface="+mj-ea"/>
          <a:cs typeface="+mj-cs"/>
        </a:defRPr>
      </a:lvl1pPr>
    </p:titleStyle>
    <p:body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685765" rtl="0" eaLnBrk="1" latinLnBrk="0" hangingPunct="1">
        <a:defRPr sz="1600" kern="1200">
          <a:solidFill>
            <a:schemeClr val="tx1"/>
          </a:solidFill>
          <a:latin typeface="+mn-lt"/>
          <a:ea typeface="+mn-ea"/>
          <a:cs typeface="+mn-cs"/>
        </a:defRPr>
      </a:lvl1pPr>
      <a:lvl2pPr marL="342882" algn="l" defTabSz="685765" rtl="0" eaLnBrk="1" latinLnBrk="0" hangingPunct="1">
        <a:defRPr sz="1600" kern="1200">
          <a:solidFill>
            <a:schemeClr val="tx1"/>
          </a:solidFill>
          <a:latin typeface="+mn-lt"/>
          <a:ea typeface="+mn-ea"/>
          <a:cs typeface="+mn-cs"/>
        </a:defRPr>
      </a:lvl2pPr>
      <a:lvl3pPr marL="685765" algn="l" defTabSz="685765" rtl="0" eaLnBrk="1" latinLnBrk="0" hangingPunct="1">
        <a:defRPr sz="1600" kern="1200">
          <a:solidFill>
            <a:schemeClr val="tx1"/>
          </a:solidFill>
          <a:latin typeface="+mn-lt"/>
          <a:ea typeface="+mn-ea"/>
          <a:cs typeface="+mn-cs"/>
        </a:defRPr>
      </a:lvl3pPr>
      <a:lvl4pPr marL="1028647" algn="l" defTabSz="685765" rtl="0" eaLnBrk="1" latinLnBrk="0" hangingPunct="1">
        <a:defRPr sz="1600" kern="1200">
          <a:solidFill>
            <a:schemeClr val="tx1"/>
          </a:solidFill>
          <a:latin typeface="+mn-lt"/>
          <a:ea typeface="+mn-ea"/>
          <a:cs typeface="+mn-cs"/>
        </a:defRPr>
      </a:lvl4pPr>
      <a:lvl5pPr marL="1371530" algn="l" defTabSz="685765" rtl="0" eaLnBrk="1" latinLnBrk="0" hangingPunct="1">
        <a:defRPr sz="1600" kern="1200">
          <a:solidFill>
            <a:schemeClr val="tx1"/>
          </a:solidFill>
          <a:latin typeface="+mn-lt"/>
          <a:ea typeface="+mn-ea"/>
          <a:cs typeface="+mn-cs"/>
        </a:defRPr>
      </a:lvl5pPr>
      <a:lvl6pPr marL="1714412" algn="l" defTabSz="685765" rtl="0" eaLnBrk="1" latinLnBrk="0" hangingPunct="1">
        <a:defRPr sz="1600" kern="1200">
          <a:solidFill>
            <a:schemeClr val="tx1"/>
          </a:solidFill>
          <a:latin typeface="+mn-lt"/>
          <a:ea typeface="+mn-ea"/>
          <a:cs typeface="+mn-cs"/>
        </a:defRPr>
      </a:lvl6pPr>
      <a:lvl7pPr marL="2057295" algn="l" defTabSz="685765" rtl="0" eaLnBrk="1" latinLnBrk="0" hangingPunct="1">
        <a:defRPr sz="1600" kern="1200">
          <a:solidFill>
            <a:schemeClr val="tx1"/>
          </a:solidFill>
          <a:latin typeface="+mn-lt"/>
          <a:ea typeface="+mn-ea"/>
          <a:cs typeface="+mn-cs"/>
        </a:defRPr>
      </a:lvl7pPr>
      <a:lvl8pPr marL="2400177" algn="l" defTabSz="685765" rtl="0" eaLnBrk="1" latinLnBrk="0" hangingPunct="1">
        <a:defRPr sz="1600" kern="1200">
          <a:solidFill>
            <a:schemeClr val="tx1"/>
          </a:solidFill>
          <a:latin typeface="+mn-lt"/>
          <a:ea typeface="+mn-ea"/>
          <a:cs typeface="+mn-cs"/>
        </a:defRPr>
      </a:lvl8pPr>
      <a:lvl9pPr marL="2743060" algn="l" defTabSz="685765"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06" userDrawn="1">
          <p15:clr>
            <a:srgbClr val="F26B43"/>
          </p15:clr>
        </p15:guide>
        <p15:guide id="4" pos="7475" userDrawn="1">
          <p15:clr>
            <a:srgbClr val="F26B43"/>
          </p15:clr>
        </p15:guide>
        <p15:guide id="5" orient="horz" pos="207" userDrawn="1">
          <p15:clr>
            <a:srgbClr val="F26B43"/>
          </p15:clr>
        </p15:guide>
        <p15:guide id="6" orient="horz" pos="4114" userDrawn="1">
          <p15:clr>
            <a:srgbClr val="F26B43"/>
          </p15:clr>
        </p15:guide>
        <p15:guide id="7" orient="horz" pos="3944" userDrawn="1">
          <p15:clr>
            <a:srgbClr val="F26B43"/>
          </p15:clr>
        </p15:guide>
        <p15:guide id="8" orient="horz" pos="879" userDrawn="1">
          <p15:clr>
            <a:srgbClr val="F26B43"/>
          </p15:clr>
        </p15:guide>
        <p15:guide id="9" pos="3723" userDrawn="1">
          <p15:clr>
            <a:srgbClr val="F26B43"/>
          </p15:clr>
        </p15:guide>
        <p15:guide id="10" pos="395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4E_DEC505A.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global.noharm.org/focus/climate/health-care-climate-footprint-report" TargetMode="External"/><Relationship Id="rId2" Type="http://schemas.openxmlformats.org/officeDocument/2006/relationships/image" Target="../media/image1.png"/><Relationship Id="rId1" Type="http://schemas.openxmlformats.org/officeDocument/2006/relationships/slideLayout" Target="../slideLayouts/slideLayout14.xml"/><Relationship Id="rId5" Type="http://schemas.openxmlformats.org/officeDocument/2006/relationships/hyperlink" Target="https://www.england.nhs.uk/greenernhs/wp-content/uploads/sites/51/2020/10/delivering-a-net-zero-national-health-service.pdf" TargetMode="External"/><Relationship Id="rId4" Type="http://schemas.openxmlformats.org/officeDocument/2006/relationships/hyperlink" Target="https://www.imperial.nhs.uk/about-us/our-strategy/green-plan" TargetMode="External"/></Relationships>
</file>

<file path=ppt/slides/_rels/slide3.xml.rels><?xml version="1.0" encoding="UTF-8" standalone="yes"?>
<Relationships xmlns="http://schemas.openxmlformats.org/package/2006/relationships"><Relationship Id="rId3" Type="http://schemas.microsoft.com/office/2018/10/relationships/comments" Target="../comments/modernComment_13C_15F7956C.xml"/><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www.gmc-uk.org/-/media/documents/good-medical-practice-2024---english-102607294.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s://www.england.nhs.uk/long-read/national-medicines-optimisation-opportunities-2023-24/#11-optimising-inhaler-use-to-improve-respiratory-outcomes-and-reduce-carbon-emissions" TargetMode="External"/><Relationship Id="rId1" Type="http://schemas.openxmlformats.org/officeDocument/2006/relationships/slideLayout" Target="../slideLayouts/slideLayout1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1.png"/><Relationship Id="rId7" Type="http://schemas.openxmlformats.org/officeDocument/2006/relationships/diagramLayout" Target="../diagrams/layout1.xml"/><Relationship Id="rId2" Type="http://schemas.openxmlformats.org/officeDocument/2006/relationships/image" Target="../media/image10.png"/><Relationship Id="rId1" Type="http://schemas.openxmlformats.org/officeDocument/2006/relationships/slideLayout" Target="../slideLayouts/slideLayout61.xml"/><Relationship Id="rId6" Type="http://schemas.openxmlformats.org/officeDocument/2006/relationships/diagramData" Target="../diagrams/data1.xml"/><Relationship Id="rId5" Type="http://schemas.openxmlformats.org/officeDocument/2006/relationships/image" Target="../media/image13.png"/><Relationship Id="rId10" Type="http://schemas.microsoft.com/office/2007/relationships/diagramDrawing" Target="../diagrams/drawing1.xml"/><Relationship Id="rId4" Type="http://schemas.openxmlformats.org/officeDocument/2006/relationships/image" Target="../media/image12.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F3397-B834-211F-9027-4528EF2E0F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367B60-135B-D18F-BE1B-2535BE96FF50}"/>
              </a:ext>
            </a:extLst>
          </p:cNvPr>
          <p:cNvSpPr>
            <a:spLocks noGrp="1"/>
          </p:cNvSpPr>
          <p:nvPr>
            <p:ph type="ctrTitle"/>
          </p:nvPr>
        </p:nvSpPr>
        <p:spPr>
          <a:xfrm>
            <a:off x="317251" y="2417400"/>
            <a:ext cx="11184938" cy="1847942"/>
          </a:xfrm>
        </p:spPr>
        <p:txBody>
          <a:bodyPr/>
          <a:lstStyle/>
          <a:p>
            <a:pPr algn="ctr"/>
            <a:r>
              <a:rPr lang="en-GB" sz="4400" dirty="0"/>
              <a:t>Undergraduate Medical Students’ Views on Sustainable Healthcare:                     Balancing Environmental Impact, Patient Safety &amp; Autonomy</a:t>
            </a:r>
          </a:p>
        </p:txBody>
      </p:sp>
      <p:sp>
        <p:nvSpPr>
          <p:cNvPr id="6" name="Text Placeholder 5">
            <a:extLst>
              <a:ext uri="{FF2B5EF4-FFF2-40B4-BE49-F238E27FC236}">
                <a16:creationId xmlns:a16="http://schemas.microsoft.com/office/drawing/2014/main" id="{FFF73ACE-1796-B607-7D06-F0969570FB5D}"/>
              </a:ext>
            </a:extLst>
          </p:cNvPr>
          <p:cNvSpPr>
            <a:spLocks noGrp="1"/>
          </p:cNvSpPr>
          <p:nvPr>
            <p:ph type="body" sz="quarter" idx="10"/>
          </p:nvPr>
        </p:nvSpPr>
        <p:spPr>
          <a:xfrm>
            <a:off x="319228" y="5170902"/>
            <a:ext cx="10626066" cy="818148"/>
          </a:xfrm>
        </p:spPr>
        <p:txBody>
          <a:bodyPr/>
          <a:lstStyle/>
          <a:p>
            <a:r>
              <a:rPr lang="en-US" dirty="0">
                <a:cs typeface="Arial"/>
              </a:rPr>
              <a:t>Dr </a:t>
            </a:r>
            <a:r>
              <a:rPr lang="en-US" err="1">
                <a:cs typeface="Arial"/>
              </a:rPr>
              <a:t>Amirsaman</a:t>
            </a:r>
            <a:r>
              <a:rPr lang="en-US" dirty="0">
                <a:cs typeface="Arial"/>
              </a:rPr>
              <a:t> Fathi, Dr Anna Ogier, Dr Noreen Ryan, Professor Omar Usmani</a:t>
            </a:r>
            <a:endParaRPr lang="en-US" dirty="0"/>
          </a:p>
          <a:p>
            <a:endParaRPr lang="en-US" dirty="0">
              <a:cs typeface="Arial"/>
            </a:endParaRPr>
          </a:p>
          <a:p>
            <a:r>
              <a:rPr lang="en-US" dirty="0">
                <a:cs typeface="Arial"/>
              </a:rPr>
              <a:t>Faculty of Medicine</a:t>
            </a:r>
            <a:endParaRPr lang="en-US" dirty="0"/>
          </a:p>
          <a:p>
            <a:r>
              <a:rPr lang="en-US" dirty="0">
                <a:cs typeface="Arial"/>
              </a:rPr>
              <a:t>24/03/2025</a:t>
            </a:r>
          </a:p>
        </p:txBody>
      </p:sp>
      <p:sp>
        <p:nvSpPr>
          <p:cNvPr id="3" name="TextBox 2">
            <a:extLst>
              <a:ext uri="{FF2B5EF4-FFF2-40B4-BE49-F238E27FC236}">
                <a16:creationId xmlns:a16="http://schemas.microsoft.com/office/drawing/2014/main" id="{77F19982-7A9A-AE85-EE47-66BEADBF00E0}"/>
              </a:ext>
            </a:extLst>
          </p:cNvPr>
          <p:cNvSpPr txBox="1"/>
          <p:nvPr/>
        </p:nvSpPr>
        <p:spPr>
          <a:xfrm>
            <a:off x="3187337" y="640080"/>
            <a:ext cx="0" cy="0"/>
          </a:xfrm>
          <a:prstGeom prst="rect">
            <a:avLst/>
          </a:prstGeom>
          <a:noFill/>
        </p:spPr>
        <p:txBody>
          <a:bodyPr wrap="none" lIns="0" tIns="0" rIns="0" bIns="0" rtlCol="0">
            <a:noAutofit/>
          </a:bodyPr>
          <a:lstStyle/>
          <a:p>
            <a:pPr algn="l">
              <a:lnSpc>
                <a:spcPct val="105000"/>
              </a:lnSpc>
            </a:pPr>
            <a:endParaRPr lang="en-US" sz="1600" dirty="0">
              <a:solidFill>
                <a:schemeClr val="tx1"/>
              </a:solidFill>
            </a:endParaRPr>
          </a:p>
        </p:txBody>
      </p:sp>
    </p:spTree>
    <p:extLst>
      <p:ext uri="{BB962C8B-B14F-4D97-AF65-F5344CB8AC3E}">
        <p14:creationId xmlns:p14="http://schemas.microsoft.com/office/powerpoint/2010/main" val="34793724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576B3-4269-206D-B50E-A71DCF369D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3529C-5D13-55BE-AFA6-EA713C21D1E8}"/>
              </a:ext>
            </a:extLst>
          </p:cNvPr>
          <p:cNvSpPr>
            <a:spLocks noGrp="1"/>
          </p:cNvSpPr>
          <p:nvPr>
            <p:ph type="title"/>
          </p:nvPr>
        </p:nvSpPr>
        <p:spPr/>
        <p:txBody>
          <a:bodyPr/>
          <a:lstStyle/>
          <a:p>
            <a:r>
              <a:rPr lang="en-US" b="0" dirty="0">
                <a:cs typeface="Arial"/>
              </a:rPr>
              <a:t>Results Summary</a:t>
            </a:r>
            <a:endParaRPr lang="en-US" b="0" dirty="0"/>
          </a:p>
        </p:txBody>
      </p:sp>
      <p:sp>
        <p:nvSpPr>
          <p:cNvPr id="6" name="Date Placeholder 5">
            <a:extLst>
              <a:ext uri="{FF2B5EF4-FFF2-40B4-BE49-F238E27FC236}">
                <a16:creationId xmlns:a16="http://schemas.microsoft.com/office/drawing/2014/main" id="{B3C843FD-283A-A82F-2C6A-A4E2E8080A11}"/>
              </a:ext>
            </a:extLst>
          </p:cNvPr>
          <p:cNvSpPr>
            <a:spLocks noGrp="1"/>
          </p:cNvSpPr>
          <p:nvPr>
            <p:ph type="dt" sz="half" idx="10"/>
          </p:nvPr>
        </p:nvSpPr>
        <p:spPr/>
        <p:txBody>
          <a:bodyPr/>
          <a:lstStyle/>
          <a:p>
            <a:fld id="{7423F43A-6002-45B0-A9E7-0C3B8918E140}" type="datetime1">
              <a:rPr lang="en-GB" smtClean="0"/>
              <a:t>24/03/2025</a:t>
            </a:fld>
            <a:endParaRPr lang="en-GB"/>
          </a:p>
        </p:txBody>
      </p:sp>
      <p:sp>
        <p:nvSpPr>
          <p:cNvPr id="7" name="Footer Placeholder 6">
            <a:extLst>
              <a:ext uri="{FF2B5EF4-FFF2-40B4-BE49-F238E27FC236}">
                <a16:creationId xmlns:a16="http://schemas.microsoft.com/office/drawing/2014/main" id="{CAA91A85-383E-B23E-4FE9-8445E24CDA6C}"/>
              </a:ext>
            </a:extLst>
          </p:cNvPr>
          <p:cNvSpPr>
            <a:spLocks noGrp="1"/>
          </p:cNvSpPr>
          <p:nvPr>
            <p:ph type="ftr" sz="quarter" idx="11"/>
          </p:nvPr>
        </p:nvSpPr>
        <p:spPr/>
        <p:txBody>
          <a:bodyPr/>
          <a:lstStyle/>
          <a:p>
            <a:r>
              <a:rPr lang="en-GB" dirty="0"/>
              <a:t>Festival of Learning and Teaching 2025</a:t>
            </a:r>
          </a:p>
        </p:txBody>
      </p:sp>
      <p:sp>
        <p:nvSpPr>
          <p:cNvPr id="8" name="Slide Number Placeholder 7">
            <a:extLst>
              <a:ext uri="{FF2B5EF4-FFF2-40B4-BE49-F238E27FC236}">
                <a16:creationId xmlns:a16="http://schemas.microsoft.com/office/drawing/2014/main" id="{74445BE3-9989-6855-8211-174F28BF9910}"/>
              </a:ext>
            </a:extLst>
          </p:cNvPr>
          <p:cNvSpPr>
            <a:spLocks noGrp="1"/>
          </p:cNvSpPr>
          <p:nvPr>
            <p:ph type="sldNum" sz="quarter" idx="12"/>
          </p:nvPr>
        </p:nvSpPr>
        <p:spPr/>
        <p:txBody>
          <a:bodyPr/>
          <a:lstStyle/>
          <a:p>
            <a:fld id="{CBA53E11-492D-48B3-9F9B-09541CA2A39A}" type="slidenum">
              <a:rPr lang="en-GB" smtClean="0"/>
              <a:pPr/>
              <a:t>10</a:t>
            </a:fld>
            <a:endParaRPr lang="en-GB"/>
          </a:p>
        </p:txBody>
      </p:sp>
      <p:sp>
        <p:nvSpPr>
          <p:cNvPr id="3" name="Content Placeholder 2">
            <a:extLst>
              <a:ext uri="{FF2B5EF4-FFF2-40B4-BE49-F238E27FC236}">
                <a16:creationId xmlns:a16="http://schemas.microsoft.com/office/drawing/2014/main" id="{03C07A6D-14CC-87D0-143F-59792E450684}"/>
              </a:ext>
            </a:extLst>
          </p:cNvPr>
          <p:cNvSpPr>
            <a:spLocks noGrp="1"/>
          </p:cNvSpPr>
          <p:nvPr>
            <p:ph idx="1"/>
          </p:nvPr>
        </p:nvSpPr>
        <p:spPr>
          <a:xfrm>
            <a:off x="-6159" y="1239724"/>
            <a:ext cx="12220318" cy="4463006"/>
          </a:xfrm>
        </p:spPr>
        <p:txBody>
          <a:bodyPr vert="horz" lIns="0" tIns="0" rIns="0" bIns="0" rtlCol="0" anchor="t">
            <a:noAutofit/>
          </a:bodyPr>
          <a:lstStyle/>
          <a:p>
            <a:pPr marL="342900" indent="-342900">
              <a:buFont typeface="Wingdings" panose="05000000000000000000" pitchFamily="2" charset="2"/>
              <a:buChar char="§"/>
            </a:pPr>
            <a:r>
              <a:rPr lang="en-GB" sz="2200" b="0" i="0" dirty="0">
                <a:solidFill>
                  <a:srgbClr val="000000"/>
                </a:solidFill>
                <a:effectLst/>
                <a:latin typeface="+mj-lt"/>
              </a:rPr>
              <a:t>We recorded n=81 responses</a:t>
            </a:r>
            <a:r>
              <a:rPr lang="en-GB" sz="2200" dirty="0">
                <a:solidFill>
                  <a:srgbClr val="000000"/>
                </a:solidFill>
                <a:latin typeface="+mj-lt"/>
              </a:rPr>
              <a:t> (of n=320 in Year 3).</a:t>
            </a:r>
            <a:r>
              <a:rPr lang="en-GB" sz="2200" b="0" i="0" dirty="0">
                <a:solidFill>
                  <a:srgbClr val="000000"/>
                </a:solidFill>
                <a:effectLst/>
                <a:latin typeface="+mj-lt"/>
              </a:rPr>
              <a:t> </a:t>
            </a:r>
            <a:endParaRPr lang="en-GB" sz="2200" b="0" i="0" dirty="0">
              <a:solidFill>
                <a:srgbClr val="000000"/>
              </a:solidFill>
              <a:effectLst/>
              <a:latin typeface="+mj-lt"/>
              <a:cs typeface="Arial"/>
            </a:endParaRPr>
          </a:p>
          <a:p>
            <a:pPr marL="342900" indent="-342900">
              <a:buFont typeface="Wingdings" panose="05000000000000000000" pitchFamily="2" charset="2"/>
              <a:buChar char="§"/>
            </a:pPr>
            <a:endParaRPr lang="en-GB" sz="2200" dirty="0">
              <a:solidFill>
                <a:srgbClr val="000000"/>
              </a:solidFill>
              <a:latin typeface="+mj-lt"/>
            </a:endParaRPr>
          </a:p>
          <a:p>
            <a:pPr marL="342900" indent="-342900">
              <a:buFont typeface="Wingdings" panose="05000000000000000000" pitchFamily="2" charset="2"/>
              <a:buChar char="§"/>
            </a:pPr>
            <a:r>
              <a:rPr lang="en-GB" sz="2200" b="0" i="0" dirty="0">
                <a:solidFill>
                  <a:srgbClr val="000000"/>
                </a:solidFill>
                <a:effectLst/>
                <a:latin typeface="+mj-lt"/>
              </a:rPr>
              <a:t>Patient-safety was consistently prioritised over environmental concerns by 80.2% (n=65/81), autonomy by 12.5% (n=10/81), with 6.3% (n=6/81) favouring sustainability. </a:t>
            </a:r>
            <a:endParaRPr lang="en-GB" sz="2200" dirty="0">
              <a:solidFill>
                <a:srgbClr val="000000"/>
              </a:solidFill>
              <a:latin typeface="+mj-lt"/>
            </a:endParaRPr>
          </a:p>
          <a:p>
            <a:pPr marL="342900" indent="-342900">
              <a:buFont typeface="Wingdings" panose="05000000000000000000" pitchFamily="2" charset="2"/>
              <a:buChar char="§"/>
            </a:pPr>
            <a:endParaRPr lang="en-GB" sz="2200" dirty="0">
              <a:solidFill>
                <a:srgbClr val="000000"/>
              </a:solidFill>
              <a:latin typeface="+mj-lt"/>
            </a:endParaRPr>
          </a:p>
          <a:p>
            <a:pPr marL="342900" indent="-342900">
              <a:buFont typeface="Wingdings" panose="05000000000000000000" pitchFamily="2" charset="2"/>
              <a:buChar char="§"/>
            </a:pPr>
            <a:r>
              <a:rPr lang="en-GB" sz="2200" b="0" i="0" dirty="0">
                <a:solidFill>
                  <a:srgbClr val="000000"/>
                </a:solidFill>
                <a:effectLst/>
                <a:latin typeface="+mj-lt"/>
              </a:rPr>
              <a:t>When managing clinical uncertainty, 44% opted to follow guidelines, 38% emphasised ‘patient needs’, with 12% relying on clinical judgement alone.  </a:t>
            </a:r>
            <a:endParaRPr lang="en-GB" sz="2200" dirty="0">
              <a:cs typeface="Arial"/>
            </a:endParaRPr>
          </a:p>
          <a:p>
            <a:pPr marL="342900" indent="-342900">
              <a:buFont typeface="Wingdings" panose="05000000000000000000" pitchFamily="2" charset="2"/>
              <a:buChar char="§"/>
            </a:pPr>
            <a:endParaRPr lang="en-GB" sz="2200" dirty="0">
              <a:solidFill>
                <a:srgbClr val="000000"/>
              </a:solidFill>
              <a:latin typeface="+mj-lt"/>
            </a:endParaRPr>
          </a:p>
          <a:p>
            <a:pPr marL="342900" indent="-342900">
              <a:buFont typeface="Wingdings" panose="05000000000000000000" pitchFamily="2" charset="2"/>
              <a:buChar char="§"/>
            </a:pPr>
            <a:r>
              <a:rPr lang="en-GB" sz="2200" b="0" i="0" dirty="0">
                <a:solidFill>
                  <a:srgbClr val="000000"/>
                </a:solidFill>
                <a:effectLst/>
                <a:latin typeface="+mj-lt"/>
              </a:rPr>
              <a:t>Presented with a scenario-based assessment prompting switching from a propellant-based metered-dose inhaler to a non-propellant dry-powder inhaler, 76.8% (n=43/56) opted to review the patient’s asthma control before switching. </a:t>
            </a:r>
          </a:p>
          <a:p>
            <a:pPr marL="342900" indent="-342900">
              <a:buFont typeface="Wingdings" panose="05000000000000000000" pitchFamily="2" charset="2"/>
              <a:buChar char="§"/>
            </a:pPr>
            <a:endParaRPr lang="en-GB" sz="2200" dirty="0">
              <a:latin typeface="+mj-lt"/>
              <a:cs typeface="Arial"/>
            </a:endParaRPr>
          </a:p>
          <a:p>
            <a:pPr marL="342900" indent="-342900">
              <a:buFont typeface="Arial" panose="05000000000000000000" pitchFamily="2" charset="2"/>
              <a:buChar char="•"/>
            </a:pPr>
            <a:r>
              <a:rPr lang="en-GB" sz="2200" dirty="0">
                <a:latin typeface="+mj-lt"/>
                <a:cs typeface="Arial"/>
              </a:rPr>
              <a:t>Eight students (9.9%) rated their knowledge of sustainability as good (4-5/5) pre-session, increasing to 61.7% post-session (mean score pre-2.43±0.81 vs. post-3.68±0.70). </a:t>
            </a:r>
          </a:p>
          <a:p>
            <a:pPr marL="342900" indent="-342900">
              <a:buFont typeface="Wingdings" panose="05000000000000000000" pitchFamily="2" charset="2"/>
              <a:buChar char="§"/>
            </a:pPr>
            <a:endParaRPr lang="en-GB" sz="2200" dirty="0">
              <a:latin typeface="+mj-lt"/>
              <a:cs typeface="Arial"/>
            </a:endParaRPr>
          </a:p>
        </p:txBody>
      </p:sp>
    </p:spTree>
    <p:extLst>
      <p:ext uri="{BB962C8B-B14F-4D97-AF65-F5344CB8AC3E}">
        <p14:creationId xmlns:p14="http://schemas.microsoft.com/office/powerpoint/2010/main" val="28157359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A237C3-AD92-8A6A-7272-86239FF515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CB895A-B4B1-25D2-3F98-F1C1FDC90CA8}"/>
              </a:ext>
            </a:extLst>
          </p:cNvPr>
          <p:cNvSpPr>
            <a:spLocks noGrp="1"/>
          </p:cNvSpPr>
          <p:nvPr>
            <p:ph type="title"/>
          </p:nvPr>
        </p:nvSpPr>
        <p:spPr/>
        <p:txBody>
          <a:bodyPr/>
          <a:lstStyle/>
          <a:p>
            <a:r>
              <a:rPr lang="en-GB" dirty="0"/>
              <a:t>How Has this Lecture Impacted Your Attitude Towards Sustainability?</a:t>
            </a:r>
          </a:p>
        </p:txBody>
      </p:sp>
      <p:sp>
        <p:nvSpPr>
          <p:cNvPr id="6" name="Date Placeholder 5">
            <a:extLst>
              <a:ext uri="{FF2B5EF4-FFF2-40B4-BE49-F238E27FC236}">
                <a16:creationId xmlns:a16="http://schemas.microsoft.com/office/drawing/2014/main" id="{C32C4E5A-58A8-5FB4-1B0B-EEAC4FA736A6}"/>
              </a:ext>
            </a:extLst>
          </p:cNvPr>
          <p:cNvSpPr>
            <a:spLocks noGrp="1"/>
          </p:cNvSpPr>
          <p:nvPr>
            <p:ph type="dt" sz="half" idx="10"/>
          </p:nvPr>
        </p:nvSpPr>
        <p:spPr/>
        <p:txBody>
          <a:bodyPr/>
          <a:lstStyle/>
          <a:p>
            <a:fld id="{7423F43A-6002-45B0-A9E7-0C3B8918E140}" type="datetime1">
              <a:rPr lang="en-GB" smtClean="0"/>
              <a:t>24/03/2025</a:t>
            </a:fld>
            <a:endParaRPr lang="en-GB"/>
          </a:p>
        </p:txBody>
      </p:sp>
      <p:sp>
        <p:nvSpPr>
          <p:cNvPr id="7" name="Footer Placeholder 6">
            <a:extLst>
              <a:ext uri="{FF2B5EF4-FFF2-40B4-BE49-F238E27FC236}">
                <a16:creationId xmlns:a16="http://schemas.microsoft.com/office/drawing/2014/main" id="{6C6A1EC5-080A-3ECF-0402-58AA9E7CC015}"/>
              </a:ext>
            </a:extLst>
          </p:cNvPr>
          <p:cNvSpPr>
            <a:spLocks noGrp="1"/>
          </p:cNvSpPr>
          <p:nvPr>
            <p:ph type="ftr" sz="quarter" idx="11"/>
          </p:nvPr>
        </p:nvSpPr>
        <p:spPr/>
        <p:txBody>
          <a:bodyPr/>
          <a:lstStyle/>
          <a:p>
            <a:r>
              <a:rPr lang="en-GB" dirty="0"/>
              <a:t>Festival of Learning and Teaching 2025</a:t>
            </a:r>
          </a:p>
        </p:txBody>
      </p:sp>
      <p:sp>
        <p:nvSpPr>
          <p:cNvPr id="8" name="Slide Number Placeholder 7">
            <a:extLst>
              <a:ext uri="{FF2B5EF4-FFF2-40B4-BE49-F238E27FC236}">
                <a16:creationId xmlns:a16="http://schemas.microsoft.com/office/drawing/2014/main" id="{2215224B-2691-2AE7-2505-0F3DFA60CB52}"/>
              </a:ext>
            </a:extLst>
          </p:cNvPr>
          <p:cNvSpPr>
            <a:spLocks noGrp="1"/>
          </p:cNvSpPr>
          <p:nvPr>
            <p:ph type="sldNum" sz="quarter" idx="12"/>
          </p:nvPr>
        </p:nvSpPr>
        <p:spPr/>
        <p:txBody>
          <a:bodyPr/>
          <a:lstStyle/>
          <a:p>
            <a:fld id="{CBA53E11-492D-48B3-9F9B-09541CA2A39A}" type="slidenum">
              <a:rPr lang="en-GB" smtClean="0"/>
              <a:pPr/>
              <a:t>11</a:t>
            </a:fld>
            <a:endParaRPr lang="en-GB"/>
          </a:p>
        </p:txBody>
      </p:sp>
      <p:sp>
        <p:nvSpPr>
          <p:cNvPr id="4" name="Subtitle 3">
            <a:extLst>
              <a:ext uri="{FF2B5EF4-FFF2-40B4-BE49-F238E27FC236}">
                <a16:creationId xmlns:a16="http://schemas.microsoft.com/office/drawing/2014/main" id="{78E51F6F-AC14-06D8-C1E4-CECB7BA79DE5}"/>
              </a:ext>
            </a:extLst>
          </p:cNvPr>
          <p:cNvSpPr>
            <a:spLocks noGrp="1"/>
          </p:cNvSpPr>
          <p:nvPr>
            <p:ph type="subTitle" idx="13"/>
          </p:nvPr>
        </p:nvSpPr>
        <p:spPr>
          <a:xfrm>
            <a:off x="334233" y="846801"/>
            <a:ext cx="11540763" cy="371567"/>
          </a:xfrm>
        </p:spPr>
        <p:txBody>
          <a:bodyPr/>
          <a:lstStyle/>
          <a:p>
            <a:r>
              <a:rPr lang="en-US" dirty="0"/>
              <a:t>Results</a:t>
            </a:r>
          </a:p>
        </p:txBody>
      </p:sp>
      <p:sp>
        <p:nvSpPr>
          <p:cNvPr id="11" name="TextBox 10">
            <a:extLst>
              <a:ext uri="{FF2B5EF4-FFF2-40B4-BE49-F238E27FC236}">
                <a16:creationId xmlns:a16="http://schemas.microsoft.com/office/drawing/2014/main" id="{414B234B-B883-EAAB-DFF6-8585DB532E10}"/>
              </a:ext>
            </a:extLst>
          </p:cNvPr>
          <p:cNvSpPr txBox="1"/>
          <p:nvPr/>
        </p:nvSpPr>
        <p:spPr>
          <a:xfrm>
            <a:off x="126724" y="1241162"/>
            <a:ext cx="11951365" cy="5262979"/>
          </a:xfrm>
          <a:prstGeom prst="rect">
            <a:avLst/>
          </a:prstGeom>
          <a:noFill/>
        </p:spPr>
        <p:txBody>
          <a:bodyPr wrap="square" lIns="91440" tIns="45720" rIns="91440" bIns="45720" anchor="t">
            <a:spAutoFit/>
          </a:bodyPr>
          <a:lstStyle/>
          <a:p>
            <a:pPr marL="285750" indent="-285750" algn="l">
              <a:buFont typeface="Wingdings" panose="05000000000000000000" pitchFamily="2" charset="2"/>
              <a:buChar char="§"/>
            </a:pPr>
            <a:r>
              <a:rPr lang="en-GB" sz="2400" i="1" dirty="0">
                <a:solidFill>
                  <a:srgbClr val="242424"/>
                </a:solidFill>
                <a:latin typeface="+mj-lt"/>
              </a:rPr>
              <a:t>“</a:t>
            </a:r>
            <a:r>
              <a:rPr lang="en-GB" sz="2400" b="0" i="1" dirty="0">
                <a:solidFill>
                  <a:srgbClr val="242424"/>
                </a:solidFill>
                <a:effectLst/>
                <a:latin typeface="+mj-lt"/>
              </a:rPr>
              <a:t>Made me consider the balance between patient safety and the environment and how it makes sustainability in healthcare a far more complex issue to think about.</a:t>
            </a:r>
            <a:r>
              <a:rPr lang="en-GB" sz="2400" i="1" dirty="0">
                <a:solidFill>
                  <a:srgbClr val="242424"/>
                </a:solidFill>
                <a:latin typeface="+mj-lt"/>
              </a:rPr>
              <a:t>”</a:t>
            </a:r>
            <a:endParaRPr lang="en-GB" sz="2400" i="1" dirty="0">
              <a:solidFill>
                <a:srgbClr val="242424"/>
              </a:solidFill>
              <a:latin typeface="+mj-lt"/>
              <a:cs typeface="Arial"/>
            </a:endParaRPr>
          </a:p>
          <a:p>
            <a:pPr marL="285750" indent="-285750">
              <a:buFont typeface="Wingdings" panose="05000000000000000000" pitchFamily="2" charset="2"/>
              <a:buChar char="§"/>
            </a:pPr>
            <a:endParaRPr lang="en-GB" sz="2400" i="1" dirty="0">
              <a:solidFill>
                <a:srgbClr val="242424"/>
              </a:solidFill>
              <a:latin typeface="+mj-lt"/>
              <a:cs typeface="Arial"/>
            </a:endParaRPr>
          </a:p>
          <a:p>
            <a:pPr marL="285750" indent="-285750">
              <a:buFont typeface="Wingdings,Sans-Serif" panose="05000000000000000000" pitchFamily="2" charset="2"/>
              <a:buChar char="§"/>
            </a:pPr>
            <a:r>
              <a:rPr lang="en-GB" sz="2400" i="1" dirty="0">
                <a:solidFill>
                  <a:srgbClr val="242424"/>
                </a:solidFill>
                <a:latin typeface="+mj-lt"/>
                <a:cs typeface="Arial"/>
              </a:rPr>
              <a:t>“It has shown me the balance between the two and it is not always as straight forward as some in healthcare might think ”</a:t>
            </a:r>
            <a:endParaRPr lang="en-US" sz="2400" dirty="0">
              <a:solidFill>
                <a:srgbClr val="000000"/>
              </a:solidFill>
              <a:latin typeface="+mj-lt"/>
              <a:cs typeface="Arial"/>
            </a:endParaRPr>
          </a:p>
          <a:p>
            <a:pPr marL="285750" indent="-285750">
              <a:buFont typeface="Arial" panose="05000000000000000000" pitchFamily="2" charset="2"/>
              <a:buChar char="•"/>
            </a:pPr>
            <a:endParaRPr lang="en-GB" sz="2400" dirty="0">
              <a:solidFill>
                <a:srgbClr val="000000"/>
              </a:solidFill>
              <a:latin typeface="+mj-lt"/>
              <a:cs typeface="Arial"/>
            </a:endParaRPr>
          </a:p>
          <a:p>
            <a:pPr marL="285750" indent="-285750">
              <a:buFont typeface="Wingdings,Sans-Serif" panose="05000000000000000000" pitchFamily="2" charset="2"/>
              <a:buChar char="§"/>
            </a:pPr>
            <a:r>
              <a:rPr lang="en-GB" sz="2400" i="1" dirty="0">
                <a:solidFill>
                  <a:srgbClr val="242424"/>
                </a:solidFill>
                <a:latin typeface="+mj-lt"/>
                <a:cs typeface="Arial"/>
              </a:rPr>
              <a:t>“Positive attitude towards sustainability as long as it doesn’t harm the patient”</a:t>
            </a:r>
            <a:endParaRPr lang="en-GB" dirty="0"/>
          </a:p>
          <a:p>
            <a:endParaRPr lang="en-GB" sz="2400" i="1" dirty="0">
              <a:solidFill>
                <a:srgbClr val="242424"/>
              </a:solidFill>
              <a:latin typeface="+mj-lt"/>
            </a:endParaRPr>
          </a:p>
          <a:p>
            <a:pPr marL="285750" indent="-285750" algn="l">
              <a:buFont typeface="Wingdings" panose="05000000000000000000" pitchFamily="2" charset="2"/>
              <a:buChar char="§"/>
            </a:pPr>
            <a:r>
              <a:rPr lang="en-GB" sz="2400" b="0" i="1" dirty="0">
                <a:solidFill>
                  <a:srgbClr val="242424"/>
                </a:solidFill>
                <a:effectLst/>
                <a:latin typeface="+mj-lt"/>
              </a:rPr>
              <a:t>“Improved my attitude and also helped me understand to balance the patient needs with sustainability”</a:t>
            </a:r>
            <a:endParaRPr lang="en-GB" sz="2400" b="0" i="1" dirty="0">
              <a:solidFill>
                <a:srgbClr val="242424"/>
              </a:solidFill>
              <a:effectLst/>
              <a:latin typeface="+mj-lt"/>
              <a:cs typeface="Arial"/>
            </a:endParaRPr>
          </a:p>
          <a:p>
            <a:pPr algn="l"/>
            <a:endParaRPr lang="en-GB" sz="2400" b="0" i="1" dirty="0">
              <a:solidFill>
                <a:srgbClr val="242424"/>
              </a:solidFill>
              <a:effectLst/>
              <a:latin typeface="+mj-lt"/>
              <a:cs typeface="Arial"/>
            </a:endParaRPr>
          </a:p>
          <a:p>
            <a:pPr marL="285750" indent="-285750" algn="l">
              <a:buFont typeface="Wingdings" panose="05000000000000000000" pitchFamily="2" charset="2"/>
              <a:buChar char="§"/>
            </a:pPr>
            <a:r>
              <a:rPr lang="en-GB" sz="2400" i="1" dirty="0">
                <a:solidFill>
                  <a:srgbClr val="242424"/>
                </a:solidFill>
                <a:latin typeface="+mj-lt"/>
              </a:rPr>
              <a:t>“</a:t>
            </a:r>
            <a:r>
              <a:rPr lang="en-GB" sz="2400" b="0" i="1" dirty="0">
                <a:solidFill>
                  <a:srgbClr val="242424"/>
                </a:solidFill>
                <a:effectLst/>
                <a:latin typeface="+mj-lt"/>
              </a:rPr>
              <a:t>it’s made me actually the importance of sustainability in healthcare and how it’s important to actually understand and evaluate guidelines instead of just blindly following them </a:t>
            </a:r>
            <a:r>
              <a:rPr lang="en-GB" sz="2400" i="1" dirty="0">
                <a:solidFill>
                  <a:srgbClr val="242424"/>
                </a:solidFill>
                <a:latin typeface="+mj-lt"/>
              </a:rPr>
              <a:t>”</a:t>
            </a:r>
            <a:endParaRPr lang="en-GB" sz="2400" b="0" i="1" dirty="0">
              <a:solidFill>
                <a:srgbClr val="242424"/>
              </a:solidFill>
              <a:effectLst/>
              <a:latin typeface="+mj-lt"/>
              <a:cs typeface="Arial"/>
            </a:endParaRPr>
          </a:p>
        </p:txBody>
      </p:sp>
    </p:spTree>
    <p:extLst>
      <p:ext uri="{BB962C8B-B14F-4D97-AF65-F5344CB8AC3E}">
        <p14:creationId xmlns:p14="http://schemas.microsoft.com/office/powerpoint/2010/main" val="31745347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65EC4C8-02F3-BBA3-B65B-78BD9BF46B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DE12B8-40A0-7601-33D0-25CBEB575E9B}"/>
              </a:ext>
            </a:extLst>
          </p:cNvPr>
          <p:cNvSpPr>
            <a:spLocks noGrp="1"/>
          </p:cNvSpPr>
          <p:nvPr>
            <p:ph type="title"/>
          </p:nvPr>
        </p:nvSpPr>
        <p:spPr/>
        <p:txBody>
          <a:bodyPr/>
          <a:lstStyle/>
          <a:p>
            <a:r>
              <a:rPr lang="en-GB" dirty="0"/>
              <a:t>Scenarios Presented:  How Has Your Approach to Managing These Types of Situations Changed After Attending This Lecture?</a:t>
            </a:r>
          </a:p>
        </p:txBody>
      </p:sp>
      <p:sp>
        <p:nvSpPr>
          <p:cNvPr id="6" name="Date Placeholder 5">
            <a:extLst>
              <a:ext uri="{FF2B5EF4-FFF2-40B4-BE49-F238E27FC236}">
                <a16:creationId xmlns:a16="http://schemas.microsoft.com/office/drawing/2014/main" id="{BB16C64D-796D-E502-1991-797DADEF7700}"/>
              </a:ext>
            </a:extLst>
          </p:cNvPr>
          <p:cNvSpPr>
            <a:spLocks noGrp="1"/>
          </p:cNvSpPr>
          <p:nvPr>
            <p:ph type="dt" sz="half" idx="10"/>
          </p:nvPr>
        </p:nvSpPr>
        <p:spPr/>
        <p:txBody>
          <a:bodyPr/>
          <a:lstStyle/>
          <a:p>
            <a:fld id="{7423F43A-6002-45B0-A9E7-0C3B8918E140}" type="datetime1">
              <a:rPr lang="en-GB" smtClean="0"/>
              <a:t>24/03/2025</a:t>
            </a:fld>
            <a:endParaRPr lang="en-GB"/>
          </a:p>
        </p:txBody>
      </p:sp>
      <p:sp>
        <p:nvSpPr>
          <p:cNvPr id="7" name="Footer Placeholder 6">
            <a:extLst>
              <a:ext uri="{FF2B5EF4-FFF2-40B4-BE49-F238E27FC236}">
                <a16:creationId xmlns:a16="http://schemas.microsoft.com/office/drawing/2014/main" id="{357360DE-8FA3-DB74-1294-80430C3EAB97}"/>
              </a:ext>
            </a:extLst>
          </p:cNvPr>
          <p:cNvSpPr>
            <a:spLocks noGrp="1"/>
          </p:cNvSpPr>
          <p:nvPr>
            <p:ph type="ftr" sz="quarter" idx="11"/>
          </p:nvPr>
        </p:nvSpPr>
        <p:spPr/>
        <p:txBody>
          <a:bodyPr/>
          <a:lstStyle/>
          <a:p>
            <a:r>
              <a:rPr lang="en-GB" dirty="0"/>
              <a:t>Festival of Learning and Teaching 2025</a:t>
            </a:r>
          </a:p>
        </p:txBody>
      </p:sp>
      <p:sp>
        <p:nvSpPr>
          <p:cNvPr id="8" name="Slide Number Placeholder 7">
            <a:extLst>
              <a:ext uri="{FF2B5EF4-FFF2-40B4-BE49-F238E27FC236}">
                <a16:creationId xmlns:a16="http://schemas.microsoft.com/office/drawing/2014/main" id="{51F5AFEB-D95D-C5FB-1340-9F1718649B90}"/>
              </a:ext>
            </a:extLst>
          </p:cNvPr>
          <p:cNvSpPr>
            <a:spLocks noGrp="1"/>
          </p:cNvSpPr>
          <p:nvPr>
            <p:ph type="sldNum" sz="quarter" idx="12"/>
          </p:nvPr>
        </p:nvSpPr>
        <p:spPr/>
        <p:txBody>
          <a:bodyPr/>
          <a:lstStyle/>
          <a:p>
            <a:fld id="{CBA53E11-492D-48B3-9F9B-09541CA2A39A}" type="slidenum">
              <a:rPr lang="en-GB" smtClean="0"/>
              <a:pPr/>
              <a:t>12</a:t>
            </a:fld>
            <a:endParaRPr lang="en-GB"/>
          </a:p>
        </p:txBody>
      </p:sp>
      <p:sp>
        <p:nvSpPr>
          <p:cNvPr id="4" name="Subtitle 3">
            <a:extLst>
              <a:ext uri="{FF2B5EF4-FFF2-40B4-BE49-F238E27FC236}">
                <a16:creationId xmlns:a16="http://schemas.microsoft.com/office/drawing/2014/main" id="{0B8A4C71-A746-2241-BFAF-07A54A439748}"/>
              </a:ext>
            </a:extLst>
          </p:cNvPr>
          <p:cNvSpPr>
            <a:spLocks noGrp="1"/>
          </p:cNvSpPr>
          <p:nvPr>
            <p:ph type="subTitle" idx="13"/>
          </p:nvPr>
        </p:nvSpPr>
        <p:spPr>
          <a:xfrm>
            <a:off x="325618" y="1156138"/>
            <a:ext cx="11540763" cy="371567"/>
          </a:xfrm>
        </p:spPr>
        <p:txBody>
          <a:bodyPr/>
          <a:lstStyle/>
          <a:p>
            <a:r>
              <a:rPr lang="en-US" dirty="0"/>
              <a:t>Results</a:t>
            </a:r>
          </a:p>
        </p:txBody>
      </p:sp>
      <p:sp>
        <p:nvSpPr>
          <p:cNvPr id="11" name="TextBox 10">
            <a:extLst>
              <a:ext uri="{FF2B5EF4-FFF2-40B4-BE49-F238E27FC236}">
                <a16:creationId xmlns:a16="http://schemas.microsoft.com/office/drawing/2014/main" id="{7DE9D930-16A2-DF98-58CB-775D17555C84}"/>
              </a:ext>
            </a:extLst>
          </p:cNvPr>
          <p:cNvSpPr txBox="1"/>
          <p:nvPr/>
        </p:nvSpPr>
        <p:spPr>
          <a:xfrm>
            <a:off x="1026693" y="1527705"/>
            <a:ext cx="10138611" cy="4524315"/>
          </a:xfrm>
          <a:prstGeom prst="rect">
            <a:avLst/>
          </a:prstGeom>
          <a:noFill/>
        </p:spPr>
        <p:txBody>
          <a:bodyPr wrap="square">
            <a:spAutoFit/>
          </a:bodyPr>
          <a:lstStyle/>
          <a:p>
            <a:pPr algn="l"/>
            <a:endParaRPr lang="en-GB" b="1" i="0" u="sng" dirty="0">
              <a:solidFill>
                <a:srgbClr val="242424"/>
              </a:solidFill>
              <a:effectLst/>
              <a:latin typeface="+mj-lt"/>
            </a:endParaRPr>
          </a:p>
          <a:p>
            <a:pPr marL="285750" indent="-285750" algn="l">
              <a:buFont typeface="Wingdings" panose="05000000000000000000" pitchFamily="2" charset="2"/>
              <a:buChar char="§"/>
            </a:pPr>
            <a:r>
              <a:rPr lang="en-GB" i="1" dirty="0">
                <a:solidFill>
                  <a:srgbClr val="242424"/>
                </a:solidFill>
                <a:latin typeface="+mj-lt"/>
              </a:rPr>
              <a:t>“</a:t>
            </a:r>
            <a:r>
              <a:rPr lang="en-GB" b="0" i="1" dirty="0">
                <a:solidFill>
                  <a:srgbClr val="242424"/>
                </a:solidFill>
                <a:effectLst/>
                <a:latin typeface="+mj-lt"/>
              </a:rPr>
              <a:t>put patients at centre of care and best inhaler is one they can use</a:t>
            </a:r>
            <a:r>
              <a:rPr lang="en-GB" i="1" dirty="0">
                <a:solidFill>
                  <a:srgbClr val="242424"/>
                </a:solidFill>
                <a:latin typeface="+mj-lt"/>
              </a:rPr>
              <a:t>”</a:t>
            </a:r>
          </a:p>
          <a:p>
            <a:pPr marL="285750" indent="-285750" algn="l">
              <a:buFont typeface="Wingdings" panose="05000000000000000000" pitchFamily="2" charset="2"/>
              <a:buChar char="§"/>
            </a:pPr>
            <a:endParaRPr lang="en-GB" i="1" dirty="0">
              <a:solidFill>
                <a:srgbClr val="242424"/>
              </a:solidFill>
              <a:latin typeface="+mj-lt"/>
            </a:endParaRPr>
          </a:p>
          <a:p>
            <a:pPr marL="285750" indent="-285750" algn="l">
              <a:buFont typeface="Wingdings" panose="05000000000000000000" pitchFamily="2" charset="2"/>
              <a:buChar char="§"/>
            </a:pPr>
            <a:r>
              <a:rPr lang="en-GB" i="1" dirty="0">
                <a:solidFill>
                  <a:srgbClr val="242424"/>
                </a:solidFill>
                <a:latin typeface="+mj-lt"/>
              </a:rPr>
              <a:t>“</a:t>
            </a:r>
            <a:r>
              <a:rPr lang="en-GB" b="0" i="1" dirty="0">
                <a:solidFill>
                  <a:srgbClr val="242424"/>
                </a:solidFill>
                <a:effectLst/>
                <a:latin typeface="+mj-lt"/>
              </a:rPr>
              <a:t>I will take a more holistic approach </a:t>
            </a:r>
            <a:r>
              <a:rPr lang="en-GB" i="1" dirty="0">
                <a:solidFill>
                  <a:srgbClr val="242424"/>
                </a:solidFill>
                <a:latin typeface="+mj-lt"/>
              </a:rPr>
              <a:t>”</a:t>
            </a:r>
          </a:p>
          <a:p>
            <a:pPr marL="285750" indent="-285750" algn="l">
              <a:buFont typeface="Wingdings" panose="05000000000000000000" pitchFamily="2" charset="2"/>
              <a:buChar char="§"/>
            </a:pPr>
            <a:endParaRPr lang="en-GB" i="1" dirty="0">
              <a:solidFill>
                <a:srgbClr val="242424"/>
              </a:solidFill>
              <a:latin typeface="+mj-lt"/>
            </a:endParaRPr>
          </a:p>
          <a:p>
            <a:pPr marL="285750" indent="-285750" algn="l">
              <a:buFont typeface="Wingdings" panose="05000000000000000000" pitchFamily="2" charset="2"/>
              <a:buChar char="§"/>
            </a:pPr>
            <a:r>
              <a:rPr lang="en-GB" i="1" dirty="0">
                <a:solidFill>
                  <a:srgbClr val="242424"/>
                </a:solidFill>
                <a:latin typeface="+mj-lt"/>
              </a:rPr>
              <a:t>“</a:t>
            </a:r>
            <a:r>
              <a:rPr lang="en-GB" b="0" i="1" dirty="0">
                <a:solidFill>
                  <a:srgbClr val="242424"/>
                </a:solidFill>
                <a:effectLst/>
                <a:latin typeface="+mj-lt"/>
              </a:rPr>
              <a:t>I will always be mindful of the environmental impact but to remember to treat the patients condition first</a:t>
            </a:r>
            <a:r>
              <a:rPr lang="en-GB" i="1" dirty="0">
                <a:solidFill>
                  <a:srgbClr val="242424"/>
                </a:solidFill>
                <a:latin typeface="+mj-lt"/>
              </a:rPr>
              <a:t>”</a:t>
            </a:r>
          </a:p>
          <a:p>
            <a:pPr marL="285750" indent="-285750" algn="l">
              <a:buFont typeface="Wingdings" panose="05000000000000000000" pitchFamily="2" charset="2"/>
              <a:buChar char="§"/>
            </a:pPr>
            <a:endParaRPr lang="en-GB" i="1" dirty="0">
              <a:solidFill>
                <a:srgbClr val="242424"/>
              </a:solidFill>
              <a:latin typeface="+mj-lt"/>
            </a:endParaRPr>
          </a:p>
          <a:p>
            <a:pPr marL="285750" indent="-285750" algn="l">
              <a:buFont typeface="Wingdings" panose="05000000000000000000" pitchFamily="2" charset="2"/>
              <a:buChar char="§"/>
            </a:pPr>
            <a:r>
              <a:rPr lang="en-GB" i="1" dirty="0">
                <a:solidFill>
                  <a:srgbClr val="242424"/>
                </a:solidFill>
                <a:latin typeface="+mj-lt"/>
              </a:rPr>
              <a:t>“</a:t>
            </a:r>
            <a:r>
              <a:rPr lang="en-GB" b="0" i="1" dirty="0">
                <a:solidFill>
                  <a:srgbClr val="242424"/>
                </a:solidFill>
                <a:effectLst/>
                <a:latin typeface="+mj-lt"/>
              </a:rPr>
              <a:t>Prioritise the patient… there are other ways of benefitting the environment. There is no blanket treatment for asthma </a:t>
            </a:r>
            <a:r>
              <a:rPr lang="en-GB" i="1" dirty="0">
                <a:solidFill>
                  <a:srgbClr val="242424"/>
                </a:solidFill>
                <a:latin typeface="+mj-lt"/>
              </a:rPr>
              <a:t>”</a:t>
            </a:r>
          </a:p>
          <a:p>
            <a:pPr marL="285750" indent="-285750" algn="l">
              <a:buFont typeface="Wingdings" panose="05000000000000000000" pitchFamily="2" charset="2"/>
              <a:buChar char="§"/>
            </a:pPr>
            <a:endParaRPr lang="en-GB" i="1" dirty="0">
              <a:solidFill>
                <a:srgbClr val="242424"/>
              </a:solidFill>
              <a:latin typeface="+mj-lt"/>
            </a:endParaRPr>
          </a:p>
          <a:p>
            <a:pPr marL="285750" indent="-285750" algn="l">
              <a:buFont typeface="Wingdings" panose="05000000000000000000" pitchFamily="2" charset="2"/>
              <a:buChar char="§"/>
            </a:pPr>
            <a:r>
              <a:rPr lang="en-GB" i="1" dirty="0">
                <a:solidFill>
                  <a:srgbClr val="242424"/>
                </a:solidFill>
                <a:latin typeface="+mj-lt"/>
              </a:rPr>
              <a:t>“</a:t>
            </a:r>
            <a:r>
              <a:rPr lang="en-GB" b="0" i="1" dirty="0">
                <a:solidFill>
                  <a:srgbClr val="242424"/>
                </a:solidFill>
                <a:effectLst/>
                <a:latin typeface="+mj-lt"/>
              </a:rPr>
              <a:t>I’ll keep sustainability in mind in a more holistic way instead of just greenhouse gases”</a:t>
            </a:r>
          </a:p>
          <a:p>
            <a:pPr marL="285750" indent="-285750" algn="l">
              <a:buFont typeface="Wingdings" panose="05000000000000000000" pitchFamily="2" charset="2"/>
              <a:buChar char="§"/>
            </a:pPr>
            <a:endParaRPr lang="en-GB" b="0" i="1" dirty="0">
              <a:solidFill>
                <a:srgbClr val="242424"/>
              </a:solidFill>
              <a:effectLst/>
              <a:latin typeface="+mj-lt"/>
            </a:endParaRPr>
          </a:p>
          <a:p>
            <a:pPr marL="285750" indent="-285750" algn="l">
              <a:buFont typeface="Wingdings" panose="05000000000000000000" pitchFamily="2" charset="2"/>
              <a:buChar char="§"/>
            </a:pPr>
            <a:r>
              <a:rPr lang="en-GB" i="1" dirty="0">
                <a:solidFill>
                  <a:srgbClr val="242424"/>
                </a:solidFill>
                <a:latin typeface="+mj-lt"/>
              </a:rPr>
              <a:t>“</a:t>
            </a:r>
            <a:r>
              <a:rPr lang="en-GB" b="0" i="1" dirty="0">
                <a:solidFill>
                  <a:srgbClr val="242424"/>
                </a:solidFill>
                <a:effectLst/>
                <a:latin typeface="+mj-lt"/>
              </a:rPr>
              <a:t>Good asthma control with an inhaler that works for them is not only better for patients but also better for the environment than prescribing an inhaler that might on its own be more environmentally friendly, but does not work for the patient and leaves their asthma uncontrolled</a:t>
            </a:r>
            <a:r>
              <a:rPr lang="en-GB" i="1" dirty="0">
                <a:solidFill>
                  <a:srgbClr val="242424"/>
                </a:solidFill>
                <a:latin typeface="+mj-lt"/>
              </a:rPr>
              <a:t>”</a:t>
            </a:r>
            <a:r>
              <a:rPr lang="en-GB" b="0" i="1" dirty="0">
                <a:solidFill>
                  <a:srgbClr val="242424"/>
                </a:solidFill>
                <a:effectLst/>
                <a:latin typeface="+mj-lt"/>
              </a:rPr>
              <a:t> </a:t>
            </a:r>
            <a:endParaRPr lang="en-GB" i="1" dirty="0">
              <a:latin typeface="+mj-lt"/>
            </a:endParaRPr>
          </a:p>
        </p:txBody>
      </p:sp>
    </p:spTree>
    <p:extLst>
      <p:ext uri="{BB962C8B-B14F-4D97-AF65-F5344CB8AC3E}">
        <p14:creationId xmlns:p14="http://schemas.microsoft.com/office/powerpoint/2010/main" val="2335908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79CEB-4115-8040-25E9-71080E4CF5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5B37DD-00B2-AE80-5C73-ECD76965EF25}"/>
              </a:ext>
            </a:extLst>
          </p:cNvPr>
          <p:cNvSpPr>
            <a:spLocks noGrp="1"/>
          </p:cNvSpPr>
          <p:nvPr>
            <p:ph type="title"/>
          </p:nvPr>
        </p:nvSpPr>
        <p:spPr>
          <a:xfrm>
            <a:off x="177983" y="252000"/>
            <a:ext cx="12154526" cy="368196"/>
          </a:xfrm>
        </p:spPr>
        <p:txBody>
          <a:bodyPr/>
          <a:lstStyle/>
          <a:p>
            <a:r>
              <a:rPr lang="en-GB" sz="2400" b="0" u="sng" dirty="0">
                <a:solidFill>
                  <a:schemeClr val="tx1"/>
                </a:solidFill>
              </a:rPr>
              <a:t>Healthcare Systems</a:t>
            </a:r>
            <a:r>
              <a:rPr lang="en-GB" sz="2400" b="0" dirty="0">
                <a:solidFill>
                  <a:schemeClr val="tx1"/>
                </a:solidFill>
              </a:rPr>
              <a:t>: </a:t>
            </a:r>
            <a:r>
              <a:rPr lang="en-GB" sz="2400" b="0" dirty="0"/>
              <a:t>Contribute a Significant Amount of Carbon Emissions</a:t>
            </a:r>
            <a:endParaRPr lang="en-US" sz="2400" b="0" dirty="0"/>
          </a:p>
        </p:txBody>
      </p:sp>
      <p:sp>
        <p:nvSpPr>
          <p:cNvPr id="6" name="Date Placeholder 5">
            <a:extLst>
              <a:ext uri="{FF2B5EF4-FFF2-40B4-BE49-F238E27FC236}">
                <a16:creationId xmlns:a16="http://schemas.microsoft.com/office/drawing/2014/main" id="{0793D31E-89EA-E359-6821-E4B21168E919}"/>
              </a:ext>
            </a:extLst>
          </p:cNvPr>
          <p:cNvSpPr>
            <a:spLocks noGrp="1"/>
          </p:cNvSpPr>
          <p:nvPr>
            <p:ph type="dt" sz="half" idx="10"/>
          </p:nvPr>
        </p:nvSpPr>
        <p:spPr/>
        <p:txBody>
          <a:bodyPr/>
          <a:lstStyle/>
          <a:p>
            <a:fld id="{7423F43A-6002-45B0-A9E7-0C3B8918E140}" type="datetime1">
              <a:rPr lang="en-GB" smtClean="0"/>
              <a:t>24/03/2025</a:t>
            </a:fld>
            <a:endParaRPr lang="en-GB"/>
          </a:p>
        </p:txBody>
      </p:sp>
      <p:sp>
        <p:nvSpPr>
          <p:cNvPr id="7" name="Footer Placeholder 6">
            <a:extLst>
              <a:ext uri="{FF2B5EF4-FFF2-40B4-BE49-F238E27FC236}">
                <a16:creationId xmlns:a16="http://schemas.microsoft.com/office/drawing/2014/main" id="{449BEE35-F7EF-D606-89D7-AE9101DA56F9}"/>
              </a:ext>
            </a:extLst>
          </p:cNvPr>
          <p:cNvSpPr>
            <a:spLocks noGrp="1"/>
          </p:cNvSpPr>
          <p:nvPr>
            <p:ph type="ftr" sz="quarter" idx="11"/>
          </p:nvPr>
        </p:nvSpPr>
        <p:spPr/>
        <p:txBody>
          <a:bodyPr/>
          <a:lstStyle/>
          <a:p>
            <a:r>
              <a:rPr lang="en-GB" dirty="0"/>
              <a:t>Festival of Learning and Teaching 2025</a:t>
            </a:r>
          </a:p>
        </p:txBody>
      </p:sp>
      <p:sp>
        <p:nvSpPr>
          <p:cNvPr id="8" name="Slide Number Placeholder 7">
            <a:extLst>
              <a:ext uri="{FF2B5EF4-FFF2-40B4-BE49-F238E27FC236}">
                <a16:creationId xmlns:a16="http://schemas.microsoft.com/office/drawing/2014/main" id="{CF0DFFCA-8566-94E6-D524-7283CDC3BFC5}"/>
              </a:ext>
            </a:extLst>
          </p:cNvPr>
          <p:cNvSpPr>
            <a:spLocks noGrp="1"/>
          </p:cNvSpPr>
          <p:nvPr>
            <p:ph type="sldNum" sz="quarter" idx="12"/>
          </p:nvPr>
        </p:nvSpPr>
        <p:spPr/>
        <p:txBody>
          <a:bodyPr/>
          <a:lstStyle/>
          <a:p>
            <a:fld id="{CBA53E11-492D-48B3-9F9B-09541CA2A39A}" type="slidenum">
              <a:rPr lang="en-GB" smtClean="0"/>
              <a:pPr/>
              <a:t>2</a:t>
            </a:fld>
            <a:endParaRPr lang="en-GB"/>
          </a:p>
        </p:txBody>
      </p:sp>
      <p:sp>
        <p:nvSpPr>
          <p:cNvPr id="3" name="Content Placeholder 2">
            <a:extLst>
              <a:ext uri="{FF2B5EF4-FFF2-40B4-BE49-F238E27FC236}">
                <a16:creationId xmlns:a16="http://schemas.microsoft.com/office/drawing/2014/main" id="{62045FCF-873A-D6BC-3DC8-488B0F508C19}"/>
              </a:ext>
            </a:extLst>
          </p:cNvPr>
          <p:cNvSpPr>
            <a:spLocks noGrp="1"/>
          </p:cNvSpPr>
          <p:nvPr>
            <p:ph idx="1"/>
          </p:nvPr>
        </p:nvSpPr>
        <p:spPr>
          <a:xfrm>
            <a:off x="257910" y="1422804"/>
            <a:ext cx="5582837" cy="4014450"/>
          </a:xfrm>
        </p:spPr>
        <p:txBody>
          <a:bodyPr/>
          <a:lstStyle/>
          <a:p>
            <a:pPr marL="285750" indent="-285750">
              <a:buFont typeface="Wingdings" panose="05000000000000000000" pitchFamily="2" charset="2"/>
              <a:buChar char="§"/>
            </a:pPr>
            <a:r>
              <a:rPr lang="en-GB" sz="2400" dirty="0"/>
              <a:t>If global healthcare was a country, it would rank 5th in greenhouse gas emissions (1) </a:t>
            </a:r>
          </a:p>
          <a:p>
            <a:pPr marL="285750" indent="-285750">
              <a:buFont typeface="Wingdings" panose="05000000000000000000" pitchFamily="2" charset="2"/>
              <a:buChar char="§"/>
            </a:pPr>
            <a:endParaRPr lang="en-GB" sz="2400" dirty="0"/>
          </a:p>
          <a:p>
            <a:pPr marL="285750" indent="-285750">
              <a:buFont typeface="Wingdings" panose="05000000000000000000" pitchFamily="2" charset="2"/>
              <a:buChar char="§"/>
            </a:pPr>
            <a:r>
              <a:rPr lang="en-GB" sz="2400" dirty="0"/>
              <a:t>NHS: ~5% of the UK’s carbon emissions, 3.5% of all road travel (2)</a:t>
            </a:r>
          </a:p>
          <a:p>
            <a:pPr marL="285750" indent="-285750">
              <a:buFont typeface="Wingdings" panose="05000000000000000000" pitchFamily="2" charset="2"/>
              <a:buChar char="§"/>
            </a:pPr>
            <a:endParaRPr lang="en-GB" sz="2400" dirty="0"/>
          </a:p>
          <a:p>
            <a:pPr marL="285750" indent="-285750">
              <a:buFont typeface="Wingdings" panose="05000000000000000000" pitchFamily="2" charset="2"/>
              <a:buChar char="§"/>
            </a:pPr>
            <a:r>
              <a:rPr lang="en-GB" sz="2400" b="0" i="0" u="none" strike="noStrike" dirty="0">
                <a:solidFill>
                  <a:srgbClr val="000000"/>
                </a:solidFill>
                <a:effectLst/>
              </a:rPr>
              <a:t>NHS target: Net Zero by 2045 </a:t>
            </a:r>
            <a:r>
              <a:rPr lang="en-GB" sz="2400" dirty="0"/>
              <a:t>(3)</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pic>
        <p:nvPicPr>
          <p:cNvPr id="5" name="Picture 2" descr="Greener NHS » Delivering a net zero NHS">
            <a:extLst>
              <a:ext uri="{FF2B5EF4-FFF2-40B4-BE49-F238E27FC236}">
                <a16:creationId xmlns:a16="http://schemas.microsoft.com/office/drawing/2014/main" id="{27DDF8D6-45C7-8CA4-A2C5-D364AF5BD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5246" y="1090163"/>
            <a:ext cx="4859583" cy="46776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5">
            <a:extLst>
              <a:ext uri="{FF2B5EF4-FFF2-40B4-BE49-F238E27FC236}">
                <a16:creationId xmlns:a16="http://schemas.microsoft.com/office/drawing/2014/main" id="{CBDB45F6-6DDB-3663-2E0A-78B2B0114C2E}"/>
              </a:ext>
            </a:extLst>
          </p:cNvPr>
          <p:cNvSpPr txBox="1">
            <a:spLocks/>
          </p:cNvSpPr>
          <p:nvPr/>
        </p:nvSpPr>
        <p:spPr>
          <a:xfrm>
            <a:off x="4143029" y="6389562"/>
            <a:ext cx="6951489" cy="371568"/>
          </a:xfrm>
          <a:prstGeom prst="rect">
            <a:avLst/>
          </a:prstGeom>
        </p:spPr>
        <p:txBody>
          <a:bodyPr vert="horz" lIns="91440" tIns="45720" rIns="91440" bIns="45720" rtlCol="0" anchor="b">
            <a:noAutofit/>
          </a:bodyPr>
          <a:lstStyle>
            <a:lvl1pPr marL="0" indent="0" algn="r" defTabSz="685800" rtl="0" eaLnBrk="1" latinLnBrk="0" hangingPunct="1">
              <a:lnSpc>
                <a:spcPct val="90000"/>
              </a:lnSpc>
              <a:spcBef>
                <a:spcPts val="750"/>
              </a:spcBef>
              <a:buFont typeface="Wingdings" pitchFamily="2" charset="2"/>
              <a:buNone/>
              <a:defRPr sz="750" b="0" i="0" kern="1200">
                <a:solidFill>
                  <a:schemeClr val="tx1"/>
                </a:solidFill>
                <a:latin typeface="Arial" panose="020B0604020202020204" pitchFamily="34" charset="0"/>
                <a:ea typeface="+mn-ea"/>
                <a:cs typeface="Arial" panose="020B0604020202020204" pitchFamily="34" charset="0"/>
              </a:defRPr>
            </a:lvl1pPr>
            <a:lvl2pPr marL="514350" indent="-171450" algn="ctr" defTabSz="685800" rtl="0" eaLnBrk="1" latinLnBrk="0" hangingPunct="1">
              <a:lnSpc>
                <a:spcPct val="90000"/>
              </a:lnSpc>
              <a:spcBef>
                <a:spcPts val="375"/>
              </a:spcBef>
              <a:buFont typeface="System Font"/>
              <a:buChar char="-"/>
              <a:defRPr sz="900" b="0" i="0" kern="1200">
                <a:solidFill>
                  <a:schemeClr val="tx1"/>
                </a:solidFill>
                <a:latin typeface="Arial" panose="020B0604020202020204" pitchFamily="34" charset="0"/>
                <a:ea typeface="+mn-ea"/>
                <a:cs typeface="Arial" panose="020B0604020202020204" pitchFamily="34" charset="0"/>
              </a:defRPr>
            </a:lvl2pPr>
            <a:lvl3pPr marL="857250" indent="-171450" algn="ctr" defTabSz="685800" rtl="0" eaLnBrk="1" latinLnBrk="0" hangingPunct="1">
              <a:lnSpc>
                <a:spcPct val="90000"/>
              </a:lnSpc>
              <a:spcBef>
                <a:spcPts val="375"/>
              </a:spcBef>
              <a:buFont typeface="Arial" panose="020B0604020202020204" pitchFamily="34" charset="0"/>
              <a:buChar char="•"/>
              <a:defRPr sz="900" b="0" i="0" kern="1200">
                <a:solidFill>
                  <a:schemeClr val="tx1"/>
                </a:solidFill>
                <a:latin typeface="Arial" panose="020B0604020202020204" pitchFamily="34" charset="0"/>
                <a:ea typeface="+mn-ea"/>
                <a:cs typeface="Arial" panose="020B0604020202020204" pitchFamily="34" charset="0"/>
              </a:defRPr>
            </a:lvl3pPr>
            <a:lvl4pPr marL="1200150" indent="-171450" algn="ctr" defTabSz="685800" rtl="0" eaLnBrk="1" latinLnBrk="0" hangingPunct="1">
              <a:lnSpc>
                <a:spcPct val="90000"/>
              </a:lnSpc>
              <a:spcBef>
                <a:spcPts val="375"/>
              </a:spcBef>
              <a:buFont typeface="Arial" panose="020B0604020202020204" pitchFamily="34" charset="0"/>
              <a:buChar char="•"/>
              <a:defRPr sz="900" b="0" i="0" kern="1200">
                <a:solidFill>
                  <a:schemeClr val="tx1"/>
                </a:solidFill>
                <a:latin typeface="Arial" panose="020B0604020202020204" pitchFamily="34" charset="0"/>
                <a:ea typeface="+mn-ea"/>
                <a:cs typeface="Arial" panose="020B0604020202020204" pitchFamily="34" charset="0"/>
              </a:defRPr>
            </a:lvl4pPr>
            <a:lvl5pPr marL="1543050" indent="-171450" algn="ctr" defTabSz="685800" rtl="0" eaLnBrk="1" latinLnBrk="0" hangingPunct="1">
              <a:lnSpc>
                <a:spcPct val="90000"/>
              </a:lnSpc>
              <a:spcBef>
                <a:spcPts val="375"/>
              </a:spcBef>
              <a:buFont typeface="Arial" panose="020B0604020202020204" pitchFamily="34" charset="0"/>
              <a:buChar char="•"/>
              <a:defRPr sz="9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marR="0" lvl="0" indent="-228600" algn="r" defTabSz="685800" rtl="0" eaLnBrk="1" fontAlgn="auto" latinLnBrk="0" hangingPunct="1">
              <a:lnSpc>
                <a:spcPct val="90000"/>
              </a:lnSpc>
              <a:spcBef>
                <a:spcPts val="750"/>
              </a:spcBef>
              <a:spcAft>
                <a:spcPts val="0"/>
              </a:spcAft>
              <a:buClrTx/>
              <a:buSzTx/>
              <a:buFont typeface="Wingdings" pitchFamily="2" charset="2"/>
              <a:buAutoNum type="arabicPeriod"/>
              <a:tabLst/>
              <a:defRPr/>
            </a:pPr>
            <a:r>
              <a:rPr kumimoji="0" lang="en-GB" sz="1000" b="0" i="0" u="none" strike="noStrike" kern="1200" cap="none" spc="0" normalizeH="0" baseline="0" noProof="0" dirty="0">
                <a:ln>
                  <a:noFill/>
                </a:ln>
                <a:solidFill>
                  <a:srgbClr val="232333"/>
                </a:solidFill>
                <a:effectLst/>
                <a:uLnTx/>
                <a:uFillTx/>
                <a:latin typeface="Arial" panose="020B0604020202020204" pitchFamily="34" charset="0"/>
                <a:ea typeface="+mn-ea"/>
                <a:cs typeface="Arial" panose="020B0604020202020204" pitchFamily="34" charset="0"/>
                <a:hlinkClick r:id="rId3"/>
              </a:rPr>
              <a:t>https://global.noharm.org/focus/climate/health-care-climate-footprint-report</a:t>
            </a:r>
            <a:endParaRPr kumimoji="0" lang="en-GB" sz="1000" b="0" i="0" u="none" strike="noStrike" kern="1200" cap="none" spc="0" normalizeH="0" baseline="0" noProof="0" dirty="0">
              <a:ln>
                <a:noFill/>
              </a:ln>
              <a:solidFill>
                <a:srgbClr val="232333"/>
              </a:solidFill>
              <a:effectLst/>
              <a:uLnTx/>
              <a:uFillTx/>
              <a:latin typeface="Arial" panose="020B0604020202020204" pitchFamily="34" charset="0"/>
              <a:ea typeface="+mn-ea"/>
              <a:cs typeface="Arial" panose="020B0604020202020204" pitchFamily="34" charset="0"/>
            </a:endParaRPr>
          </a:p>
          <a:p>
            <a:pPr marL="228600" marR="0" lvl="0" indent="-228600" algn="r" defTabSz="685800" rtl="0" eaLnBrk="1" fontAlgn="auto" latinLnBrk="0" hangingPunct="1">
              <a:lnSpc>
                <a:spcPct val="90000"/>
              </a:lnSpc>
              <a:spcBef>
                <a:spcPts val="750"/>
              </a:spcBef>
              <a:spcAft>
                <a:spcPts val="0"/>
              </a:spcAft>
              <a:buClrTx/>
              <a:buSzTx/>
              <a:buFont typeface="Wingdings" pitchFamily="2" charset="2"/>
              <a:buAutoNum type="arabicPeriod"/>
              <a:tabLst/>
              <a:defRPr/>
            </a:pPr>
            <a:r>
              <a:rPr kumimoji="0" lang="en-GB" sz="1000" b="0" i="0" u="none" strike="noStrike" kern="1200" cap="none" spc="0" normalizeH="0" baseline="0" noProof="0" dirty="0">
                <a:ln>
                  <a:noFill/>
                </a:ln>
                <a:solidFill>
                  <a:srgbClr val="232333"/>
                </a:solidFill>
                <a:effectLst/>
                <a:uLnTx/>
                <a:uFillTx/>
                <a:latin typeface="Arial" panose="020B0604020202020204" pitchFamily="34" charset="0"/>
                <a:ea typeface="+mn-ea"/>
                <a:cs typeface="Arial" panose="020B0604020202020204" pitchFamily="34" charset="0"/>
                <a:hlinkClick r:id="rId4"/>
              </a:rPr>
              <a:t>https://www.imperial.nhs.uk/about-us/our-strategy/green-plan</a:t>
            </a:r>
            <a:endParaRPr kumimoji="0" lang="en-GB" sz="1000" b="0" i="0" u="none" strike="noStrike" kern="1200" cap="none" spc="0" normalizeH="0" baseline="0" noProof="0" dirty="0">
              <a:ln>
                <a:noFill/>
              </a:ln>
              <a:solidFill>
                <a:srgbClr val="232333"/>
              </a:solidFill>
              <a:effectLst/>
              <a:uLnTx/>
              <a:uFillTx/>
              <a:latin typeface="Arial" panose="020B0604020202020204" pitchFamily="34" charset="0"/>
              <a:ea typeface="+mn-ea"/>
              <a:cs typeface="Arial" panose="020B0604020202020204" pitchFamily="34" charset="0"/>
            </a:endParaRPr>
          </a:p>
          <a:p>
            <a:pPr marL="228600" marR="0" lvl="0" indent="-228600" algn="r" defTabSz="685800" rtl="0" eaLnBrk="1" fontAlgn="auto" latinLnBrk="0" hangingPunct="1">
              <a:lnSpc>
                <a:spcPct val="90000"/>
              </a:lnSpc>
              <a:spcBef>
                <a:spcPts val="750"/>
              </a:spcBef>
              <a:spcAft>
                <a:spcPts val="0"/>
              </a:spcAft>
              <a:buClrTx/>
              <a:buSzTx/>
              <a:buFont typeface="Wingdings" pitchFamily="2" charset="2"/>
              <a:buAutoNum type="arabicPeriod"/>
              <a:tabLst/>
              <a:defRPr/>
            </a:pPr>
            <a:r>
              <a:rPr kumimoji="0" lang="en-GB" sz="1000" b="0" i="0" u="none" strike="noStrike" kern="1200" cap="none" spc="0" normalizeH="0" baseline="0" noProof="0" dirty="0">
                <a:ln>
                  <a:noFill/>
                </a:ln>
                <a:solidFill>
                  <a:srgbClr val="232333"/>
                </a:solidFill>
                <a:effectLst/>
                <a:uLnTx/>
                <a:uFillTx/>
                <a:latin typeface="Arial" panose="020B0604020202020204" pitchFamily="34" charset="0"/>
                <a:ea typeface="+mn-ea"/>
                <a:cs typeface="Arial" panose="020B0604020202020204" pitchFamily="34" charset="0"/>
                <a:hlinkClick r:id="rId5"/>
              </a:rPr>
              <a:t>https://www.england.nhs.uk/greenernhs/wp-content/uploads/sites/51/2020/10/delivering-a-net-zero-national-health-service.pdf</a:t>
            </a:r>
            <a:r>
              <a:rPr kumimoji="0" lang="en-GB" sz="1000" b="0" i="0" u="none" strike="noStrike" kern="1200" cap="none" spc="0" normalizeH="0" baseline="0" noProof="0" dirty="0">
                <a:ln>
                  <a:noFill/>
                </a:ln>
                <a:solidFill>
                  <a:srgbClr val="232333"/>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7908432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D02A2-250D-9C00-5A54-431AE7B6E6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872EFD-BA23-6119-2607-763DF6B61333}"/>
              </a:ext>
            </a:extLst>
          </p:cNvPr>
          <p:cNvSpPr>
            <a:spLocks noGrp="1"/>
          </p:cNvSpPr>
          <p:nvPr>
            <p:ph type="title"/>
          </p:nvPr>
        </p:nvSpPr>
        <p:spPr>
          <a:xfrm>
            <a:off x="93758" y="252000"/>
            <a:ext cx="12470922" cy="390959"/>
          </a:xfrm>
        </p:spPr>
        <p:txBody>
          <a:bodyPr/>
          <a:lstStyle/>
          <a:p>
            <a:r>
              <a:rPr lang="en-GB" sz="2400" b="0" u="sng" dirty="0">
                <a:solidFill>
                  <a:schemeClr val="tx1"/>
                </a:solidFill>
              </a:rPr>
              <a:t>Clinical Practice</a:t>
            </a:r>
            <a:r>
              <a:rPr lang="en-GB" sz="2400" b="0" dirty="0">
                <a:solidFill>
                  <a:schemeClr val="tx1"/>
                </a:solidFill>
              </a:rPr>
              <a:t>: </a:t>
            </a:r>
            <a:r>
              <a:rPr lang="en-GB" sz="2400" b="0" dirty="0"/>
              <a:t>Growing Recognition of Importance of Embedding Sustainability</a:t>
            </a:r>
            <a:endParaRPr lang="en-GB" sz="2400" b="0" dirty="0">
              <a:cs typeface="Arial"/>
            </a:endParaRPr>
          </a:p>
        </p:txBody>
      </p:sp>
      <p:sp>
        <p:nvSpPr>
          <p:cNvPr id="6" name="Date Placeholder 5">
            <a:extLst>
              <a:ext uri="{FF2B5EF4-FFF2-40B4-BE49-F238E27FC236}">
                <a16:creationId xmlns:a16="http://schemas.microsoft.com/office/drawing/2014/main" id="{A68430D2-7CBB-0219-289A-BF229A49A78E}"/>
              </a:ext>
            </a:extLst>
          </p:cNvPr>
          <p:cNvSpPr>
            <a:spLocks noGrp="1"/>
          </p:cNvSpPr>
          <p:nvPr>
            <p:ph type="dt" sz="half" idx="10"/>
          </p:nvPr>
        </p:nvSpPr>
        <p:spPr/>
        <p:txBody>
          <a:bodyPr/>
          <a:lstStyle/>
          <a:p>
            <a:fld id="{7423F43A-6002-45B0-A9E7-0C3B8918E140}" type="datetime1">
              <a:rPr lang="en-GB" smtClean="0"/>
              <a:t>24/03/2025</a:t>
            </a:fld>
            <a:endParaRPr lang="en-GB"/>
          </a:p>
        </p:txBody>
      </p:sp>
      <p:sp>
        <p:nvSpPr>
          <p:cNvPr id="7" name="Footer Placeholder 6">
            <a:extLst>
              <a:ext uri="{FF2B5EF4-FFF2-40B4-BE49-F238E27FC236}">
                <a16:creationId xmlns:a16="http://schemas.microsoft.com/office/drawing/2014/main" id="{3223DCF8-E23D-0C2D-C1BA-3C83717E334F}"/>
              </a:ext>
            </a:extLst>
          </p:cNvPr>
          <p:cNvSpPr>
            <a:spLocks noGrp="1"/>
          </p:cNvSpPr>
          <p:nvPr>
            <p:ph type="ftr" sz="quarter" idx="11"/>
          </p:nvPr>
        </p:nvSpPr>
        <p:spPr/>
        <p:txBody>
          <a:bodyPr/>
          <a:lstStyle/>
          <a:p>
            <a:r>
              <a:rPr lang="en-GB" dirty="0"/>
              <a:t>Festival of Learning and Teaching 2025</a:t>
            </a:r>
          </a:p>
        </p:txBody>
      </p:sp>
      <p:sp>
        <p:nvSpPr>
          <p:cNvPr id="8" name="Slide Number Placeholder 7">
            <a:extLst>
              <a:ext uri="{FF2B5EF4-FFF2-40B4-BE49-F238E27FC236}">
                <a16:creationId xmlns:a16="http://schemas.microsoft.com/office/drawing/2014/main" id="{B89530DD-B015-B99C-CF0A-AD0DC5486077}"/>
              </a:ext>
            </a:extLst>
          </p:cNvPr>
          <p:cNvSpPr>
            <a:spLocks noGrp="1"/>
          </p:cNvSpPr>
          <p:nvPr>
            <p:ph type="sldNum" sz="quarter" idx="12"/>
          </p:nvPr>
        </p:nvSpPr>
        <p:spPr/>
        <p:txBody>
          <a:bodyPr/>
          <a:lstStyle/>
          <a:p>
            <a:fld id="{CBA53E11-492D-48B3-9F9B-09541CA2A39A}" type="slidenum">
              <a:rPr lang="en-GB" smtClean="0"/>
              <a:pPr/>
              <a:t>3</a:t>
            </a:fld>
            <a:endParaRPr lang="en-GB"/>
          </a:p>
        </p:txBody>
      </p:sp>
      <p:sp>
        <p:nvSpPr>
          <p:cNvPr id="10" name="Text Placeholder 5">
            <a:extLst>
              <a:ext uri="{FF2B5EF4-FFF2-40B4-BE49-F238E27FC236}">
                <a16:creationId xmlns:a16="http://schemas.microsoft.com/office/drawing/2014/main" id="{8F416B74-055A-806F-437D-EB7B4B83E796}"/>
              </a:ext>
            </a:extLst>
          </p:cNvPr>
          <p:cNvSpPr txBox="1">
            <a:spLocks/>
          </p:cNvSpPr>
          <p:nvPr/>
        </p:nvSpPr>
        <p:spPr>
          <a:xfrm>
            <a:off x="7040126" y="6318434"/>
            <a:ext cx="3737325" cy="418265"/>
          </a:xfrm>
          <a:prstGeom prst="rect">
            <a:avLst/>
          </a:prstGeom>
        </p:spPr>
        <p:txBody>
          <a:bodyPr lIns="91440" tIns="45720" rIns="91440" bIns="45720" anchor="t"/>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GB" sz="1600" dirty="0">
                <a:hlinkClick r:id="rId4"/>
              </a:rPr>
              <a:t>GMC Good Medical Practice 2024</a:t>
            </a:r>
            <a:endParaRPr lang="en-GB" sz="1600">
              <a:cs typeface="Arial"/>
            </a:endParaRPr>
          </a:p>
        </p:txBody>
      </p:sp>
      <p:sp>
        <p:nvSpPr>
          <p:cNvPr id="11" name="TextBox 10">
            <a:extLst>
              <a:ext uri="{FF2B5EF4-FFF2-40B4-BE49-F238E27FC236}">
                <a16:creationId xmlns:a16="http://schemas.microsoft.com/office/drawing/2014/main" id="{A33AF0E7-80AD-E4E9-39EC-32BB457F0AC7}"/>
              </a:ext>
            </a:extLst>
          </p:cNvPr>
          <p:cNvSpPr txBox="1"/>
          <p:nvPr/>
        </p:nvSpPr>
        <p:spPr>
          <a:xfrm>
            <a:off x="479973" y="2160658"/>
            <a:ext cx="6826751" cy="1477328"/>
          </a:xfrm>
          <a:prstGeom prst="rect">
            <a:avLst/>
          </a:prstGeom>
          <a:noFill/>
        </p:spPr>
        <p:txBody>
          <a:bodyPr wrap="square" lIns="91440" tIns="45720" rIns="91440" bIns="45720" anchor="t">
            <a:spAutoFit/>
          </a:bodyPr>
          <a:lstStyle/>
          <a:p>
            <a:r>
              <a:rPr lang="en-GB" b="1" i="1" dirty="0"/>
              <a:t>14. </a:t>
            </a:r>
            <a:r>
              <a:rPr lang="en-GB" i="1" dirty="0"/>
              <a:t>“</a:t>
            </a:r>
            <a:r>
              <a:rPr lang="en-GB" i="1" dirty="0">
                <a:highlight>
                  <a:srgbClr val="FFFF00"/>
                </a:highlight>
              </a:rPr>
              <a:t>Make good use of resources </a:t>
            </a:r>
            <a:r>
              <a:rPr lang="en-GB" i="1" dirty="0"/>
              <a:t>… taking into account responsibilities to patients and the wider population...”</a:t>
            </a:r>
          </a:p>
          <a:p>
            <a:br>
              <a:rPr lang="en-GB" i="1" dirty="0"/>
            </a:br>
            <a:r>
              <a:rPr lang="en-GB" b="1" i="1" dirty="0"/>
              <a:t>15. “</a:t>
            </a:r>
            <a:r>
              <a:rPr lang="en-GB" i="1" dirty="0">
                <a:highlight>
                  <a:srgbClr val="FFFF00"/>
                </a:highlight>
              </a:rPr>
              <a:t>Choose sustainable solutions </a:t>
            </a:r>
            <a:r>
              <a:rPr lang="en-GB" i="1" dirty="0"/>
              <a:t>when you’re able to, </a:t>
            </a:r>
            <a:r>
              <a:rPr lang="en-GB" i="1" dirty="0">
                <a:highlight>
                  <a:srgbClr val="00FF00"/>
                </a:highlight>
              </a:rPr>
              <a:t>provided these don’t compromise care standards</a:t>
            </a:r>
            <a:r>
              <a:rPr lang="en-GB" i="1" dirty="0"/>
              <a:t>…”</a:t>
            </a:r>
            <a:endParaRPr lang="en-GB" dirty="0">
              <a:highlight>
                <a:srgbClr val="FFFF00"/>
              </a:highlight>
            </a:endParaRPr>
          </a:p>
        </p:txBody>
      </p:sp>
      <p:pic>
        <p:nvPicPr>
          <p:cNvPr id="14" name="Picture 13">
            <a:extLst>
              <a:ext uri="{FF2B5EF4-FFF2-40B4-BE49-F238E27FC236}">
                <a16:creationId xmlns:a16="http://schemas.microsoft.com/office/drawing/2014/main" id="{740042A8-50EB-4327-0606-31C6DEFB43B5}"/>
              </a:ext>
            </a:extLst>
          </p:cNvPr>
          <p:cNvPicPr>
            <a:picLocks noChangeAspect="1"/>
          </p:cNvPicPr>
          <p:nvPr/>
        </p:nvPicPr>
        <p:blipFill>
          <a:blip r:embed="rId5"/>
          <a:stretch>
            <a:fillRect/>
          </a:stretch>
        </p:blipFill>
        <p:spPr>
          <a:xfrm>
            <a:off x="7914933" y="1041807"/>
            <a:ext cx="3343239" cy="4730999"/>
          </a:xfrm>
          <a:prstGeom prst="rect">
            <a:avLst/>
          </a:prstGeom>
        </p:spPr>
      </p:pic>
    </p:spTree>
    <p:extLst>
      <p:ext uri="{BB962C8B-B14F-4D97-AF65-F5344CB8AC3E}">
        <p14:creationId xmlns:p14="http://schemas.microsoft.com/office/powerpoint/2010/main" val="3685471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62167-D388-2E4A-282B-D4F3B762E4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AD920-1C4A-DEB7-0694-368A20011604}"/>
              </a:ext>
            </a:extLst>
          </p:cNvPr>
          <p:cNvSpPr>
            <a:spLocks noGrp="1"/>
          </p:cNvSpPr>
          <p:nvPr>
            <p:ph type="title"/>
          </p:nvPr>
        </p:nvSpPr>
        <p:spPr>
          <a:xfrm>
            <a:off x="155197" y="18399"/>
            <a:ext cx="12257672" cy="1398317"/>
          </a:xfrm>
        </p:spPr>
        <p:txBody>
          <a:bodyPr anchor="ctr"/>
          <a:lstStyle/>
          <a:p>
            <a:r>
              <a:rPr lang="en-GB" sz="2400" b="0" u="sng" dirty="0">
                <a:solidFill>
                  <a:schemeClr val="tx1"/>
                </a:solidFill>
              </a:rPr>
              <a:t>Respiratory Medicine</a:t>
            </a:r>
            <a:r>
              <a:rPr lang="en-GB" sz="2400" b="0" dirty="0">
                <a:solidFill>
                  <a:schemeClr val="tx1"/>
                </a:solidFill>
              </a:rPr>
              <a:t>:</a:t>
            </a:r>
            <a:r>
              <a:rPr lang="en-GB" sz="2400" b="0" dirty="0">
                <a:solidFill>
                  <a:schemeClr val="tx1"/>
                </a:solidFill>
                <a:cs typeface="Arial"/>
              </a:rPr>
              <a:t> </a:t>
            </a:r>
            <a:r>
              <a:rPr lang="en-GB" sz="2400" b="0" i="1" dirty="0"/>
              <a:t>Pressurised metered-dose inhalers (</a:t>
            </a:r>
            <a:r>
              <a:rPr lang="en-GB" sz="2400" b="0" i="1" dirty="0" err="1"/>
              <a:t>pMDIs</a:t>
            </a:r>
            <a:r>
              <a:rPr lang="en-GB" sz="2400" b="0" i="1" dirty="0"/>
              <a:t>) contain hydrofluorocarbon (HFC) propellants which contribute to Global Greenhouse Gas Emissions</a:t>
            </a:r>
            <a:endParaRPr lang="en-GB" sz="2400" b="0" i="1" dirty="0">
              <a:cs typeface="Arial"/>
            </a:endParaRPr>
          </a:p>
        </p:txBody>
      </p:sp>
      <p:sp>
        <p:nvSpPr>
          <p:cNvPr id="6" name="Date Placeholder 5">
            <a:extLst>
              <a:ext uri="{FF2B5EF4-FFF2-40B4-BE49-F238E27FC236}">
                <a16:creationId xmlns:a16="http://schemas.microsoft.com/office/drawing/2014/main" id="{F80AFEE3-5188-F8D3-B07A-0A9007E60762}"/>
              </a:ext>
            </a:extLst>
          </p:cNvPr>
          <p:cNvSpPr>
            <a:spLocks noGrp="1"/>
          </p:cNvSpPr>
          <p:nvPr>
            <p:ph type="dt" sz="half" idx="10"/>
          </p:nvPr>
        </p:nvSpPr>
        <p:spPr/>
        <p:txBody>
          <a:bodyPr/>
          <a:lstStyle/>
          <a:p>
            <a:fld id="{7423F43A-6002-45B0-A9E7-0C3B8918E140}" type="datetime1">
              <a:rPr lang="en-GB" smtClean="0"/>
              <a:t>24/03/2025</a:t>
            </a:fld>
            <a:endParaRPr lang="en-GB"/>
          </a:p>
        </p:txBody>
      </p:sp>
      <p:sp>
        <p:nvSpPr>
          <p:cNvPr id="7" name="Footer Placeholder 6">
            <a:extLst>
              <a:ext uri="{FF2B5EF4-FFF2-40B4-BE49-F238E27FC236}">
                <a16:creationId xmlns:a16="http://schemas.microsoft.com/office/drawing/2014/main" id="{C5E743DB-AA24-8FA5-14F0-C8E691E0DE76}"/>
              </a:ext>
            </a:extLst>
          </p:cNvPr>
          <p:cNvSpPr>
            <a:spLocks noGrp="1"/>
          </p:cNvSpPr>
          <p:nvPr>
            <p:ph type="ftr" sz="quarter" idx="11"/>
          </p:nvPr>
        </p:nvSpPr>
        <p:spPr/>
        <p:txBody>
          <a:bodyPr/>
          <a:lstStyle/>
          <a:p>
            <a:r>
              <a:rPr lang="en-GB" dirty="0"/>
              <a:t>Festival of Learning and Teaching 2025</a:t>
            </a:r>
          </a:p>
        </p:txBody>
      </p:sp>
      <p:sp>
        <p:nvSpPr>
          <p:cNvPr id="8" name="Slide Number Placeholder 7">
            <a:extLst>
              <a:ext uri="{FF2B5EF4-FFF2-40B4-BE49-F238E27FC236}">
                <a16:creationId xmlns:a16="http://schemas.microsoft.com/office/drawing/2014/main" id="{6009BF45-CF65-5309-C4CA-F04B71C5F94A}"/>
              </a:ext>
            </a:extLst>
          </p:cNvPr>
          <p:cNvSpPr>
            <a:spLocks noGrp="1"/>
          </p:cNvSpPr>
          <p:nvPr>
            <p:ph type="sldNum" sz="quarter" idx="12"/>
          </p:nvPr>
        </p:nvSpPr>
        <p:spPr/>
        <p:txBody>
          <a:bodyPr/>
          <a:lstStyle/>
          <a:p>
            <a:fld id="{CBA53E11-492D-48B3-9F9B-09541CA2A39A}" type="slidenum">
              <a:rPr lang="en-GB" smtClean="0"/>
              <a:pPr/>
              <a:t>4</a:t>
            </a:fld>
            <a:endParaRPr lang="en-GB"/>
          </a:p>
        </p:txBody>
      </p:sp>
      <p:sp>
        <p:nvSpPr>
          <p:cNvPr id="11" name="Content Placeholder 2">
            <a:extLst>
              <a:ext uri="{FF2B5EF4-FFF2-40B4-BE49-F238E27FC236}">
                <a16:creationId xmlns:a16="http://schemas.microsoft.com/office/drawing/2014/main" id="{4590C023-F3F3-2826-6CAC-D7AF54F30933}"/>
              </a:ext>
            </a:extLst>
          </p:cNvPr>
          <p:cNvSpPr>
            <a:spLocks noGrp="1"/>
          </p:cNvSpPr>
          <p:nvPr>
            <p:ph idx="1"/>
          </p:nvPr>
        </p:nvSpPr>
        <p:spPr>
          <a:xfrm>
            <a:off x="99457" y="2329478"/>
            <a:ext cx="7496300" cy="3752589"/>
          </a:xfrm>
        </p:spPr>
        <p:txBody>
          <a:bodyPr vert="horz" lIns="0" tIns="0" rIns="0" bIns="0" rtlCol="0" anchor="t">
            <a:normAutofit/>
          </a:bodyPr>
          <a:lstStyle/>
          <a:p>
            <a:pPr marL="285750" indent="-285750">
              <a:buFont typeface="Wingdings" panose="05000000000000000000" pitchFamily="2" charset="2"/>
              <a:buChar char="§"/>
            </a:pPr>
            <a:r>
              <a:rPr lang="en-GB" sz="2400" dirty="0">
                <a:solidFill>
                  <a:srgbClr val="000000"/>
                </a:solidFill>
              </a:rPr>
              <a:t>Current initiatives: Switch from </a:t>
            </a:r>
            <a:r>
              <a:rPr lang="en-GB" sz="2400" dirty="0" err="1">
                <a:solidFill>
                  <a:srgbClr val="000000"/>
                </a:solidFill>
              </a:rPr>
              <a:t>pMDIs</a:t>
            </a:r>
            <a:r>
              <a:rPr lang="en-GB" sz="2400" dirty="0">
                <a:solidFill>
                  <a:srgbClr val="000000"/>
                </a:solidFill>
              </a:rPr>
              <a:t> to DPIs to reduce environmental footprint</a:t>
            </a:r>
          </a:p>
          <a:p>
            <a:pPr marL="285750" indent="-285750">
              <a:buFont typeface="Wingdings" panose="05000000000000000000" pitchFamily="2" charset="2"/>
              <a:buChar char="§"/>
            </a:pPr>
            <a:endParaRPr lang="en-GB" sz="2400" b="0" i="0" dirty="0">
              <a:solidFill>
                <a:srgbClr val="000000"/>
              </a:solidFill>
              <a:effectLst/>
            </a:endParaRPr>
          </a:p>
          <a:p>
            <a:pPr marL="285750" indent="-285750">
              <a:buFont typeface="Wingdings" panose="05000000000000000000" pitchFamily="2" charset="2"/>
              <a:buChar char="§"/>
            </a:pPr>
            <a:r>
              <a:rPr lang="en-GB" sz="2400" b="0" i="0" dirty="0">
                <a:solidFill>
                  <a:srgbClr val="000000"/>
                </a:solidFill>
                <a:effectLst/>
              </a:rPr>
              <a:t>However, this transition is not without risks</a:t>
            </a:r>
            <a:endParaRPr lang="en-GB" sz="2400" b="0" i="0" dirty="0">
              <a:solidFill>
                <a:srgbClr val="000000"/>
              </a:solidFill>
              <a:effectLst/>
              <a:cs typeface="Arial"/>
            </a:endParaRPr>
          </a:p>
          <a:p>
            <a:endParaRPr lang="en-GB" sz="2400" b="0" i="0" dirty="0">
              <a:solidFill>
                <a:srgbClr val="000000"/>
              </a:solidFill>
              <a:effectLst/>
            </a:endParaRPr>
          </a:p>
          <a:p>
            <a:pPr marL="285750" indent="-285750">
              <a:buFont typeface="Wingdings" panose="05000000000000000000" pitchFamily="2" charset="2"/>
              <a:buChar char="§"/>
            </a:pPr>
            <a:r>
              <a:rPr lang="en-GB" sz="2400" b="0" i="0" u="none" strike="noStrike" dirty="0">
                <a:solidFill>
                  <a:srgbClr val="000000"/>
                </a:solidFill>
                <a:effectLst/>
              </a:rPr>
              <a:t>Non-clinical switching risks ↑ exacerbations </a:t>
            </a:r>
            <a:r>
              <a:rPr lang="en-GB" sz="2400" dirty="0">
                <a:solidFill>
                  <a:srgbClr val="000000"/>
                </a:solidFill>
              </a:rPr>
              <a:t>(1)</a:t>
            </a:r>
            <a:endParaRPr lang="en-GB" sz="2400" b="0" i="0" dirty="0">
              <a:solidFill>
                <a:srgbClr val="000000"/>
              </a:solidFill>
              <a:effectLst/>
              <a:cs typeface="Arial"/>
            </a:endParaRPr>
          </a:p>
        </p:txBody>
      </p:sp>
      <p:sp>
        <p:nvSpPr>
          <p:cNvPr id="14" name="TextBox 13">
            <a:extLst>
              <a:ext uri="{FF2B5EF4-FFF2-40B4-BE49-F238E27FC236}">
                <a16:creationId xmlns:a16="http://schemas.microsoft.com/office/drawing/2014/main" id="{7DF9C6D0-AC33-0700-4397-45DBD55881F6}"/>
              </a:ext>
            </a:extLst>
          </p:cNvPr>
          <p:cNvSpPr txBox="1"/>
          <p:nvPr/>
        </p:nvSpPr>
        <p:spPr>
          <a:xfrm>
            <a:off x="7975360" y="5456206"/>
            <a:ext cx="2478818" cy="253916"/>
          </a:xfrm>
          <a:prstGeom prst="rect">
            <a:avLst/>
          </a:prstGeom>
          <a:noFill/>
        </p:spPr>
        <p:txBody>
          <a:bodyPr wrap="square">
            <a:spAutoFit/>
          </a:bodyPr>
          <a:lstStyle/>
          <a:p>
            <a:r>
              <a:rPr lang="en-GB" sz="1050" dirty="0">
                <a:hlinkClick r:id="rId2"/>
              </a:rPr>
              <a:t>National Medicines Optimisation</a:t>
            </a:r>
            <a:endParaRPr lang="en-GB" sz="1050" dirty="0"/>
          </a:p>
        </p:txBody>
      </p:sp>
      <p:sp>
        <p:nvSpPr>
          <p:cNvPr id="23" name="Text Placeholder 5">
            <a:extLst>
              <a:ext uri="{FF2B5EF4-FFF2-40B4-BE49-F238E27FC236}">
                <a16:creationId xmlns:a16="http://schemas.microsoft.com/office/drawing/2014/main" id="{57B7B3CE-ABBC-449F-7DBC-C04B53F637F1}"/>
              </a:ext>
            </a:extLst>
          </p:cNvPr>
          <p:cNvSpPr txBox="1">
            <a:spLocks/>
          </p:cNvSpPr>
          <p:nvPr/>
        </p:nvSpPr>
        <p:spPr>
          <a:xfrm>
            <a:off x="158213" y="6015839"/>
            <a:ext cx="11768842" cy="357364"/>
          </a:xfrm>
          <a:prstGeom prst="rect">
            <a:avLst/>
          </a:prstGeom>
        </p:spPr>
        <p:txBody>
          <a:bodyPr vert="horz" lIns="91440" tIns="45720" rIns="91440" bIns="45720" rtlCol="0" anchor="b">
            <a:noAutofit/>
          </a:bodyPr>
          <a:lstStyle>
            <a:lvl1pPr marL="0" indent="0" algn="r" defTabSz="685800" rtl="0" eaLnBrk="1" latinLnBrk="0" hangingPunct="1">
              <a:lnSpc>
                <a:spcPct val="90000"/>
              </a:lnSpc>
              <a:spcBef>
                <a:spcPts val="750"/>
              </a:spcBef>
              <a:buFont typeface="Wingdings" pitchFamily="2" charset="2"/>
              <a:buNone/>
              <a:defRPr sz="750" b="0" i="0" kern="1200">
                <a:solidFill>
                  <a:schemeClr val="tx1"/>
                </a:solidFill>
                <a:latin typeface="Arial" panose="020B0604020202020204" pitchFamily="34" charset="0"/>
                <a:ea typeface="+mn-ea"/>
                <a:cs typeface="Arial" panose="020B0604020202020204" pitchFamily="34" charset="0"/>
              </a:defRPr>
            </a:lvl1pPr>
            <a:lvl2pPr marL="514350" indent="-171450" algn="ctr" defTabSz="685800" rtl="0" eaLnBrk="1" latinLnBrk="0" hangingPunct="1">
              <a:lnSpc>
                <a:spcPct val="90000"/>
              </a:lnSpc>
              <a:spcBef>
                <a:spcPts val="375"/>
              </a:spcBef>
              <a:buFont typeface="System Font"/>
              <a:buChar char="-"/>
              <a:defRPr sz="900" b="0" i="0" kern="1200">
                <a:solidFill>
                  <a:schemeClr val="tx1"/>
                </a:solidFill>
                <a:latin typeface="Arial" panose="020B0604020202020204" pitchFamily="34" charset="0"/>
                <a:ea typeface="+mn-ea"/>
                <a:cs typeface="Arial" panose="020B0604020202020204" pitchFamily="34" charset="0"/>
              </a:defRPr>
            </a:lvl2pPr>
            <a:lvl3pPr marL="857250" indent="-171450" algn="ctr" defTabSz="685800" rtl="0" eaLnBrk="1" latinLnBrk="0" hangingPunct="1">
              <a:lnSpc>
                <a:spcPct val="90000"/>
              </a:lnSpc>
              <a:spcBef>
                <a:spcPts val="375"/>
              </a:spcBef>
              <a:buFont typeface="Arial" panose="020B0604020202020204" pitchFamily="34" charset="0"/>
              <a:buChar char="•"/>
              <a:defRPr sz="900" b="0" i="0" kern="1200">
                <a:solidFill>
                  <a:schemeClr val="tx1"/>
                </a:solidFill>
                <a:latin typeface="Arial" panose="020B0604020202020204" pitchFamily="34" charset="0"/>
                <a:ea typeface="+mn-ea"/>
                <a:cs typeface="Arial" panose="020B0604020202020204" pitchFamily="34" charset="0"/>
              </a:defRPr>
            </a:lvl3pPr>
            <a:lvl4pPr marL="1200150" indent="-171450" algn="ctr" defTabSz="685800" rtl="0" eaLnBrk="1" latinLnBrk="0" hangingPunct="1">
              <a:lnSpc>
                <a:spcPct val="90000"/>
              </a:lnSpc>
              <a:spcBef>
                <a:spcPts val="375"/>
              </a:spcBef>
              <a:buFont typeface="Arial" panose="020B0604020202020204" pitchFamily="34" charset="0"/>
              <a:buChar char="•"/>
              <a:defRPr sz="900" b="0" i="0" kern="1200">
                <a:solidFill>
                  <a:schemeClr val="tx1"/>
                </a:solidFill>
                <a:latin typeface="Arial" panose="020B0604020202020204" pitchFamily="34" charset="0"/>
                <a:ea typeface="+mn-ea"/>
                <a:cs typeface="Arial" panose="020B0604020202020204" pitchFamily="34" charset="0"/>
              </a:defRPr>
            </a:lvl4pPr>
            <a:lvl5pPr marL="1543050" indent="-171450" algn="ctr" defTabSz="685800" rtl="0" eaLnBrk="1" latinLnBrk="0" hangingPunct="1">
              <a:lnSpc>
                <a:spcPct val="90000"/>
              </a:lnSpc>
              <a:spcBef>
                <a:spcPts val="375"/>
              </a:spcBef>
              <a:buFont typeface="Arial" panose="020B0604020202020204" pitchFamily="34" charset="0"/>
              <a:buChar char="•"/>
              <a:defRPr sz="9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GB" sz="900" dirty="0">
                <a:solidFill>
                  <a:srgbClr val="212121"/>
                </a:solidFill>
                <a:latin typeface="Arial"/>
                <a:cs typeface="Arial"/>
              </a:rPr>
              <a:t>1. Usmani OS, Bosnic-</a:t>
            </a:r>
            <a:r>
              <a:rPr lang="en-GB" sz="900" err="1">
                <a:solidFill>
                  <a:srgbClr val="212121"/>
                </a:solidFill>
                <a:latin typeface="Arial"/>
                <a:cs typeface="Arial"/>
              </a:rPr>
              <a:t>Anticevich</a:t>
            </a:r>
            <a:r>
              <a:rPr lang="en-GB" sz="900" dirty="0">
                <a:solidFill>
                  <a:srgbClr val="212121"/>
                </a:solidFill>
                <a:latin typeface="Arial"/>
                <a:cs typeface="Arial"/>
              </a:rPr>
              <a:t> S, </a:t>
            </a:r>
            <a:r>
              <a:rPr lang="en-GB" sz="900" err="1">
                <a:solidFill>
                  <a:srgbClr val="212121"/>
                </a:solidFill>
                <a:latin typeface="Arial"/>
                <a:cs typeface="Arial"/>
              </a:rPr>
              <a:t>Dekhuijzen</a:t>
            </a:r>
            <a:r>
              <a:rPr lang="en-GB" sz="900" dirty="0">
                <a:solidFill>
                  <a:srgbClr val="212121"/>
                </a:solidFill>
                <a:latin typeface="Arial"/>
                <a:cs typeface="Arial"/>
              </a:rPr>
              <a:t> R, Lavorini F, Bell J, </a:t>
            </a:r>
            <a:r>
              <a:rPr lang="en-GB" sz="900" err="1">
                <a:solidFill>
                  <a:srgbClr val="212121"/>
                </a:solidFill>
                <a:latin typeface="Arial"/>
                <a:cs typeface="Arial"/>
              </a:rPr>
              <a:t>Stjepanovic</a:t>
            </a:r>
            <a:r>
              <a:rPr lang="en-GB" sz="900" dirty="0">
                <a:solidFill>
                  <a:srgbClr val="212121"/>
                </a:solidFill>
                <a:latin typeface="Arial"/>
                <a:cs typeface="Arial"/>
              </a:rPr>
              <a:t> N, Swift SL, Roche N. Real-World Impact of Nonclinical Inhaler Regimen Switches on Asthma or COPD: A Systematic Review. J Allergy Clin Immunol </a:t>
            </a:r>
            <a:r>
              <a:rPr lang="en-GB" sz="900" err="1">
                <a:solidFill>
                  <a:srgbClr val="212121"/>
                </a:solidFill>
                <a:latin typeface="Arial"/>
                <a:cs typeface="Arial"/>
              </a:rPr>
              <a:t>Pract</a:t>
            </a:r>
            <a:r>
              <a:rPr lang="en-GB" sz="900" dirty="0">
                <a:solidFill>
                  <a:srgbClr val="212121"/>
                </a:solidFill>
                <a:latin typeface="Arial"/>
                <a:cs typeface="Arial"/>
              </a:rPr>
              <a:t>. 2022 Oct;10(10):2624-2637. </a:t>
            </a:r>
            <a:r>
              <a:rPr lang="en-GB" sz="900" err="1">
                <a:solidFill>
                  <a:srgbClr val="212121"/>
                </a:solidFill>
                <a:latin typeface="Arial"/>
                <a:cs typeface="Arial"/>
              </a:rPr>
              <a:t>doi</a:t>
            </a:r>
            <a:r>
              <a:rPr lang="en-GB" sz="900" dirty="0">
                <a:solidFill>
                  <a:srgbClr val="212121"/>
                </a:solidFill>
                <a:latin typeface="Arial"/>
                <a:cs typeface="Arial"/>
              </a:rPr>
              <a:t>: 10.1016/j.jaip.2022.05.039. </a:t>
            </a:r>
            <a:r>
              <a:rPr lang="en-GB" sz="900" err="1">
                <a:solidFill>
                  <a:srgbClr val="212121"/>
                </a:solidFill>
                <a:latin typeface="Arial"/>
                <a:cs typeface="Arial"/>
              </a:rPr>
              <a:t>Epub</a:t>
            </a:r>
            <a:r>
              <a:rPr lang="en-GB" sz="900" dirty="0">
                <a:solidFill>
                  <a:srgbClr val="212121"/>
                </a:solidFill>
                <a:latin typeface="Arial"/>
                <a:cs typeface="Arial"/>
              </a:rPr>
              <a:t> 2022 Jun 22. PMID: 35750323.</a:t>
            </a:r>
            <a:endParaRPr lang="en-US" dirty="0">
              <a:solidFill>
                <a:srgbClr val="000000"/>
              </a:solidFill>
              <a:cs typeface="Arial"/>
            </a:endParaRPr>
          </a:p>
          <a:p>
            <a:pPr algn="l"/>
            <a:endParaRPr lang="en-GB" sz="900" dirty="0">
              <a:solidFill>
                <a:srgbClr val="212121"/>
              </a:solidFill>
              <a:latin typeface="BlinkMacSystemFont"/>
              <a:cs typeface="Arial"/>
            </a:endParaRPr>
          </a:p>
        </p:txBody>
      </p:sp>
      <p:pic>
        <p:nvPicPr>
          <p:cNvPr id="25" name="Picture 24">
            <a:extLst>
              <a:ext uri="{FF2B5EF4-FFF2-40B4-BE49-F238E27FC236}">
                <a16:creationId xmlns:a16="http://schemas.microsoft.com/office/drawing/2014/main" id="{0128BBAC-D841-C09D-2716-32AAB4AFAE5C}"/>
              </a:ext>
            </a:extLst>
          </p:cNvPr>
          <p:cNvPicPr>
            <a:picLocks noChangeAspect="1"/>
          </p:cNvPicPr>
          <p:nvPr/>
        </p:nvPicPr>
        <p:blipFill>
          <a:blip r:embed="rId3"/>
          <a:stretch>
            <a:fillRect/>
          </a:stretch>
        </p:blipFill>
        <p:spPr>
          <a:xfrm>
            <a:off x="9173459" y="1333119"/>
            <a:ext cx="2896976" cy="1926607"/>
          </a:xfrm>
          <a:prstGeom prst="rect">
            <a:avLst/>
          </a:prstGeom>
        </p:spPr>
      </p:pic>
      <p:pic>
        <p:nvPicPr>
          <p:cNvPr id="3" name="Picture 2" descr="A close up of black text&#10;&#10;AI-generated content may be incorrect.">
            <a:extLst>
              <a:ext uri="{FF2B5EF4-FFF2-40B4-BE49-F238E27FC236}">
                <a16:creationId xmlns:a16="http://schemas.microsoft.com/office/drawing/2014/main" id="{0297DCDC-85B8-6BC0-232B-844AE2EECD04}"/>
              </a:ext>
            </a:extLst>
          </p:cNvPr>
          <p:cNvPicPr>
            <a:picLocks noChangeAspect="1"/>
          </p:cNvPicPr>
          <p:nvPr/>
        </p:nvPicPr>
        <p:blipFill>
          <a:blip r:embed="rId4"/>
          <a:stretch>
            <a:fillRect/>
          </a:stretch>
        </p:blipFill>
        <p:spPr>
          <a:xfrm>
            <a:off x="7939571" y="3036266"/>
            <a:ext cx="4147240" cy="733425"/>
          </a:xfrm>
          <a:prstGeom prst="rect">
            <a:avLst/>
          </a:prstGeom>
        </p:spPr>
      </p:pic>
      <p:pic>
        <p:nvPicPr>
          <p:cNvPr id="5" name="Picture 4" descr="A screenshot of a medical information&#10;&#10;AI-generated content may be incorrect.">
            <a:extLst>
              <a:ext uri="{FF2B5EF4-FFF2-40B4-BE49-F238E27FC236}">
                <a16:creationId xmlns:a16="http://schemas.microsoft.com/office/drawing/2014/main" id="{8D6055E7-DF41-762D-7C3F-DB889A50078D}"/>
              </a:ext>
            </a:extLst>
          </p:cNvPr>
          <p:cNvPicPr>
            <a:picLocks noChangeAspect="1"/>
          </p:cNvPicPr>
          <p:nvPr/>
        </p:nvPicPr>
        <p:blipFill>
          <a:blip r:embed="rId5"/>
          <a:stretch>
            <a:fillRect/>
          </a:stretch>
        </p:blipFill>
        <p:spPr>
          <a:xfrm>
            <a:off x="7938882" y="3764445"/>
            <a:ext cx="4152900" cy="1076325"/>
          </a:xfrm>
          <a:prstGeom prst="rect">
            <a:avLst/>
          </a:prstGeom>
        </p:spPr>
      </p:pic>
      <p:pic>
        <p:nvPicPr>
          <p:cNvPr id="10" name="Picture 9" descr="A close up of a sign&#10;&#10;AI-generated content may be incorrect.">
            <a:extLst>
              <a:ext uri="{FF2B5EF4-FFF2-40B4-BE49-F238E27FC236}">
                <a16:creationId xmlns:a16="http://schemas.microsoft.com/office/drawing/2014/main" id="{8E6C183D-4E21-CEA5-EF87-A02A70E390B8}"/>
              </a:ext>
            </a:extLst>
          </p:cNvPr>
          <p:cNvPicPr>
            <a:picLocks noChangeAspect="1"/>
          </p:cNvPicPr>
          <p:nvPr/>
        </p:nvPicPr>
        <p:blipFill>
          <a:blip r:embed="rId6"/>
          <a:stretch>
            <a:fillRect/>
          </a:stretch>
        </p:blipFill>
        <p:spPr>
          <a:xfrm>
            <a:off x="7938191" y="4823929"/>
            <a:ext cx="4145169" cy="615673"/>
          </a:xfrm>
          <a:prstGeom prst="rect">
            <a:avLst/>
          </a:prstGeom>
        </p:spPr>
      </p:pic>
      <p:grpSp>
        <p:nvGrpSpPr>
          <p:cNvPr id="4" name="Group 3">
            <a:extLst>
              <a:ext uri="{FF2B5EF4-FFF2-40B4-BE49-F238E27FC236}">
                <a16:creationId xmlns:a16="http://schemas.microsoft.com/office/drawing/2014/main" id="{40E14F09-62C6-F8EC-42D9-40C3603DC16B}"/>
              </a:ext>
            </a:extLst>
          </p:cNvPr>
          <p:cNvGrpSpPr/>
          <p:nvPr/>
        </p:nvGrpSpPr>
        <p:grpSpPr>
          <a:xfrm>
            <a:off x="71611" y="50328"/>
            <a:ext cx="5710698" cy="6757343"/>
            <a:chOff x="6096001" y="58426"/>
            <a:chExt cx="5710698" cy="6757343"/>
          </a:xfrm>
        </p:grpSpPr>
        <p:sp>
          <p:nvSpPr>
            <p:cNvPr id="12" name="TextBox 11">
              <a:extLst>
                <a:ext uri="{FF2B5EF4-FFF2-40B4-BE49-F238E27FC236}">
                  <a16:creationId xmlns:a16="http://schemas.microsoft.com/office/drawing/2014/main" id="{58E747CC-BF07-84FE-C857-A743B810AC5D}"/>
                </a:ext>
              </a:extLst>
            </p:cNvPr>
            <p:cNvSpPr txBox="1"/>
            <p:nvPr/>
          </p:nvSpPr>
          <p:spPr>
            <a:xfrm>
              <a:off x="6096001" y="4147119"/>
              <a:ext cx="5710698" cy="2668650"/>
            </a:xfrm>
            <a:prstGeom prst="rect">
              <a:avLst/>
            </a:prstGeom>
            <a:solidFill>
              <a:schemeClr val="bg1"/>
            </a:solidFill>
          </p:spPr>
          <p:txBody>
            <a:bodyPr wrap="square" lIns="0" tIns="0" rIns="0" bIns="0" rtlCol="0" anchor="ctr">
              <a:noAutofit/>
            </a:bodyPr>
            <a:lstStyle/>
            <a:p>
              <a:pPr algn="ctr">
                <a:lnSpc>
                  <a:spcPct val="105000"/>
                </a:lnSpc>
              </a:pPr>
              <a:r>
                <a:rPr lang="en-US" sz="3000" dirty="0">
                  <a:solidFill>
                    <a:schemeClr val="tx1"/>
                  </a:solidFill>
                </a:rPr>
                <a:t>“Changing a patient’s prescribed inhaler when their condition is stable on their current device </a:t>
              </a:r>
              <a:r>
                <a:rPr lang="en-US" sz="3000" u="sng" dirty="0">
                  <a:solidFill>
                    <a:schemeClr val="tx1"/>
                  </a:solidFill>
                </a:rPr>
                <a:t>risks loss of disease control</a:t>
              </a:r>
              <a:r>
                <a:rPr lang="en-US" sz="3000" dirty="0">
                  <a:solidFill>
                    <a:schemeClr val="tx1"/>
                  </a:solidFill>
                </a:rPr>
                <a:t>”</a:t>
              </a:r>
            </a:p>
          </p:txBody>
        </p:sp>
        <p:pic>
          <p:nvPicPr>
            <p:cNvPr id="13" name="Picture 12">
              <a:extLst>
                <a:ext uri="{FF2B5EF4-FFF2-40B4-BE49-F238E27FC236}">
                  <a16:creationId xmlns:a16="http://schemas.microsoft.com/office/drawing/2014/main" id="{5D9EC189-0386-DD4C-D755-B731413A3C23}"/>
                </a:ext>
              </a:extLst>
            </p:cNvPr>
            <p:cNvPicPr>
              <a:picLocks noChangeAspect="1"/>
            </p:cNvPicPr>
            <p:nvPr/>
          </p:nvPicPr>
          <p:blipFill>
            <a:blip r:embed="rId7"/>
            <a:stretch>
              <a:fillRect/>
            </a:stretch>
          </p:blipFill>
          <p:spPr>
            <a:xfrm>
              <a:off x="6135962" y="58426"/>
              <a:ext cx="5670737" cy="4186450"/>
            </a:xfrm>
            <a:prstGeom prst="rect">
              <a:avLst/>
            </a:prstGeom>
          </p:spPr>
        </p:pic>
      </p:grpSp>
    </p:spTree>
    <p:extLst>
      <p:ext uri="{BB962C8B-B14F-4D97-AF65-F5344CB8AC3E}">
        <p14:creationId xmlns:p14="http://schemas.microsoft.com/office/powerpoint/2010/main" val="23417582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5BB87-6275-4D55-73B1-9AC58C3F19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CE398E-877B-8C4E-C665-C0050980FD93}"/>
              </a:ext>
            </a:extLst>
          </p:cNvPr>
          <p:cNvSpPr>
            <a:spLocks noGrp="1"/>
          </p:cNvSpPr>
          <p:nvPr>
            <p:ph type="title"/>
          </p:nvPr>
        </p:nvSpPr>
        <p:spPr/>
        <p:txBody>
          <a:bodyPr/>
          <a:lstStyle/>
          <a:p>
            <a:r>
              <a:rPr lang="en-GB" sz="2400" b="0" dirty="0">
                <a:solidFill>
                  <a:schemeClr val="tx1"/>
                </a:solidFill>
              </a:rPr>
              <a:t>Research Methods:</a:t>
            </a:r>
            <a:r>
              <a:rPr lang="en-GB" sz="2400" b="0" dirty="0"/>
              <a:t> How Does Incorporating 'Sensible Sustainability' into the Medical Curriculum Affect Medical Students' Attitudes Towards Sustainable Healthcare</a:t>
            </a:r>
          </a:p>
        </p:txBody>
      </p:sp>
      <p:sp>
        <p:nvSpPr>
          <p:cNvPr id="6" name="Date Placeholder 5">
            <a:extLst>
              <a:ext uri="{FF2B5EF4-FFF2-40B4-BE49-F238E27FC236}">
                <a16:creationId xmlns:a16="http://schemas.microsoft.com/office/drawing/2014/main" id="{354D711B-357F-DEBF-726A-F97AC16011BA}"/>
              </a:ext>
            </a:extLst>
          </p:cNvPr>
          <p:cNvSpPr>
            <a:spLocks noGrp="1"/>
          </p:cNvSpPr>
          <p:nvPr>
            <p:ph type="dt" sz="half" idx="10"/>
          </p:nvPr>
        </p:nvSpPr>
        <p:spPr/>
        <p:txBody>
          <a:bodyPr/>
          <a:lstStyle/>
          <a:p>
            <a:fld id="{7423F43A-6002-45B0-A9E7-0C3B8918E140}" type="datetime1">
              <a:rPr lang="en-GB" smtClean="0"/>
              <a:t>24/03/2025</a:t>
            </a:fld>
            <a:endParaRPr lang="en-GB"/>
          </a:p>
        </p:txBody>
      </p:sp>
      <p:sp>
        <p:nvSpPr>
          <p:cNvPr id="7" name="Footer Placeholder 6">
            <a:extLst>
              <a:ext uri="{FF2B5EF4-FFF2-40B4-BE49-F238E27FC236}">
                <a16:creationId xmlns:a16="http://schemas.microsoft.com/office/drawing/2014/main" id="{70647B8C-5967-E5D0-909F-367B4492AF16}"/>
              </a:ext>
            </a:extLst>
          </p:cNvPr>
          <p:cNvSpPr>
            <a:spLocks noGrp="1"/>
          </p:cNvSpPr>
          <p:nvPr>
            <p:ph type="ftr" sz="quarter" idx="11"/>
          </p:nvPr>
        </p:nvSpPr>
        <p:spPr/>
        <p:txBody>
          <a:bodyPr/>
          <a:lstStyle/>
          <a:p>
            <a:r>
              <a:rPr lang="en-GB" dirty="0"/>
              <a:t>Festival of Learning and Teaching 2025</a:t>
            </a:r>
          </a:p>
        </p:txBody>
      </p:sp>
      <p:sp>
        <p:nvSpPr>
          <p:cNvPr id="8" name="Slide Number Placeholder 7">
            <a:extLst>
              <a:ext uri="{FF2B5EF4-FFF2-40B4-BE49-F238E27FC236}">
                <a16:creationId xmlns:a16="http://schemas.microsoft.com/office/drawing/2014/main" id="{09244470-CD31-915B-C741-CAD60BDD1185}"/>
              </a:ext>
            </a:extLst>
          </p:cNvPr>
          <p:cNvSpPr>
            <a:spLocks noGrp="1"/>
          </p:cNvSpPr>
          <p:nvPr>
            <p:ph type="sldNum" sz="quarter" idx="12"/>
          </p:nvPr>
        </p:nvSpPr>
        <p:spPr/>
        <p:txBody>
          <a:bodyPr/>
          <a:lstStyle/>
          <a:p>
            <a:fld id="{CBA53E11-492D-48B3-9F9B-09541CA2A39A}" type="slidenum">
              <a:rPr lang="en-GB" smtClean="0"/>
              <a:pPr/>
              <a:t>5</a:t>
            </a:fld>
            <a:endParaRPr lang="en-GB"/>
          </a:p>
        </p:txBody>
      </p:sp>
      <p:sp>
        <p:nvSpPr>
          <p:cNvPr id="10" name="Rectangle 9">
            <a:extLst>
              <a:ext uri="{FF2B5EF4-FFF2-40B4-BE49-F238E27FC236}">
                <a16:creationId xmlns:a16="http://schemas.microsoft.com/office/drawing/2014/main" id="{F6C82C68-5D97-62AD-6F41-1150E77BB7BB}"/>
              </a:ext>
            </a:extLst>
          </p:cNvPr>
          <p:cNvSpPr/>
          <p:nvPr/>
        </p:nvSpPr>
        <p:spPr>
          <a:xfrm>
            <a:off x="654643" y="4121004"/>
            <a:ext cx="4543097" cy="1408645"/>
          </a:xfrm>
          <a:prstGeom prst="rect">
            <a:avLst/>
          </a:prstGeom>
          <a:solidFill>
            <a:schemeClr val="bg1"/>
          </a:solidFill>
          <a:ln w="28575">
            <a:solidFill>
              <a:srgbClr val="11436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rPr>
              <a:t>Third Year Medical students attended a </a:t>
            </a:r>
            <a:r>
              <a:rPr lang="en-US" b="1" dirty="0">
                <a:solidFill>
                  <a:schemeClr val="tx1"/>
                </a:solidFill>
                <a:highlight>
                  <a:srgbClr val="FFFF00"/>
                </a:highlight>
              </a:rPr>
              <a:t>one-hour lecture </a:t>
            </a:r>
            <a:r>
              <a:rPr lang="en-GB" dirty="0">
                <a:solidFill>
                  <a:schemeClr val="tx1"/>
                </a:solidFill>
              </a:rPr>
              <a:t>emphasising the integration of 'Sensible Sustainability' into healthcare decision-making.</a:t>
            </a:r>
            <a:endParaRPr lang="en-US" dirty="0">
              <a:solidFill>
                <a:schemeClr val="tx1"/>
              </a:solidFill>
            </a:endParaRPr>
          </a:p>
        </p:txBody>
      </p:sp>
      <p:pic>
        <p:nvPicPr>
          <p:cNvPr id="13" name="Picture 2" descr="100+ Back Of Lecture Hall Stock Illustrations, Royalty-Free Vector Graphics  &amp; Clip Art - iStock | Office">
            <a:extLst>
              <a:ext uri="{FF2B5EF4-FFF2-40B4-BE49-F238E27FC236}">
                <a16:creationId xmlns:a16="http://schemas.microsoft.com/office/drawing/2014/main" id="{2F32F213-9A5F-4DE5-CB95-BE85813AE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407" y="1383348"/>
            <a:ext cx="4409988" cy="2680646"/>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6032821D-5330-A23C-3B35-40B773F9BAEE}"/>
              </a:ext>
            </a:extLst>
          </p:cNvPr>
          <p:cNvGrpSpPr/>
          <p:nvPr/>
        </p:nvGrpSpPr>
        <p:grpSpPr>
          <a:xfrm>
            <a:off x="5420390" y="1176833"/>
            <a:ext cx="6114395" cy="4352816"/>
            <a:chOff x="5420390" y="1176833"/>
            <a:chExt cx="6114395" cy="4352816"/>
          </a:xfrm>
        </p:grpSpPr>
        <p:sp>
          <p:nvSpPr>
            <p:cNvPr id="12" name="Rectangle 11">
              <a:extLst>
                <a:ext uri="{FF2B5EF4-FFF2-40B4-BE49-F238E27FC236}">
                  <a16:creationId xmlns:a16="http://schemas.microsoft.com/office/drawing/2014/main" id="{01AA19F7-411F-9341-D0A9-0559F1558A88}"/>
                </a:ext>
              </a:extLst>
            </p:cNvPr>
            <p:cNvSpPr/>
            <p:nvPr/>
          </p:nvSpPr>
          <p:spPr>
            <a:xfrm>
              <a:off x="7205685" y="4121004"/>
              <a:ext cx="4329100" cy="1408645"/>
            </a:xfrm>
            <a:prstGeom prst="rect">
              <a:avLst/>
            </a:prstGeom>
            <a:solidFill>
              <a:schemeClr val="bg1"/>
            </a:solidFill>
            <a:ln w="28575">
              <a:solidFill>
                <a:srgbClr val="11436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1"/>
                  </a:solidFill>
                  <a:highlight>
                    <a:srgbClr val="FFFF00"/>
                  </a:highlight>
                </a:rPr>
                <a:t>Post-session Questionnaire </a:t>
              </a:r>
              <a:r>
                <a:rPr lang="en-GB" dirty="0">
                  <a:solidFill>
                    <a:schemeClr val="tx1"/>
                  </a:solidFill>
                </a:rPr>
                <a:t>: evaluating attitudes, knowledge, and clinical decision-making skills in response to the intervention.</a:t>
              </a:r>
              <a:endParaRPr lang="en-US" dirty="0">
                <a:solidFill>
                  <a:schemeClr val="tx1"/>
                </a:solidFill>
              </a:endParaRPr>
            </a:p>
          </p:txBody>
        </p:sp>
        <p:pic>
          <p:nvPicPr>
            <p:cNvPr id="2050" name="Picture 2" descr="Questionnaire - Free education icons">
              <a:extLst>
                <a:ext uri="{FF2B5EF4-FFF2-40B4-BE49-F238E27FC236}">
                  <a16:creationId xmlns:a16="http://schemas.microsoft.com/office/drawing/2014/main" id="{E3DA5858-C01A-119F-03A4-84D5D5B0F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1366" y="1176833"/>
              <a:ext cx="2825715" cy="2891976"/>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Triangle 14">
              <a:extLst>
                <a:ext uri="{FF2B5EF4-FFF2-40B4-BE49-F238E27FC236}">
                  <a16:creationId xmlns:a16="http://schemas.microsoft.com/office/drawing/2014/main" id="{E5FE9B41-5D54-9464-D0E2-B0E9953F6549}"/>
                </a:ext>
              </a:extLst>
            </p:cNvPr>
            <p:cNvSpPr/>
            <p:nvPr/>
          </p:nvSpPr>
          <p:spPr>
            <a:xfrm rot="13500000">
              <a:off x="5413793" y="2670067"/>
              <a:ext cx="470205" cy="4570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ight Triangle 15">
              <a:extLst>
                <a:ext uri="{FF2B5EF4-FFF2-40B4-BE49-F238E27FC236}">
                  <a16:creationId xmlns:a16="http://schemas.microsoft.com/office/drawing/2014/main" id="{AA576EDD-F7FC-7A94-6AA7-21650436AC0A}"/>
                </a:ext>
              </a:extLst>
            </p:cNvPr>
            <p:cNvSpPr/>
            <p:nvPr/>
          </p:nvSpPr>
          <p:spPr>
            <a:xfrm rot="13500000">
              <a:off x="6347962" y="2651568"/>
              <a:ext cx="470205" cy="4570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ight Triangle 16">
              <a:extLst>
                <a:ext uri="{FF2B5EF4-FFF2-40B4-BE49-F238E27FC236}">
                  <a16:creationId xmlns:a16="http://schemas.microsoft.com/office/drawing/2014/main" id="{EBCFD232-9144-001D-183A-347D62993480}"/>
                </a:ext>
              </a:extLst>
            </p:cNvPr>
            <p:cNvSpPr/>
            <p:nvPr/>
          </p:nvSpPr>
          <p:spPr>
            <a:xfrm rot="13500000">
              <a:off x="5880881" y="2670066"/>
              <a:ext cx="470205" cy="4570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 name="TextBox 2">
            <a:extLst>
              <a:ext uri="{FF2B5EF4-FFF2-40B4-BE49-F238E27FC236}">
                <a16:creationId xmlns:a16="http://schemas.microsoft.com/office/drawing/2014/main" id="{A8B2E513-D90A-DC2F-3913-6CEEAE9FBAF4}"/>
              </a:ext>
            </a:extLst>
          </p:cNvPr>
          <p:cNvSpPr txBox="1"/>
          <p:nvPr/>
        </p:nvSpPr>
        <p:spPr>
          <a:xfrm>
            <a:off x="662647" y="5642692"/>
            <a:ext cx="11522764" cy="748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05000"/>
              </a:lnSpc>
            </a:pPr>
            <a:r>
              <a:rPr lang="en-GB" sz="2400" dirty="0">
                <a:solidFill>
                  <a:srgbClr val="0000CD"/>
                </a:solidFill>
              </a:rPr>
              <a:t>Sensible Sustainability = Balancing patients' needs with critical analysis of sociopolitical issues</a:t>
            </a:r>
            <a:endParaRPr lang="en-GB" dirty="0"/>
          </a:p>
        </p:txBody>
      </p:sp>
    </p:spTree>
    <p:extLst>
      <p:ext uri="{BB962C8B-B14F-4D97-AF65-F5344CB8AC3E}">
        <p14:creationId xmlns:p14="http://schemas.microsoft.com/office/powerpoint/2010/main" val="12748543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of a graph with numbers and a number&#10;&#10;AI-generated content may be incorrect.">
            <a:extLst>
              <a:ext uri="{FF2B5EF4-FFF2-40B4-BE49-F238E27FC236}">
                <a16:creationId xmlns:a16="http://schemas.microsoft.com/office/drawing/2014/main" id="{93E0D927-8808-9EF3-8E99-3539923CB1F8}"/>
              </a:ext>
            </a:extLst>
          </p:cNvPr>
          <p:cNvPicPr>
            <a:picLocks noChangeAspect="1"/>
          </p:cNvPicPr>
          <p:nvPr/>
        </p:nvPicPr>
        <p:blipFill>
          <a:blip r:embed="rId2"/>
          <a:stretch>
            <a:fillRect/>
          </a:stretch>
        </p:blipFill>
        <p:spPr>
          <a:xfrm>
            <a:off x="1524594" y="713966"/>
            <a:ext cx="3393127" cy="2994434"/>
          </a:xfrm>
          <a:prstGeom prst="rect">
            <a:avLst/>
          </a:prstGeom>
        </p:spPr>
      </p:pic>
      <p:pic>
        <p:nvPicPr>
          <p:cNvPr id="7" name="Picture 6" descr="A graph with a bar and a few numbers&#10;&#10;AI-generated content may be incorrect.">
            <a:extLst>
              <a:ext uri="{FF2B5EF4-FFF2-40B4-BE49-F238E27FC236}">
                <a16:creationId xmlns:a16="http://schemas.microsoft.com/office/drawing/2014/main" id="{B2A4104F-EC28-E6D9-ED55-DD25A3960059}"/>
              </a:ext>
            </a:extLst>
          </p:cNvPr>
          <p:cNvPicPr>
            <a:picLocks noChangeAspect="1"/>
          </p:cNvPicPr>
          <p:nvPr/>
        </p:nvPicPr>
        <p:blipFill>
          <a:blip r:embed="rId3"/>
          <a:stretch>
            <a:fillRect/>
          </a:stretch>
        </p:blipFill>
        <p:spPr>
          <a:xfrm>
            <a:off x="7218341" y="713966"/>
            <a:ext cx="3393127" cy="2994434"/>
          </a:xfrm>
          <a:prstGeom prst="rect">
            <a:avLst/>
          </a:prstGeom>
        </p:spPr>
      </p:pic>
      <p:pic>
        <p:nvPicPr>
          <p:cNvPr id="4" name="Picture 3" descr="A graph of a number of gray rectangular objects&#10;&#10;AI-generated content may be incorrect.">
            <a:extLst>
              <a:ext uri="{FF2B5EF4-FFF2-40B4-BE49-F238E27FC236}">
                <a16:creationId xmlns:a16="http://schemas.microsoft.com/office/drawing/2014/main" id="{A9E0FD87-AD59-7A5A-C685-3C02273684E8}"/>
              </a:ext>
            </a:extLst>
          </p:cNvPr>
          <p:cNvPicPr>
            <a:picLocks noChangeAspect="1"/>
          </p:cNvPicPr>
          <p:nvPr/>
        </p:nvPicPr>
        <p:blipFill>
          <a:blip r:embed="rId4"/>
          <a:stretch>
            <a:fillRect/>
          </a:stretch>
        </p:blipFill>
        <p:spPr>
          <a:xfrm>
            <a:off x="1541934" y="3782344"/>
            <a:ext cx="3533255" cy="2994434"/>
          </a:xfrm>
          <a:prstGeom prst="rect">
            <a:avLst/>
          </a:prstGeom>
        </p:spPr>
      </p:pic>
      <p:pic>
        <p:nvPicPr>
          <p:cNvPr id="6" name="Picture 5" descr="A graph of a graph with numbers&#10;&#10;AI-generated content may be incorrect.">
            <a:extLst>
              <a:ext uri="{FF2B5EF4-FFF2-40B4-BE49-F238E27FC236}">
                <a16:creationId xmlns:a16="http://schemas.microsoft.com/office/drawing/2014/main" id="{AAD5545B-52FF-E921-4F47-2BBA9CBB1CDA}"/>
              </a:ext>
            </a:extLst>
          </p:cNvPr>
          <p:cNvPicPr>
            <a:picLocks noChangeAspect="1"/>
          </p:cNvPicPr>
          <p:nvPr/>
        </p:nvPicPr>
        <p:blipFill>
          <a:blip r:embed="rId5"/>
          <a:stretch>
            <a:fillRect/>
          </a:stretch>
        </p:blipFill>
        <p:spPr>
          <a:xfrm>
            <a:off x="7300273" y="3782344"/>
            <a:ext cx="3393127" cy="2994434"/>
          </a:xfrm>
          <a:prstGeom prst="rect">
            <a:avLst/>
          </a:prstGeom>
        </p:spPr>
      </p:pic>
      <p:graphicFrame>
        <p:nvGraphicFramePr>
          <p:cNvPr id="2" name="Diagram 1">
            <a:extLst>
              <a:ext uri="{FF2B5EF4-FFF2-40B4-BE49-F238E27FC236}">
                <a16:creationId xmlns:a16="http://schemas.microsoft.com/office/drawing/2014/main" id="{21558DB1-12CC-5324-65A1-123F13F033C0}"/>
              </a:ext>
            </a:extLst>
          </p:cNvPr>
          <p:cNvGraphicFramePr/>
          <p:nvPr>
            <p:extLst>
              <p:ext uri="{D42A27DB-BD31-4B8C-83A1-F6EECF244321}">
                <p14:modId xmlns:p14="http://schemas.microsoft.com/office/powerpoint/2010/main" val="1491940111"/>
              </p:ext>
            </p:extLst>
          </p:nvPr>
        </p:nvGraphicFramePr>
        <p:xfrm>
          <a:off x="0" y="732971"/>
          <a:ext cx="12192000" cy="607422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itle 1">
            <a:extLst>
              <a:ext uri="{FF2B5EF4-FFF2-40B4-BE49-F238E27FC236}">
                <a16:creationId xmlns:a16="http://schemas.microsoft.com/office/drawing/2014/main" id="{6D0F030A-005D-1430-AAA1-DB51BB2FCAE1}"/>
              </a:ext>
            </a:extLst>
          </p:cNvPr>
          <p:cNvSpPr txBox="1">
            <a:spLocks/>
          </p:cNvSpPr>
          <p:nvPr/>
        </p:nvSpPr>
        <p:spPr>
          <a:xfrm>
            <a:off x="326232" y="175800"/>
            <a:ext cx="11541025" cy="378044"/>
          </a:xfrm>
          <a:prstGeom prst="rect">
            <a:avLst/>
          </a:prstGeom>
          <a:solidFill>
            <a:schemeClr val="bg1"/>
          </a:solidFill>
        </p:spPr>
        <p:txBody>
          <a:bodyPr/>
          <a:lstStyle>
            <a:lvl1pPr algn="l" defTabSz="685765" rtl="0" eaLnBrk="1" latinLnBrk="0" hangingPunct="1">
              <a:lnSpc>
                <a:spcPct val="90000"/>
              </a:lnSpc>
              <a:spcBef>
                <a:spcPct val="0"/>
              </a:spcBef>
              <a:buNone/>
              <a:defRPr sz="2600" b="1" kern="1200">
                <a:solidFill>
                  <a:schemeClr val="accent1"/>
                </a:solidFill>
                <a:latin typeface="+mj-lt"/>
                <a:ea typeface="+mj-ea"/>
                <a:cs typeface="+mj-cs"/>
              </a:defRPr>
            </a:lvl1pPr>
          </a:lstStyle>
          <a:p>
            <a:r>
              <a:rPr lang="en-US" b="0" dirty="0">
                <a:cs typeface="Arial"/>
              </a:rPr>
              <a:t>Results Summary: W</a:t>
            </a:r>
            <a:r>
              <a:rPr lang="en-GB" sz="2800" b="0" dirty="0">
                <a:solidFill>
                  <a:srgbClr val="000000"/>
                </a:solidFill>
              </a:rPr>
              <a:t>e recorded n=81 responses</a:t>
            </a:r>
            <a:r>
              <a:rPr lang="en-GB" sz="2800" dirty="0">
                <a:solidFill>
                  <a:srgbClr val="000000"/>
                </a:solidFill>
              </a:rPr>
              <a:t> (of n=320 in Year 3).</a:t>
            </a:r>
            <a:r>
              <a:rPr lang="en-GB" sz="2800" b="0" dirty="0">
                <a:solidFill>
                  <a:srgbClr val="000000"/>
                </a:solidFill>
              </a:rPr>
              <a:t> </a:t>
            </a:r>
            <a:br>
              <a:rPr lang="en-GB" sz="2800" b="0" dirty="0">
                <a:solidFill>
                  <a:srgbClr val="000000"/>
                </a:solidFill>
                <a:cs typeface="Arial"/>
              </a:rPr>
            </a:br>
            <a:endParaRPr lang="en-US" b="0" dirty="0"/>
          </a:p>
        </p:txBody>
      </p:sp>
    </p:spTree>
    <p:extLst>
      <p:ext uri="{BB962C8B-B14F-4D97-AF65-F5344CB8AC3E}">
        <p14:creationId xmlns:p14="http://schemas.microsoft.com/office/powerpoint/2010/main" val="25573015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1CE7F-DD9D-EC32-EED9-292C76FFE0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102174-A481-BC65-4269-215CE342F43A}"/>
              </a:ext>
            </a:extLst>
          </p:cNvPr>
          <p:cNvSpPr>
            <a:spLocks noGrp="1"/>
          </p:cNvSpPr>
          <p:nvPr>
            <p:ph type="title"/>
          </p:nvPr>
        </p:nvSpPr>
        <p:spPr/>
        <p:txBody>
          <a:bodyPr/>
          <a:lstStyle/>
          <a:p>
            <a:r>
              <a:rPr lang="en-GB" b="0" dirty="0"/>
              <a:t>How Has this Lecture Impacted Your Attitude Towards Sustainability?</a:t>
            </a:r>
          </a:p>
        </p:txBody>
      </p:sp>
      <p:sp>
        <p:nvSpPr>
          <p:cNvPr id="6" name="Date Placeholder 5">
            <a:extLst>
              <a:ext uri="{FF2B5EF4-FFF2-40B4-BE49-F238E27FC236}">
                <a16:creationId xmlns:a16="http://schemas.microsoft.com/office/drawing/2014/main" id="{6B16AD13-6CBD-9EE3-B80E-8F29FB3DE0C1}"/>
              </a:ext>
            </a:extLst>
          </p:cNvPr>
          <p:cNvSpPr>
            <a:spLocks noGrp="1"/>
          </p:cNvSpPr>
          <p:nvPr>
            <p:ph type="dt" sz="half" idx="10"/>
          </p:nvPr>
        </p:nvSpPr>
        <p:spPr/>
        <p:txBody>
          <a:bodyPr/>
          <a:lstStyle/>
          <a:p>
            <a:fld id="{7423F43A-6002-45B0-A9E7-0C3B8918E140}" type="datetime1">
              <a:rPr lang="en-GB" smtClean="0"/>
              <a:t>24/03/2025</a:t>
            </a:fld>
            <a:endParaRPr lang="en-GB"/>
          </a:p>
        </p:txBody>
      </p:sp>
      <p:sp>
        <p:nvSpPr>
          <p:cNvPr id="7" name="Footer Placeholder 6">
            <a:extLst>
              <a:ext uri="{FF2B5EF4-FFF2-40B4-BE49-F238E27FC236}">
                <a16:creationId xmlns:a16="http://schemas.microsoft.com/office/drawing/2014/main" id="{9405B2E6-5396-10DF-6B7B-3EF480AA98E8}"/>
              </a:ext>
            </a:extLst>
          </p:cNvPr>
          <p:cNvSpPr>
            <a:spLocks noGrp="1"/>
          </p:cNvSpPr>
          <p:nvPr>
            <p:ph type="ftr" sz="quarter" idx="11"/>
          </p:nvPr>
        </p:nvSpPr>
        <p:spPr/>
        <p:txBody>
          <a:bodyPr/>
          <a:lstStyle/>
          <a:p>
            <a:r>
              <a:rPr lang="en-GB" dirty="0"/>
              <a:t>Festival of Learning and Teaching 2025</a:t>
            </a:r>
          </a:p>
        </p:txBody>
      </p:sp>
      <p:sp>
        <p:nvSpPr>
          <p:cNvPr id="8" name="Slide Number Placeholder 7">
            <a:extLst>
              <a:ext uri="{FF2B5EF4-FFF2-40B4-BE49-F238E27FC236}">
                <a16:creationId xmlns:a16="http://schemas.microsoft.com/office/drawing/2014/main" id="{655B9E37-7C92-A261-94FC-5F81F8CED41C}"/>
              </a:ext>
            </a:extLst>
          </p:cNvPr>
          <p:cNvSpPr>
            <a:spLocks noGrp="1"/>
          </p:cNvSpPr>
          <p:nvPr>
            <p:ph type="sldNum" sz="quarter" idx="12"/>
          </p:nvPr>
        </p:nvSpPr>
        <p:spPr/>
        <p:txBody>
          <a:bodyPr/>
          <a:lstStyle/>
          <a:p>
            <a:fld id="{CBA53E11-492D-48B3-9F9B-09541CA2A39A}" type="slidenum">
              <a:rPr lang="en-GB" smtClean="0"/>
              <a:pPr/>
              <a:t>7</a:t>
            </a:fld>
            <a:endParaRPr lang="en-GB"/>
          </a:p>
        </p:txBody>
      </p:sp>
      <p:sp>
        <p:nvSpPr>
          <p:cNvPr id="11" name="TextBox 10">
            <a:extLst>
              <a:ext uri="{FF2B5EF4-FFF2-40B4-BE49-F238E27FC236}">
                <a16:creationId xmlns:a16="http://schemas.microsoft.com/office/drawing/2014/main" id="{11619D58-009E-FDD2-E35A-A94ED1072EC0}"/>
              </a:ext>
            </a:extLst>
          </p:cNvPr>
          <p:cNvSpPr txBox="1"/>
          <p:nvPr/>
        </p:nvSpPr>
        <p:spPr>
          <a:xfrm>
            <a:off x="82550" y="998206"/>
            <a:ext cx="11951365" cy="2246769"/>
          </a:xfrm>
          <a:prstGeom prst="rect">
            <a:avLst/>
          </a:prstGeom>
          <a:noFill/>
        </p:spPr>
        <p:txBody>
          <a:bodyPr wrap="square" lIns="91440" tIns="45720" rIns="91440" bIns="45720" anchor="t">
            <a:spAutoFit/>
          </a:bodyPr>
          <a:lstStyle/>
          <a:p>
            <a:pPr marL="285750" indent="-285750" algn="l">
              <a:buFont typeface="Wingdings" panose="05000000000000000000" pitchFamily="2" charset="2"/>
              <a:buChar char="§"/>
            </a:pPr>
            <a:r>
              <a:rPr lang="en-GB" sz="2000" i="1" dirty="0">
                <a:solidFill>
                  <a:srgbClr val="242424"/>
                </a:solidFill>
                <a:latin typeface="+mj-lt"/>
              </a:rPr>
              <a:t>“</a:t>
            </a:r>
            <a:r>
              <a:rPr lang="en-GB" sz="2000" b="0" i="1" dirty="0">
                <a:solidFill>
                  <a:srgbClr val="242424"/>
                </a:solidFill>
                <a:effectLst/>
                <a:latin typeface="+mj-lt"/>
              </a:rPr>
              <a:t>Made me consider the balance between patient safety and the environment and </a:t>
            </a:r>
            <a:r>
              <a:rPr lang="en-GB" sz="2000" b="0" i="1" dirty="0">
                <a:solidFill>
                  <a:srgbClr val="242424"/>
                </a:solidFill>
                <a:effectLst/>
                <a:highlight>
                  <a:srgbClr val="FFFF00"/>
                </a:highlight>
                <a:latin typeface="+mj-lt"/>
              </a:rPr>
              <a:t>how it makes sustainability in healthcare a far more complex issue </a:t>
            </a:r>
            <a:r>
              <a:rPr lang="en-GB" sz="2000" b="0" i="1" dirty="0">
                <a:solidFill>
                  <a:srgbClr val="242424"/>
                </a:solidFill>
                <a:effectLst/>
                <a:latin typeface="+mj-lt"/>
              </a:rPr>
              <a:t>to think about.</a:t>
            </a:r>
            <a:r>
              <a:rPr lang="en-GB" sz="2000" i="1" dirty="0">
                <a:solidFill>
                  <a:srgbClr val="242424"/>
                </a:solidFill>
                <a:latin typeface="+mj-lt"/>
              </a:rPr>
              <a:t>”</a:t>
            </a:r>
            <a:endParaRPr lang="en-GB" sz="800" i="1" dirty="0">
              <a:solidFill>
                <a:srgbClr val="242424"/>
              </a:solidFill>
              <a:latin typeface="+mj-lt"/>
              <a:cs typeface="Arial"/>
            </a:endParaRPr>
          </a:p>
          <a:p>
            <a:pPr marL="285750" indent="-285750">
              <a:buFont typeface="Wingdings" panose="05000000000000000000" pitchFamily="2" charset="2"/>
              <a:buChar char="§"/>
            </a:pPr>
            <a:endParaRPr lang="en-GB" sz="2000" i="1" dirty="0">
              <a:solidFill>
                <a:srgbClr val="242424"/>
              </a:solidFill>
              <a:latin typeface="+mj-lt"/>
            </a:endParaRPr>
          </a:p>
          <a:p>
            <a:pPr marL="285750" indent="-285750" algn="l">
              <a:buFont typeface="Wingdings" panose="05000000000000000000" pitchFamily="2" charset="2"/>
              <a:buChar char="§"/>
            </a:pPr>
            <a:r>
              <a:rPr lang="en-GB" sz="2000" b="0" i="1" dirty="0">
                <a:solidFill>
                  <a:srgbClr val="242424"/>
                </a:solidFill>
                <a:effectLst/>
                <a:latin typeface="+mj-lt"/>
              </a:rPr>
              <a:t>“Improved my attitude and also helped me understand to </a:t>
            </a:r>
            <a:r>
              <a:rPr lang="en-GB" sz="2000" b="0" i="1" dirty="0">
                <a:solidFill>
                  <a:srgbClr val="242424"/>
                </a:solidFill>
                <a:effectLst/>
                <a:highlight>
                  <a:srgbClr val="FFFF00"/>
                </a:highlight>
                <a:latin typeface="+mj-lt"/>
              </a:rPr>
              <a:t>balance the patient needs with sustainability</a:t>
            </a:r>
            <a:r>
              <a:rPr lang="en-GB" sz="2000" b="0" i="1" dirty="0">
                <a:solidFill>
                  <a:srgbClr val="242424"/>
                </a:solidFill>
                <a:effectLst/>
                <a:latin typeface="+mj-lt"/>
              </a:rPr>
              <a:t>”</a:t>
            </a:r>
            <a:endParaRPr lang="en-GB" sz="2000" b="0" i="1" dirty="0">
              <a:solidFill>
                <a:srgbClr val="242424"/>
              </a:solidFill>
              <a:effectLst/>
              <a:latin typeface="+mj-lt"/>
              <a:cs typeface="Arial"/>
            </a:endParaRPr>
          </a:p>
          <a:p>
            <a:pPr marL="285750" indent="-285750">
              <a:buFont typeface="Wingdings" panose="05000000000000000000" pitchFamily="2" charset="2"/>
              <a:buChar char="§"/>
            </a:pPr>
            <a:endParaRPr lang="en-GB" sz="2000" i="1" dirty="0">
              <a:solidFill>
                <a:srgbClr val="242424"/>
              </a:solidFill>
              <a:latin typeface="+mj-lt"/>
            </a:endParaRPr>
          </a:p>
          <a:p>
            <a:pPr marL="285750" indent="-285750" algn="l">
              <a:buFont typeface="Wingdings" panose="05000000000000000000" pitchFamily="2" charset="2"/>
              <a:buChar char="§"/>
            </a:pPr>
            <a:r>
              <a:rPr lang="en-GB" sz="2000" i="1" dirty="0">
                <a:solidFill>
                  <a:srgbClr val="242424"/>
                </a:solidFill>
                <a:latin typeface="+mj-lt"/>
              </a:rPr>
              <a:t>“It’s</a:t>
            </a:r>
            <a:r>
              <a:rPr lang="en-GB" sz="2000" b="0" i="1" dirty="0">
                <a:solidFill>
                  <a:srgbClr val="242424"/>
                </a:solidFill>
                <a:effectLst/>
                <a:latin typeface="+mj-lt"/>
              </a:rPr>
              <a:t> made me actually the importance of sustainability in healthcare and </a:t>
            </a:r>
            <a:r>
              <a:rPr lang="en-GB" sz="2000" b="0" i="1" dirty="0">
                <a:solidFill>
                  <a:srgbClr val="242424"/>
                </a:solidFill>
                <a:effectLst/>
                <a:highlight>
                  <a:srgbClr val="FFFF00"/>
                </a:highlight>
                <a:latin typeface="+mj-lt"/>
              </a:rPr>
              <a:t>how it’s important to actually understand and evaluate guidelines instead of just blindly following them </a:t>
            </a:r>
            <a:r>
              <a:rPr lang="en-GB" sz="2000" i="1" dirty="0">
                <a:solidFill>
                  <a:srgbClr val="242424"/>
                </a:solidFill>
                <a:latin typeface="+mj-lt"/>
              </a:rPr>
              <a:t>”</a:t>
            </a:r>
            <a:endParaRPr lang="en-GB" sz="2000" b="0" i="1" dirty="0">
              <a:solidFill>
                <a:srgbClr val="242424"/>
              </a:solidFill>
              <a:effectLst/>
              <a:latin typeface="+mj-lt"/>
              <a:cs typeface="Arial"/>
            </a:endParaRPr>
          </a:p>
        </p:txBody>
      </p:sp>
      <p:grpSp>
        <p:nvGrpSpPr>
          <p:cNvPr id="12" name="Group 11">
            <a:extLst>
              <a:ext uri="{FF2B5EF4-FFF2-40B4-BE49-F238E27FC236}">
                <a16:creationId xmlns:a16="http://schemas.microsoft.com/office/drawing/2014/main" id="{58FEA152-EAB1-2FD5-3B3C-BF1C8B6E33FD}"/>
              </a:ext>
            </a:extLst>
          </p:cNvPr>
          <p:cNvGrpSpPr/>
          <p:nvPr/>
        </p:nvGrpSpPr>
        <p:grpSpPr>
          <a:xfrm>
            <a:off x="198432" y="3286748"/>
            <a:ext cx="12093306" cy="3071900"/>
            <a:chOff x="198432" y="3286748"/>
            <a:chExt cx="12093306" cy="3071900"/>
          </a:xfrm>
        </p:grpSpPr>
        <p:sp>
          <p:nvSpPr>
            <p:cNvPr id="10" name="Title 1">
              <a:extLst>
                <a:ext uri="{FF2B5EF4-FFF2-40B4-BE49-F238E27FC236}">
                  <a16:creationId xmlns:a16="http://schemas.microsoft.com/office/drawing/2014/main" id="{179855E6-C40E-FBE5-CB42-D01F220CA722}"/>
                </a:ext>
              </a:extLst>
            </p:cNvPr>
            <p:cNvSpPr txBox="1">
              <a:spLocks/>
            </p:cNvSpPr>
            <p:nvPr/>
          </p:nvSpPr>
          <p:spPr>
            <a:xfrm>
              <a:off x="202545" y="3286748"/>
              <a:ext cx="11971720" cy="245523"/>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1" kern="1200">
                  <a:solidFill>
                    <a:schemeClr val="accent1"/>
                  </a:solidFill>
                  <a:latin typeface="+mj-lt"/>
                  <a:ea typeface="+mj-ea"/>
                  <a:cs typeface="+mj-cs"/>
                </a:defRPr>
              </a:lvl1pPr>
            </a:lstStyle>
            <a:p>
              <a:r>
                <a:rPr lang="en-GB" b="0" dirty="0">
                  <a:cs typeface="Arial"/>
                </a:rPr>
                <a:t>How Has Your Approach to Managing These Types of Situations Changed After Attending This Lecture?</a:t>
              </a:r>
              <a:endParaRPr lang="en-GB" b="0" dirty="0">
                <a:solidFill>
                  <a:srgbClr val="000000"/>
                </a:solidFill>
                <a:cs typeface="Arial"/>
              </a:endParaRPr>
            </a:p>
            <a:p>
              <a:endParaRPr lang="en-GB" b="0" dirty="0">
                <a:cs typeface="Arial"/>
              </a:endParaRPr>
            </a:p>
          </p:txBody>
        </p:sp>
        <p:sp>
          <p:nvSpPr>
            <p:cNvPr id="5" name="TextBox 4">
              <a:extLst>
                <a:ext uri="{FF2B5EF4-FFF2-40B4-BE49-F238E27FC236}">
                  <a16:creationId xmlns:a16="http://schemas.microsoft.com/office/drawing/2014/main" id="{B44FFD63-F0A9-143F-1627-738455D6CA5C}"/>
                </a:ext>
              </a:extLst>
            </p:cNvPr>
            <p:cNvSpPr txBox="1"/>
            <p:nvPr/>
          </p:nvSpPr>
          <p:spPr>
            <a:xfrm>
              <a:off x="198432" y="4111879"/>
              <a:ext cx="12093306" cy="2246769"/>
            </a:xfrm>
            <a:prstGeom prst="rect">
              <a:avLst/>
            </a:prstGeom>
            <a:noFill/>
          </p:spPr>
          <p:txBody>
            <a:bodyPr wrap="square" lIns="91440" tIns="45720" rIns="91440" bIns="45720" anchor="t">
              <a:spAutoFit/>
            </a:bodyPr>
            <a:lstStyle/>
            <a:p>
              <a:pPr marL="285750" indent="-285750" algn="l">
                <a:buFont typeface="Wingdings" panose="05000000000000000000" pitchFamily="2" charset="2"/>
                <a:buChar char="§"/>
              </a:pPr>
              <a:r>
                <a:rPr lang="en-GB" sz="2000" i="1" dirty="0">
                  <a:solidFill>
                    <a:srgbClr val="242424"/>
                  </a:solidFill>
                  <a:latin typeface="+mj-lt"/>
                </a:rPr>
                <a:t>“</a:t>
              </a:r>
              <a:r>
                <a:rPr lang="en-GB" sz="2000" b="0" i="1" dirty="0">
                  <a:solidFill>
                    <a:srgbClr val="242424"/>
                  </a:solidFill>
                  <a:effectLst/>
                  <a:latin typeface="+mj-lt"/>
                </a:rPr>
                <a:t>I will always be mindful of the environmental impact but to remember to </a:t>
              </a:r>
              <a:r>
                <a:rPr lang="en-GB" sz="2000" b="0" i="1" dirty="0">
                  <a:solidFill>
                    <a:srgbClr val="242424"/>
                  </a:solidFill>
                  <a:effectLst/>
                  <a:highlight>
                    <a:srgbClr val="FFFF00"/>
                  </a:highlight>
                  <a:latin typeface="+mj-lt"/>
                </a:rPr>
                <a:t>treat the </a:t>
              </a:r>
              <a:r>
                <a:rPr lang="en-GB" sz="2000" i="1" dirty="0">
                  <a:solidFill>
                    <a:srgbClr val="242424"/>
                  </a:solidFill>
                  <a:highlight>
                    <a:srgbClr val="FFFF00"/>
                  </a:highlight>
                  <a:latin typeface="+mj-lt"/>
                </a:rPr>
                <a:t>patient's</a:t>
              </a:r>
              <a:r>
                <a:rPr lang="en-GB" sz="2000" b="0" i="1" dirty="0">
                  <a:solidFill>
                    <a:srgbClr val="242424"/>
                  </a:solidFill>
                  <a:effectLst/>
                  <a:highlight>
                    <a:srgbClr val="FFFF00"/>
                  </a:highlight>
                  <a:latin typeface="+mj-lt"/>
                </a:rPr>
                <a:t> condition first</a:t>
              </a:r>
              <a:r>
                <a:rPr lang="en-GB" sz="2000" i="1" dirty="0">
                  <a:solidFill>
                    <a:srgbClr val="242424"/>
                  </a:solidFill>
                  <a:highlight>
                    <a:srgbClr val="FFFF00"/>
                  </a:highlight>
                  <a:latin typeface="+mj-lt"/>
                </a:rPr>
                <a:t>”</a:t>
              </a:r>
              <a:endParaRPr lang="en-US" sz="2000" dirty="0">
                <a:highlight>
                  <a:srgbClr val="FFFF00"/>
                </a:highlight>
              </a:endParaRPr>
            </a:p>
            <a:p>
              <a:pPr marL="285750" indent="-285750" algn="l">
                <a:buFont typeface="Wingdings" panose="05000000000000000000" pitchFamily="2" charset="2"/>
                <a:buChar char="§"/>
              </a:pPr>
              <a:r>
                <a:rPr lang="en-GB" sz="2000" i="1" dirty="0">
                  <a:solidFill>
                    <a:srgbClr val="242424"/>
                  </a:solidFill>
                  <a:latin typeface="+mj-lt"/>
                </a:rPr>
                <a:t>“</a:t>
              </a:r>
              <a:r>
                <a:rPr lang="en-GB" sz="2000" b="0" i="1" dirty="0">
                  <a:solidFill>
                    <a:srgbClr val="242424"/>
                  </a:solidFill>
                  <a:effectLst/>
                  <a:highlight>
                    <a:srgbClr val="FFFF00"/>
                  </a:highlight>
                  <a:latin typeface="+mj-lt"/>
                </a:rPr>
                <a:t>Prioritise the patient</a:t>
              </a:r>
              <a:r>
                <a:rPr lang="en-GB" sz="2000" b="0" i="1" dirty="0">
                  <a:solidFill>
                    <a:srgbClr val="242424"/>
                  </a:solidFill>
                  <a:effectLst/>
                  <a:latin typeface="+mj-lt"/>
                </a:rPr>
                <a:t>… there are </a:t>
              </a:r>
              <a:r>
                <a:rPr lang="en-GB" sz="2000" b="0" i="1" dirty="0">
                  <a:solidFill>
                    <a:srgbClr val="242424"/>
                  </a:solidFill>
                  <a:effectLst/>
                  <a:highlight>
                    <a:srgbClr val="FFFF00"/>
                  </a:highlight>
                  <a:latin typeface="+mj-lt"/>
                </a:rPr>
                <a:t>other ways of benefitting the environment</a:t>
              </a:r>
              <a:r>
                <a:rPr lang="en-GB" sz="2000" b="0" i="1" dirty="0">
                  <a:solidFill>
                    <a:srgbClr val="242424"/>
                  </a:solidFill>
                  <a:effectLst/>
                  <a:latin typeface="+mj-lt"/>
                </a:rPr>
                <a:t>. There is no blanket treatment for asthma </a:t>
              </a:r>
              <a:r>
                <a:rPr lang="en-GB" sz="2000" i="1" dirty="0">
                  <a:solidFill>
                    <a:srgbClr val="242424"/>
                  </a:solidFill>
                  <a:latin typeface="+mj-lt"/>
                </a:rPr>
                <a:t>”</a:t>
              </a:r>
              <a:endParaRPr lang="en-GB" sz="2000" i="1" dirty="0">
                <a:solidFill>
                  <a:srgbClr val="242424"/>
                </a:solidFill>
                <a:latin typeface="+mj-lt"/>
                <a:cs typeface="Arial"/>
              </a:endParaRPr>
            </a:p>
            <a:p>
              <a:pPr marL="285750" indent="-285750" algn="l">
                <a:buFont typeface="Wingdings" panose="05000000000000000000" pitchFamily="2" charset="2"/>
                <a:buChar char="§"/>
              </a:pPr>
              <a:r>
                <a:rPr lang="en-GB" sz="2000" i="1" dirty="0">
                  <a:solidFill>
                    <a:srgbClr val="242424"/>
                  </a:solidFill>
                  <a:latin typeface="+mj-lt"/>
                </a:rPr>
                <a:t>“</a:t>
              </a:r>
              <a:r>
                <a:rPr lang="en-GB" sz="2000" b="0" i="1" dirty="0">
                  <a:solidFill>
                    <a:srgbClr val="242424"/>
                  </a:solidFill>
                  <a:effectLst/>
                  <a:latin typeface="+mj-lt"/>
                </a:rPr>
                <a:t>Good asthma control with an inhaler that works for them is not only better for patients but also better for the environment than prescribing an inhaler that might on its own be more environmentally friendly, but does not work for the patient and leaves their asthma uncontrolled</a:t>
              </a:r>
              <a:r>
                <a:rPr lang="en-GB" sz="2000" i="1" dirty="0">
                  <a:solidFill>
                    <a:srgbClr val="242424"/>
                  </a:solidFill>
                  <a:latin typeface="+mj-lt"/>
                </a:rPr>
                <a:t>”</a:t>
              </a:r>
              <a:r>
                <a:rPr lang="en-GB" sz="2000" b="0" i="1" dirty="0">
                  <a:solidFill>
                    <a:srgbClr val="242424"/>
                  </a:solidFill>
                  <a:effectLst/>
                  <a:latin typeface="+mj-lt"/>
                </a:rPr>
                <a:t> </a:t>
              </a:r>
              <a:endParaRPr lang="en-GB" sz="2000" i="1" dirty="0">
                <a:latin typeface="+mj-lt"/>
              </a:endParaRPr>
            </a:p>
          </p:txBody>
        </p:sp>
      </p:grpSp>
      <p:pic>
        <p:nvPicPr>
          <p:cNvPr id="13" name="Picture 12">
            <a:extLst>
              <a:ext uri="{FF2B5EF4-FFF2-40B4-BE49-F238E27FC236}">
                <a16:creationId xmlns:a16="http://schemas.microsoft.com/office/drawing/2014/main" id="{D5437F1C-0719-FD49-5363-0ED9C5321062}"/>
              </a:ext>
            </a:extLst>
          </p:cNvPr>
          <p:cNvPicPr>
            <a:picLocks noChangeAspect="1"/>
          </p:cNvPicPr>
          <p:nvPr/>
        </p:nvPicPr>
        <p:blipFill>
          <a:blip r:embed="rId2"/>
          <a:stretch>
            <a:fillRect/>
          </a:stretch>
        </p:blipFill>
        <p:spPr>
          <a:xfrm>
            <a:off x="1965261" y="509905"/>
            <a:ext cx="8355349" cy="5723414"/>
          </a:xfrm>
          <a:prstGeom prst="rect">
            <a:avLst/>
          </a:prstGeom>
        </p:spPr>
      </p:pic>
    </p:spTree>
    <p:extLst>
      <p:ext uri="{BB962C8B-B14F-4D97-AF65-F5344CB8AC3E}">
        <p14:creationId xmlns:p14="http://schemas.microsoft.com/office/powerpoint/2010/main" val="19488148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B6702-5537-8296-6559-28E83CAB17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50F74B-EBCF-30E4-EB04-370045F7EF53}"/>
              </a:ext>
            </a:extLst>
          </p:cNvPr>
          <p:cNvSpPr>
            <a:spLocks noGrp="1"/>
          </p:cNvSpPr>
          <p:nvPr>
            <p:ph type="title"/>
          </p:nvPr>
        </p:nvSpPr>
        <p:spPr/>
        <p:txBody>
          <a:bodyPr/>
          <a:lstStyle/>
          <a:p>
            <a:r>
              <a:rPr lang="en-US" dirty="0"/>
              <a:t>Summary</a:t>
            </a:r>
          </a:p>
        </p:txBody>
      </p:sp>
      <p:sp>
        <p:nvSpPr>
          <p:cNvPr id="6" name="Date Placeholder 5">
            <a:extLst>
              <a:ext uri="{FF2B5EF4-FFF2-40B4-BE49-F238E27FC236}">
                <a16:creationId xmlns:a16="http://schemas.microsoft.com/office/drawing/2014/main" id="{3D790CAE-F79C-4858-F74A-E22B27C99290}"/>
              </a:ext>
            </a:extLst>
          </p:cNvPr>
          <p:cNvSpPr>
            <a:spLocks noGrp="1"/>
          </p:cNvSpPr>
          <p:nvPr>
            <p:ph type="dt" sz="half" idx="10"/>
          </p:nvPr>
        </p:nvSpPr>
        <p:spPr/>
        <p:txBody>
          <a:bodyPr/>
          <a:lstStyle/>
          <a:p>
            <a:fld id="{7423F43A-6002-45B0-A9E7-0C3B8918E140}" type="datetime1">
              <a:rPr lang="en-GB" smtClean="0"/>
              <a:t>24/03/2025</a:t>
            </a:fld>
            <a:endParaRPr lang="en-GB"/>
          </a:p>
        </p:txBody>
      </p:sp>
      <p:sp>
        <p:nvSpPr>
          <p:cNvPr id="7" name="Footer Placeholder 6">
            <a:extLst>
              <a:ext uri="{FF2B5EF4-FFF2-40B4-BE49-F238E27FC236}">
                <a16:creationId xmlns:a16="http://schemas.microsoft.com/office/drawing/2014/main" id="{CCB37BA3-E114-C060-E24C-FAD005BBEFEA}"/>
              </a:ext>
            </a:extLst>
          </p:cNvPr>
          <p:cNvSpPr>
            <a:spLocks noGrp="1"/>
          </p:cNvSpPr>
          <p:nvPr>
            <p:ph type="ftr" sz="quarter" idx="11"/>
          </p:nvPr>
        </p:nvSpPr>
        <p:spPr/>
        <p:txBody>
          <a:bodyPr/>
          <a:lstStyle/>
          <a:p>
            <a:r>
              <a:rPr lang="en-GB" dirty="0"/>
              <a:t>Festival of Learning and Teaching 2025</a:t>
            </a:r>
          </a:p>
        </p:txBody>
      </p:sp>
      <p:sp>
        <p:nvSpPr>
          <p:cNvPr id="8" name="Slide Number Placeholder 7">
            <a:extLst>
              <a:ext uri="{FF2B5EF4-FFF2-40B4-BE49-F238E27FC236}">
                <a16:creationId xmlns:a16="http://schemas.microsoft.com/office/drawing/2014/main" id="{D93416E7-BC39-B39A-E39E-6CEB94ACF161}"/>
              </a:ext>
            </a:extLst>
          </p:cNvPr>
          <p:cNvSpPr>
            <a:spLocks noGrp="1"/>
          </p:cNvSpPr>
          <p:nvPr>
            <p:ph type="sldNum" sz="quarter" idx="12"/>
          </p:nvPr>
        </p:nvSpPr>
        <p:spPr/>
        <p:txBody>
          <a:bodyPr/>
          <a:lstStyle/>
          <a:p>
            <a:fld id="{CBA53E11-492D-48B3-9F9B-09541CA2A39A}" type="slidenum">
              <a:rPr lang="en-GB" smtClean="0"/>
              <a:pPr/>
              <a:t>8</a:t>
            </a:fld>
            <a:endParaRPr lang="en-GB"/>
          </a:p>
        </p:txBody>
      </p:sp>
      <p:graphicFrame>
        <p:nvGraphicFramePr>
          <p:cNvPr id="15" name="Diagram 14">
            <a:extLst>
              <a:ext uri="{FF2B5EF4-FFF2-40B4-BE49-F238E27FC236}">
                <a16:creationId xmlns:a16="http://schemas.microsoft.com/office/drawing/2014/main" id="{F78A557D-2D7E-A2AC-BD11-9DAFCD9E8402}"/>
              </a:ext>
            </a:extLst>
          </p:cNvPr>
          <p:cNvGraphicFramePr/>
          <p:nvPr>
            <p:extLst>
              <p:ext uri="{D42A27DB-BD31-4B8C-83A1-F6EECF244321}">
                <p14:modId xmlns:p14="http://schemas.microsoft.com/office/powerpoint/2010/main" val="1122058415"/>
              </p:ext>
            </p:extLst>
          </p:nvPr>
        </p:nvGraphicFramePr>
        <p:xfrm>
          <a:off x="2433015" y="441022"/>
          <a:ext cx="9432753" cy="5811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42742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3C7E0CF0-292D-EE43-B99C-82A9730BB17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graphicEl>
                                              <a:dgm id="{7A7CD852-1A70-474E-ADDE-307DC880C59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graphicEl>
                                              <a:dgm id="{AD0D0F64-ACE1-F14C-B21A-CF6AEF71B18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graphicEl>
                                              <a:dgm id="{00641EDE-D367-9648-AAD5-8ED0B2ECCCB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E626B-0134-B965-BC52-A279C39BA9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7B6E1E-3AA6-D017-FED6-E9203056E543}"/>
              </a:ext>
            </a:extLst>
          </p:cNvPr>
          <p:cNvSpPr>
            <a:spLocks noGrp="1"/>
          </p:cNvSpPr>
          <p:nvPr>
            <p:ph type="ctrTitle"/>
          </p:nvPr>
        </p:nvSpPr>
        <p:spPr>
          <a:xfrm>
            <a:off x="317251" y="2417400"/>
            <a:ext cx="11184938" cy="1847942"/>
          </a:xfrm>
        </p:spPr>
        <p:txBody>
          <a:bodyPr anchor="ctr"/>
          <a:lstStyle/>
          <a:p>
            <a:pPr algn="ctr"/>
            <a:r>
              <a:rPr lang="en-GB" sz="5000" dirty="0"/>
              <a:t>Thank You</a:t>
            </a:r>
            <a:endParaRPr lang="en-GB" sz="5000" dirty="0">
              <a:cs typeface="Arial"/>
            </a:endParaRPr>
          </a:p>
        </p:txBody>
      </p:sp>
      <p:sp>
        <p:nvSpPr>
          <p:cNvPr id="8" name="Text Placeholder 7">
            <a:extLst>
              <a:ext uri="{FF2B5EF4-FFF2-40B4-BE49-F238E27FC236}">
                <a16:creationId xmlns:a16="http://schemas.microsoft.com/office/drawing/2014/main" id="{6FD36B0B-3F74-6888-D2F3-DE403E9F2899}"/>
              </a:ext>
            </a:extLst>
          </p:cNvPr>
          <p:cNvSpPr>
            <a:spLocks noGrp="1"/>
          </p:cNvSpPr>
          <p:nvPr>
            <p:ph type="body" sz="quarter" idx="10"/>
          </p:nvPr>
        </p:nvSpPr>
        <p:spPr>
          <a:xfrm>
            <a:off x="3120121" y="4917968"/>
            <a:ext cx="5579198" cy="740845"/>
          </a:xfrm>
        </p:spPr>
        <p:txBody>
          <a:bodyPr/>
          <a:lstStyle/>
          <a:p>
            <a:pPr algn="ctr"/>
            <a:r>
              <a:rPr lang="en-GB" sz="3200" dirty="0">
                <a:cs typeface="Arial"/>
              </a:rPr>
              <a:t>Any questions?</a:t>
            </a:r>
            <a:endParaRPr lang="en-GB" sz="3200" dirty="0"/>
          </a:p>
        </p:txBody>
      </p:sp>
    </p:spTree>
    <p:extLst>
      <p:ext uri="{BB962C8B-B14F-4D97-AF65-F5344CB8AC3E}">
        <p14:creationId xmlns:p14="http://schemas.microsoft.com/office/powerpoint/2010/main" val="2760396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ICL PPT Theme">
  <a:themeElements>
    <a:clrScheme name="Imperial colour theme">
      <a:dk1>
        <a:sysClr val="windowText" lastClr="000000"/>
      </a:dk1>
      <a:lt1>
        <a:sysClr val="window" lastClr="FFFFFF"/>
      </a:lt1>
      <a:dk2>
        <a:srgbClr val="000080"/>
      </a:dk2>
      <a:lt2>
        <a:srgbClr val="F5F5F5"/>
      </a:lt2>
      <a:accent1>
        <a:srgbClr val="0000CD"/>
      </a:accent1>
      <a:accent2>
        <a:srgbClr val="C71585"/>
      </a:accent2>
      <a:accent3>
        <a:srgbClr val="7B68EE"/>
      </a:accent3>
      <a:accent4>
        <a:srgbClr val="FF0000"/>
      </a:accent4>
      <a:accent5>
        <a:srgbClr val="FF4500"/>
      </a:accent5>
      <a:accent6>
        <a:srgbClr val="006400"/>
      </a:accent6>
      <a:hlink>
        <a:srgbClr val="000080"/>
      </a:hlink>
      <a:folHlink>
        <a:srgbClr val="C71585"/>
      </a:folHlink>
    </a:clrScheme>
    <a:fontScheme name="Imperial College Standard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05000"/>
          </a:lnSpc>
          <a:defRPr sz="1600" dirty="0">
            <a:solidFill>
              <a:schemeClr val="tx1"/>
            </a:solidFill>
          </a:defRPr>
        </a:defPPr>
      </a:lstStyle>
    </a:txDef>
  </a:objectDefaults>
  <a:extraClrSchemeLst/>
  <a:custClrLst>
    <a:custClr name="Dark">
      <a:srgbClr val="232333"/>
    </a:custClr>
    <a:custClr name="Navy">
      <a:srgbClr val="000080"/>
    </a:custClr>
    <a:custClr name="Saddle Brown">
      <a:srgbClr val="8B4513"/>
    </a:custClr>
    <a:custClr name="Teal">
      <a:srgbClr val="008080"/>
    </a:custClr>
    <a:custClr name="Medium Violet Red">
      <a:srgbClr val="C71585"/>
    </a:custClr>
    <a:custClr name="Indigo">
      <a:srgbClr val="4B0082"/>
    </a:custClr>
    <a:custClr name="Crimson">
      <a:srgbClr val="DC143C"/>
    </a:custClr>
    <a:custClr name="Orange Red">
      <a:srgbClr val="FF4500"/>
    </a:custClr>
    <a:custClr name="Dark Green">
      <a:srgbClr val="006400"/>
    </a:custClr>
    <a:custClr>
      <a:srgbClr val="FFFFFF"/>
    </a:custClr>
    <a:custClr name="Slate Grey">
      <a:srgbClr val="708090"/>
    </a:custClr>
    <a:custClr name="Imperial Blue">
      <a:srgbClr val="0000CD"/>
    </a:custClr>
    <a:custClr name="Yellow">
      <a:srgbClr val="FFFF00"/>
    </a:custClr>
    <a:custClr name="Turquoise">
      <a:srgbClr val="40E0D0"/>
    </a:custClr>
    <a:custClr name="Violet">
      <a:srgbClr val="EE82EE"/>
    </a:custClr>
    <a:custClr name="Medium Blue Slate">
      <a:srgbClr val="7B68EE"/>
    </a:custClr>
    <a:custClr name="Red">
      <a:srgbClr val="FF0000"/>
    </a:custClr>
    <a:custClr name="Dark Orange">
      <a:srgbClr val="FF8C00"/>
    </a:custClr>
    <a:custClr name="Spring Green">
      <a:srgbClr val="00FF7F"/>
    </a:custClr>
    <a:custClr>
      <a:srgbClr val="FFFFFF"/>
    </a:custClr>
    <a:custClr name="White Smoke">
      <a:srgbClr val="F5F5F5"/>
    </a:custClr>
    <a:custClr name="Deep Sky Blue">
      <a:srgbClr val="00BFFF"/>
    </a:custClr>
    <a:custClr name="Khaki">
      <a:srgbClr val="F0E68C"/>
    </a:custClr>
    <a:custClr name="Pale Turquoise">
      <a:srgbClr val="AFEEEE"/>
    </a:custClr>
    <a:custClr name="Light Pink">
      <a:srgbClr val="FFB6C1"/>
    </a:custClr>
    <a:custClr name="Lavender">
      <a:srgbClr val="E6E6FA"/>
    </a:custClr>
    <a:custClr name="Salmon">
      <a:srgbClr val="FA8072"/>
    </a:custClr>
    <a:custClr name="Orange">
      <a:srgbClr val="FFA500"/>
    </a:custClr>
    <a:custClr name="Pale Green">
      <a:srgbClr val="98FB98"/>
    </a:custClr>
  </a:custClrLst>
  <a:extLst>
    <a:ext uri="{05A4C25C-085E-4340-85A3-A5531E510DB2}">
      <thm15:themeFamily xmlns:thm15="http://schemas.microsoft.com/office/thememl/2012/main" name="Arial_ICL_PowerPoint 16_9 template.potx" id="{47D99948-E0D9-4C1F-A39D-165E0F8CBC75}" vid="{75FD84A4-9F47-408B-B36E-6A728559EF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a:srgbClr val="232333"/>
    </a:custClr>
    <a:custClr name="Navy">
      <a:srgbClr val="000080"/>
    </a:custClr>
    <a:custClr name="Saddle Brown">
      <a:srgbClr val="8B4513"/>
    </a:custClr>
    <a:custClr name="Teal">
      <a:srgbClr val="008080"/>
    </a:custClr>
    <a:custClr name="Medium Violet Red">
      <a:srgbClr val="C71585"/>
    </a:custClr>
    <a:custClr name="Indigo">
      <a:srgbClr val="4B0082"/>
    </a:custClr>
    <a:custClr name="Crimson">
      <a:srgbClr val="DC143C"/>
    </a:custClr>
    <a:custClr name="Orange Red">
      <a:srgbClr val="FF4500"/>
    </a:custClr>
    <a:custClr name="Dark Green">
      <a:srgbClr val="006400"/>
    </a:custClr>
    <a:custClr>
      <a:srgbClr val="FFFFFF"/>
    </a:custClr>
    <a:custClr name="Slate Grey">
      <a:srgbClr val="708090"/>
    </a:custClr>
    <a:custClr name="Imperial Blue">
      <a:srgbClr val="0000CD"/>
    </a:custClr>
    <a:custClr name="Yellow">
      <a:srgbClr val="FFFF00"/>
    </a:custClr>
    <a:custClr name="Turquoise">
      <a:srgbClr val="40E0D0"/>
    </a:custClr>
    <a:custClr name="Violet">
      <a:srgbClr val="EE82EE"/>
    </a:custClr>
    <a:custClr name="Medium Blue Slate">
      <a:srgbClr val="7B68EE"/>
    </a:custClr>
    <a:custClr name="Red">
      <a:srgbClr val="FF0000"/>
    </a:custClr>
    <a:custClr name="Dark Orange">
      <a:srgbClr val="FF8C00"/>
    </a:custClr>
    <a:custClr name="Spring Green">
      <a:srgbClr val="00FF7F"/>
    </a:custClr>
    <a:custClr>
      <a:srgbClr val="FFFFFF"/>
    </a:custClr>
    <a:custClr name="White Smoke">
      <a:srgbClr val="F5F5F5"/>
    </a:custClr>
    <a:custClr name="Deep Sky Blue">
      <a:srgbClr val="00BFFF"/>
    </a:custClr>
    <a:custClr name="Khaki">
      <a:srgbClr val="F0E68C"/>
    </a:custClr>
    <a:custClr name="Pale Turquoise">
      <a:srgbClr val="AFEEEE"/>
    </a:custClr>
    <a:custClr name="Light Pink">
      <a:srgbClr val="FFB6C1"/>
    </a:custClr>
    <a:custClr name="Lavender">
      <a:srgbClr val="E6E6FA"/>
    </a:custClr>
    <a:custClr name="Salmon">
      <a:srgbClr val="FA8072"/>
    </a:custClr>
    <a:custClr name="Orange">
      <a:srgbClr val="FFA500"/>
    </a:custClr>
    <a:custClr name="Pale Green">
      <a:srgbClr val="98FB98"/>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E32E8B29CBC140BE41C169F1FB9A37" ma:contentTypeVersion="4" ma:contentTypeDescription="Create a new document." ma:contentTypeScope="" ma:versionID="e94521da34fc5f7b0a499c874a61bd10">
  <xsd:schema xmlns:xsd="http://www.w3.org/2001/XMLSchema" xmlns:xs="http://www.w3.org/2001/XMLSchema" xmlns:p="http://schemas.microsoft.com/office/2006/metadata/properties" xmlns:ns2="635dcdb5-88d8-4fcd-a05d-dba3d3f83c45" targetNamespace="http://schemas.microsoft.com/office/2006/metadata/properties" ma:root="true" ma:fieldsID="20c0d448dbb60fc0f77dc54ddd4fb77d" ns2:_="">
    <xsd:import namespace="635dcdb5-88d8-4fcd-a05d-dba3d3f83c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5dcdb5-88d8-4fcd-a05d-dba3d3f83c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F049EA-C1DB-4AF8-9255-C8DC3A71D6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5dcdb5-88d8-4fcd-a05d-dba3d3f83c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98B7D3-2277-4395-98D3-F342E31BEAFC}">
  <ds:schemaRefs>
    <ds:schemaRef ds:uri="http://schemas.microsoft.com/sharepoint/v3/contenttype/forms"/>
  </ds:schemaRefs>
</ds:datastoreItem>
</file>

<file path=customXml/itemProps3.xml><?xml version="1.0" encoding="utf-8"?>
<ds:datastoreItem xmlns:ds="http://schemas.openxmlformats.org/officeDocument/2006/customXml" ds:itemID="{F5123918-DCA6-4EC6-BE1D-B244FB22DB1E}">
  <ds:schemaRefs>
    <ds:schemaRef ds:uri="http://purl.org/dc/elements/1.1/"/>
    <ds:schemaRef ds:uri="http://schemas.microsoft.com/office/infopath/2007/PartnerControls"/>
    <ds:schemaRef ds:uri="http://www.w3.org/XML/1998/namespace"/>
    <ds:schemaRef ds:uri="http://schemas.microsoft.com/office/2006/documentManagement/types"/>
    <ds:schemaRef ds:uri="http://purl.org/dc/dcmitype/"/>
    <ds:schemaRef ds:uri="635dcdb5-88d8-4fcd-a05d-dba3d3f83c45"/>
    <ds:schemaRef ds:uri="http://schemas.microsoft.com/office/2006/metadata/propertie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Arial_Imperial_PowerPoint 16_9 template</Template>
  <TotalTime>201</TotalTime>
  <Words>1309</Words>
  <Application>Microsoft Macintosh PowerPoint</Application>
  <PresentationFormat>Widescreen</PresentationFormat>
  <Paragraphs>115</Paragraphs>
  <Slides>12</Slides>
  <Notes>1</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BlinkMacSystemFont</vt:lpstr>
      <vt:lpstr>Calibri</vt:lpstr>
      <vt:lpstr>Inter Medium</vt:lpstr>
      <vt:lpstr>Wingdings</vt:lpstr>
      <vt:lpstr>Wingdings,Sans-Serif</vt:lpstr>
      <vt:lpstr>ICL PPT Theme</vt:lpstr>
      <vt:lpstr>Undergraduate Medical Students’ Views on Sustainable Healthcare:                     Balancing Environmental Impact, Patient Safety &amp; Autonomy</vt:lpstr>
      <vt:lpstr>Healthcare Systems: Contribute a Significant Amount of Carbon Emissions</vt:lpstr>
      <vt:lpstr>Clinical Practice: Growing Recognition of Importance of Embedding Sustainability</vt:lpstr>
      <vt:lpstr>Respiratory Medicine: Pressurised metered-dose inhalers (pMDIs) contain hydrofluorocarbon (HFC) propellants which contribute to Global Greenhouse Gas Emissions</vt:lpstr>
      <vt:lpstr>Research Methods: How Does Incorporating 'Sensible Sustainability' into the Medical Curriculum Affect Medical Students' Attitudes Towards Sustainable Healthcare</vt:lpstr>
      <vt:lpstr>PowerPoint Presentation</vt:lpstr>
      <vt:lpstr>How Has this Lecture Impacted Your Attitude Towards Sustainability?</vt:lpstr>
      <vt:lpstr>Summary</vt:lpstr>
      <vt:lpstr>Thank You</vt:lpstr>
      <vt:lpstr>Results Summary</vt:lpstr>
      <vt:lpstr>How Has this Lecture Impacted Your Attitude Towards Sustainability?</vt:lpstr>
      <vt:lpstr>Scenarios Presented:  How Has Your Approach to Managing These Types of Situations Changed After Attending This Lecture?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Djafer, Sheri</dc:creator>
  <cp:lastModifiedBy>Fathi, Amirsaman</cp:lastModifiedBy>
  <cp:revision>352</cp:revision>
  <dcterms:created xsi:type="dcterms:W3CDTF">2025-02-27T15:54:34Z</dcterms:created>
  <dcterms:modified xsi:type="dcterms:W3CDTF">2025-03-24T13:43:50Z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0x010100B7E32E8B29CBC140BE41C169F1FB9A37</vt:lpwstr>
  </property>
</Properties>
</file>